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60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03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66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81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27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05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8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7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61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76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31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37E8-4706-4E22-A20A-7B7F727D9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660633"/>
            <a:ext cx="8637073" cy="2683096"/>
          </a:xfrm>
        </p:spPr>
        <p:txBody>
          <a:bodyPr>
            <a:normAutofit fontScale="90000"/>
          </a:bodyPr>
          <a:lstStyle/>
          <a:p>
            <a:pPr algn="ctr"/>
            <a:br>
              <a:rPr lang="pl-PL" dirty="0"/>
            </a:br>
            <a:r>
              <a:rPr lang="pl-PL" dirty="0"/>
              <a:t>Generatory liczb </a:t>
            </a:r>
            <a:br>
              <a:rPr lang="pl-PL" dirty="0"/>
            </a:br>
            <a:r>
              <a:rPr lang="pl-PL" i="1" dirty="0"/>
              <a:t>Opóźniony generator Fibonacciego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72292-3F2A-4DFC-8C75-334726623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9312" y="4541605"/>
            <a:ext cx="8791575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pl-PL" dirty="0"/>
              <a:t>Team delta :</a:t>
            </a:r>
          </a:p>
          <a:p>
            <a:pPr algn="r"/>
            <a:r>
              <a:rPr lang="pl-PL" dirty="0"/>
              <a:t>Kamil Berliński</a:t>
            </a:r>
          </a:p>
          <a:p>
            <a:pPr algn="r"/>
            <a:r>
              <a:rPr lang="pl-PL" dirty="0"/>
              <a:t>Bartek Płonkowski</a:t>
            </a:r>
          </a:p>
          <a:p>
            <a:pPr algn="r"/>
            <a:r>
              <a:rPr lang="pl-PL" dirty="0"/>
              <a:t>Magdalena Wielobob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05439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276F-1CA2-45F2-B9C6-A6DCEEF5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Implementacja opóźnionego generatora </a:t>
            </a:r>
            <a:br>
              <a:rPr lang="pl-PL" dirty="0"/>
            </a:br>
            <a:r>
              <a:rPr lang="pl-PL" dirty="0"/>
              <a:t>fibonacciego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F4672D-4E93-4BA6-AC33-B2372F0FF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91" y="1969194"/>
            <a:ext cx="97726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276F-1CA2-45F2-B9C6-A6DCEEF5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Implementacja opóźnionego generatora </a:t>
            </a:r>
            <a:br>
              <a:rPr lang="pl-PL" dirty="0"/>
            </a:br>
            <a:r>
              <a:rPr lang="pl-PL" dirty="0"/>
              <a:t>fibonacciego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D3C918-46A6-435D-8BCF-29886D40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11524"/>
            <a:ext cx="9753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36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276F-1CA2-45F2-B9C6-A6DCEEF5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Testowanie rozkładów normalnych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D9045-18D5-4E60-9700-C9BA5EBC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3912884"/>
            <a:ext cx="5810250" cy="5048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49674-E767-4A9B-9A54-026EFB6EC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735174"/>
          </a:xfrm>
        </p:spPr>
        <p:txBody>
          <a:bodyPr/>
          <a:lstStyle/>
          <a:p>
            <a:r>
              <a:rPr lang="pl-PL" dirty="0"/>
              <a:t>Testowanie rozkładów normlanych testem t-Studenta </a:t>
            </a:r>
          </a:p>
          <a:p>
            <a:r>
              <a:rPr lang="pl-PL" dirty="0"/>
              <a:t>Porównanie średnich z rozkładów normalnych</a:t>
            </a:r>
          </a:p>
          <a:p>
            <a:r>
              <a:rPr lang="pl-PL" dirty="0"/>
              <a:t>Założenie, że średnie rozkładów są sobie równe</a:t>
            </a:r>
          </a:p>
        </p:txBody>
      </p:sp>
    </p:spTree>
    <p:extLst>
      <p:ext uri="{BB962C8B-B14F-4D97-AF65-F5344CB8AC3E}">
        <p14:creationId xmlns:p14="http://schemas.microsoft.com/office/powerpoint/2010/main" val="2163087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F888-BE95-40CA-AAA6-88AE7BE9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Test Chi-Kwadrat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EF6E7-DB04-4686-A4F6-E3A085CFD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Służy do porównania ze sobą zaobserowanego rozkładu naszej zmiennej (Opóźniony generator Fibonacciego) z teoretycznym rozkładem (Python).</a:t>
            </a:r>
          </a:p>
          <a:p>
            <a:r>
              <a:rPr lang="pl-PL" dirty="0"/>
              <a:t>Sprawdzenie równoliczności grup</a:t>
            </a:r>
          </a:p>
          <a:p>
            <a:r>
              <a:rPr lang="pl-PL" dirty="0"/>
              <a:t>Porównanie występowania obserwacji z ich teoretycznym występowaniem</a:t>
            </a:r>
          </a:p>
          <a:p>
            <a:pPr marL="0" indent="0">
              <a:buNone/>
            </a:pPr>
            <a:r>
              <a:rPr lang="pl-PL" dirty="0"/>
              <a:t> </a:t>
            </a:r>
          </a:p>
          <a:p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3D782A-0F91-4DEC-A05E-AF3E60A1D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228" y="4120261"/>
            <a:ext cx="51339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9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46D3-AC9C-4234-893F-2C60174F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Co to jest ciąg fibonacciego?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DEF7-5C4F-4F2B-B769-793C05184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Są to sumy dwóch poprzednich liczb</a:t>
            </a:r>
          </a:p>
          <a:p>
            <a:r>
              <a:rPr lang="pl-PL" dirty="0"/>
              <a:t>Umownie wyrazem zerowym jest liczba 0, </a:t>
            </a:r>
            <a:r>
              <a:rPr lang="pl-PL"/>
              <a:t>a wyrazem </a:t>
            </a:r>
            <a:r>
              <a:rPr lang="pl-PL" dirty="0"/>
              <a:t>pierwszym jest 1 </a:t>
            </a:r>
          </a:p>
          <a:p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89787-D570-4AB5-9B48-5466254AD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48" y="4164115"/>
            <a:ext cx="10042263" cy="7405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8DE7FAC-774D-40CC-984B-17AACACE6D45}"/>
              </a:ext>
            </a:extLst>
          </p:cNvPr>
          <p:cNvSpPr/>
          <p:nvPr/>
        </p:nvSpPr>
        <p:spPr>
          <a:xfrm rot="9054781">
            <a:off x="3436959" y="3901925"/>
            <a:ext cx="2806220" cy="2559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4899CB5-5470-492D-9C73-9E34A6AA06A2}"/>
              </a:ext>
            </a:extLst>
          </p:cNvPr>
          <p:cNvSpPr/>
          <p:nvPr/>
        </p:nvSpPr>
        <p:spPr>
          <a:xfrm rot="9558263">
            <a:off x="4322632" y="3866575"/>
            <a:ext cx="3764926" cy="2586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4217722-399E-4B17-A91A-1458CA75621A}"/>
              </a:ext>
            </a:extLst>
          </p:cNvPr>
          <p:cNvSpPr/>
          <p:nvPr/>
        </p:nvSpPr>
        <p:spPr>
          <a:xfrm rot="5400000">
            <a:off x="3612198" y="4757893"/>
            <a:ext cx="396626" cy="69128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C9442A-2364-4C88-AB84-C1567BC10AE2}"/>
              </a:ext>
            </a:extLst>
          </p:cNvPr>
          <p:cNvSpPr txBox="1"/>
          <p:nvPr/>
        </p:nvSpPr>
        <p:spPr>
          <a:xfrm>
            <a:off x="3524521" y="5382676"/>
            <a:ext cx="55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1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033287F3-DC8D-4F51-ADC9-6A1E0C483B40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 flipH="1" flipV="1">
            <a:off x="3835747" y="4829144"/>
            <a:ext cx="888523" cy="957205"/>
          </a:xfrm>
          <a:prstGeom prst="curvedConnector4">
            <a:avLst>
              <a:gd name="adj1" fmla="val -25728"/>
              <a:gd name="adj2" fmla="val 6446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6E06C25E-5137-4D57-A9A6-5345B8A5701A}"/>
              </a:ext>
            </a:extLst>
          </p:cNvPr>
          <p:cNvSpPr/>
          <p:nvPr/>
        </p:nvSpPr>
        <p:spPr>
          <a:xfrm rot="5400000">
            <a:off x="4427336" y="4754623"/>
            <a:ext cx="396626" cy="691281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B6517F-5D3A-41B0-907B-2DB49C92C2AF}"/>
              </a:ext>
            </a:extLst>
          </p:cNvPr>
          <p:cNvSpPr txBox="1"/>
          <p:nvPr/>
        </p:nvSpPr>
        <p:spPr>
          <a:xfrm>
            <a:off x="4349384" y="5382676"/>
            <a:ext cx="55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2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5B282AF-7588-4F09-8E23-9D0A4E2EE9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63292" y="4819974"/>
            <a:ext cx="888523" cy="957205"/>
          </a:xfrm>
          <a:prstGeom prst="curvedConnector4">
            <a:avLst>
              <a:gd name="adj1" fmla="val -25728"/>
              <a:gd name="adj2" fmla="val 64463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BDB04D75-0BAD-4A87-812F-74EC4253812F}"/>
              </a:ext>
            </a:extLst>
          </p:cNvPr>
          <p:cNvSpPr/>
          <p:nvPr/>
        </p:nvSpPr>
        <p:spPr>
          <a:xfrm rot="5400000">
            <a:off x="5173720" y="4754623"/>
            <a:ext cx="396626" cy="69128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50D15D-2402-449B-A60E-35EF59CFE053}"/>
              </a:ext>
            </a:extLst>
          </p:cNvPr>
          <p:cNvSpPr txBox="1"/>
          <p:nvPr/>
        </p:nvSpPr>
        <p:spPr>
          <a:xfrm>
            <a:off x="5095147" y="5382676"/>
            <a:ext cx="55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3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9860E39-F798-44D0-AB28-07D64B2F63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10123" y="4813720"/>
            <a:ext cx="888523" cy="957205"/>
          </a:xfrm>
          <a:prstGeom prst="curvedConnector4">
            <a:avLst>
              <a:gd name="adj1" fmla="val -25728"/>
              <a:gd name="adj2" fmla="val 6446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208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/>
      <p:bldP spid="21" grpId="0" animBg="1"/>
      <p:bldP spid="22" grpId="0"/>
      <p:bldP spid="27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029E-14F8-4665-81FB-6964281E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2712998"/>
            <a:ext cx="2851417" cy="1478570"/>
          </a:xfrm>
        </p:spPr>
        <p:txBody>
          <a:bodyPr>
            <a:normAutofit/>
          </a:bodyPr>
          <a:lstStyle/>
          <a:p>
            <a:pPr algn="ctr"/>
            <a:r>
              <a:rPr lang="pl-PL" sz="3200" dirty="0"/>
              <a:t>Fibonacci w Geometrii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5C746E-2CE9-48A3-8C69-3ECA70B6F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117" y="1900774"/>
            <a:ext cx="6844045" cy="359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64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2789-A6BA-47C5-AA57-790AAFC6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Fibonacci w przyrodzie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414E5-1BF0-496D-975F-45F13B402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70" y="1852808"/>
            <a:ext cx="6209683" cy="463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05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83FF-F0BA-493D-A9CC-335A407E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792" y="2689715"/>
            <a:ext cx="2851417" cy="1478570"/>
          </a:xfrm>
        </p:spPr>
        <p:txBody>
          <a:bodyPr>
            <a:normAutofit/>
          </a:bodyPr>
          <a:lstStyle/>
          <a:p>
            <a:pPr algn="ctr"/>
            <a:r>
              <a:rPr lang="pl-PL" sz="3200" dirty="0"/>
              <a:t>Fibonacci w przyrodzie cd.</a:t>
            </a:r>
          </a:p>
        </p:txBody>
      </p:sp>
      <p:pic>
        <p:nvPicPr>
          <p:cNvPr id="1026" name="Picture 2" descr="Znalezione obrazy dla zapytania fibonacci kawaÅ">
            <a:extLst>
              <a:ext uri="{FF2B5EF4-FFF2-40B4-BE49-F238E27FC236}">
                <a16:creationId xmlns:a16="http://schemas.microsoft.com/office/drawing/2014/main" id="{B6E8C2B1-1280-42CB-BD47-FB0075240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4922" y="861581"/>
            <a:ext cx="4828992" cy="55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658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755D-5B18-4275-86F6-17F76A6D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1903444"/>
            <a:ext cx="3084891" cy="4215133"/>
          </a:xfrm>
        </p:spPr>
        <p:txBody>
          <a:bodyPr>
            <a:normAutofit/>
          </a:bodyPr>
          <a:lstStyle/>
          <a:p>
            <a:pPr algn="ctr"/>
            <a:r>
              <a:rPr lang="pl-PL" sz="2800" i="1" dirty="0"/>
              <a:t>A co to ten Opóźniony generator Fibonacciego???</a:t>
            </a:r>
            <a:endParaRPr lang="pl-PL" sz="2800" dirty="0"/>
          </a:p>
        </p:txBody>
      </p:sp>
      <p:pic>
        <p:nvPicPr>
          <p:cNvPr id="5125" name="Picture 2" descr="Znalezione obrazy dla zapytania nosacz zastanawia siÄ">
            <a:extLst>
              <a:ext uri="{FF2B5EF4-FFF2-40B4-BE49-F238E27FC236}">
                <a16:creationId xmlns:a16="http://schemas.microsoft.com/office/drawing/2014/main" id="{D01B456B-8BDE-493E-BA99-8A4EF3ED0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0" r="1" b="23378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91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7539-6970-4301-A2B4-B61B1AE8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i="1" dirty="0"/>
              <a:t>Opóźniony generator Fibonacciego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75976-F777-49A6-914B-12A07EC9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Generowanie przypadkowych liczb</a:t>
            </a:r>
          </a:p>
          <a:p>
            <a:r>
              <a:rPr lang="pl-PL" dirty="0"/>
              <a:t>Xn – wyraz obliczany</a:t>
            </a:r>
          </a:p>
          <a:p>
            <a:r>
              <a:rPr lang="pl-PL" dirty="0"/>
              <a:t>Xn-j – j-ta liczba ciągu, Xn-k – k-ta liczba ciagu</a:t>
            </a:r>
          </a:p>
          <a:p>
            <a:r>
              <a:rPr lang="pl-PL" dirty="0"/>
              <a:t>@ - dodawanie, odejmowanie, możenie etc. do wyboru</a:t>
            </a:r>
          </a:p>
          <a:p>
            <a:r>
              <a:rPr lang="pl-PL" dirty="0"/>
              <a:t>Mod m – modulo – cześć liczby</a:t>
            </a:r>
          </a:p>
          <a:p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574A2-AF91-4B74-8C4D-3DC5CE3E8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2514250"/>
            <a:ext cx="30861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07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188C-2527-4CED-9401-BA922F4E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900" y="1441686"/>
            <a:ext cx="5894387" cy="1478570"/>
          </a:xfrm>
        </p:spPr>
        <p:txBody>
          <a:bodyPr anchor="b">
            <a:normAutofit/>
          </a:bodyPr>
          <a:lstStyle/>
          <a:p>
            <a:pPr algn="ctr"/>
            <a:r>
              <a:rPr lang="pl-PL" i="1" dirty="0"/>
              <a:t>Opóźniony generator Fibonacciego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A0EEA-D968-44BF-A9A9-3224798ACD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16" b="1"/>
          <a:stretch/>
        </p:blipFill>
        <p:spPr>
          <a:xfrm>
            <a:off x="1110168" y="670557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7FC957-C73E-4881-ABCA-964FCC9B7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900" y="4581966"/>
            <a:ext cx="5467350" cy="457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A8C6B0-A6A0-42C0-8E53-6BFE99760321}"/>
              </a:ext>
            </a:extLst>
          </p:cNvPr>
          <p:cNvSpPr/>
          <p:nvPr/>
        </p:nvSpPr>
        <p:spPr>
          <a:xfrm>
            <a:off x="1216404" y="813732"/>
            <a:ext cx="419449" cy="2202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F13284-3D37-4D15-BAD9-BCEA51166269}"/>
              </a:ext>
            </a:extLst>
          </p:cNvPr>
          <p:cNvSpPr/>
          <p:nvPr/>
        </p:nvSpPr>
        <p:spPr>
          <a:xfrm>
            <a:off x="1951812" y="1215184"/>
            <a:ext cx="419449" cy="18735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03AE12-EDE1-490D-B254-C9B328702CAD}"/>
              </a:ext>
            </a:extLst>
          </p:cNvPr>
          <p:cNvSpPr/>
          <p:nvPr/>
        </p:nvSpPr>
        <p:spPr>
          <a:xfrm>
            <a:off x="1742089" y="823520"/>
            <a:ext cx="419449" cy="21044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3E3DB6-B446-4135-AAF1-169A365FB64E}"/>
              </a:ext>
            </a:extLst>
          </p:cNvPr>
          <p:cNvSpPr/>
          <p:nvPr/>
        </p:nvSpPr>
        <p:spPr>
          <a:xfrm>
            <a:off x="3480008" y="1195609"/>
            <a:ext cx="419449" cy="2069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9EB05-F485-45AD-B381-BE58C017A7E8}"/>
              </a:ext>
            </a:extLst>
          </p:cNvPr>
          <p:cNvSpPr txBox="1"/>
          <p:nvPr/>
        </p:nvSpPr>
        <p:spPr>
          <a:xfrm>
            <a:off x="2228522" y="803133"/>
            <a:ext cx="746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 dirty="0">
                <a:solidFill>
                  <a:srgbClr val="71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= 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E785D8-605D-4843-88DA-03CB900F0382}"/>
              </a:ext>
            </a:extLst>
          </p:cNvPr>
          <p:cNvSpPr/>
          <p:nvPr/>
        </p:nvSpPr>
        <p:spPr>
          <a:xfrm>
            <a:off x="1951813" y="1411104"/>
            <a:ext cx="419449" cy="18735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572E28-1448-4391-A63C-FAB6B4F2EA39}"/>
              </a:ext>
            </a:extLst>
          </p:cNvPr>
          <p:cNvSpPr/>
          <p:nvPr/>
        </p:nvSpPr>
        <p:spPr>
          <a:xfrm>
            <a:off x="1951813" y="1607024"/>
            <a:ext cx="419449" cy="18735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D21A1B-C65A-47CF-AC86-79AD7DCDF84E}"/>
              </a:ext>
            </a:extLst>
          </p:cNvPr>
          <p:cNvSpPr/>
          <p:nvPr/>
        </p:nvSpPr>
        <p:spPr>
          <a:xfrm>
            <a:off x="3480003" y="1407621"/>
            <a:ext cx="419449" cy="2069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F58AB3-86EA-40D1-83E3-62E4AE465178}"/>
              </a:ext>
            </a:extLst>
          </p:cNvPr>
          <p:cNvSpPr/>
          <p:nvPr/>
        </p:nvSpPr>
        <p:spPr>
          <a:xfrm>
            <a:off x="3480003" y="1607024"/>
            <a:ext cx="419449" cy="2069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1D89AB0-0368-4B49-9E22-086E9DED3309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rot="5400000" flipH="1" flipV="1">
            <a:off x="2915848" y="441299"/>
            <a:ext cx="19575" cy="1528196"/>
          </a:xfrm>
          <a:prstGeom prst="curvedConnector3">
            <a:avLst>
              <a:gd name="adj1" fmla="val 12678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3064257-E642-44FD-8385-62507E8AF962}"/>
              </a:ext>
            </a:extLst>
          </p:cNvPr>
          <p:cNvCxnSpPr>
            <a:cxnSpLocks/>
            <a:stCxn id="11" idx="0"/>
            <a:endCxn id="55" idx="0"/>
          </p:cNvCxnSpPr>
          <p:nvPr/>
        </p:nvCxnSpPr>
        <p:spPr>
          <a:xfrm rot="16200000" flipH="1">
            <a:off x="4032979" y="852362"/>
            <a:ext cx="8567" cy="695061"/>
          </a:xfrm>
          <a:prstGeom prst="curvedConnector3">
            <a:avLst>
              <a:gd name="adj1" fmla="val -26683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3F81739-DFB5-4597-87A5-BDE18EA743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07119" y="1107345"/>
            <a:ext cx="444697" cy="1592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A56978A-D55F-4C35-8AFF-42766D22B84D}"/>
              </a:ext>
            </a:extLst>
          </p:cNvPr>
          <p:cNvCxnSpPr/>
          <p:nvPr/>
        </p:nvCxnSpPr>
        <p:spPr>
          <a:xfrm rot="10800000" flipV="1">
            <a:off x="1863640" y="1186959"/>
            <a:ext cx="200052" cy="1121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0B7C286-9D1B-4FB4-A581-08CAB3BC05A5}"/>
              </a:ext>
            </a:extLst>
          </p:cNvPr>
          <p:cNvCxnSpPr>
            <a:cxnSpLocks/>
          </p:cNvCxnSpPr>
          <p:nvPr/>
        </p:nvCxnSpPr>
        <p:spPr>
          <a:xfrm rot="5400000">
            <a:off x="2095955" y="1246191"/>
            <a:ext cx="118464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4EAA2F47-232E-44F4-94CF-949E7F576ACD}"/>
              </a:ext>
            </a:extLst>
          </p:cNvPr>
          <p:cNvCxnSpPr/>
          <p:nvPr/>
        </p:nvCxnSpPr>
        <p:spPr>
          <a:xfrm>
            <a:off x="2249033" y="1145997"/>
            <a:ext cx="404591" cy="1606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991D9A33-5C2E-4109-91ED-1D22D1B83C31}"/>
              </a:ext>
            </a:extLst>
          </p:cNvPr>
          <p:cNvCxnSpPr/>
          <p:nvPr/>
        </p:nvCxnSpPr>
        <p:spPr>
          <a:xfrm>
            <a:off x="2335198" y="1145996"/>
            <a:ext cx="636832" cy="153077"/>
          </a:xfrm>
          <a:prstGeom prst="curvedConnector3">
            <a:avLst>
              <a:gd name="adj1" fmla="val 68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16C720C-5D80-46AD-8DD1-07D2DCB11ECE}"/>
              </a:ext>
            </a:extLst>
          </p:cNvPr>
          <p:cNvCxnSpPr>
            <a:cxnSpLocks/>
          </p:cNvCxnSpPr>
          <p:nvPr/>
        </p:nvCxnSpPr>
        <p:spPr>
          <a:xfrm>
            <a:off x="2411727" y="1055346"/>
            <a:ext cx="906074" cy="243727"/>
          </a:xfrm>
          <a:prstGeom prst="curvedConnector3">
            <a:avLst>
              <a:gd name="adj1" fmla="val 65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3329DFD6-43F6-4BE1-8CC0-FB7F18B3217D}"/>
              </a:ext>
            </a:extLst>
          </p:cNvPr>
          <p:cNvCxnSpPr>
            <a:cxnSpLocks/>
          </p:cNvCxnSpPr>
          <p:nvPr/>
        </p:nvCxnSpPr>
        <p:spPr>
          <a:xfrm>
            <a:off x="2517583" y="1091118"/>
            <a:ext cx="1159459" cy="207955"/>
          </a:xfrm>
          <a:prstGeom prst="curvedConnector3">
            <a:avLst>
              <a:gd name="adj1" fmla="val 79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30C14A-C188-42B3-AA44-ED96464D0A9C}"/>
              </a:ext>
            </a:extLst>
          </p:cNvPr>
          <p:cNvCxnSpPr>
            <a:cxnSpLocks/>
          </p:cNvCxnSpPr>
          <p:nvPr/>
        </p:nvCxnSpPr>
        <p:spPr>
          <a:xfrm flipH="1">
            <a:off x="3899452" y="1402537"/>
            <a:ext cx="476527" cy="11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B13B1E3-A17C-4773-A161-F175D0D71B02}"/>
              </a:ext>
            </a:extLst>
          </p:cNvPr>
          <p:cNvSpPr/>
          <p:nvPr/>
        </p:nvSpPr>
        <p:spPr>
          <a:xfrm>
            <a:off x="4273589" y="1204176"/>
            <a:ext cx="222410" cy="2069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16295F-0154-4508-B869-5A97ABE7B7CE}"/>
              </a:ext>
            </a:extLst>
          </p:cNvPr>
          <p:cNvSpPr/>
          <p:nvPr/>
        </p:nvSpPr>
        <p:spPr>
          <a:xfrm>
            <a:off x="2267774" y="827014"/>
            <a:ext cx="419449" cy="210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77EE290-A5CE-4D09-851D-BC4D21637507}"/>
              </a:ext>
            </a:extLst>
          </p:cNvPr>
          <p:cNvSpPr/>
          <p:nvPr/>
        </p:nvSpPr>
        <p:spPr>
          <a:xfrm>
            <a:off x="4273589" y="1597236"/>
            <a:ext cx="222410" cy="2069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6F6BBD8A-F2E2-45EA-9BEA-CA72537D0CFE}"/>
              </a:ext>
            </a:extLst>
          </p:cNvPr>
          <p:cNvSpPr/>
          <p:nvPr/>
        </p:nvSpPr>
        <p:spPr>
          <a:xfrm rot="20751654">
            <a:off x="5038468" y="1234272"/>
            <a:ext cx="88479" cy="3534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9C9E263E-85DB-495A-B37A-48EC818C96BE}"/>
              </a:ext>
            </a:extLst>
          </p:cNvPr>
          <p:cNvSpPr/>
          <p:nvPr/>
        </p:nvSpPr>
        <p:spPr>
          <a:xfrm rot="20359890">
            <a:off x="5137520" y="1392536"/>
            <a:ext cx="86021" cy="34277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F3779A26-2760-45E3-94AB-57C0E45C7E35}"/>
              </a:ext>
            </a:extLst>
          </p:cNvPr>
          <p:cNvSpPr/>
          <p:nvPr/>
        </p:nvSpPr>
        <p:spPr>
          <a:xfrm rot="19980768">
            <a:off x="5236932" y="1464950"/>
            <a:ext cx="86021" cy="342770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2024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10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9" grpId="1" animBg="1"/>
      <p:bldP spid="10" grpId="0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6" grpId="0" animBg="1"/>
      <p:bldP spid="16" grpId="1" animBg="1"/>
      <p:bldP spid="16" grpId="2" animBg="1"/>
      <p:bldP spid="16" grpId="3" animBg="1"/>
      <p:bldP spid="55" grpId="0" animBg="1"/>
      <p:bldP spid="55" grpId="1" animBg="1"/>
      <p:bldP spid="60" grpId="0" animBg="1"/>
      <p:bldP spid="61" grpId="0" animBg="1"/>
      <p:bldP spid="61" grpId="1" animBg="1"/>
      <p:bldP spid="57" grpId="0" animBg="1"/>
      <p:bldP spid="63" grpId="0" animBg="1"/>
      <p:bldP spid="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276F-1CA2-45F2-B9C6-A6DCEEF5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Implementacja opóźnionego generatora </a:t>
            </a:r>
            <a:br>
              <a:rPr lang="pl-PL" dirty="0"/>
            </a:br>
            <a:r>
              <a:rPr lang="pl-PL" dirty="0"/>
              <a:t>fibonacciego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2AA828-4951-4161-8D40-45CAA638F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487" y="2207289"/>
            <a:ext cx="6677025" cy="704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F1D11B-C520-4BB9-902F-6E1ABCEE8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036" y="3003997"/>
            <a:ext cx="3971925" cy="2000250"/>
          </a:xfrm>
          <a:prstGeom prst="rect">
            <a:avLst/>
          </a:prstGeo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C989C12F-C8B9-427A-95D6-0208E1568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610" y="5096105"/>
            <a:ext cx="54387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61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271</TotalTime>
  <Words>163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 Generatory liczb  Opóźniony generator Fibonacciego</vt:lpstr>
      <vt:lpstr>Co to jest ciąg fibonacciego?</vt:lpstr>
      <vt:lpstr>Fibonacci w Geometrii</vt:lpstr>
      <vt:lpstr>Fibonacci w przyrodzie</vt:lpstr>
      <vt:lpstr>Fibonacci w przyrodzie cd.</vt:lpstr>
      <vt:lpstr>A co to ten Opóźniony generator Fibonacciego???</vt:lpstr>
      <vt:lpstr>Opóźniony generator Fibonacciego</vt:lpstr>
      <vt:lpstr>Opóźniony generator Fibonacciego</vt:lpstr>
      <vt:lpstr>Implementacja opóźnionego generatora  fibonacciego</vt:lpstr>
      <vt:lpstr>Implementacja opóźnionego generatora  fibonacciego</vt:lpstr>
      <vt:lpstr>Implementacja opóźnionego generatora  fibonacciego</vt:lpstr>
      <vt:lpstr>Testowanie rozkładów normalnych</vt:lpstr>
      <vt:lpstr>Test Chi-Kwadrat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Generatory liczb   Opóźniony generator Fibonacciego</dc:title>
  <dc:creator>Kamil Berliński</dc:creator>
  <cp:lastModifiedBy>Kamil Berliński</cp:lastModifiedBy>
  <cp:revision>22</cp:revision>
  <dcterms:created xsi:type="dcterms:W3CDTF">2019-06-23T18:21:27Z</dcterms:created>
  <dcterms:modified xsi:type="dcterms:W3CDTF">2019-07-21T08:55:22Z</dcterms:modified>
</cp:coreProperties>
</file>