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9" r:id="rId4"/>
    <p:sldId id="293" r:id="rId5"/>
    <p:sldId id="292" r:id="rId6"/>
    <p:sldId id="294" r:id="rId7"/>
    <p:sldId id="262"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80" r:id="rId21"/>
    <p:sldId id="281" r:id="rId22"/>
    <p:sldId id="282" r:id="rId23"/>
    <p:sldId id="283" r:id="rId24"/>
    <p:sldId id="284" r:id="rId25"/>
    <p:sldId id="285" r:id="rId26"/>
    <p:sldId id="286" r:id="rId27"/>
    <p:sldId id="287" r:id="rId28"/>
    <p:sldId id="288" r:id="rId29"/>
    <p:sldId id="289" r:id="rId30"/>
    <p:sldId id="290" r:id="rId31"/>
    <p:sldId id="273" r:id="rId32"/>
    <p:sldId id="277" r:id="rId33"/>
    <p:sldId id="295" r:id="rId34"/>
    <p:sldId id="296" r:id="rId35"/>
    <p:sldId id="298" r:id="rId36"/>
    <p:sldId id="297" r:id="rId37"/>
    <p:sldId id="299" r:id="rId38"/>
    <p:sldId id="300" r:id="rId39"/>
    <p:sldId id="291" r:id="rId40"/>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D0C01-4987-4C97-B7C7-2EC079EBF273}" type="datetimeFigureOut">
              <a:rPr lang="en-US" smtClean="0"/>
              <a:t>6/23/2018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CFF3CF-BA60-4518-B13A-D7FC3782FB47}" type="slidenum">
              <a:rPr lang="en-US" smtClean="0"/>
              <a:t>‹#›</a:t>
            </a:fld>
            <a:endParaRPr lang="en-US"/>
          </a:p>
        </p:txBody>
      </p:sp>
    </p:spTree>
    <p:extLst>
      <p:ext uri="{BB962C8B-B14F-4D97-AF65-F5344CB8AC3E}">
        <p14:creationId xmlns:p14="http://schemas.microsoft.com/office/powerpoint/2010/main" val="17190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685800" y="2130425"/>
            <a:ext cx="7772400" cy="1470025"/>
          </a:xfrm>
        </p:spPr>
        <p:txBody>
          <a:bodyPr/>
          <a:lstStyle/>
          <a:p>
            <a:r>
              <a:rPr lang="ro-RO" smtClean="0"/>
              <a:t>Faceți clic pentru a edita stilul de titlu Coordonator</a:t>
            </a:r>
            <a:endParaRPr lang="ro-RO"/>
          </a:p>
        </p:txBody>
      </p:sp>
      <p:sp>
        <p:nvSpPr>
          <p:cNvPr id="3" name="Subtitlu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Faceți clic pentru editarea stilului de subtitlu al coordonatorului</a:t>
            </a:r>
            <a:endParaRPr lang="ro-RO"/>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text vertical 2"/>
          <p:cNvSpPr>
            <a:spLocks noGrp="1"/>
          </p:cNvSpPr>
          <p:nvPr>
            <p:ph type="body" orient="vert" idx="1"/>
          </p:nvPr>
        </p:nvSpPr>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8"/>
            <a:ext cx="2057400" cy="5851525"/>
          </a:xfrm>
        </p:spPr>
        <p:txBody>
          <a:bodyPr vert="eaVert"/>
          <a:lstStyle/>
          <a:p>
            <a:r>
              <a:rPr lang="ro-RO" smtClean="0"/>
              <a:t>Faceți clic pentru a edita stilul de titlu Coordonator</a:t>
            </a:r>
            <a:endParaRPr lang="ro-RO"/>
          </a:p>
        </p:txBody>
      </p:sp>
      <p:sp>
        <p:nvSpPr>
          <p:cNvPr id="3" name="Substituent text vertical 2"/>
          <p:cNvSpPr>
            <a:spLocks noGrp="1"/>
          </p:cNvSpPr>
          <p:nvPr>
            <p:ph type="body" orient="vert" idx="1"/>
          </p:nvPr>
        </p:nvSpPr>
        <p:spPr>
          <a:xfrm>
            <a:off x="457200" y="274638"/>
            <a:ext cx="6019800" cy="5851525"/>
          </a:xfrm>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conținut 2"/>
          <p:cNvSpPr>
            <a:spLocks noGrp="1"/>
          </p:cNvSpPr>
          <p:nvPr>
            <p:ph idx="1"/>
          </p:nvPr>
        </p:nvSpPr>
        <p:spPr/>
        <p:txBody>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722313" y="4406900"/>
            <a:ext cx="7772400" cy="1362075"/>
          </a:xfrm>
        </p:spPr>
        <p:txBody>
          <a:bodyPr anchor="t"/>
          <a:lstStyle>
            <a:lvl1pPr algn="l">
              <a:defRPr sz="4000" b="1" cap="all"/>
            </a:lvl1pPr>
          </a:lstStyle>
          <a:p>
            <a:r>
              <a:rPr lang="ro-RO" smtClean="0"/>
              <a:t>Faceți clic pentru a edita stilul de titlu Coordonator</a:t>
            </a:r>
            <a:endParaRPr lang="ro-RO"/>
          </a:p>
        </p:txBody>
      </p:sp>
      <p:sp>
        <p:nvSpPr>
          <p:cNvPr id="3" name="Substituent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Faceți clic pentru a edita stilurile de text Coordonator</a:t>
            </a:r>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conținut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conținut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5" name="Substituent dată 4"/>
          <p:cNvSpPr>
            <a:spLocks noGrp="1"/>
          </p:cNvSpPr>
          <p:nvPr>
            <p:ph type="dt" sz="half" idx="10"/>
          </p:nvPr>
        </p:nvSpPr>
        <p:spPr/>
        <p:txBody>
          <a:bodyPr/>
          <a:lstStyle/>
          <a:p>
            <a:fld id="{FCE5CAE3-E66C-483F-9A91-133D66834A8A}" type="datetimeFigureOut">
              <a:rPr lang="ro-RO" smtClean="0"/>
              <a:t>23.06.2018</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lvl1pPr>
              <a:defRPr/>
            </a:lvl1pPr>
          </a:lstStyle>
          <a:p>
            <a:r>
              <a:rPr lang="ro-RO" smtClean="0"/>
              <a:t>Faceți clic pentru a edita stilul de titlu Coordonator</a:t>
            </a:r>
            <a:endParaRPr lang="ro-RO"/>
          </a:p>
        </p:txBody>
      </p:sp>
      <p:sp>
        <p:nvSpPr>
          <p:cNvPr id="3" name="Substituent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4" name="Substituent conținut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5" name="Substituent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6" name="Substituent conținut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7" name="Substituent dată 6"/>
          <p:cNvSpPr>
            <a:spLocks noGrp="1"/>
          </p:cNvSpPr>
          <p:nvPr>
            <p:ph type="dt" sz="half" idx="10"/>
          </p:nvPr>
        </p:nvSpPr>
        <p:spPr/>
        <p:txBody>
          <a:bodyPr/>
          <a:lstStyle/>
          <a:p>
            <a:fld id="{FCE5CAE3-E66C-483F-9A91-133D66834A8A}" type="datetimeFigureOut">
              <a:rPr lang="ro-RO" smtClean="0"/>
              <a:t>23.06.2018</a:t>
            </a:fld>
            <a:endParaRPr lang="ro-RO"/>
          </a:p>
        </p:txBody>
      </p:sp>
      <p:sp>
        <p:nvSpPr>
          <p:cNvPr id="8" name="Substituent subsol 7"/>
          <p:cNvSpPr>
            <a:spLocks noGrp="1"/>
          </p:cNvSpPr>
          <p:nvPr>
            <p:ph type="ftr" sz="quarter" idx="11"/>
          </p:nvPr>
        </p:nvSpPr>
        <p:spPr/>
        <p:txBody>
          <a:bodyPr/>
          <a:lstStyle/>
          <a:p>
            <a:endParaRPr lang="ro-RO"/>
          </a:p>
        </p:txBody>
      </p:sp>
      <p:sp>
        <p:nvSpPr>
          <p:cNvPr id="9" name="Substituent număr diapozitiv 8"/>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dată 2"/>
          <p:cNvSpPr>
            <a:spLocks noGrp="1"/>
          </p:cNvSpPr>
          <p:nvPr>
            <p:ph type="dt" sz="half" idx="10"/>
          </p:nvPr>
        </p:nvSpPr>
        <p:spPr/>
        <p:txBody>
          <a:bodyPr/>
          <a:lstStyle/>
          <a:p>
            <a:fld id="{FCE5CAE3-E66C-483F-9A91-133D66834A8A}" type="datetimeFigureOut">
              <a:rPr lang="ro-RO" smtClean="0"/>
              <a:t>23.06.2018</a:t>
            </a:fld>
            <a:endParaRPr lang="ro-RO"/>
          </a:p>
        </p:txBody>
      </p:sp>
      <p:sp>
        <p:nvSpPr>
          <p:cNvPr id="4" name="Substituent subsol 3"/>
          <p:cNvSpPr>
            <a:spLocks noGrp="1"/>
          </p:cNvSpPr>
          <p:nvPr>
            <p:ph type="ftr" sz="quarter" idx="11"/>
          </p:nvPr>
        </p:nvSpPr>
        <p:spPr/>
        <p:txBody>
          <a:bodyPr/>
          <a:lstStyle/>
          <a:p>
            <a:endParaRPr lang="ro-RO"/>
          </a:p>
        </p:txBody>
      </p:sp>
      <p:sp>
        <p:nvSpPr>
          <p:cNvPr id="5" name="Substituent număr diapozitiv 4"/>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FCE5CAE3-E66C-483F-9A91-133D66834A8A}" type="datetimeFigureOut">
              <a:rPr lang="ro-RO" smtClean="0"/>
              <a:t>23.06.2018</a:t>
            </a:fld>
            <a:endParaRPr lang="ro-RO"/>
          </a:p>
        </p:txBody>
      </p:sp>
      <p:sp>
        <p:nvSpPr>
          <p:cNvPr id="3" name="Substituent subsol 2"/>
          <p:cNvSpPr>
            <a:spLocks noGrp="1"/>
          </p:cNvSpPr>
          <p:nvPr>
            <p:ph type="ftr" sz="quarter" idx="11"/>
          </p:nvPr>
        </p:nvSpPr>
        <p:spPr/>
        <p:txBody>
          <a:bodyPr/>
          <a:lstStyle/>
          <a:p>
            <a:endParaRPr lang="ro-RO"/>
          </a:p>
        </p:txBody>
      </p:sp>
      <p:sp>
        <p:nvSpPr>
          <p:cNvPr id="4" name="Substituent număr diapozitiv 3"/>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3008313" cy="1162050"/>
          </a:xfrm>
        </p:spPr>
        <p:txBody>
          <a:bodyPr anchor="b"/>
          <a:lstStyle>
            <a:lvl1pPr algn="l">
              <a:defRPr sz="2000" b="1"/>
            </a:lvl1pPr>
          </a:lstStyle>
          <a:p>
            <a:r>
              <a:rPr lang="ro-RO" smtClean="0"/>
              <a:t>Faceți clic pentru a edita stilul de titlu Coordonator</a:t>
            </a:r>
            <a:endParaRPr lang="ro-RO"/>
          </a:p>
        </p:txBody>
      </p:sp>
      <p:sp>
        <p:nvSpPr>
          <p:cNvPr id="3" name="Substituent conținut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FCE5CAE3-E66C-483F-9A91-133D66834A8A}" type="datetimeFigureOut">
              <a:rPr lang="ro-RO" smtClean="0"/>
              <a:t>23.06.2018</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792288" y="4800600"/>
            <a:ext cx="5486400" cy="566738"/>
          </a:xfrm>
        </p:spPr>
        <p:txBody>
          <a:bodyPr anchor="b"/>
          <a:lstStyle>
            <a:lvl1pPr algn="l">
              <a:defRPr sz="2000" b="1"/>
            </a:lvl1pPr>
          </a:lstStyle>
          <a:p>
            <a:r>
              <a:rPr lang="ro-RO" smtClean="0"/>
              <a:t>Faceți clic pentru a edita stilul de titlu Coordonator</a:t>
            </a:r>
            <a:endParaRPr lang="ro-RO"/>
          </a:p>
        </p:txBody>
      </p:sp>
      <p:sp>
        <p:nvSpPr>
          <p:cNvPr id="3" name="Substituent i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FCE5CAE3-E66C-483F-9A91-133D66834A8A}" type="datetimeFigureOut">
              <a:rPr lang="ro-RO" smtClean="0"/>
              <a:t>23.06.2018</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o-RO" smtClean="0"/>
              <a:t>Faceți clic pentru a edita stilul de titlu Coordonator</a:t>
            </a:r>
            <a:endParaRPr lang="ro-RO"/>
          </a:p>
        </p:txBody>
      </p:sp>
      <p:sp>
        <p:nvSpPr>
          <p:cNvPr id="3" name="Substituent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5CAE3-E66C-483F-9A91-133D66834A8A}" type="datetimeFigureOut">
              <a:rPr lang="ro-RO" smtClean="0"/>
              <a:t>23.06.2018</a:t>
            </a:fld>
            <a:endParaRPr lang="ro-RO"/>
          </a:p>
        </p:txBody>
      </p:sp>
      <p:sp>
        <p:nvSpPr>
          <p:cNvPr id="5" name="Substituent subsol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ubstituent număr diapozitiv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8D6F0-A759-4B40-A209-1431F2B80A59}"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Docker</a:t>
            </a:r>
            <a:endParaRPr lang="en-US" b="1" dirty="0"/>
          </a:p>
        </p:txBody>
      </p:sp>
      <p:sp>
        <p:nvSpPr>
          <p:cNvPr id="3" name="Subtitle 2"/>
          <p:cNvSpPr>
            <a:spLocks noGrp="1"/>
          </p:cNvSpPr>
          <p:nvPr>
            <p:ph type="subTitle" idx="1"/>
          </p:nvPr>
        </p:nvSpPr>
        <p:spPr/>
        <p:txBody>
          <a:bodyPr/>
          <a:lstStyle/>
          <a:p>
            <a:r>
              <a:rPr lang="en-US" dirty="0" smtClean="0"/>
              <a:t>Package, deliver and scale with ease</a:t>
            </a:r>
            <a:endParaRPr lang="en-US" dirty="0"/>
          </a:p>
        </p:txBody>
      </p:sp>
    </p:spTree>
    <p:extLst>
      <p:ext uri="{BB962C8B-B14F-4D97-AF65-F5344CB8AC3E}">
        <p14:creationId xmlns:p14="http://schemas.microsoft.com/office/powerpoint/2010/main" val="1271620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pic>
        <p:nvPicPr>
          <p:cNvPr id="5" name="Picture 2" descr="C:\Users\razvan.juravle\Desktop\microservicii\img\docker-flo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2276872"/>
            <a:ext cx="8769216" cy="33267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35896" y="5949280"/>
            <a:ext cx="1871410" cy="369332"/>
          </a:xfrm>
          <a:prstGeom prst="rect">
            <a:avLst/>
          </a:prstGeom>
          <a:noFill/>
        </p:spPr>
        <p:txBody>
          <a:bodyPr wrap="none" rtlCol="0">
            <a:spAutoFit/>
          </a:bodyPr>
          <a:lstStyle/>
          <a:p>
            <a:r>
              <a:rPr lang="en-US" dirty="0" smtClean="0"/>
              <a:t>Package, ship, run</a:t>
            </a:r>
            <a:endParaRPr lang="en-US" dirty="0"/>
          </a:p>
        </p:txBody>
      </p:sp>
    </p:spTree>
    <p:extLst>
      <p:ext uri="{BB962C8B-B14F-4D97-AF65-F5344CB8AC3E}">
        <p14:creationId xmlns:p14="http://schemas.microsoft.com/office/powerpoint/2010/main" val="2075547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sp>
        <p:nvSpPr>
          <p:cNvPr id="3" name="Content Placeholder 2"/>
          <p:cNvSpPr>
            <a:spLocks noGrp="1"/>
          </p:cNvSpPr>
          <p:nvPr>
            <p:ph idx="1"/>
          </p:nvPr>
        </p:nvSpPr>
        <p:spPr/>
        <p:txBody>
          <a:bodyPr>
            <a:normAutofit lnSpcReduction="10000"/>
          </a:bodyPr>
          <a:lstStyle/>
          <a:p>
            <a:r>
              <a:rPr lang="en-US" b="1" dirty="0" smtClean="0"/>
              <a:t>Docker host </a:t>
            </a:r>
            <a:r>
              <a:rPr lang="en-US" dirty="0" smtClean="0"/>
              <a:t>– a physical or virtual machine where the Docker Engine runs </a:t>
            </a:r>
            <a:endParaRPr lang="en-US" b="1" dirty="0" smtClean="0"/>
          </a:p>
          <a:p>
            <a:r>
              <a:rPr lang="en-US" b="1" dirty="0" smtClean="0"/>
              <a:t>Docker client </a:t>
            </a:r>
            <a:r>
              <a:rPr lang="en-US" dirty="0" smtClean="0"/>
              <a:t>– talks with the Docker engine. Can be located on the same or different machine as Docker Engine </a:t>
            </a:r>
          </a:p>
          <a:p>
            <a:r>
              <a:rPr lang="en-US" b="1" dirty="0" smtClean="0"/>
              <a:t>Building an image </a:t>
            </a:r>
            <a:r>
              <a:rPr lang="en-US" dirty="0" smtClean="0"/>
              <a:t>– a client can download an already existing image from the repository with </a:t>
            </a:r>
            <a:r>
              <a:rPr lang="en-US" b="1" i="1" dirty="0" smtClean="0">
                <a:solidFill>
                  <a:srgbClr val="0070C0"/>
                </a:solidFill>
              </a:rPr>
              <a:t>pull</a:t>
            </a:r>
            <a:r>
              <a:rPr lang="en-US" dirty="0" smtClean="0">
                <a:solidFill>
                  <a:srgbClr val="0070C0"/>
                </a:solidFill>
              </a:rPr>
              <a:t> </a:t>
            </a:r>
            <a:r>
              <a:rPr lang="en-US" dirty="0" smtClean="0"/>
              <a:t>command, or create a new image using </a:t>
            </a:r>
            <a:r>
              <a:rPr lang="en-US" b="1" i="1" dirty="0" smtClean="0">
                <a:solidFill>
                  <a:srgbClr val="0070C0"/>
                </a:solidFill>
              </a:rPr>
              <a:t>build</a:t>
            </a:r>
            <a:r>
              <a:rPr lang="en-US" dirty="0" smtClean="0">
                <a:solidFill>
                  <a:srgbClr val="0070C0"/>
                </a:solidFill>
              </a:rPr>
              <a:t> </a:t>
            </a:r>
            <a:r>
              <a:rPr lang="en-US" dirty="0" smtClean="0"/>
              <a:t>command or </a:t>
            </a:r>
            <a:r>
              <a:rPr lang="en-US" b="1" i="1" dirty="0" smtClean="0">
                <a:solidFill>
                  <a:srgbClr val="0070C0"/>
                </a:solidFill>
              </a:rPr>
              <a:t>run</a:t>
            </a:r>
            <a:r>
              <a:rPr lang="en-US" dirty="0" smtClean="0">
                <a:solidFill>
                  <a:srgbClr val="0070C0"/>
                </a:solidFill>
              </a:rPr>
              <a:t> </a:t>
            </a:r>
            <a:r>
              <a:rPr lang="en-US" dirty="0" smtClean="0"/>
              <a:t>a container</a:t>
            </a:r>
          </a:p>
        </p:txBody>
      </p:sp>
    </p:spTree>
    <p:extLst>
      <p:ext uri="{BB962C8B-B14F-4D97-AF65-F5344CB8AC3E}">
        <p14:creationId xmlns:p14="http://schemas.microsoft.com/office/powerpoint/2010/main" val="1309396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Downloading from the </a:t>
            </a:r>
            <a:r>
              <a:rPr lang="en-US" b="1" dirty="0" smtClean="0"/>
              <a:t>registry </a:t>
            </a:r>
            <a:r>
              <a:rPr lang="en-US" dirty="0" smtClean="0"/>
              <a:t>– Docker Engine first checks if the image already exists on the machine and if not it downloads it from the registry. Multiple images can be downloaded on the same machine and each one would represent a different software component</a:t>
            </a:r>
            <a:endParaRPr lang="en-US" dirty="0"/>
          </a:p>
          <a:p>
            <a:r>
              <a:rPr lang="en-US" b="1" dirty="0"/>
              <a:t>Running the </a:t>
            </a:r>
            <a:r>
              <a:rPr lang="en-US" b="1" dirty="0" smtClean="0"/>
              <a:t>container </a:t>
            </a:r>
            <a:r>
              <a:rPr lang="en-US" dirty="0" smtClean="0"/>
              <a:t>– a container can be started using </a:t>
            </a:r>
            <a:r>
              <a:rPr lang="en-US" b="1" i="1" dirty="0" smtClean="0">
                <a:solidFill>
                  <a:srgbClr val="0070C0"/>
                </a:solidFill>
              </a:rPr>
              <a:t>run</a:t>
            </a:r>
            <a:r>
              <a:rPr lang="en-US" dirty="0" smtClean="0">
                <a:solidFill>
                  <a:srgbClr val="0070C0"/>
                </a:solidFill>
              </a:rPr>
              <a:t> </a:t>
            </a:r>
            <a:r>
              <a:rPr lang="en-US" dirty="0" smtClean="0"/>
              <a:t>command. It represents an instance of the image definition. Multiple containers can be started on the same host</a:t>
            </a:r>
            <a:endParaRPr lang="en-US" dirty="0"/>
          </a:p>
        </p:txBody>
      </p:sp>
    </p:spTree>
    <p:extLst>
      <p:ext uri="{BB962C8B-B14F-4D97-AF65-F5344CB8AC3E}">
        <p14:creationId xmlns:p14="http://schemas.microsoft.com/office/powerpoint/2010/main" val="3285446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Under the hood of images there are a series of layers. Docker makes use of </a:t>
            </a:r>
            <a:r>
              <a:rPr lang="en-US" b="1" i="1" dirty="0" smtClean="0">
                <a:solidFill>
                  <a:srgbClr val="0070C0"/>
                </a:solidFill>
              </a:rPr>
              <a:t>union file system </a:t>
            </a:r>
            <a:r>
              <a:rPr lang="en-US" dirty="0" smtClean="0"/>
              <a:t>which allows files and directories from different filesystems to be combined as layers in a unified filesystem</a:t>
            </a:r>
          </a:p>
          <a:p>
            <a:r>
              <a:rPr lang="en-US" dirty="0" smtClean="0"/>
              <a:t>The lightweight characteristic of Docker is given by the layers. When you deliver an update to your application a new layer is built. Thus when one updates the image it will only receive the update for that layer compared to the classical approach of the VM’s where the entire image must be downloaded. You deliver only the update. </a:t>
            </a:r>
          </a:p>
        </p:txBody>
      </p:sp>
    </p:spTree>
    <p:extLst>
      <p:ext uri="{BB962C8B-B14F-4D97-AF65-F5344CB8AC3E}">
        <p14:creationId xmlns:p14="http://schemas.microsoft.com/office/powerpoint/2010/main" val="2012060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concepts</a:t>
            </a:r>
          </a:p>
        </p:txBody>
      </p:sp>
      <p:sp>
        <p:nvSpPr>
          <p:cNvPr id="3" name="Content Placeholder 2"/>
          <p:cNvSpPr>
            <a:spLocks noGrp="1"/>
          </p:cNvSpPr>
          <p:nvPr>
            <p:ph idx="1"/>
          </p:nvPr>
        </p:nvSpPr>
        <p:spPr/>
        <p:txBody>
          <a:bodyPr>
            <a:normAutofit lnSpcReduction="10000"/>
          </a:bodyPr>
          <a:lstStyle/>
          <a:p>
            <a:r>
              <a:rPr lang="en-US" dirty="0"/>
              <a:t>Speaking about versions, the registry can store multiple versions of the same </a:t>
            </a:r>
            <a:r>
              <a:rPr lang="en-US" dirty="0" smtClean="0"/>
              <a:t>image using the format </a:t>
            </a:r>
            <a:r>
              <a:rPr lang="en-US" b="1" i="1" dirty="0" err="1" smtClean="0">
                <a:solidFill>
                  <a:srgbClr val="0070C0"/>
                </a:solidFill>
              </a:rPr>
              <a:t>image-name:tag</a:t>
            </a:r>
            <a:endParaRPr lang="en-US" b="1" i="1" dirty="0" smtClean="0">
              <a:solidFill>
                <a:srgbClr val="0070C0"/>
              </a:solidFill>
            </a:endParaRPr>
          </a:p>
          <a:p>
            <a:r>
              <a:rPr lang="en-US" dirty="0" smtClean="0"/>
              <a:t>By default the tag is named </a:t>
            </a:r>
            <a:r>
              <a:rPr lang="en-US" dirty="0" smtClean="0">
                <a:solidFill>
                  <a:srgbClr val="0070C0"/>
                </a:solidFill>
              </a:rPr>
              <a:t>‘</a:t>
            </a:r>
            <a:r>
              <a:rPr lang="en-US" b="1" i="1" dirty="0" smtClean="0">
                <a:solidFill>
                  <a:srgbClr val="0070C0"/>
                </a:solidFill>
              </a:rPr>
              <a:t>latest</a:t>
            </a:r>
            <a:r>
              <a:rPr lang="en-US" dirty="0" smtClean="0">
                <a:solidFill>
                  <a:srgbClr val="0070C0"/>
                </a:solidFill>
              </a:rPr>
              <a:t>’ </a:t>
            </a:r>
            <a:r>
              <a:rPr lang="en-US" dirty="0" smtClean="0"/>
              <a:t>and typically refers to the latest image version. For example </a:t>
            </a:r>
            <a:r>
              <a:rPr lang="en-US" dirty="0" err="1" smtClean="0"/>
              <a:t>alpine:latest</a:t>
            </a:r>
            <a:r>
              <a:rPr lang="en-US" dirty="0" smtClean="0"/>
              <a:t> is the latest version of the small </a:t>
            </a:r>
            <a:r>
              <a:rPr lang="en-US" dirty="0" err="1" smtClean="0"/>
              <a:t>linux</a:t>
            </a:r>
            <a:r>
              <a:rPr lang="en-US" dirty="0" smtClean="0"/>
              <a:t> distro. Once the images is downloaded it can be started as one or multiple different containers</a:t>
            </a:r>
          </a:p>
          <a:p>
            <a:endParaRPr lang="en-US" b="1" i="1" dirty="0">
              <a:solidFill>
                <a:srgbClr val="0070C0"/>
              </a:solidFill>
            </a:endParaRPr>
          </a:p>
        </p:txBody>
      </p:sp>
    </p:spTree>
    <p:extLst>
      <p:ext uri="{BB962C8B-B14F-4D97-AF65-F5344CB8AC3E}">
        <p14:creationId xmlns:p14="http://schemas.microsoft.com/office/powerpoint/2010/main" val="3858201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smtClean="0"/>
              <a:t>Docker Engine </a:t>
            </a:r>
            <a:r>
              <a:rPr lang="en-US" dirty="0" smtClean="0"/>
              <a:t>– is the central piece of Docker. It builds and runs your containers. The runtime consists of a daemon that talks with the client and execute commands. It uses Linux features like </a:t>
            </a:r>
            <a:r>
              <a:rPr lang="en-US" dirty="0" err="1" smtClean="0"/>
              <a:t>cgroups</a:t>
            </a:r>
            <a:r>
              <a:rPr lang="en-US" dirty="0" smtClean="0"/>
              <a:t>, kernel namespaces, union filesystem. These allow the containers to share the same kernel but run individually and isolated from each other with their own PID, filesystem structure and network interfaces</a:t>
            </a:r>
            <a:endParaRPr lang="en-US" b="1" dirty="0" smtClean="0"/>
          </a:p>
          <a:p>
            <a:r>
              <a:rPr lang="en-US" b="1" dirty="0" smtClean="0"/>
              <a:t>Docker Machine</a:t>
            </a:r>
            <a:r>
              <a:rPr lang="en-US" dirty="0" smtClean="0"/>
              <a:t> – allows to create Docker hosts on your computer, cloud hosts, datacenters. It create servers, installs Docker and configure Docker client. </a:t>
            </a:r>
            <a:endParaRPr lang="en-US" b="1" dirty="0" smtClean="0"/>
          </a:p>
        </p:txBody>
      </p:sp>
    </p:spTree>
    <p:extLst>
      <p:ext uri="{BB962C8B-B14F-4D97-AF65-F5344CB8AC3E}">
        <p14:creationId xmlns:p14="http://schemas.microsoft.com/office/powerpoint/2010/main" val="2031003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p:txBody>
          <a:bodyPr>
            <a:normAutofit/>
          </a:bodyPr>
          <a:lstStyle/>
          <a:p>
            <a:r>
              <a:rPr lang="en-US" b="1" dirty="0"/>
              <a:t>Docker </a:t>
            </a:r>
            <a:r>
              <a:rPr lang="en-US" b="1" dirty="0" smtClean="0"/>
              <a:t>Compose</a:t>
            </a:r>
            <a:r>
              <a:rPr lang="en-US" dirty="0" smtClean="0"/>
              <a:t> – is a tool which allows you to define and run application that consists of multiple containers. One application might consists of a web application server, database, etc. These containers are defined I a configuration file then the Docker compose script is used to start</a:t>
            </a:r>
            <a:r>
              <a:rPr lang="en-US" dirty="0"/>
              <a:t>, stop, scale </a:t>
            </a:r>
            <a:r>
              <a:rPr lang="en-US" dirty="0" smtClean="0"/>
              <a:t>the whole application</a:t>
            </a:r>
            <a:endParaRPr lang="en-US" b="1" dirty="0"/>
          </a:p>
          <a:p>
            <a:endParaRPr lang="en-US" dirty="0"/>
          </a:p>
        </p:txBody>
      </p:sp>
    </p:spTree>
    <p:extLst>
      <p:ext uri="{BB962C8B-B14F-4D97-AF65-F5344CB8AC3E}">
        <p14:creationId xmlns:p14="http://schemas.microsoft.com/office/powerpoint/2010/main" val="2452729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a:xfrm>
            <a:off x="457200" y="1600201"/>
            <a:ext cx="8579296" cy="2620887"/>
          </a:xfrm>
        </p:spPr>
        <p:txBody>
          <a:bodyPr>
            <a:normAutofit fontScale="85000" lnSpcReduction="10000"/>
          </a:bodyPr>
          <a:lstStyle/>
          <a:p>
            <a:r>
              <a:rPr lang="en-US" b="1" dirty="0"/>
              <a:t>Docker Swarm</a:t>
            </a:r>
            <a:r>
              <a:rPr lang="en-US" dirty="0"/>
              <a:t> – considering we have an application running on a single host, that makes that host a single point of failure(SPOF). This is an unwanted situation in case of problems with that host or its resources. To mitigate this, Docker Swarm allows you to manage, run and scale the application on different hosts.</a:t>
            </a:r>
          </a:p>
          <a:p>
            <a:endParaRPr lang="en-US" dirty="0"/>
          </a:p>
        </p:txBody>
      </p:sp>
      <p:pic>
        <p:nvPicPr>
          <p:cNvPr id="3075" name="Picture 3" descr="C:\Users\razvan.juravle\Desktop\microservicii\img\swa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221088"/>
            <a:ext cx="4656138" cy="2577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828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a:xfrm>
            <a:off x="457200" y="1600201"/>
            <a:ext cx="8579296" cy="4637111"/>
          </a:xfrm>
        </p:spPr>
        <p:txBody>
          <a:bodyPr>
            <a:normAutofit fontScale="85000" lnSpcReduction="20000"/>
          </a:bodyPr>
          <a:lstStyle/>
          <a:p>
            <a:r>
              <a:rPr lang="en-US" b="1" dirty="0"/>
              <a:t>Swarm </a:t>
            </a:r>
            <a:r>
              <a:rPr lang="en-US" b="1" dirty="0" smtClean="0"/>
              <a:t>manager</a:t>
            </a:r>
            <a:r>
              <a:rPr lang="en-US" dirty="0" smtClean="0"/>
              <a:t> – is the predefined host in the cluster and manages the cluster resources. It manages and orchestrates the containers in the cluster. </a:t>
            </a:r>
            <a:r>
              <a:rPr lang="en-US" dirty="0"/>
              <a:t>for high availability it can be configured with  a primary instance and multiple secondary </a:t>
            </a:r>
            <a:r>
              <a:rPr lang="en-US" dirty="0" smtClean="0"/>
              <a:t>instances</a:t>
            </a:r>
          </a:p>
          <a:p>
            <a:r>
              <a:rPr lang="en-US" b="1" dirty="0"/>
              <a:t>Discovery </a:t>
            </a:r>
            <a:r>
              <a:rPr lang="en-US" b="1" dirty="0" smtClean="0"/>
              <a:t>service </a:t>
            </a:r>
            <a:r>
              <a:rPr lang="en-US" dirty="0" smtClean="0"/>
              <a:t>– </a:t>
            </a:r>
            <a:r>
              <a:rPr lang="en-US" dirty="0"/>
              <a:t>talks with a hosted discovery service which maintains a list of IP’s in the Swarm cluster.</a:t>
            </a:r>
            <a:r>
              <a:rPr lang="en-US" dirty="0" smtClean="0"/>
              <a:t> </a:t>
            </a:r>
          </a:p>
          <a:p>
            <a:r>
              <a:rPr lang="en-US" b="1" dirty="0" smtClean="0"/>
              <a:t>Swarm worker </a:t>
            </a:r>
            <a:r>
              <a:rPr lang="en-US" dirty="0" smtClean="0"/>
              <a:t>– containers are deployed and started on hosts that need to be managed by Swarm manager. Each node runs a Docker Swarm agent that registers the Docker daemon, monitors and updates the node status in the discovery service</a:t>
            </a:r>
          </a:p>
        </p:txBody>
      </p:sp>
    </p:spTree>
    <p:extLst>
      <p:ext uri="{BB962C8B-B14F-4D97-AF65-F5344CB8AC3E}">
        <p14:creationId xmlns:p14="http://schemas.microsoft.com/office/powerpoint/2010/main" val="3853870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a:xfrm>
            <a:off x="457200" y="1600201"/>
            <a:ext cx="8579296" cy="4637111"/>
          </a:xfrm>
        </p:spPr>
        <p:txBody>
          <a:bodyPr>
            <a:normAutofit fontScale="92500" lnSpcReduction="20000"/>
          </a:bodyPr>
          <a:lstStyle/>
          <a:p>
            <a:r>
              <a:rPr lang="en-US" b="1" dirty="0"/>
              <a:t>Scheduler strategy </a:t>
            </a:r>
            <a:r>
              <a:rPr lang="en-US" dirty="0" smtClean="0"/>
              <a:t>– you can choose different types of strategies in order to tell Docker Swarm where to deploy the containers. For example the strategy can be spread(default), </a:t>
            </a:r>
            <a:r>
              <a:rPr lang="en-US" dirty="0" err="1" smtClean="0"/>
              <a:t>binpack</a:t>
            </a:r>
            <a:r>
              <a:rPr lang="en-US" dirty="0" smtClean="0"/>
              <a:t> or random. The default strategy optimizes the nodes for the least number of running containers</a:t>
            </a:r>
            <a:endParaRPr lang="en-US" dirty="0"/>
          </a:p>
          <a:p>
            <a:r>
              <a:rPr lang="en-US" b="1" dirty="0"/>
              <a:t>Standard Docker </a:t>
            </a:r>
            <a:r>
              <a:rPr lang="en-US" b="1" dirty="0" smtClean="0"/>
              <a:t>API </a:t>
            </a:r>
            <a:r>
              <a:rPr lang="en-US" dirty="0" smtClean="0"/>
              <a:t>– Docker Swarm serves as the Docker API, thus any tool that is able to talk with a Docker host can easily scale to multiple hosts. That means a multi-container application can be configured to run on multiple hosts by configuring the Docker Swarm cluster</a:t>
            </a:r>
            <a:endParaRPr lang="en-US" dirty="0"/>
          </a:p>
        </p:txBody>
      </p:sp>
    </p:spTree>
    <p:extLst>
      <p:ext uri="{BB962C8B-B14F-4D97-AF65-F5344CB8AC3E}">
        <p14:creationId xmlns:p14="http://schemas.microsoft.com/office/powerpoint/2010/main" val="3255239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to Docker</a:t>
            </a:r>
            <a:endParaRPr lang="en-US" b="1" dirty="0"/>
          </a:p>
        </p:txBody>
      </p:sp>
      <p:sp>
        <p:nvSpPr>
          <p:cNvPr id="3" name="Content Placeholder 2"/>
          <p:cNvSpPr>
            <a:spLocks noGrp="1"/>
          </p:cNvSpPr>
          <p:nvPr>
            <p:ph idx="1"/>
          </p:nvPr>
        </p:nvSpPr>
        <p:spPr/>
        <p:txBody>
          <a:bodyPr>
            <a:normAutofit lnSpcReduction="10000"/>
          </a:bodyPr>
          <a:lstStyle/>
          <a:p>
            <a:r>
              <a:rPr lang="en-US" dirty="0" smtClean="0"/>
              <a:t>Docker concepts</a:t>
            </a:r>
          </a:p>
          <a:p>
            <a:r>
              <a:rPr lang="en-US" dirty="0" smtClean="0"/>
              <a:t>Docker images and containers</a:t>
            </a:r>
          </a:p>
          <a:p>
            <a:r>
              <a:rPr lang="en-US" dirty="0" err="1"/>
              <a:t>Dockerfile</a:t>
            </a:r>
            <a:endParaRPr lang="en-US" dirty="0"/>
          </a:p>
          <a:p>
            <a:r>
              <a:rPr lang="en-US" dirty="0"/>
              <a:t>Build a Docker image</a:t>
            </a:r>
          </a:p>
          <a:p>
            <a:r>
              <a:rPr lang="en-US" dirty="0"/>
              <a:t>Run your container</a:t>
            </a:r>
          </a:p>
          <a:p>
            <a:r>
              <a:rPr lang="en-US" dirty="0"/>
              <a:t>Push image to Docker Hub</a:t>
            </a:r>
          </a:p>
          <a:p>
            <a:r>
              <a:rPr lang="en-US" dirty="0"/>
              <a:t>Deploy your app with </a:t>
            </a:r>
            <a:r>
              <a:rPr lang="en-US" dirty="0" smtClean="0"/>
              <a:t>Kubernetes</a:t>
            </a:r>
          </a:p>
          <a:p>
            <a:r>
              <a:rPr lang="en-US" dirty="0" smtClean="0"/>
              <a:t>Conclusions</a:t>
            </a:r>
            <a:endParaRPr lang="en-US" dirty="0"/>
          </a:p>
        </p:txBody>
      </p:sp>
    </p:spTree>
    <p:extLst>
      <p:ext uri="{BB962C8B-B14F-4D97-AF65-F5344CB8AC3E}">
        <p14:creationId xmlns:p14="http://schemas.microsoft.com/office/powerpoint/2010/main" val="4060096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fontScale="85000" lnSpcReduction="20000"/>
          </a:bodyPr>
          <a:lstStyle/>
          <a:p>
            <a:pPr marL="0" indent="0">
              <a:buNone/>
            </a:pPr>
            <a:r>
              <a:rPr lang="en-US" b="1" dirty="0" err="1" smtClean="0"/>
              <a:t>Dockerfile</a:t>
            </a:r>
            <a:endParaRPr lang="en-US" b="1" dirty="0" smtClean="0"/>
          </a:p>
          <a:p>
            <a:pPr marL="0" indent="0">
              <a:buNone/>
            </a:pPr>
            <a:endParaRPr lang="en-US" b="1" dirty="0"/>
          </a:p>
          <a:p>
            <a:r>
              <a:rPr lang="en-US" dirty="0" smtClean="0"/>
              <a:t>Docker build images from a plain text file called </a:t>
            </a:r>
            <a:r>
              <a:rPr lang="en-US" dirty="0" err="1" smtClean="0"/>
              <a:t>Dockerfile</a:t>
            </a:r>
            <a:r>
              <a:rPr lang="en-US" dirty="0" smtClean="0"/>
              <a:t>. This file contains all the information and commands needed to have ensemble the image. The </a:t>
            </a:r>
            <a:r>
              <a:rPr lang="en-US" b="1" i="1" dirty="0" err="1" smtClean="0">
                <a:solidFill>
                  <a:srgbClr val="0070C0"/>
                </a:solidFill>
              </a:rPr>
              <a:t>docker</a:t>
            </a:r>
            <a:r>
              <a:rPr lang="en-US" b="1" i="1" dirty="0" smtClean="0">
                <a:solidFill>
                  <a:srgbClr val="0070C0"/>
                </a:solidFill>
              </a:rPr>
              <a:t> build </a:t>
            </a:r>
            <a:r>
              <a:rPr lang="en-US" dirty="0" smtClean="0"/>
              <a:t>command is used to build the image. </a:t>
            </a:r>
          </a:p>
          <a:p>
            <a:r>
              <a:rPr lang="en-US" dirty="0" smtClean="0"/>
              <a:t>In the build command is also passed the context used during image creation. This can be a path or even a </a:t>
            </a:r>
            <a:r>
              <a:rPr lang="en-US" dirty="0" err="1" smtClean="0"/>
              <a:t>Git</a:t>
            </a:r>
            <a:r>
              <a:rPr lang="en-US" dirty="0" smtClean="0"/>
              <a:t> repository and is processed recursively.</a:t>
            </a:r>
            <a:r>
              <a:rPr lang="en-US" b="1" i="1" dirty="0">
                <a:solidFill>
                  <a:srgbClr val="0070C0"/>
                </a:solidFill>
              </a:rPr>
              <a:t> </a:t>
            </a:r>
            <a:r>
              <a:rPr lang="en-US" sz="3000" b="1" i="1" dirty="0"/>
              <a:t> </a:t>
            </a:r>
            <a:r>
              <a:rPr lang="en-US" sz="3000" dirty="0" smtClean="0"/>
              <a:t>A </a:t>
            </a:r>
            <a:r>
              <a:rPr lang="en-US" sz="3000" b="1" i="1" dirty="0" smtClean="0">
                <a:solidFill>
                  <a:srgbClr val="0070C0"/>
                </a:solidFill>
              </a:rPr>
              <a:t>.</a:t>
            </a:r>
            <a:r>
              <a:rPr lang="en-US" sz="3000" b="1" i="1" dirty="0" err="1" smtClean="0">
                <a:solidFill>
                  <a:srgbClr val="0070C0"/>
                </a:solidFill>
              </a:rPr>
              <a:t>dockerignore</a:t>
            </a:r>
            <a:r>
              <a:rPr lang="en-US" sz="3000" b="1" i="1" dirty="0" smtClean="0">
                <a:solidFill>
                  <a:srgbClr val="0070C0"/>
                </a:solidFill>
              </a:rPr>
              <a:t> </a:t>
            </a:r>
            <a:r>
              <a:rPr lang="en-US" sz="3000" dirty="0" smtClean="0"/>
              <a:t>file can be added in the root directory in which you can specify what directories should ne skipped when building the image.</a:t>
            </a:r>
            <a:endParaRPr lang="en-US" b="1" i="1" dirty="0" smtClean="0">
              <a:solidFill>
                <a:srgbClr val="0070C0"/>
              </a:solidFill>
            </a:endParaRPr>
          </a:p>
        </p:txBody>
      </p:sp>
    </p:spTree>
    <p:extLst>
      <p:ext uri="{BB962C8B-B14F-4D97-AF65-F5344CB8AC3E}">
        <p14:creationId xmlns:p14="http://schemas.microsoft.com/office/powerpoint/2010/main" val="2804940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fontScale="85000" lnSpcReduction="10000"/>
          </a:bodyPr>
          <a:lstStyle/>
          <a:p>
            <a:r>
              <a:rPr lang="en-US" dirty="0" smtClean="0"/>
              <a:t>Any image must be created from a base image. This is accomplished with </a:t>
            </a:r>
            <a:r>
              <a:rPr lang="en-US" b="1" i="1" dirty="0" smtClean="0">
                <a:solidFill>
                  <a:schemeClr val="accent1"/>
                </a:solidFill>
              </a:rPr>
              <a:t>FROM</a:t>
            </a:r>
            <a:r>
              <a:rPr lang="en-US" dirty="0" smtClean="0"/>
              <a:t> command. There are a lot of already created images in Docker Hub from which you can start yours. Often this images are already containing multiple software components like JDK+ </a:t>
            </a:r>
            <a:r>
              <a:rPr lang="en-US" dirty="0" err="1" smtClean="0"/>
              <a:t>MySql</a:t>
            </a:r>
            <a:r>
              <a:rPr lang="en-US" dirty="0" smtClean="0"/>
              <a:t> + Tomcat.</a:t>
            </a:r>
          </a:p>
          <a:p>
            <a:r>
              <a:rPr lang="en-US" dirty="0" smtClean="0"/>
              <a:t>The </a:t>
            </a:r>
            <a:r>
              <a:rPr lang="en-US" dirty="0" err="1" smtClean="0"/>
              <a:t>Dockerfile</a:t>
            </a:r>
            <a:r>
              <a:rPr lang="en-US" dirty="0" smtClean="0"/>
              <a:t> can contain also </a:t>
            </a:r>
            <a:r>
              <a:rPr lang="en-US" b="1" i="1" dirty="0" smtClean="0">
                <a:solidFill>
                  <a:schemeClr val="accent1"/>
                </a:solidFill>
              </a:rPr>
              <a:t>CMD</a:t>
            </a:r>
            <a:r>
              <a:rPr lang="en-US" dirty="0" smtClean="0">
                <a:solidFill>
                  <a:schemeClr val="accent1"/>
                </a:solidFill>
              </a:rPr>
              <a:t> </a:t>
            </a:r>
            <a:r>
              <a:rPr lang="en-US" dirty="0" smtClean="0"/>
              <a:t>command. </a:t>
            </a:r>
            <a:r>
              <a:rPr lang="en-US" dirty="0"/>
              <a:t>CMD </a:t>
            </a:r>
            <a:r>
              <a:rPr lang="en-US" dirty="0" smtClean="0"/>
              <a:t>provides defaults </a:t>
            </a:r>
            <a:r>
              <a:rPr lang="en-US" dirty="0"/>
              <a:t>for executing the container. If multiple CMD instructions </a:t>
            </a:r>
            <a:r>
              <a:rPr lang="en-US" dirty="0" smtClean="0"/>
              <a:t>are listed </a:t>
            </a:r>
            <a:r>
              <a:rPr lang="en-US" dirty="0"/>
              <a:t>then only the last CMD will take effect. This ensures that </a:t>
            </a:r>
            <a:r>
              <a:rPr lang="en-US" dirty="0" smtClean="0"/>
              <a:t>the Docker </a:t>
            </a:r>
            <a:r>
              <a:rPr lang="en-US" dirty="0"/>
              <a:t>container can run one command, and only one.</a:t>
            </a:r>
            <a:endParaRPr lang="en-US" dirty="0" smtClean="0"/>
          </a:p>
          <a:p>
            <a:endParaRPr lang="en-US" dirty="0" smtClean="0"/>
          </a:p>
        </p:txBody>
      </p:sp>
    </p:spTree>
    <p:extLst>
      <p:ext uri="{BB962C8B-B14F-4D97-AF65-F5344CB8AC3E}">
        <p14:creationId xmlns:p14="http://schemas.microsoft.com/office/powerpoint/2010/main" val="1789007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fontScale="70000" lnSpcReduction="20000"/>
          </a:bodyPr>
          <a:lstStyle/>
          <a:p>
            <a:pPr marL="0" indent="0">
              <a:buNone/>
            </a:pPr>
            <a:r>
              <a:rPr lang="en-US" b="1" dirty="0" smtClean="0"/>
              <a:t>Exercise</a:t>
            </a:r>
          </a:p>
          <a:p>
            <a:pPr marL="0" indent="0">
              <a:buNone/>
            </a:pPr>
            <a:endParaRPr lang="en-US" dirty="0"/>
          </a:p>
          <a:p>
            <a:pPr marL="514350" indent="-514350">
              <a:buFont typeface="+mj-lt"/>
              <a:buAutoNum type="arabicPeriod"/>
            </a:pPr>
            <a:r>
              <a:rPr lang="en-US" dirty="0" smtClean="0"/>
              <a:t>Create a new directory – this will contain the </a:t>
            </a:r>
            <a:r>
              <a:rPr lang="en-US" dirty="0" err="1" smtClean="0"/>
              <a:t>Dockerfile</a:t>
            </a: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Create a text file named </a:t>
            </a:r>
            <a:r>
              <a:rPr lang="en-US" dirty="0" err="1" smtClean="0"/>
              <a:t>Dockerfile</a:t>
            </a:r>
            <a:r>
              <a:rPr lang="en-US" dirty="0" smtClean="0"/>
              <a:t> that contains</a:t>
            </a:r>
          </a:p>
          <a:p>
            <a:pPr marL="0" indent="0">
              <a:buNone/>
            </a:pPr>
            <a:r>
              <a:rPr lang="en-US" dirty="0" smtClean="0"/>
              <a:t>	</a:t>
            </a:r>
            <a:r>
              <a:rPr lang="en-US" b="1" i="1" dirty="0" smtClean="0">
                <a:solidFill>
                  <a:schemeClr val="accent1"/>
                </a:solidFill>
                <a:latin typeface="Consolas" panose="020B0609020204030204" pitchFamily="49" charset="0"/>
              </a:rPr>
              <a:t>FROM java</a:t>
            </a:r>
          </a:p>
          <a:p>
            <a:pPr marL="0" indent="0">
              <a:buNone/>
            </a:pPr>
            <a:r>
              <a:rPr lang="en-US" b="1" i="1" dirty="0">
                <a:solidFill>
                  <a:schemeClr val="accent1"/>
                </a:solidFill>
                <a:latin typeface="Consolas" panose="020B0609020204030204" pitchFamily="49" charset="0"/>
              </a:rPr>
              <a:t>	</a:t>
            </a:r>
            <a:r>
              <a:rPr lang="en-US" b="1" i="1" dirty="0" smtClean="0">
                <a:solidFill>
                  <a:schemeClr val="accent1"/>
                </a:solidFill>
                <a:latin typeface="Consolas" panose="020B0609020204030204" pitchFamily="49" charset="0"/>
              </a:rPr>
              <a:t>CMD [“java”, “-version”]</a:t>
            </a:r>
          </a:p>
          <a:p>
            <a:pPr marL="0" indent="0">
              <a:buNone/>
            </a:pPr>
            <a:endParaRPr lang="en-US" b="1" i="1" dirty="0" smtClean="0">
              <a:solidFill>
                <a:schemeClr val="accent1"/>
              </a:solidFill>
              <a:latin typeface="Consolas" panose="020B0609020204030204" pitchFamily="49" charset="0"/>
            </a:endParaRPr>
          </a:p>
          <a:p>
            <a:pPr marL="0" indent="0">
              <a:buNone/>
            </a:pPr>
            <a:r>
              <a:rPr lang="en-US" dirty="0" smtClean="0"/>
              <a:t>3. Build your image </a:t>
            </a:r>
          </a:p>
          <a:p>
            <a:pPr marL="0" indent="0">
              <a:buNone/>
            </a:pPr>
            <a:r>
              <a:rPr lang="en-US" dirty="0"/>
              <a:t>	</a:t>
            </a:r>
            <a:r>
              <a:rPr lang="en-US" b="1" i="1" dirty="0" err="1" smtClean="0">
                <a:solidFill>
                  <a:schemeClr val="accent1"/>
                </a:solidFill>
              </a:rPr>
              <a:t>docker</a:t>
            </a:r>
            <a:r>
              <a:rPr lang="en-US" b="1" i="1" dirty="0" smtClean="0">
                <a:solidFill>
                  <a:schemeClr val="accent1"/>
                </a:solidFill>
              </a:rPr>
              <a:t> build –t hello-java .</a:t>
            </a:r>
          </a:p>
          <a:p>
            <a:pPr marL="0" indent="0">
              <a:buNone/>
            </a:pPr>
            <a:endParaRPr lang="en-US" b="1" i="1" dirty="0" smtClean="0">
              <a:solidFill>
                <a:schemeClr val="accent1"/>
              </a:solidFill>
            </a:endParaRPr>
          </a:p>
          <a:p>
            <a:pPr marL="0" indent="0">
              <a:buNone/>
            </a:pPr>
            <a:r>
              <a:rPr lang="en-US" dirty="0"/>
              <a:t>4. Run the container</a:t>
            </a:r>
          </a:p>
          <a:p>
            <a:pPr marL="0" indent="0">
              <a:buNone/>
            </a:pPr>
            <a:r>
              <a:rPr lang="en-US" dirty="0"/>
              <a:t>	</a:t>
            </a:r>
            <a:r>
              <a:rPr lang="en-US" dirty="0" err="1"/>
              <a:t>docker</a:t>
            </a:r>
            <a:r>
              <a:rPr lang="en-US" dirty="0"/>
              <a:t> run hello-java</a:t>
            </a:r>
          </a:p>
          <a:p>
            <a:pPr marL="0" indent="0">
              <a:buNone/>
            </a:pPr>
            <a:endParaRPr lang="en-US" dirty="0" smtClean="0"/>
          </a:p>
          <a:p>
            <a:endParaRPr lang="en-US" dirty="0" smtClean="0"/>
          </a:p>
        </p:txBody>
      </p:sp>
    </p:spTree>
    <p:extLst>
      <p:ext uri="{BB962C8B-B14F-4D97-AF65-F5344CB8AC3E}">
        <p14:creationId xmlns:p14="http://schemas.microsoft.com/office/powerpoint/2010/main" val="1612499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a:bodyPr>
          <a:lstStyle/>
          <a:p>
            <a:r>
              <a:rPr lang="en-US" dirty="0" smtClean="0"/>
              <a:t>The build command uses “–t” to name the image with the provided value</a:t>
            </a:r>
          </a:p>
          <a:p>
            <a:r>
              <a:rPr lang="en-US" dirty="0" smtClean="0"/>
              <a:t>“.” is the context for the build image command. This is the directory used in case of COPY commands. No files in our case.</a:t>
            </a:r>
          </a:p>
          <a:p>
            <a:r>
              <a:rPr lang="en-US" dirty="0" smtClean="0"/>
              <a:t>The java image is copied from Docker Hub with the latest version</a:t>
            </a:r>
          </a:p>
          <a:p>
            <a:r>
              <a:rPr lang="en-US" dirty="0" smtClean="0"/>
              <a:t>The CMD command added as a new layer</a:t>
            </a:r>
          </a:p>
        </p:txBody>
      </p:sp>
    </p:spTree>
    <p:extLst>
      <p:ext uri="{BB962C8B-B14F-4D97-AF65-F5344CB8AC3E}">
        <p14:creationId xmlns:p14="http://schemas.microsoft.com/office/powerpoint/2010/main" val="3638566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a:bodyPr>
          <a:lstStyle/>
          <a:p>
            <a:r>
              <a:rPr lang="en-US" dirty="0"/>
              <a:t>To list the existing images you can use </a:t>
            </a:r>
            <a:r>
              <a:rPr lang="en-US" b="1" i="1" dirty="0" err="1">
                <a:solidFill>
                  <a:schemeClr val="accent1"/>
                </a:solidFill>
              </a:rPr>
              <a:t>docker</a:t>
            </a:r>
            <a:r>
              <a:rPr lang="en-US" b="1" i="1" dirty="0">
                <a:solidFill>
                  <a:schemeClr val="accent1"/>
                </a:solidFill>
              </a:rPr>
              <a:t> </a:t>
            </a:r>
            <a:r>
              <a:rPr lang="en-US" b="1" i="1" dirty="0" smtClean="0">
                <a:solidFill>
                  <a:schemeClr val="accent1"/>
                </a:solidFill>
              </a:rPr>
              <a:t>images</a:t>
            </a:r>
          </a:p>
          <a:p>
            <a:r>
              <a:rPr lang="en-US" dirty="0" smtClean="0"/>
              <a:t>Each image can be tagged using </a:t>
            </a:r>
            <a:r>
              <a:rPr lang="en-US" b="1" i="1" dirty="0" err="1" smtClean="0">
                <a:solidFill>
                  <a:schemeClr val="accent1"/>
                </a:solidFill>
              </a:rPr>
              <a:t>name:tag</a:t>
            </a:r>
            <a:r>
              <a:rPr lang="en-US" dirty="0" smtClean="0"/>
              <a:t> so that you can create multiple versions of the same image. By default the images are tagged with “latest” value</a:t>
            </a:r>
            <a:endParaRPr lang="en-US" dirty="0"/>
          </a:p>
        </p:txBody>
      </p:sp>
    </p:spTree>
    <p:extLst>
      <p:ext uri="{BB962C8B-B14F-4D97-AF65-F5344CB8AC3E}">
        <p14:creationId xmlns:p14="http://schemas.microsoft.com/office/powerpoint/2010/main" val="2094012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Run your container</a:t>
            </a:r>
          </a:p>
        </p:txBody>
      </p:sp>
      <p:sp>
        <p:nvSpPr>
          <p:cNvPr id="3" name="Content Placeholder 2"/>
          <p:cNvSpPr>
            <a:spLocks noGrp="1"/>
          </p:cNvSpPr>
          <p:nvPr>
            <p:ph idx="1"/>
          </p:nvPr>
        </p:nvSpPr>
        <p:spPr>
          <a:xfrm>
            <a:off x="457200" y="1600200"/>
            <a:ext cx="8147248" cy="4997152"/>
          </a:xfrm>
        </p:spPr>
        <p:txBody>
          <a:bodyPr>
            <a:normAutofit fontScale="77500" lnSpcReduction="20000"/>
          </a:bodyPr>
          <a:lstStyle/>
          <a:p>
            <a:pPr marL="0" indent="0">
              <a:buNone/>
            </a:pPr>
            <a:r>
              <a:rPr lang="en-US" dirty="0" smtClean="0"/>
              <a:t>To run a container you use </a:t>
            </a:r>
            <a:r>
              <a:rPr lang="en-US" dirty="0" err="1" smtClean="0"/>
              <a:t>docker</a:t>
            </a:r>
            <a:r>
              <a:rPr lang="en-US" dirty="0" smtClean="0"/>
              <a:t> run followed by the image name:</a:t>
            </a:r>
          </a:p>
          <a:p>
            <a:pPr marL="0" indent="0">
              <a:buNone/>
            </a:pPr>
            <a:r>
              <a:rPr lang="en-US" dirty="0" smtClean="0"/>
              <a:t>	</a:t>
            </a:r>
            <a:r>
              <a:rPr lang="en-US" b="1" dirty="0" err="1" smtClean="0">
                <a:solidFill>
                  <a:schemeClr val="accent1"/>
                </a:solidFill>
                <a:latin typeface="Consolas" panose="020B0609020204030204" pitchFamily="49" charset="0"/>
              </a:rPr>
              <a:t>docker</a:t>
            </a:r>
            <a:r>
              <a:rPr lang="en-US" b="1" dirty="0" smtClean="0">
                <a:solidFill>
                  <a:schemeClr val="accent1"/>
                </a:solidFill>
                <a:latin typeface="Consolas" panose="020B0609020204030204" pitchFamily="49" charset="0"/>
              </a:rPr>
              <a:t> run hello-java</a:t>
            </a:r>
          </a:p>
          <a:p>
            <a:pPr marL="0" indent="0">
              <a:buNone/>
            </a:pPr>
            <a:endParaRPr lang="en-US" b="1" dirty="0" smtClean="0">
              <a:solidFill>
                <a:schemeClr val="accent1"/>
              </a:solidFill>
              <a:latin typeface="Consolas" panose="020B0609020204030204" pitchFamily="49" charset="0"/>
            </a:endParaRPr>
          </a:p>
          <a:p>
            <a:pPr marL="0" indent="0">
              <a:buNone/>
            </a:pPr>
            <a:r>
              <a:rPr lang="en-US" dirty="0" smtClean="0">
                <a:latin typeface="+mj-lt"/>
              </a:rPr>
              <a:t>There are also a few options that can be used along with the run command</a:t>
            </a:r>
          </a:p>
          <a:p>
            <a:pPr marL="800100" lvl="2" indent="0">
              <a:buNone/>
            </a:pPr>
            <a:r>
              <a:rPr lang="en-US" b="1" dirty="0">
                <a:latin typeface="+mj-lt"/>
              </a:rPr>
              <a:t>-</a:t>
            </a:r>
            <a:r>
              <a:rPr lang="en-US" b="1" dirty="0" err="1">
                <a:latin typeface="+mj-lt"/>
              </a:rPr>
              <a:t>i</a:t>
            </a:r>
            <a:r>
              <a:rPr lang="en-US" dirty="0">
                <a:latin typeface="+mj-lt"/>
              </a:rPr>
              <a:t> </a:t>
            </a:r>
            <a:r>
              <a:rPr lang="en-US" dirty="0" smtClean="0">
                <a:latin typeface="+mj-lt"/>
              </a:rPr>
              <a:t>	Keep </a:t>
            </a:r>
            <a:r>
              <a:rPr lang="en-US" dirty="0">
                <a:latin typeface="+mj-lt"/>
              </a:rPr>
              <a:t>STDIN open even if not attached</a:t>
            </a:r>
          </a:p>
          <a:p>
            <a:pPr marL="800100" lvl="2" indent="0">
              <a:buNone/>
            </a:pPr>
            <a:r>
              <a:rPr lang="en-US" b="1" dirty="0">
                <a:latin typeface="+mj-lt"/>
              </a:rPr>
              <a:t>-t</a:t>
            </a:r>
            <a:r>
              <a:rPr lang="en-US" dirty="0">
                <a:latin typeface="+mj-lt"/>
              </a:rPr>
              <a:t> </a:t>
            </a:r>
            <a:r>
              <a:rPr lang="en-US" dirty="0" smtClean="0">
                <a:latin typeface="+mj-lt"/>
              </a:rPr>
              <a:t>	Allocate </a:t>
            </a:r>
            <a:r>
              <a:rPr lang="en-US" dirty="0">
                <a:latin typeface="+mj-lt"/>
              </a:rPr>
              <a:t>a pseudo-TTY</a:t>
            </a:r>
          </a:p>
          <a:p>
            <a:pPr marL="800100" lvl="2" indent="0">
              <a:buNone/>
            </a:pPr>
            <a:r>
              <a:rPr lang="en-US" b="1" dirty="0">
                <a:latin typeface="+mj-lt"/>
              </a:rPr>
              <a:t>-d</a:t>
            </a:r>
            <a:r>
              <a:rPr lang="en-US" dirty="0">
                <a:latin typeface="+mj-lt"/>
              </a:rPr>
              <a:t> </a:t>
            </a:r>
            <a:r>
              <a:rPr lang="en-US" dirty="0" smtClean="0">
                <a:latin typeface="+mj-lt"/>
              </a:rPr>
              <a:t>	Run </a:t>
            </a:r>
            <a:r>
              <a:rPr lang="en-US" dirty="0">
                <a:latin typeface="+mj-lt"/>
              </a:rPr>
              <a:t>container in background and print container ID</a:t>
            </a:r>
          </a:p>
          <a:p>
            <a:pPr marL="800100" lvl="2" indent="0">
              <a:buNone/>
            </a:pPr>
            <a:r>
              <a:rPr lang="en-US" b="1" dirty="0">
                <a:latin typeface="+mj-lt"/>
              </a:rPr>
              <a:t>--</a:t>
            </a:r>
            <a:r>
              <a:rPr lang="en-US" b="1" dirty="0" smtClean="0">
                <a:latin typeface="+mj-lt"/>
              </a:rPr>
              <a:t>name	</a:t>
            </a:r>
            <a:r>
              <a:rPr lang="en-US" dirty="0" smtClean="0">
                <a:latin typeface="+mj-lt"/>
              </a:rPr>
              <a:t>Assign </a:t>
            </a:r>
            <a:r>
              <a:rPr lang="en-US" dirty="0">
                <a:latin typeface="+mj-lt"/>
              </a:rPr>
              <a:t>a name to the container</a:t>
            </a:r>
          </a:p>
          <a:p>
            <a:pPr marL="800100" lvl="2" indent="0">
              <a:buNone/>
            </a:pPr>
            <a:r>
              <a:rPr lang="en-US" b="1" dirty="0">
                <a:latin typeface="+mj-lt"/>
              </a:rPr>
              <a:t>--</a:t>
            </a:r>
            <a:r>
              <a:rPr lang="en-US" b="1" dirty="0" err="1">
                <a:latin typeface="+mj-lt"/>
              </a:rPr>
              <a:t>rm</a:t>
            </a:r>
            <a:r>
              <a:rPr lang="en-US" b="1" dirty="0">
                <a:latin typeface="+mj-lt"/>
              </a:rPr>
              <a:t> </a:t>
            </a:r>
            <a:r>
              <a:rPr lang="en-US" b="1" dirty="0" smtClean="0">
                <a:latin typeface="+mj-lt"/>
              </a:rPr>
              <a:t>	</a:t>
            </a:r>
            <a:r>
              <a:rPr lang="en-US" dirty="0" smtClean="0">
                <a:latin typeface="+mj-lt"/>
              </a:rPr>
              <a:t>Automatically </a:t>
            </a:r>
            <a:r>
              <a:rPr lang="en-US" dirty="0">
                <a:latin typeface="+mj-lt"/>
              </a:rPr>
              <a:t>remove the container when it exits</a:t>
            </a:r>
          </a:p>
          <a:p>
            <a:pPr marL="800100" lvl="2" indent="0">
              <a:buNone/>
            </a:pPr>
            <a:r>
              <a:rPr lang="en-US" b="1" dirty="0">
                <a:latin typeface="+mj-lt"/>
              </a:rPr>
              <a:t>-e</a:t>
            </a:r>
            <a:r>
              <a:rPr lang="en-US" dirty="0">
                <a:latin typeface="+mj-lt"/>
              </a:rPr>
              <a:t> </a:t>
            </a:r>
            <a:r>
              <a:rPr lang="en-US" dirty="0" smtClean="0">
                <a:latin typeface="+mj-lt"/>
              </a:rPr>
              <a:t>	Set </a:t>
            </a:r>
            <a:r>
              <a:rPr lang="en-US" dirty="0">
                <a:latin typeface="+mj-lt"/>
              </a:rPr>
              <a:t>environment variable</a:t>
            </a:r>
          </a:p>
          <a:p>
            <a:pPr marL="800100" lvl="2" indent="0">
              <a:buNone/>
            </a:pPr>
            <a:r>
              <a:rPr lang="en-US" b="1" dirty="0">
                <a:latin typeface="+mj-lt"/>
              </a:rPr>
              <a:t>-P</a:t>
            </a:r>
            <a:r>
              <a:rPr lang="en-US" dirty="0">
                <a:latin typeface="+mj-lt"/>
              </a:rPr>
              <a:t> </a:t>
            </a:r>
            <a:r>
              <a:rPr lang="en-US" dirty="0" smtClean="0">
                <a:latin typeface="+mj-lt"/>
              </a:rPr>
              <a:t>	Publish </a:t>
            </a:r>
            <a:r>
              <a:rPr lang="en-US" dirty="0">
                <a:latin typeface="+mj-lt"/>
              </a:rPr>
              <a:t>all exposed ports to random ports on the host</a:t>
            </a:r>
          </a:p>
          <a:p>
            <a:pPr marL="800100" lvl="2" indent="0">
              <a:buNone/>
            </a:pPr>
            <a:r>
              <a:rPr lang="en-US" b="1" dirty="0">
                <a:latin typeface="+mj-lt"/>
              </a:rPr>
              <a:t>-p</a:t>
            </a:r>
            <a:r>
              <a:rPr lang="en-US" dirty="0">
                <a:latin typeface="+mj-lt"/>
              </a:rPr>
              <a:t> </a:t>
            </a:r>
            <a:r>
              <a:rPr lang="en-US" dirty="0" smtClean="0">
                <a:latin typeface="+mj-lt"/>
              </a:rPr>
              <a:t>	Publish </a:t>
            </a:r>
            <a:r>
              <a:rPr lang="en-US" dirty="0">
                <a:latin typeface="+mj-lt"/>
              </a:rPr>
              <a:t>a container’s port(s) to the specified host port</a:t>
            </a:r>
          </a:p>
          <a:p>
            <a:pPr marL="800100" lvl="2" indent="0">
              <a:buNone/>
            </a:pPr>
            <a:r>
              <a:rPr lang="en-US" b="1" dirty="0">
                <a:latin typeface="+mj-lt"/>
              </a:rPr>
              <a:t>-m</a:t>
            </a:r>
            <a:r>
              <a:rPr lang="en-US" dirty="0">
                <a:latin typeface="+mj-lt"/>
              </a:rPr>
              <a:t> </a:t>
            </a:r>
            <a:r>
              <a:rPr lang="en-US" dirty="0" smtClean="0">
                <a:latin typeface="+mj-lt"/>
              </a:rPr>
              <a:t>	Limit </a:t>
            </a:r>
            <a:r>
              <a:rPr lang="en-US" dirty="0">
                <a:latin typeface="+mj-lt"/>
              </a:rPr>
              <a:t>the memory</a:t>
            </a:r>
          </a:p>
        </p:txBody>
      </p:sp>
    </p:spTree>
    <p:extLst>
      <p:ext uri="{BB962C8B-B14F-4D97-AF65-F5344CB8AC3E}">
        <p14:creationId xmlns:p14="http://schemas.microsoft.com/office/powerpoint/2010/main" val="3770905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Hub</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Docker Hub is a public repository for Docker images where they can be pushed, pulled, updated, deleted. A list of Docker commands are available in order to interact with the hub:</a:t>
            </a:r>
          </a:p>
          <a:p>
            <a:endParaRPr lang="en-US" dirty="0"/>
          </a:p>
          <a:p>
            <a:pPr marL="400050" lvl="1" indent="0">
              <a:buNone/>
            </a:pPr>
            <a:r>
              <a:rPr lang="en-US" b="1" dirty="0"/>
              <a:t>login</a:t>
            </a:r>
            <a:r>
              <a:rPr lang="en-US" dirty="0"/>
              <a:t> </a:t>
            </a:r>
            <a:r>
              <a:rPr lang="en-US" dirty="0" smtClean="0"/>
              <a:t>	Register </a:t>
            </a:r>
            <a:r>
              <a:rPr lang="en-US" dirty="0"/>
              <a:t>or log in to a Docker registry</a:t>
            </a:r>
          </a:p>
          <a:p>
            <a:pPr marL="400050" lvl="1" indent="0">
              <a:buNone/>
            </a:pPr>
            <a:r>
              <a:rPr lang="en-US" b="1" dirty="0"/>
              <a:t>search</a:t>
            </a:r>
            <a:r>
              <a:rPr lang="en-US" dirty="0"/>
              <a:t> </a:t>
            </a:r>
            <a:r>
              <a:rPr lang="en-US" dirty="0" smtClean="0"/>
              <a:t>	Search </a:t>
            </a:r>
            <a:r>
              <a:rPr lang="en-US" dirty="0"/>
              <a:t>the Docker Hub for images</a:t>
            </a:r>
          </a:p>
          <a:p>
            <a:pPr marL="400050" lvl="1" indent="0">
              <a:buNone/>
            </a:pPr>
            <a:r>
              <a:rPr lang="en-US" b="1" dirty="0"/>
              <a:t>pull</a:t>
            </a:r>
            <a:r>
              <a:rPr lang="en-US" dirty="0"/>
              <a:t> </a:t>
            </a:r>
            <a:r>
              <a:rPr lang="en-US" dirty="0" smtClean="0"/>
              <a:t>	Pull </a:t>
            </a:r>
            <a:r>
              <a:rPr lang="en-US" dirty="0"/>
              <a:t>an image or a repository from a registry</a:t>
            </a:r>
          </a:p>
          <a:p>
            <a:pPr marL="400050" lvl="1" indent="0">
              <a:buNone/>
            </a:pPr>
            <a:r>
              <a:rPr lang="en-US" b="1" dirty="0"/>
              <a:t>push</a:t>
            </a:r>
            <a:r>
              <a:rPr lang="en-US" dirty="0"/>
              <a:t> </a:t>
            </a:r>
            <a:r>
              <a:rPr lang="en-US" dirty="0" smtClean="0"/>
              <a:t>	Push </a:t>
            </a:r>
            <a:r>
              <a:rPr lang="en-US" dirty="0"/>
              <a:t>an image or a repository to a registry</a:t>
            </a:r>
          </a:p>
          <a:p>
            <a:pPr marL="400050" lvl="1" indent="0">
              <a:buNone/>
            </a:pPr>
            <a:r>
              <a:rPr lang="en-US" b="1" dirty="0"/>
              <a:t>logout</a:t>
            </a:r>
            <a:r>
              <a:rPr lang="en-US" dirty="0"/>
              <a:t> </a:t>
            </a:r>
            <a:r>
              <a:rPr lang="en-US" dirty="0" smtClean="0"/>
              <a:t>	Log </a:t>
            </a:r>
            <a:r>
              <a:rPr lang="en-US" dirty="0"/>
              <a:t>out from a Docker registry</a:t>
            </a:r>
          </a:p>
          <a:p>
            <a:pPr marL="400050" lvl="1" indent="0">
              <a:buNone/>
            </a:pPr>
            <a:r>
              <a:rPr lang="en-US" b="1" dirty="0"/>
              <a:t>tag</a:t>
            </a:r>
            <a:r>
              <a:rPr lang="en-US" dirty="0"/>
              <a:t> </a:t>
            </a:r>
            <a:r>
              <a:rPr lang="en-US" dirty="0" smtClean="0"/>
              <a:t>		Tag </a:t>
            </a:r>
            <a:r>
              <a:rPr lang="en-US" dirty="0"/>
              <a:t>an image into a repository</a:t>
            </a:r>
            <a:endParaRPr lang="en-US" dirty="0" smtClean="0"/>
          </a:p>
        </p:txBody>
      </p:sp>
    </p:spTree>
    <p:extLst>
      <p:ext uri="{BB962C8B-B14F-4D97-AF65-F5344CB8AC3E}">
        <p14:creationId xmlns:p14="http://schemas.microsoft.com/office/powerpoint/2010/main" val="3999130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Hub</a:t>
            </a:r>
            <a:endParaRPr lang="en-US" b="1" dirty="0"/>
          </a:p>
        </p:txBody>
      </p:sp>
      <p:sp>
        <p:nvSpPr>
          <p:cNvPr id="3" name="Content Placeholder 2"/>
          <p:cNvSpPr>
            <a:spLocks noGrp="1"/>
          </p:cNvSpPr>
          <p:nvPr>
            <p:ph idx="1"/>
          </p:nvPr>
        </p:nvSpPr>
        <p:spPr/>
        <p:txBody>
          <a:bodyPr>
            <a:normAutofit/>
          </a:bodyPr>
          <a:lstStyle/>
          <a:p>
            <a:r>
              <a:rPr lang="en-US" dirty="0" smtClean="0"/>
              <a:t>Search and pull commands can be used without needing to have an account on Docker Hub. If you want to push or update an image you will have to have an account. If we list the existing images we see that no account is associated with them:</a:t>
            </a:r>
          </a:p>
          <a:p>
            <a:endParaRPr lang="en-US" dirty="0" smtClean="0"/>
          </a:p>
          <a:p>
            <a:pPr marL="0" indent="0">
              <a:buNone/>
            </a:pPr>
            <a:r>
              <a:rPr lang="en-US" sz="1600" dirty="0">
                <a:latin typeface="UbuntuMono-Regular"/>
              </a:rPr>
              <a:t>REPOSITORY </a:t>
            </a:r>
            <a:r>
              <a:rPr lang="en-US" sz="1600" dirty="0" smtClean="0">
                <a:latin typeface="UbuntuMono-Regular"/>
              </a:rPr>
              <a:t>	TAG 	IMAGE 	ID 	CREATED 	SIZE</a:t>
            </a:r>
            <a:endParaRPr lang="en-US" sz="1600" dirty="0">
              <a:latin typeface="UbuntuMono-Regular"/>
            </a:endParaRPr>
          </a:p>
          <a:p>
            <a:pPr marL="0" indent="0">
              <a:buNone/>
            </a:pPr>
            <a:r>
              <a:rPr lang="en-US" sz="1600" dirty="0">
                <a:latin typeface="UbuntuMono-Regular"/>
              </a:rPr>
              <a:t>hello-java </a:t>
            </a:r>
            <a:r>
              <a:rPr lang="en-US" sz="1600" dirty="0" smtClean="0">
                <a:latin typeface="UbuntuMono-Regular"/>
              </a:rPr>
              <a:t>	latest 	2547fe6782bd 	3 </a:t>
            </a:r>
            <a:r>
              <a:rPr lang="en-US" sz="1600" dirty="0">
                <a:latin typeface="UbuntuMono-Regular"/>
              </a:rPr>
              <a:t>minutes ago </a:t>
            </a:r>
            <a:r>
              <a:rPr lang="en-US" sz="1600" dirty="0" smtClean="0">
                <a:latin typeface="UbuntuMono-Regular"/>
              </a:rPr>
              <a:t>	642.9 </a:t>
            </a:r>
            <a:r>
              <a:rPr lang="en-US" sz="1600" dirty="0">
                <a:latin typeface="UbuntuMono-Regular"/>
              </a:rPr>
              <a:t>MB</a:t>
            </a:r>
          </a:p>
          <a:p>
            <a:pPr marL="0" indent="0">
              <a:buNone/>
            </a:pPr>
            <a:r>
              <a:rPr lang="en-US" sz="1600" dirty="0">
                <a:latin typeface="UbuntuMono-Regular"/>
              </a:rPr>
              <a:t>java </a:t>
            </a:r>
            <a:r>
              <a:rPr lang="en-US" sz="1600" dirty="0" smtClean="0">
                <a:latin typeface="UbuntuMono-Regular"/>
              </a:rPr>
              <a:t>		latest 	97d87da6866e 	9 </a:t>
            </a:r>
            <a:r>
              <a:rPr lang="en-US" sz="1600" dirty="0">
                <a:latin typeface="UbuntuMono-Regular"/>
              </a:rPr>
              <a:t>days ago </a:t>
            </a:r>
            <a:r>
              <a:rPr lang="en-US" sz="1600" dirty="0" smtClean="0">
                <a:latin typeface="UbuntuMono-Regular"/>
              </a:rPr>
              <a:t>	642.9 </a:t>
            </a:r>
            <a:r>
              <a:rPr lang="en-US" sz="1600" dirty="0">
                <a:latin typeface="UbuntuMono-Regular"/>
              </a:rPr>
              <a:t>MB</a:t>
            </a:r>
            <a:endParaRPr lang="en-US" sz="1600" dirty="0" smtClean="0"/>
          </a:p>
        </p:txBody>
      </p:sp>
    </p:spTree>
    <p:extLst>
      <p:ext uri="{BB962C8B-B14F-4D97-AF65-F5344CB8AC3E}">
        <p14:creationId xmlns:p14="http://schemas.microsoft.com/office/powerpoint/2010/main" val="1471755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Hub</a:t>
            </a:r>
            <a:endParaRPr lang="en-US" b="1" dirty="0"/>
          </a:p>
        </p:txBody>
      </p:sp>
      <p:sp>
        <p:nvSpPr>
          <p:cNvPr id="3" name="Content Placeholder 2"/>
          <p:cNvSpPr>
            <a:spLocks noGrp="1"/>
          </p:cNvSpPr>
          <p:nvPr>
            <p:ph idx="1"/>
          </p:nvPr>
        </p:nvSpPr>
        <p:spPr>
          <a:xfrm>
            <a:off x="457200" y="1600200"/>
            <a:ext cx="8229600" cy="4925144"/>
          </a:xfrm>
        </p:spPr>
        <p:txBody>
          <a:bodyPr>
            <a:normAutofit/>
          </a:bodyPr>
          <a:lstStyle/>
          <a:p>
            <a:r>
              <a:rPr lang="en-US" dirty="0" smtClean="0"/>
              <a:t>To associate an account with an image we can tag the image by its id:</a:t>
            </a:r>
          </a:p>
          <a:p>
            <a:pPr marL="0" indent="0">
              <a:buNone/>
            </a:pPr>
            <a:endParaRPr lang="en-US" sz="2400" dirty="0">
              <a:solidFill>
                <a:schemeClr val="tx2"/>
              </a:solidFill>
              <a:latin typeface="Consolas" panose="020B0609020204030204" pitchFamily="49" charset="0"/>
            </a:endParaRPr>
          </a:p>
          <a:p>
            <a:pPr marL="0" indent="0">
              <a:buNone/>
            </a:pPr>
            <a:r>
              <a:rPr lang="en-US" sz="2400" dirty="0" err="1" smtClean="0">
                <a:solidFill>
                  <a:schemeClr val="tx2"/>
                </a:solidFill>
                <a:latin typeface="Consolas" panose="020B0609020204030204" pitchFamily="49" charset="0"/>
              </a:rPr>
              <a:t>docker</a:t>
            </a:r>
            <a:r>
              <a:rPr lang="en-US" sz="2400" dirty="0" smtClean="0">
                <a:solidFill>
                  <a:schemeClr val="tx2"/>
                </a:solidFill>
                <a:latin typeface="Consolas" panose="020B0609020204030204" pitchFamily="49" charset="0"/>
              </a:rPr>
              <a:t> </a:t>
            </a:r>
            <a:r>
              <a:rPr lang="en-US" sz="2400" dirty="0">
                <a:solidFill>
                  <a:schemeClr val="tx2"/>
                </a:solidFill>
                <a:latin typeface="Consolas" panose="020B0609020204030204" pitchFamily="49" charset="0"/>
              </a:rPr>
              <a:t>tag aae0104e1169 </a:t>
            </a:r>
            <a:r>
              <a:rPr lang="en-US" sz="2400" dirty="0" err="1" smtClean="0">
                <a:solidFill>
                  <a:schemeClr val="tx2"/>
                </a:solidFill>
                <a:latin typeface="Consolas" panose="020B0609020204030204" pitchFamily="49" charset="0"/>
              </a:rPr>
              <a:t>emag</a:t>
            </a:r>
            <a:r>
              <a:rPr lang="en-US" sz="2400" dirty="0" smtClean="0">
                <a:solidFill>
                  <a:schemeClr val="tx2"/>
                </a:solidFill>
                <a:latin typeface="Consolas" panose="020B0609020204030204" pitchFamily="49" charset="0"/>
              </a:rPr>
              <a:t>/</a:t>
            </a:r>
            <a:r>
              <a:rPr lang="en-US" sz="2400" dirty="0" err="1" smtClean="0">
                <a:solidFill>
                  <a:schemeClr val="tx2"/>
                </a:solidFill>
                <a:latin typeface="Consolas" panose="020B0609020204030204" pitchFamily="49" charset="0"/>
              </a:rPr>
              <a:t>hello-java:latest</a:t>
            </a:r>
            <a:endParaRPr lang="en-US" sz="2400" dirty="0" smtClean="0">
              <a:solidFill>
                <a:schemeClr val="tx2"/>
              </a:solidFill>
              <a:latin typeface="Consolas" panose="020B0609020204030204" pitchFamily="49" charset="0"/>
            </a:endParaRPr>
          </a:p>
          <a:p>
            <a:pPr marL="0" indent="0" algn="ctr">
              <a:buNone/>
            </a:pPr>
            <a:endParaRPr lang="en-US" sz="2400" dirty="0">
              <a:solidFill>
                <a:schemeClr val="tx2"/>
              </a:solidFill>
              <a:latin typeface="Consolas" panose="020B0609020204030204" pitchFamily="49" charset="0"/>
            </a:endParaRPr>
          </a:p>
          <a:p>
            <a:r>
              <a:rPr lang="en-US" dirty="0" smtClean="0"/>
              <a:t>The associated account now is “</a:t>
            </a:r>
            <a:r>
              <a:rPr lang="en-US" dirty="0" err="1" smtClean="0"/>
              <a:t>emag</a:t>
            </a:r>
            <a:r>
              <a:rPr lang="en-US" dirty="0" smtClean="0"/>
              <a:t>”</a:t>
            </a:r>
          </a:p>
          <a:p>
            <a:endParaRPr lang="en-US" dirty="0" smtClean="0"/>
          </a:p>
          <a:p>
            <a:pPr marL="0" indent="0">
              <a:buNone/>
            </a:pPr>
            <a:r>
              <a:rPr lang="en-US" sz="1600" dirty="0"/>
              <a:t>REPOSITORY </a:t>
            </a:r>
            <a:r>
              <a:rPr lang="en-US" sz="1600" dirty="0" smtClean="0"/>
              <a:t>	TAG 	IMAGE 	ID 	CREATED 		SIZE</a:t>
            </a:r>
            <a:endParaRPr lang="en-US" sz="1600" dirty="0"/>
          </a:p>
          <a:p>
            <a:pPr marL="0" indent="0">
              <a:buNone/>
            </a:pPr>
            <a:r>
              <a:rPr lang="en-US" sz="1600" dirty="0" err="1" smtClean="0"/>
              <a:t>emag</a:t>
            </a:r>
            <a:r>
              <a:rPr lang="en-US" sz="1600" dirty="0" smtClean="0"/>
              <a:t>/hello-java 	latest 	2547fe6782bd 	2 </a:t>
            </a:r>
            <a:r>
              <a:rPr lang="en-US" sz="1600" dirty="0"/>
              <a:t>minutes </a:t>
            </a:r>
            <a:r>
              <a:rPr lang="en-US" sz="1600" dirty="0" smtClean="0"/>
              <a:t>ago	642.9 </a:t>
            </a:r>
            <a:r>
              <a:rPr lang="en-US" sz="1600" dirty="0"/>
              <a:t>MB</a:t>
            </a:r>
          </a:p>
          <a:p>
            <a:pPr marL="0" indent="0">
              <a:buNone/>
            </a:pPr>
            <a:r>
              <a:rPr lang="en-US" sz="1600" dirty="0"/>
              <a:t>hello-java </a:t>
            </a:r>
            <a:r>
              <a:rPr lang="en-US" sz="1600" dirty="0" smtClean="0"/>
              <a:t>		latest 	2547fe6782bd 	6 </a:t>
            </a:r>
            <a:r>
              <a:rPr lang="en-US" sz="1600" dirty="0"/>
              <a:t>minutes ago </a:t>
            </a:r>
            <a:r>
              <a:rPr lang="en-US" sz="1600" dirty="0" smtClean="0"/>
              <a:t>	642.9 </a:t>
            </a:r>
            <a:r>
              <a:rPr lang="en-US" sz="1600" dirty="0"/>
              <a:t>MB</a:t>
            </a:r>
          </a:p>
          <a:p>
            <a:pPr marL="0" indent="0">
              <a:buNone/>
            </a:pPr>
            <a:r>
              <a:rPr lang="en-US" sz="1600" dirty="0"/>
              <a:t>java </a:t>
            </a:r>
            <a:r>
              <a:rPr lang="en-US" sz="1600" dirty="0" smtClean="0"/>
              <a:t>		latest 	97d87da6866e 	9 </a:t>
            </a:r>
            <a:r>
              <a:rPr lang="en-US" sz="1600" dirty="0"/>
              <a:t>days ago </a:t>
            </a:r>
            <a:r>
              <a:rPr lang="en-US" sz="1600" dirty="0" smtClean="0"/>
              <a:t>		642.9 MB</a:t>
            </a:r>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val="3983897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Push image to Docker Hub</a:t>
            </a:r>
          </a:p>
        </p:txBody>
      </p:sp>
      <p:sp>
        <p:nvSpPr>
          <p:cNvPr id="3" name="Content Placeholder 2"/>
          <p:cNvSpPr>
            <a:spLocks noGrp="1"/>
          </p:cNvSpPr>
          <p:nvPr>
            <p:ph idx="1"/>
          </p:nvPr>
        </p:nvSpPr>
        <p:spPr>
          <a:xfrm>
            <a:off x="457200" y="1600200"/>
            <a:ext cx="8229600" cy="4925144"/>
          </a:xfrm>
        </p:spPr>
        <p:txBody>
          <a:bodyPr>
            <a:normAutofit/>
          </a:bodyPr>
          <a:lstStyle/>
          <a:p>
            <a:r>
              <a:rPr lang="en-US" dirty="0"/>
              <a:t>The image can now be pushed to the “</a:t>
            </a:r>
            <a:r>
              <a:rPr lang="en-US" dirty="0" err="1"/>
              <a:t>emag</a:t>
            </a:r>
            <a:r>
              <a:rPr lang="en-US" dirty="0"/>
              <a:t>” user repository</a:t>
            </a:r>
          </a:p>
          <a:p>
            <a:endParaRPr lang="en-US" dirty="0"/>
          </a:p>
          <a:p>
            <a:pPr marL="0" indent="0">
              <a:buNone/>
            </a:pPr>
            <a:r>
              <a:rPr lang="en-US" sz="2400" dirty="0" err="1">
                <a:solidFill>
                  <a:schemeClr val="tx2"/>
                </a:solidFill>
                <a:latin typeface="Consolas" panose="020B0609020204030204" pitchFamily="49" charset="0"/>
              </a:rPr>
              <a:t>docker</a:t>
            </a:r>
            <a:r>
              <a:rPr lang="en-US" sz="2400" dirty="0">
                <a:solidFill>
                  <a:schemeClr val="tx2"/>
                </a:solidFill>
                <a:latin typeface="Consolas" panose="020B0609020204030204" pitchFamily="49" charset="0"/>
              </a:rPr>
              <a:t> push </a:t>
            </a:r>
            <a:r>
              <a:rPr lang="en-US" sz="2400" dirty="0" err="1" smtClean="0">
                <a:solidFill>
                  <a:schemeClr val="tx2"/>
                </a:solidFill>
                <a:latin typeface="Consolas" panose="020B0609020204030204" pitchFamily="49" charset="0"/>
              </a:rPr>
              <a:t>emag</a:t>
            </a:r>
            <a:r>
              <a:rPr lang="en-US" sz="2400" dirty="0" smtClean="0">
                <a:solidFill>
                  <a:schemeClr val="tx2"/>
                </a:solidFill>
                <a:latin typeface="Consolas" panose="020B0609020204030204" pitchFamily="49" charset="0"/>
              </a:rPr>
              <a:t>/</a:t>
            </a:r>
            <a:r>
              <a:rPr lang="en-US" sz="2400" dirty="0" err="1" smtClean="0">
                <a:solidFill>
                  <a:schemeClr val="tx2"/>
                </a:solidFill>
                <a:latin typeface="Consolas" panose="020B0609020204030204" pitchFamily="49" charset="0"/>
              </a:rPr>
              <a:t>hello-java:latest</a:t>
            </a:r>
            <a:endParaRPr lang="en-US" sz="2400" dirty="0" smtClean="0">
              <a:solidFill>
                <a:schemeClr val="tx2"/>
              </a:solidFill>
              <a:latin typeface="Consolas" panose="020B0609020204030204" pitchFamily="49" charset="0"/>
            </a:endParaRPr>
          </a:p>
          <a:p>
            <a:pPr marL="0" indent="0">
              <a:buNone/>
            </a:pPr>
            <a:endParaRPr lang="en-US" sz="2400" dirty="0" smtClean="0">
              <a:solidFill>
                <a:schemeClr val="tx2"/>
              </a:solidFill>
              <a:latin typeface="Consolas" panose="020B0609020204030204" pitchFamily="49" charset="0"/>
            </a:endParaRPr>
          </a:p>
          <a:p>
            <a:r>
              <a:rPr lang="en-US" dirty="0" smtClean="0"/>
              <a:t>Now the image can be downloaded by everyone since the Docker Hub repository is public. Alternatively a container with the image can be started using </a:t>
            </a:r>
            <a:r>
              <a:rPr lang="en-US" b="1" i="1" dirty="0" smtClean="0">
                <a:solidFill>
                  <a:schemeClr val="accent1"/>
                </a:solidFill>
              </a:rPr>
              <a:t>run</a:t>
            </a:r>
            <a:r>
              <a:rPr lang="en-US" dirty="0" smtClean="0">
                <a:solidFill>
                  <a:schemeClr val="accent1"/>
                </a:solidFill>
              </a:rPr>
              <a:t> </a:t>
            </a:r>
            <a:r>
              <a:rPr lang="en-US" dirty="0" smtClean="0"/>
              <a:t>command</a:t>
            </a:r>
            <a:endParaRPr lang="en-US" dirty="0"/>
          </a:p>
        </p:txBody>
      </p:sp>
    </p:spTree>
    <p:extLst>
      <p:ext uri="{BB962C8B-B14F-4D97-AF65-F5344CB8AC3E}">
        <p14:creationId xmlns:p14="http://schemas.microsoft.com/office/powerpoint/2010/main" val="2324425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p:txBody>
          <a:bodyPr>
            <a:normAutofit/>
          </a:bodyPr>
          <a:lstStyle/>
          <a:p>
            <a:r>
              <a:rPr lang="en-US" dirty="0" smtClean="0"/>
              <a:t>Deploying an application typically requires packaging, delivery, configuration files, scripts, infrastructure configuration, etc.</a:t>
            </a:r>
          </a:p>
          <a:p>
            <a:r>
              <a:rPr lang="en-US" dirty="0"/>
              <a:t>Docker is a platform for developers and sysadmins to </a:t>
            </a:r>
            <a:r>
              <a:rPr lang="en-US" b="1" dirty="0"/>
              <a:t>develop, deploy, and run</a:t>
            </a:r>
            <a:r>
              <a:rPr lang="en-US" dirty="0"/>
              <a:t> applications with containers. The use of Linux containers to deploy applications is called </a:t>
            </a:r>
            <a:r>
              <a:rPr lang="en-US" i="1" dirty="0"/>
              <a:t>containerization</a:t>
            </a:r>
            <a:r>
              <a:rPr lang="en-US" dirty="0"/>
              <a:t>. </a:t>
            </a:r>
          </a:p>
        </p:txBody>
      </p:sp>
    </p:spTree>
    <p:extLst>
      <p:ext uri="{BB962C8B-B14F-4D97-AF65-F5344CB8AC3E}">
        <p14:creationId xmlns:p14="http://schemas.microsoft.com/office/powerpoint/2010/main" val="2583475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Docker cheat sheet</a:t>
            </a:r>
            <a:endParaRPr lang="en-US" b="1"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 List Docker CLI </a:t>
            </a:r>
            <a:r>
              <a:rPr lang="en-US" b="1" dirty="0" smtClean="0"/>
              <a:t>commands</a:t>
            </a:r>
            <a:endParaRPr lang="en-US" b="1" dirty="0"/>
          </a:p>
          <a:p>
            <a:pPr marL="0" indent="0">
              <a:buNone/>
            </a:pPr>
            <a:r>
              <a:rPr lang="en-US" dirty="0" err="1"/>
              <a:t>docker</a:t>
            </a:r>
            <a:endParaRPr lang="en-US" dirty="0"/>
          </a:p>
          <a:p>
            <a:pPr marL="0" indent="0">
              <a:buNone/>
            </a:pPr>
            <a:r>
              <a:rPr lang="en-US" dirty="0" err="1"/>
              <a:t>docker</a:t>
            </a:r>
            <a:r>
              <a:rPr lang="en-US" dirty="0"/>
              <a:t> container --help</a:t>
            </a:r>
          </a:p>
          <a:p>
            <a:pPr marL="0" indent="0">
              <a:buNone/>
            </a:pPr>
            <a:endParaRPr lang="en-US" dirty="0"/>
          </a:p>
          <a:p>
            <a:pPr marL="0" indent="0">
              <a:buNone/>
            </a:pPr>
            <a:r>
              <a:rPr lang="en-US" b="1" dirty="0"/>
              <a:t>## Display Docker version and info</a:t>
            </a:r>
          </a:p>
          <a:p>
            <a:pPr marL="0" indent="0">
              <a:buNone/>
            </a:pPr>
            <a:r>
              <a:rPr lang="en-US" dirty="0" err="1"/>
              <a:t>docker</a:t>
            </a:r>
            <a:r>
              <a:rPr lang="en-US" dirty="0"/>
              <a:t> --version</a:t>
            </a:r>
          </a:p>
          <a:p>
            <a:pPr marL="0" indent="0">
              <a:buNone/>
            </a:pPr>
            <a:r>
              <a:rPr lang="en-US" dirty="0" err="1"/>
              <a:t>docker</a:t>
            </a:r>
            <a:r>
              <a:rPr lang="en-US" dirty="0"/>
              <a:t> version</a:t>
            </a:r>
          </a:p>
          <a:p>
            <a:pPr marL="0" indent="0">
              <a:buNone/>
            </a:pPr>
            <a:r>
              <a:rPr lang="en-US" dirty="0" err="1"/>
              <a:t>docker</a:t>
            </a:r>
            <a:r>
              <a:rPr lang="en-US" dirty="0"/>
              <a:t> info</a:t>
            </a:r>
          </a:p>
          <a:p>
            <a:pPr marL="0" indent="0">
              <a:buNone/>
            </a:pPr>
            <a:endParaRPr lang="en-US" dirty="0"/>
          </a:p>
          <a:p>
            <a:pPr marL="0" indent="0">
              <a:buNone/>
            </a:pPr>
            <a:r>
              <a:rPr lang="en-US" b="1" dirty="0"/>
              <a:t>## Execute Docker image</a:t>
            </a:r>
          </a:p>
          <a:p>
            <a:pPr marL="0" indent="0">
              <a:buNone/>
            </a:pPr>
            <a:r>
              <a:rPr lang="en-US" dirty="0" err="1"/>
              <a:t>docker</a:t>
            </a:r>
            <a:r>
              <a:rPr lang="en-US" dirty="0"/>
              <a:t> run </a:t>
            </a:r>
            <a:r>
              <a:rPr lang="en-US" dirty="0" smtClean="0"/>
              <a:t>hello-java</a:t>
            </a:r>
            <a:endParaRPr lang="en-US" dirty="0"/>
          </a:p>
          <a:p>
            <a:pPr marL="0" indent="0">
              <a:buNone/>
            </a:pPr>
            <a:endParaRPr lang="en-US" dirty="0"/>
          </a:p>
          <a:p>
            <a:pPr marL="0" indent="0">
              <a:buNone/>
            </a:pPr>
            <a:r>
              <a:rPr lang="en-US" b="1" dirty="0"/>
              <a:t>## List Docker images</a:t>
            </a:r>
          </a:p>
          <a:p>
            <a:pPr marL="0" indent="0">
              <a:buNone/>
            </a:pPr>
            <a:r>
              <a:rPr lang="en-US" dirty="0" err="1"/>
              <a:t>docker</a:t>
            </a:r>
            <a:r>
              <a:rPr lang="en-US" dirty="0"/>
              <a:t> image ls</a:t>
            </a:r>
          </a:p>
          <a:p>
            <a:pPr marL="0" indent="0">
              <a:buNone/>
            </a:pPr>
            <a:endParaRPr lang="en-US" dirty="0"/>
          </a:p>
          <a:p>
            <a:pPr marL="0" indent="0">
              <a:buNone/>
            </a:pPr>
            <a:r>
              <a:rPr lang="en-US" b="1" dirty="0"/>
              <a:t>## List Docker containers (running, all, all in quiet mode)</a:t>
            </a:r>
          </a:p>
          <a:p>
            <a:pPr marL="0" indent="0">
              <a:buNone/>
            </a:pPr>
            <a:r>
              <a:rPr lang="en-US" dirty="0" err="1"/>
              <a:t>docker</a:t>
            </a:r>
            <a:r>
              <a:rPr lang="en-US" dirty="0"/>
              <a:t> container ls</a:t>
            </a:r>
          </a:p>
          <a:p>
            <a:pPr marL="0" indent="0">
              <a:buNone/>
            </a:pPr>
            <a:r>
              <a:rPr lang="en-US" dirty="0" err="1"/>
              <a:t>docker</a:t>
            </a:r>
            <a:r>
              <a:rPr lang="en-US" dirty="0"/>
              <a:t> container ls --all</a:t>
            </a:r>
          </a:p>
          <a:p>
            <a:pPr marL="0" indent="0">
              <a:buNone/>
            </a:pPr>
            <a:r>
              <a:rPr lang="en-US" dirty="0" err="1"/>
              <a:t>docker</a:t>
            </a:r>
            <a:r>
              <a:rPr lang="en-US" dirty="0"/>
              <a:t> container ls -</a:t>
            </a:r>
            <a:r>
              <a:rPr lang="en-US" dirty="0" err="1"/>
              <a:t>aq</a:t>
            </a:r>
            <a:endParaRPr lang="en-US" dirty="0"/>
          </a:p>
        </p:txBody>
      </p:sp>
    </p:spTree>
    <p:extLst>
      <p:ext uri="{BB962C8B-B14F-4D97-AF65-F5344CB8AC3E}">
        <p14:creationId xmlns:p14="http://schemas.microsoft.com/office/powerpoint/2010/main" val="3018672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457200" y="1600201"/>
            <a:ext cx="8579296" cy="4637111"/>
          </a:xfrm>
        </p:spPr>
        <p:txBody>
          <a:bodyPr>
            <a:normAutofit lnSpcReduction="10000"/>
          </a:bodyPr>
          <a:lstStyle/>
          <a:p>
            <a:r>
              <a:rPr lang="en-US" b="1" dirty="0" smtClean="0"/>
              <a:t>Kubernetes</a:t>
            </a:r>
            <a:r>
              <a:rPr lang="en-US" dirty="0" smtClean="0"/>
              <a:t> – is an open source, </a:t>
            </a:r>
            <a:r>
              <a:rPr lang="en-US" dirty="0"/>
              <a:t>container </a:t>
            </a:r>
            <a:r>
              <a:rPr lang="en-US" dirty="0" smtClean="0"/>
              <a:t>agnostic, orchestration tool for managing containerized hosted in a cluster</a:t>
            </a:r>
          </a:p>
          <a:p>
            <a:r>
              <a:rPr lang="en-US" dirty="0"/>
              <a:t>It automates the deployment, scaling, and management of </a:t>
            </a:r>
            <a:r>
              <a:rPr lang="en-US" dirty="0" smtClean="0"/>
              <a:t>containerized </a:t>
            </a:r>
            <a:r>
              <a:rPr lang="en-US" dirty="0"/>
              <a:t>applications. Originally designed by </a:t>
            </a:r>
            <a:r>
              <a:rPr lang="en-US" dirty="0" smtClean="0"/>
              <a:t>Google</a:t>
            </a:r>
          </a:p>
          <a:p>
            <a:r>
              <a:rPr lang="en-US" dirty="0" smtClean="0"/>
              <a:t>It is important </a:t>
            </a:r>
            <a:r>
              <a:rPr lang="en-US" dirty="0"/>
              <a:t>to understand the overall architecture of Kubernetes if you plan on using it to manage your production applications.</a:t>
            </a:r>
            <a:endParaRPr lang="en-US" dirty="0" smtClean="0"/>
          </a:p>
          <a:p>
            <a:endParaRPr lang="en-US" dirty="0"/>
          </a:p>
        </p:txBody>
      </p:sp>
    </p:spTree>
    <p:extLst>
      <p:ext uri="{BB962C8B-B14F-4D97-AF65-F5344CB8AC3E}">
        <p14:creationId xmlns:p14="http://schemas.microsoft.com/office/powerpoint/2010/main" val="1771512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Kubernetes</a:t>
            </a:r>
            <a:endParaRPr lang="en-US" dirty="0"/>
          </a:p>
        </p:txBody>
      </p:sp>
      <p:sp>
        <p:nvSpPr>
          <p:cNvPr id="3" name="Content Placeholder 2"/>
          <p:cNvSpPr>
            <a:spLocks noGrp="1"/>
          </p:cNvSpPr>
          <p:nvPr>
            <p:ph idx="1"/>
          </p:nvPr>
        </p:nvSpPr>
        <p:spPr>
          <a:xfrm>
            <a:off x="457200" y="1600200"/>
            <a:ext cx="8147248" cy="4493096"/>
          </a:xfrm>
        </p:spPr>
        <p:txBody>
          <a:bodyPr>
            <a:normAutofit/>
          </a:bodyPr>
          <a:lstStyle/>
          <a:p>
            <a:pPr marL="0" indent="0">
              <a:buNone/>
            </a:pPr>
            <a:r>
              <a:rPr lang="en-US" b="1" dirty="0" smtClean="0"/>
              <a:t>Cluster </a:t>
            </a:r>
            <a:r>
              <a:rPr lang="en-US" dirty="0" smtClean="0"/>
              <a:t>– a set of physical or virtual machines and infrastructure resources that are used to run your containers. The machines that are managing the clusters are called </a:t>
            </a:r>
            <a:r>
              <a:rPr lang="en-US" i="1" dirty="0" smtClean="0">
                <a:solidFill>
                  <a:srgbClr val="0070C0"/>
                </a:solidFill>
              </a:rPr>
              <a:t>masters</a:t>
            </a:r>
            <a:r>
              <a:rPr lang="en-US" dirty="0" smtClean="0"/>
              <a:t> and the machines that are running the containers are </a:t>
            </a:r>
            <a:r>
              <a:rPr lang="en-US" i="1" dirty="0" smtClean="0">
                <a:solidFill>
                  <a:srgbClr val="0070C0"/>
                </a:solidFill>
              </a:rPr>
              <a:t>called nodes or workers or minions</a:t>
            </a:r>
          </a:p>
          <a:p>
            <a:pPr marL="0" indent="0">
              <a:buNone/>
            </a:pPr>
            <a:endParaRPr lang="en-US" dirty="0"/>
          </a:p>
        </p:txBody>
      </p:sp>
    </p:spTree>
    <p:extLst>
      <p:ext uri="{BB962C8B-B14F-4D97-AF65-F5344CB8AC3E}">
        <p14:creationId xmlns:p14="http://schemas.microsoft.com/office/powerpoint/2010/main" val="32633412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395536" y="1340768"/>
            <a:ext cx="8579296" cy="2404863"/>
          </a:xfrm>
        </p:spPr>
        <p:txBody>
          <a:bodyPr>
            <a:normAutofit/>
          </a:bodyPr>
          <a:lstStyle/>
          <a:p>
            <a:pPr marL="857250" lvl="1" indent="-457200">
              <a:buFont typeface="Arial" panose="020B0604020202020204" pitchFamily="34" charset="0"/>
              <a:buChar char="•"/>
            </a:pPr>
            <a:r>
              <a:rPr lang="en-US" dirty="0" smtClean="0"/>
              <a:t>Master(s</a:t>
            </a:r>
            <a:r>
              <a:rPr lang="en-US" dirty="0"/>
              <a:t>) </a:t>
            </a:r>
            <a:r>
              <a:rPr lang="en-US" dirty="0" smtClean="0"/>
              <a:t>– At least one is required, use multiple for resilience</a:t>
            </a:r>
          </a:p>
          <a:p>
            <a:pPr marL="857250" lvl="1" indent="-457200">
              <a:buFont typeface="Arial" panose="020B0604020202020204" pitchFamily="34" charset="0"/>
              <a:buChar char="•"/>
            </a:pPr>
            <a:r>
              <a:rPr lang="en-US" dirty="0" smtClean="0"/>
              <a:t>Node/Worker/Minion(s)</a:t>
            </a:r>
            <a:endParaRPr lang="en-US" dirty="0"/>
          </a:p>
        </p:txBody>
      </p:sp>
      <p:pic>
        <p:nvPicPr>
          <p:cNvPr id="4" name="Picture 2" descr="C:\Users\razvan.juravle\Desktop\microservicii\img\kuberne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041575"/>
            <a:ext cx="7567996" cy="381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562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457200" y="1600201"/>
            <a:ext cx="8579296" cy="4637111"/>
          </a:xfrm>
        </p:spPr>
        <p:txBody>
          <a:bodyPr>
            <a:normAutofit fontScale="85000" lnSpcReduction="20000"/>
          </a:bodyPr>
          <a:lstStyle/>
          <a:p>
            <a:pPr marL="0" indent="0">
              <a:buNone/>
            </a:pPr>
            <a:r>
              <a:rPr lang="en-US" b="1" dirty="0" smtClean="0"/>
              <a:t>Master </a:t>
            </a:r>
            <a:r>
              <a:rPr lang="en-US" dirty="0" smtClean="0"/>
              <a:t>- </a:t>
            </a:r>
            <a:r>
              <a:rPr lang="en-US" dirty="0"/>
              <a:t>is the controller of the cluster and it consists of multiple services</a:t>
            </a:r>
            <a:r>
              <a:rPr lang="en-US" dirty="0" smtClean="0"/>
              <a:t>:</a:t>
            </a:r>
            <a:endParaRPr lang="en-US" dirty="0"/>
          </a:p>
          <a:p>
            <a:pPr lvl="1"/>
            <a:r>
              <a:rPr lang="en-US" b="1" dirty="0"/>
              <a:t>API server:</a:t>
            </a:r>
            <a:r>
              <a:rPr lang="en-US" dirty="0"/>
              <a:t> The API server is the service through which Kubernetes commands are issued and Kubernetes specific information is queried.</a:t>
            </a:r>
          </a:p>
          <a:p>
            <a:pPr lvl="1"/>
            <a:r>
              <a:rPr lang="en-US" b="1" dirty="0"/>
              <a:t>Controller:</a:t>
            </a:r>
            <a:r>
              <a:rPr lang="en-US" dirty="0"/>
              <a:t> The controller watches the state of the cluster and initiates changes in an attempt to comply with the desired state (desired state is defined to K8s by the K8s administrator and is typically stored in YAML files).</a:t>
            </a:r>
          </a:p>
          <a:p>
            <a:pPr lvl="1"/>
            <a:r>
              <a:rPr lang="en-US" b="1" dirty="0"/>
              <a:t>Scheduler:</a:t>
            </a:r>
            <a:r>
              <a:rPr lang="en-US" dirty="0"/>
              <a:t> The scheduler is responsible for deciding where to run the Pods </a:t>
            </a:r>
            <a:r>
              <a:rPr lang="en-US" dirty="0" smtClean="0"/>
              <a:t>(collection of containers</a:t>
            </a:r>
            <a:r>
              <a:rPr lang="en-US" dirty="0"/>
              <a:t>) based on the resources available on the Nodes.</a:t>
            </a:r>
          </a:p>
          <a:p>
            <a:pPr lvl="1"/>
            <a:r>
              <a:rPr lang="en-US" b="1" dirty="0" err="1"/>
              <a:t>etcd</a:t>
            </a:r>
            <a:r>
              <a:rPr lang="en-US" b="1" dirty="0"/>
              <a:t>:</a:t>
            </a:r>
            <a:r>
              <a:rPr lang="en-US" dirty="0"/>
              <a:t> </a:t>
            </a:r>
            <a:r>
              <a:rPr lang="en-US" dirty="0" smtClean="0"/>
              <a:t>distributed key value store containing data </a:t>
            </a:r>
            <a:r>
              <a:rPr lang="en-US" dirty="0"/>
              <a:t>and container state </a:t>
            </a:r>
            <a:r>
              <a:rPr lang="en-US" dirty="0" smtClean="0"/>
              <a:t>information</a:t>
            </a:r>
            <a:endParaRPr lang="en-US" dirty="0">
              <a:effectLst/>
            </a:endParaRPr>
          </a:p>
        </p:txBody>
      </p:sp>
    </p:spTree>
    <p:extLst>
      <p:ext uri="{BB962C8B-B14F-4D97-AF65-F5344CB8AC3E}">
        <p14:creationId xmlns:p14="http://schemas.microsoft.com/office/powerpoint/2010/main" val="2003563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107504" y="1600201"/>
            <a:ext cx="8928992" cy="4853135"/>
          </a:xfrm>
        </p:spPr>
        <p:txBody>
          <a:bodyPr>
            <a:normAutofit fontScale="77500" lnSpcReduction="20000"/>
          </a:bodyPr>
          <a:lstStyle/>
          <a:p>
            <a:pPr marL="0" indent="0">
              <a:buNone/>
            </a:pPr>
            <a:r>
              <a:rPr lang="en-US" b="1" dirty="0" smtClean="0"/>
              <a:t>Nodes </a:t>
            </a:r>
            <a:r>
              <a:rPr lang="en-US" dirty="0" smtClean="0"/>
              <a:t>-</a:t>
            </a:r>
            <a:r>
              <a:rPr lang="en-US" b="1" dirty="0" smtClean="0"/>
              <a:t> </a:t>
            </a:r>
            <a:r>
              <a:rPr lang="en-US" dirty="0" smtClean="0"/>
              <a:t> </a:t>
            </a:r>
            <a:r>
              <a:rPr lang="en-US" dirty="0"/>
              <a:t>also known as Workers or Minions, are responsible for running multiple </a:t>
            </a:r>
            <a:r>
              <a:rPr lang="en-US" dirty="0" smtClean="0"/>
              <a:t>services. </a:t>
            </a:r>
            <a:r>
              <a:rPr lang="en-US" dirty="0"/>
              <a:t>These services consist of</a:t>
            </a:r>
            <a:r>
              <a:rPr lang="en-US" dirty="0" smtClean="0"/>
              <a:t>:</a:t>
            </a:r>
          </a:p>
          <a:p>
            <a:pPr marL="0" indent="0">
              <a:buNone/>
            </a:pPr>
            <a:endParaRPr lang="en-US" dirty="0"/>
          </a:p>
          <a:p>
            <a:pPr lvl="1"/>
            <a:r>
              <a:rPr lang="en-US" b="1" dirty="0" err="1"/>
              <a:t>Kubelet</a:t>
            </a:r>
            <a:r>
              <a:rPr lang="en-US" dirty="0"/>
              <a:t>: </a:t>
            </a:r>
            <a:r>
              <a:rPr lang="en-US" dirty="0" smtClean="0"/>
              <a:t>allows the node to be manageable by the master(s). Is </a:t>
            </a:r>
            <a:r>
              <a:rPr lang="en-US" dirty="0"/>
              <a:t>responsible for starting and stopping the containers and provides a heartbeat back to the </a:t>
            </a:r>
            <a:r>
              <a:rPr lang="en-US" dirty="0" smtClean="0"/>
              <a:t>Master. </a:t>
            </a:r>
          </a:p>
          <a:p>
            <a:pPr lvl="1"/>
            <a:r>
              <a:rPr lang="en-US" b="1" dirty="0" err="1" smtClean="0"/>
              <a:t>Kube</a:t>
            </a:r>
            <a:r>
              <a:rPr lang="en-US" b="1" dirty="0" smtClean="0"/>
              <a:t>-proxy</a:t>
            </a:r>
            <a:r>
              <a:rPr lang="en-US" dirty="0"/>
              <a:t>: </a:t>
            </a:r>
            <a:r>
              <a:rPr lang="en-US" dirty="0" smtClean="0"/>
              <a:t>is </a:t>
            </a:r>
            <a:r>
              <a:rPr lang="en-US" dirty="0"/>
              <a:t>a network proxy and load balancer that is responsible for routing traffic to the appropriate container based on the incoming request IP and port number</a:t>
            </a:r>
            <a:r>
              <a:rPr lang="en-US" dirty="0" smtClean="0"/>
              <a:t>.</a:t>
            </a:r>
          </a:p>
          <a:p>
            <a:pPr lvl="1"/>
            <a:r>
              <a:rPr lang="en-US" b="1" dirty="0"/>
              <a:t>Pod</a:t>
            </a:r>
            <a:r>
              <a:rPr lang="en-US" dirty="0"/>
              <a:t>: the smallest deployable units that can be create, scheduled and managed. A logical collection of containers that belong to an application(typically an application consists of multiple pods</a:t>
            </a:r>
            <a:r>
              <a:rPr lang="en-US" dirty="0" smtClean="0"/>
              <a:t>). Each </a:t>
            </a:r>
            <a:r>
              <a:rPr lang="en-US" dirty="0"/>
              <a:t>resource in Kubernetes can be defined in a configuration </a:t>
            </a:r>
            <a:r>
              <a:rPr lang="en-US" dirty="0" smtClean="0"/>
              <a:t>file</a:t>
            </a:r>
          </a:p>
          <a:p>
            <a:pPr lvl="1"/>
            <a:r>
              <a:rPr lang="en-US" b="1" dirty="0" err="1" smtClean="0"/>
              <a:t>cAdvisor</a:t>
            </a:r>
            <a:r>
              <a:rPr lang="en-US" b="1" dirty="0"/>
              <a:t>:</a:t>
            </a:r>
            <a:r>
              <a:rPr lang="en-US" dirty="0"/>
              <a:t> </a:t>
            </a:r>
            <a:r>
              <a:rPr lang="en-US" dirty="0" err="1"/>
              <a:t>cAdvisor</a:t>
            </a:r>
            <a:r>
              <a:rPr lang="en-US" dirty="0"/>
              <a:t> is an agent (built into the </a:t>
            </a:r>
            <a:r>
              <a:rPr lang="en-US" dirty="0" err="1"/>
              <a:t>Kubelet</a:t>
            </a:r>
            <a:r>
              <a:rPr lang="en-US" dirty="0"/>
              <a:t>) that collects resource </a:t>
            </a:r>
            <a:r>
              <a:rPr lang="en-US" dirty="0" err="1"/>
              <a:t>utilisation</a:t>
            </a:r>
            <a:r>
              <a:rPr lang="en-US" dirty="0"/>
              <a:t> information which is used by the Kubernetes Master.</a:t>
            </a:r>
          </a:p>
          <a:p>
            <a:pPr marL="0" indent="0">
              <a:buNone/>
            </a:pPr>
            <a:endParaRPr lang="en-US" dirty="0">
              <a:effectLst/>
            </a:endParaRPr>
          </a:p>
        </p:txBody>
      </p:sp>
    </p:spTree>
    <p:extLst>
      <p:ext uri="{BB962C8B-B14F-4D97-AF65-F5344CB8AC3E}">
        <p14:creationId xmlns:p14="http://schemas.microsoft.com/office/powerpoint/2010/main" val="1537042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Kubernetes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5" y="1412776"/>
            <a:ext cx="6912768" cy="4746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563887" y="6404518"/>
            <a:ext cx="2500813" cy="369332"/>
          </a:xfrm>
          <a:prstGeom prst="rect">
            <a:avLst/>
          </a:prstGeom>
          <a:noFill/>
        </p:spPr>
        <p:txBody>
          <a:bodyPr wrap="none" rtlCol="0">
            <a:spAutoFit/>
          </a:bodyPr>
          <a:lstStyle/>
          <a:p>
            <a:r>
              <a:rPr lang="en-US" dirty="0" smtClean="0"/>
              <a:t>Kubernetes architecture </a:t>
            </a:r>
            <a:endParaRPr lang="en-US" dirty="0"/>
          </a:p>
        </p:txBody>
      </p:sp>
    </p:spTree>
    <p:extLst>
      <p:ext uri="{BB962C8B-B14F-4D97-AF65-F5344CB8AC3E}">
        <p14:creationId xmlns:p14="http://schemas.microsoft.com/office/powerpoint/2010/main" val="4208239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107504" y="1196753"/>
            <a:ext cx="8928992" cy="5472608"/>
          </a:xfrm>
        </p:spPr>
        <p:txBody>
          <a:bodyPr>
            <a:normAutofit/>
          </a:bodyPr>
          <a:lstStyle/>
          <a:p>
            <a:pPr marL="0" indent="0">
              <a:buNone/>
            </a:pPr>
            <a:r>
              <a:rPr lang="en-US" sz="1800" b="1" dirty="0" smtClean="0"/>
              <a:t>Pros</a:t>
            </a:r>
          </a:p>
          <a:p>
            <a:pPr marL="0" indent="0">
              <a:buNone/>
            </a:pPr>
            <a:endParaRPr lang="en-US" sz="1800" b="1" dirty="0" smtClean="0"/>
          </a:p>
          <a:p>
            <a:r>
              <a:rPr lang="en-US" sz="1800" dirty="0" smtClean="0"/>
              <a:t>It </a:t>
            </a:r>
            <a:r>
              <a:rPr lang="en-US" sz="1800" dirty="0"/>
              <a:t>can run one or multiple pods as is delegated by the masters</a:t>
            </a:r>
            <a:r>
              <a:rPr lang="en-US" sz="1800" dirty="0" smtClean="0"/>
              <a:t>.</a:t>
            </a:r>
          </a:p>
          <a:p>
            <a:r>
              <a:rPr lang="en-US" sz="1800" dirty="0"/>
              <a:t>Kubernetes automates the deployment and operation of </a:t>
            </a:r>
            <a:r>
              <a:rPr lang="en-US" sz="1800" dirty="0" smtClean="0"/>
              <a:t>containerized </a:t>
            </a:r>
            <a:r>
              <a:rPr lang="en-US" sz="1800" dirty="0"/>
              <a:t>applications. Deployment descriptions in the form of a YAML files are given to the Master via the API server and then the requested images are started on those Nodes with available capacity.</a:t>
            </a:r>
          </a:p>
          <a:p>
            <a:r>
              <a:rPr lang="en-US" sz="1800" dirty="0"/>
              <a:t>As an example, a deployment may ask for 6 NGINX images to be started. Kubernetes will pull the NGINX Docker image and start 6 containers wrapped in Pods with that image across available Nodes. It will continue to ensure that there are 6 running. If an image should stop running a new one will automatically be started to replace it. </a:t>
            </a:r>
            <a:endParaRPr lang="en-US" sz="1800" dirty="0" smtClean="0"/>
          </a:p>
          <a:p>
            <a:r>
              <a:rPr lang="en-US" sz="1800" b="1" dirty="0" smtClean="0"/>
              <a:t>You </a:t>
            </a:r>
            <a:r>
              <a:rPr lang="en-US" sz="1800" b="1" dirty="0"/>
              <a:t>don’t explicitly define where any of these images run, Kubernetes handles this automagically for you!</a:t>
            </a:r>
            <a:r>
              <a:rPr lang="en-US" sz="1800" dirty="0"/>
              <a:t> Additionally the network routing and load balancing will be configured automatically and updated to reflect any changes to running containers. </a:t>
            </a:r>
            <a:endParaRPr lang="en-US" sz="1800" dirty="0" smtClean="0"/>
          </a:p>
          <a:p>
            <a:r>
              <a:rPr lang="en-US" sz="1800" dirty="0" smtClean="0"/>
              <a:t>The </a:t>
            </a:r>
            <a:r>
              <a:rPr lang="en-US" sz="1800" dirty="0"/>
              <a:t>scaling up/down of the number of instances may be managed manually or automatically based on resource </a:t>
            </a:r>
            <a:r>
              <a:rPr lang="en-US" sz="1800" dirty="0" smtClean="0"/>
              <a:t>utilization. </a:t>
            </a:r>
            <a:r>
              <a:rPr lang="en-US" sz="1800" dirty="0"/>
              <a:t>Managing rolling updates and running multiple versions are also all handled by Kubernetes.</a:t>
            </a:r>
          </a:p>
          <a:p>
            <a:r>
              <a:rPr lang="en-US" sz="1800" dirty="0" smtClean="0"/>
              <a:t>This </a:t>
            </a:r>
            <a:r>
              <a:rPr lang="en-US" sz="1800" dirty="0"/>
              <a:t>level of automation facilitates increased velocity in the continuous deployment of modern applications.</a:t>
            </a:r>
          </a:p>
          <a:p>
            <a:pPr marL="0" indent="0">
              <a:buNone/>
            </a:pPr>
            <a:endParaRPr lang="en-US" sz="1800" dirty="0">
              <a:effectLst/>
            </a:endParaRPr>
          </a:p>
        </p:txBody>
      </p:sp>
    </p:spTree>
    <p:extLst>
      <p:ext uri="{BB962C8B-B14F-4D97-AF65-F5344CB8AC3E}">
        <p14:creationId xmlns:p14="http://schemas.microsoft.com/office/powerpoint/2010/main" val="2276333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107504" y="1196753"/>
            <a:ext cx="8928992" cy="5472608"/>
          </a:xfrm>
        </p:spPr>
        <p:txBody>
          <a:bodyPr>
            <a:normAutofit/>
          </a:bodyPr>
          <a:lstStyle/>
          <a:p>
            <a:pPr marL="0" indent="0">
              <a:buNone/>
            </a:pPr>
            <a:r>
              <a:rPr lang="en-US" sz="1800" b="1" dirty="0" smtClean="0"/>
              <a:t>Cons</a:t>
            </a:r>
          </a:p>
          <a:p>
            <a:pPr marL="0" indent="0">
              <a:buNone/>
            </a:pPr>
            <a:endParaRPr lang="en-US" sz="1800" b="1" dirty="0" smtClean="0"/>
          </a:p>
          <a:p>
            <a:r>
              <a:rPr lang="en-US" sz="1800" dirty="0"/>
              <a:t>Increased automation and the hiding of complexity is a good thing while all is working as expected. </a:t>
            </a:r>
            <a:endParaRPr lang="en-US" sz="1800" dirty="0" smtClean="0"/>
          </a:p>
          <a:p>
            <a:r>
              <a:rPr lang="en-US" sz="1800" dirty="0" smtClean="0"/>
              <a:t>The </a:t>
            </a:r>
            <a:r>
              <a:rPr lang="en-US" sz="1800" dirty="0"/>
              <a:t>challenge is knowing what has broken or is misconfigured when things are not working as expected. </a:t>
            </a:r>
            <a:endParaRPr lang="en-US" sz="1800" dirty="0" smtClean="0"/>
          </a:p>
          <a:p>
            <a:r>
              <a:rPr lang="en-US" sz="1800" dirty="0" smtClean="0"/>
              <a:t>The </a:t>
            </a:r>
            <a:r>
              <a:rPr lang="en-US" sz="1800" dirty="0"/>
              <a:t>standard Kubernetes dashboard only provides limited information while the command line tool provides deep information but not in an easily digestible form</a:t>
            </a:r>
            <a:r>
              <a:rPr lang="en-US" sz="1800" dirty="0" smtClean="0"/>
              <a:t>.</a:t>
            </a:r>
          </a:p>
          <a:p>
            <a:r>
              <a:rPr lang="en-US" sz="1800" dirty="0"/>
              <a:t>This limited visibility can be both challenging and time consuming when troubleshooting a problem with an application environment. By default the containers are distributed across available Nodes with sufficient resources available, this can make monitoring the technology in those containers difficult because they can be running anywhere and could move if restarted</a:t>
            </a:r>
            <a:r>
              <a:rPr lang="en-US" sz="1800" dirty="0" smtClean="0"/>
              <a:t>.</a:t>
            </a:r>
          </a:p>
          <a:p>
            <a:r>
              <a:rPr lang="en-US" sz="1800" dirty="0"/>
              <a:t>Monitoring both Kubernetes and the application environment(s) it is orchestrating is essential to ensure all is working as it should and the users of the application are receiving a prompt and error free service.</a:t>
            </a:r>
            <a:endParaRPr lang="en-US" sz="1800" dirty="0">
              <a:effectLst/>
            </a:endParaRPr>
          </a:p>
        </p:txBody>
      </p:sp>
    </p:spTree>
    <p:extLst>
      <p:ext uri="{BB962C8B-B14F-4D97-AF65-F5344CB8AC3E}">
        <p14:creationId xmlns:p14="http://schemas.microsoft.com/office/powerpoint/2010/main" val="1771251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In the current context when time to market is crucial, the processes and tools behind software products need to be adapted to keep up</a:t>
            </a:r>
          </a:p>
          <a:p>
            <a:r>
              <a:rPr lang="en-US" dirty="0" smtClean="0"/>
              <a:t>The classical way of installing the app server, database, web server, environment configuration, etc. is too time consuming and in-effective compared to what can be accomplished with the new tools</a:t>
            </a:r>
          </a:p>
          <a:p>
            <a:r>
              <a:rPr lang="en-US" dirty="0" smtClean="0"/>
              <a:t>Docker is a standardized way for packaging and delivery for almost any software component/application</a:t>
            </a:r>
          </a:p>
          <a:p>
            <a:endParaRPr lang="en-US" dirty="0"/>
          </a:p>
        </p:txBody>
      </p:sp>
    </p:spTree>
    <p:extLst>
      <p:ext uri="{BB962C8B-B14F-4D97-AF65-F5344CB8AC3E}">
        <p14:creationId xmlns:p14="http://schemas.microsoft.com/office/powerpoint/2010/main" val="1378005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Containerization is increasingly popular because containers are:</a:t>
            </a:r>
          </a:p>
          <a:p>
            <a:pPr lvl="1"/>
            <a:r>
              <a:rPr lang="en-US" b="1" dirty="0"/>
              <a:t>Flexible</a:t>
            </a:r>
            <a:r>
              <a:rPr lang="en-US" dirty="0"/>
              <a:t>: Even the most complex applications can be containerized.</a:t>
            </a:r>
          </a:p>
          <a:p>
            <a:pPr lvl="1"/>
            <a:r>
              <a:rPr lang="en-US" b="1" dirty="0"/>
              <a:t>Lightweight</a:t>
            </a:r>
            <a:r>
              <a:rPr lang="en-US" dirty="0"/>
              <a:t>: Containers leverage and share the host kernel.</a:t>
            </a:r>
          </a:p>
          <a:p>
            <a:pPr lvl="1"/>
            <a:r>
              <a:rPr lang="en-US" b="1" dirty="0"/>
              <a:t>Interchangeable</a:t>
            </a:r>
            <a:r>
              <a:rPr lang="en-US" dirty="0"/>
              <a:t>: You can deploy updates and upgrades on-the-fly.</a:t>
            </a:r>
          </a:p>
          <a:p>
            <a:pPr lvl="1"/>
            <a:r>
              <a:rPr lang="en-US" b="1" dirty="0"/>
              <a:t>Portable</a:t>
            </a:r>
            <a:r>
              <a:rPr lang="en-US" dirty="0"/>
              <a:t>: You can build locally, deploy to the cloud, and run anywhere.</a:t>
            </a:r>
          </a:p>
          <a:p>
            <a:pPr lvl="1"/>
            <a:r>
              <a:rPr lang="en-US" b="1" dirty="0"/>
              <a:t>Scalable</a:t>
            </a:r>
            <a:r>
              <a:rPr lang="en-US" dirty="0"/>
              <a:t>: You can increase and automatically distribute container replicas.</a:t>
            </a:r>
          </a:p>
          <a:p>
            <a:pPr lvl="1"/>
            <a:r>
              <a:rPr lang="en-US" b="1" dirty="0"/>
              <a:t>Stackable</a:t>
            </a:r>
            <a:r>
              <a:rPr lang="en-US" dirty="0"/>
              <a:t>: You can stack services vertically and on-the-fly.</a:t>
            </a:r>
          </a:p>
        </p:txBody>
      </p:sp>
    </p:spTree>
    <p:extLst>
      <p:ext uri="{BB962C8B-B14F-4D97-AF65-F5344CB8AC3E}">
        <p14:creationId xmlns:p14="http://schemas.microsoft.com/office/powerpoint/2010/main" val="1534048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p:txBody>
          <a:bodyPr>
            <a:normAutofit/>
          </a:bodyPr>
          <a:lstStyle/>
          <a:p>
            <a:r>
              <a:rPr lang="en-US" dirty="0" smtClean="0"/>
              <a:t>Docker simplifies the process by allowing to create an </a:t>
            </a:r>
            <a:r>
              <a:rPr lang="en-US" b="1" i="1" dirty="0" smtClean="0">
                <a:solidFill>
                  <a:srgbClr val="0070C0"/>
                </a:solidFill>
              </a:rPr>
              <a:t>image</a:t>
            </a:r>
            <a:r>
              <a:rPr lang="en-US" b="1" dirty="0" smtClean="0">
                <a:solidFill>
                  <a:srgbClr val="0070C0"/>
                </a:solidFill>
              </a:rPr>
              <a:t> </a:t>
            </a:r>
            <a:r>
              <a:rPr lang="en-US" dirty="0" smtClean="0"/>
              <a:t>which includes not only you application but also the infrastructure, libraries, environment variables and configuration files</a:t>
            </a:r>
          </a:p>
          <a:p>
            <a:r>
              <a:rPr lang="en-US" dirty="0" smtClean="0"/>
              <a:t>Then the image</a:t>
            </a:r>
            <a:r>
              <a:rPr lang="en-US" b="1" dirty="0" smtClean="0"/>
              <a:t> </a:t>
            </a:r>
            <a:r>
              <a:rPr lang="en-US" dirty="0" smtClean="0"/>
              <a:t>can be run as an isolated individual </a:t>
            </a:r>
            <a:r>
              <a:rPr lang="en-US" b="1" i="1" dirty="0" smtClean="0">
                <a:solidFill>
                  <a:srgbClr val="0070C0"/>
                </a:solidFill>
              </a:rPr>
              <a:t>container</a:t>
            </a:r>
            <a:r>
              <a:rPr lang="en-US" dirty="0" smtClean="0">
                <a:solidFill>
                  <a:srgbClr val="0070C0"/>
                </a:solidFill>
              </a:rPr>
              <a:t> </a:t>
            </a:r>
            <a:r>
              <a:rPr lang="en-US" dirty="0" smtClean="0"/>
              <a:t>on any operating system</a:t>
            </a:r>
            <a:endParaRPr lang="en-US" dirty="0"/>
          </a:p>
        </p:txBody>
      </p:sp>
    </p:spTree>
    <p:extLst>
      <p:ext uri="{BB962C8B-B14F-4D97-AF65-F5344CB8AC3E}">
        <p14:creationId xmlns:p14="http://schemas.microsoft.com/office/powerpoint/2010/main" val="3908310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a:xfrm>
            <a:off x="457200" y="1600200"/>
            <a:ext cx="8075240" cy="2908920"/>
          </a:xfrm>
        </p:spPr>
        <p:txBody>
          <a:bodyPr>
            <a:normAutofit fontScale="70000" lnSpcReduction="20000"/>
          </a:bodyPr>
          <a:lstStyle/>
          <a:p>
            <a:r>
              <a:rPr lang="en-US" dirty="0"/>
              <a:t>A </a:t>
            </a:r>
            <a:r>
              <a:rPr lang="en-US" b="1" dirty="0"/>
              <a:t>container</a:t>
            </a:r>
            <a:r>
              <a:rPr lang="en-US" dirty="0"/>
              <a:t> runs </a:t>
            </a:r>
            <a:r>
              <a:rPr lang="en-US" i="1" dirty="0"/>
              <a:t>natively</a:t>
            </a:r>
            <a:r>
              <a:rPr lang="en-US" dirty="0"/>
              <a:t> on Linux and shares the kernel of the host machine with other containers. It runs a discrete process, taking no more memory than any other executable, making it </a:t>
            </a:r>
            <a:r>
              <a:rPr lang="en-US" dirty="0" smtClean="0"/>
              <a:t>lightweight</a:t>
            </a:r>
          </a:p>
          <a:p>
            <a:r>
              <a:rPr lang="en-US" dirty="0"/>
              <a:t>By contrast, a </a:t>
            </a:r>
            <a:r>
              <a:rPr lang="en-US" b="1" dirty="0"/>
              <a:t>virtual machine</a:t>
            </a:r>
            <a:r>
              <a:rPr lang="en-US" dirty="0"/>
              <a:t> (VM) runs a </a:t>
            </a:r>
            <a:r>
              <a:rPr lang="en-US" dirty="0" smtClean="0"/>
              <a:t>full </a:t>
            </a:r>
            <a:r>
              <a:rPr lang="en-US" dirty="0"/>
              <a:t>“guest” operating system with </a:t>
            </a:r>
            <a:r>
              <a:rPr lang="en-US" i="1" dirty="0"/>
              <a:t>virtual</a:t>
            </a:r>
            <a:r>
              <a:rPr lang="en-US" dirty="0"/>
              <a:t> access to host resources through a hypervisor. In general, VMs provide an environment with more resources than most applications need.</a:t>
            </a:r>
          </a:p>
        </p:txBody>
      </p:sp>
      <p:pic>
        <p:nvPicPr>
          <p:cNvPr id="5122" name="Picture 2" descr="C:\Users\razvan.juravle\Desktop\microservicii\img\docker-vm-contai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005064"/>
            <a:ext cx="48895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17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p:txBody>
          <a:bodyPr>
            <a:normAutofit/>
          </a:bodyPr>
          <a:lstStyle/>
          <a:p>
            <a:r>
              <a:rPr lang="en-US" dirty="0" smtClean="0"/>
              <a:t>No more “It runs on my computer”</a:t>
            </a:r>
          </a:p>
          <a:p>
            <a:r>
              <a:rPr lang="en-US" dirty="0" smtClean="0"/>
              <a:t>No more environment differences because of misconfiguration</a:t>
            </a:r>
          </a:p>
          <a:p>
            <a:r>
              <a:rPr lang="en-US" dirty="0" smtClean="0"/>
              <a:t> Common set of runtime API, image format, toolset to manage the containers</a:t>
            </a:r>
            <a:endParaRPr lang="en-US" dirty="0"/>
          </a:p>
        </p:txBody>
      </p:sp>
    </p:spTree>
    <p:extLst>
      <p:ext uri="{BB962C8B-B14F-4D97-AF65-F5344CB8AC3E}">
        <p14:creationId xmlns:p14="http://schemas.microsoft.com/office/powerpoint/2010/main" val="2232288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a:xfrm>
            <a:off x="457200" y="1600201"/>
            <a:ext cx="8229600" cy="1684784"/>
          </a:xfrm>
        </p:spPr>
        <p:txBody>
          <a:bodyPr>
            <a:normAutofit/>
          </a:bodyPr>
          <a:lstStyle/>
          <a:p>
            <a:r>
              <a:rPr lang="en-US" dirty="0" smtClean="0"/>
              <a:t>Similar with Java philosophy “Write once, run everywhere”, Docker can be resumed in “Package once, deploy everywhere”</a:t>
            </a:r>
          </a:p>
          <a:p>
            <a:endParaRPr lang="en-US" dirty="0"/>
          </a:p>
        </p:txBody>
      </p:sp>
      <p:pic>
        <p:nvPicPr>
          <p:cNvPr id="1027" name="Picture 3" descr="C:\Users\razvan.juravle\Desktop\microservicii\img\ja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5064"/>
            <a:ext cx="4321175" cy="18526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azvan.juravle\Desktop\microservicii\img\doc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3977608"/>
            <a:ext cx="4381500" cy="18526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32635" y="6165304"/>
            <a:ext cx="1655903" cy="369332"/>
          </a:xfrm>
          <a:prstGeom prst="rect">
            <a:avLst/>
          </a:prstGeom>
          <a:noFill/>
        </p:spPr>
        <p:txBody>
          <a:bodyPr wrap="none" rtlCol="0">
            <a:spAutoFit/>
          </a:bodyPr>
          <a:lstStyle/>
          <a:p>
            <a:r>
              <a:rPr lang="en-US" dirty="0" smtClean="0"/>
              <a:t>Java philosophy</a:t>
            </a:r>
            <a:endParaRPr lang="en-US" dirty="0"/>
          </a:p>
        </p:txBody>
      </p:sp>
      <p:sp>
        <p:nvSpPr>
          <p:cNvPr id="11" name="TextBox 10"/>
          <p:cNvSpPr txBox="1"/>
          <p:nvPr/>
        </p:nvSpPr>
        <p:spPr>
          <a:xfrm>
            <a:off x="6125298" y="6317704"/>
            <a:ext cx="1918602" cy="369332"/>
          </a:xfrm>
          <a:prstGeom prst="rect">
            <a:avLst/>
          </a:prstGeom>
          <a:noFill/>
        </p:spPr>
        <p:txBody>
          <a:bodyPr wrap="none" rtlCol="0">
            <a:spAutoFit/>
          </a:bodyPr>
          <a:lstStyle/>
          <a:p>
            <a:r>
              <a:rPr lang="en-US" dirty="0" smtClean="0"/>
              <a:t>Docker philosophy</a:t>
            </a:r>
            <a:endParaRPr lang="en-US" dirty="0"/>
          </a:p>
        </p:txBody>
      </p:sp>
    </p:spTree>
    <p:extLst>
      <p:ext uri="{BB962C8B-B14F-4D97-AF65-F5344CB8AC3E}">
        <p14:creationId xmlns:p14="http://schemas.microsoft.com/office/powerpoint/2010/main" val="3837489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smtClean="0"/>
              <a:t>Build </a:t>
            </a:r>
            <a:r>
              <a:rPr lang="en-US" dirty="0" smtClean="0"/>
              <a:t>– facilitates the creation of containerized applications. The developer packages the application, its dependencies and infrastructure configuration in a read-only template called </a:t>
            </a:r>
            <a:r>
              <a:rPr lang="en-US" b="1" i="1" dirty="0" smtClean="0">
                <a:solidFill>
                  <a:srgbClr val="0070C0"/>
                </a:solidFill>
              </a:rPr>
              <a:t>Docker</a:t>
            </a:r>
            <a:r>
              <a:rPr lang="en-US" i="1" dirty="0" smtClean="0">
                <a:solidFill>
                  <a:srgbClr val="0070C0"/>
                </a:solidFill>
              </a:rPr>
              <a:t> </a:t>
            </a:r>
            <a:r>
              <a:rPr lang="en-US" b="1" i="1" dirty="0" smtClean="0">
                <a:solidFill>
                  <a:srgbClr val="0070C0"/>
                </a:solidFill>
              </a:rPr>
              <a:t>image</a:t>
            </a:r>
          </a:p>
          <a:p>
            <a:r>
              <a:rPr lang="en-US" b="1" dirty="0" smtClean="0"/>
              <a:t>Ship </a:t>
            </a:r>
            <a:r>
              <a:rPr lang="en-US" dirty="0" smtClean="0"/>
              <a:t>– share the application easily and securely via a </a:t>
            </a:r>
            <a:r>
              <a:rPr lang="en-US" b="1" dirty="0" smtClean="0">
                <a:solidFill>
                  <a:srgbClr val="0070C0"/>
                </a:solidFill>
              </a:rPr>
              <a:t>Docker registry</a:t>
            </a:r>
            <a:r>
              <a:rPr lang="en-US" dirty="0" smtClean="0"/>
              <a:t>. Docker Hub is the default and publicly available registry</a:t>
            </a:r>
            <a:endParaRPr lang="en-US" b="1" dirty="0" smtClean="0"/>
          </a:p>
          <a:p>
            <a:r>
              <a:rPr lang="en-US" b="1" dirty="0" smtClean="0"/>
              <a:t>Run </a:t>
            </a:r>
            <a:r>
              <a:rPr lang="en-US" dirty="0" smtClean="0"/>
              <a:t>– deploy, manage and scale applications. A </a:t>
            </a:r>
            <a:r>
              <a:rPr lang="en-US" b="1" i="1" dirty="0" smtClean="0">
                <a:solidFill>
                  <a:srgbClr val="0070C0"/>
                </a:solidFill>
              </a:rPr>
              <a:t>Docker container </a:t>
            </a:r>
            <a:r>
              <a:rPr lang="en-US" dirty="0" smtClean="0"/>
              <a:t>is a runtime process of an image. Containers can be created, deleted, started, stopped, scaled, moved</a:t>
            </a:r>
            <a:endParaRPr lang="en-US" b="1" dirty="0"/>
          </a:p>
        </p:txBody>
      </p:sp>
    </p:spTree>
    <p:extLst>
      <p:ext uri="{BB962C8B-B14F-4D97-AF65-F5344CB8AC3E}">
        <p14:creationId xmlns:p14="http://schemas.microsoft.com/office/powerpoint/2010/main" val="1455591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TotalTime>
  <Words>2605</Words>
  <Application>Microsoft Office PowerPoint</Application>
  <PresentationFormat>On-screen Show (4:3)</PresentationFormat>
  <Paragraphs>210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Temă Office</vt:lpstr>
      <vt:lpstr>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Docker concepts</vt:lpstr>
      <vt:lpstr>Docker concepts</vt:lpstr>
      <vt:lpstr>Docker concepts</vt:lpstr>
      <vt:lpstr>Docker concepts</vt:lpstr>
      <vt:lpstr>Docker concepts</vt:lpstr>
      <vt:lpstr>Docker concepts</vt:lpstr>
      <vt:lpstr>Toolbox</vt:lpstr>
      <vt:lpstr>Toolbox</vt:lpstr>
      <vt:lpstr>Toolbox</vt:lpstr>
      <vt:lpstr>Toolbox</vt:lpstr>
      <vt:lpstr>Toolbox</vt:lpstr>
      <vt:lpstr>Docker and you first app</vt:lpstr>
      <vt:lpstr>Docker and you first app</vt:lpstr>
      <vt:lpstr>Docker and you first app</vt:lpstr>
      <vt:lpstr>Docker and you first app</vt:lpstr>
      <vt:lpstr>Docker and you first app</vt:lpstr>
      <vt:lpstr>Run your container</vt:lpstr>
      <vt:lpstr>Docker Hub</vt:lpstr>
      <vt:lpstr>Docker Hub</vt:lpstr>
      <vt:lpstr>Docker Hub</vt:lpstr>
      <vt:lpstr>Push image to Docker Hub</vt:lpstr>
      <vt:lpstr>Docker cheat sheet</vt:lpstr>
      <vt:lpstr>Kubernetes</vt:lpstr>
      <vt:lpstr>Kubernetes</vt:lpstr>
      <vt:lpstr>Kubernetes</vt:lpstr>
      <vt:lpstr>Kubernetes</vt:lpstr>
      <vt:lpstr>Kubernetes</vt:lpstr>
      <vt:lpstr>Kubernetes</vt:lpstr>
      <vt:lpstr>Kubernetes</vt:lpstr>
      <vt:lpstr>Kubernetes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Juravle, Razvan</dc:creator>
  <cp:lastModifiedBy>Juravle, Razvan</cp:lastModifiedBy>
  <cp:revision>57</cp:revision>
  <dcterms:created xsi:type="dcterms:W3CDTF">2018-06-22T11:09:41Z</dcterms:created>
  <dcterms:modified xsi:type="dcterms:W3CDTF">2018-06-23T17:57:20Z</dcterms:modified>
</cp:coreProperties>
</file>