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5532909b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5532909b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5532909b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5532909b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5532909b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5532909b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5532909b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5532909b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5532909b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5532909b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5532909b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5532909b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5532909b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5532909b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553290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553290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5532909b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5532909b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5532909b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5532909b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5532909b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5532909b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5532909b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5532909b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5532909b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5532909b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5532909b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5532909b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5532909b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5532909b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rxiv.org/abs/2003.10555"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Sustainable Finance Hackathon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Presentation: Aditya Pandit &amp; </a:t>
            </a:r>
            <a:r>
              <a:rPr lang="en"/>
              <a:t>Jim Plant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Taxonomy Identification</a:t>
            </a:r>
            <a:endParaRPr/>
          </a:p>
        </p:txBody>
      </p:sp>
      <p:pic>
        <p:nvPicPr>
          <p:cNvPr id="114" name="Google Shape;114;p22"/>
          <p:cNvPicPr preferRelativeResize="0"/>
          <p:nvPr/>
        </p:nvPicPr>
        <p:blipFill>
          <a:blip r:embed="rId3">
            <a:alphaModFix/>
          </a:blip>
          <a:stretch>
            <a:fillRect/>
          </a:stretch>
        </p:blipFill>
        <p:spPr>
          <a:xfrm>
            <a:off x="4090800" y="1100275"/>
            <a:ext cx="3220388" cy="3820975"/>
          </a:xfrm>
          <a:prstGeom prst="rect">
            <a:avLst/>
          </a:prstGeom>
          <a:noFill/>
          <a:ln>
            <a:noFill/>
          </a:ln>
        </p:spPr>
      </p:pic>
      <p:sp>
        <p:nvSpPr>
          <p:cNvPr id="115" name="Google Shape;115;p22"/>
          <p:cNvSpPr txBox="1"/>
          <p:nvPr/>
        </p:nvSpPr>
        <p:spPr>
          <a:xfrm>
            <a:off x="218325" y="1178900"/>
            <a:ext cx="365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https://ec.europa.eu/info/sites/info/files/business_economy_euro/banking_and_finance/documents/200309-sustainable-finance-teg-final-report-taxonomy_en.pdf</a:t>
            </a:r>
            <a:endParaRPr>
              <a:solidFill>
                <a:srgbClr val="FFFFFF"/>
              </a:solidFill>
            </a:endParaRPr>
          </a:p>
        </p:txBody>
      </p:sp>
      <p:sp>
        <p:nvSpPr>
          <p:cNvPr id="116" name="Google Shape;116;p22"/>
          <p:cNvSpPr txBox="1"/>
          <p:nvPr/>
        </p:nvSpPr>
        <p:spPr>
          <a:xfrm>
            <a:off x="270700" y="2386775"/>
            <a:ext cx="3606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rPr>
              <a:t>Taxonomy doesn’t currently exist inside the bank</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Taxonomy Identification - NLP</a:t>
            </a:r>
            <a:endParaRPr/>
          </a:p>
        </p:txBody>
      </p:sp>
      <p:sp>
        <p:nvSpPr>
          <p:cNvPr id="122" name="Google Shape;122;p23"/>
          <p:cNvSpPr txBox="1"/>
          <p:nvPr/>
        </p:nvSpPr>
        <p:spPr>
          <a:xfrm>
            <a:off x="311700" y="1065375"/>
            <a:ext cx="7233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Use Electra NLP pretrained for Q&amp;A </a:t>
            </a:r>
            <a:r>
              <a:rPr lang="en" u="sng">
                <a:solidFill>
                  <a:schemeClr val="hlink"/>
                </a:solidFill>
                <a:hlinkClick r:id="rId3"/>
              </a:rPr>
              <a:t>https://arxiv.org/abs/2003.10555</a:t>
            </a:r>
            <a:r>
              <a:rPr lang="en">
                <a:solidFill>
                  <a:srgbClr val="FFFFFF"/>
                </a:solidFill>
              </a:rPr>
              <a:t> (see also SQUAD benchmark: https://rajpurkar.github.io/SQuAD-explorer/explore/v2.0/dev/)</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Colab Notebooks (Google hosted - free access TPU hardware)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We supply a panel of questions and use the company Bio as context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23" name="Google Shape;123;p23"/>
          <p:cNvPicPr preferRelativeResize="0"/>
          <p:nvPr/>
        </p:nvPicPr>
        <p:blipFill>
          <a:blip r:embed="rId4">
            <a:alphaModFix/>
          </a:blip>
          <a:stretch>
            <a:fillRect/>
          </a:stretch>
        </p:blipFill>
        <p:spPr>
          <a:xfrm>
            <a:off x="1016950" y="2571750"/>
            <a:ext cx="6304456" cy="251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Taxonomy Identification - NLP</a:t>
            </a:r>
            <a:endParaRPr/>
          </a:p>
        </p:txBody>
      </p:sp>
      <p:sp>
        <p:nvSpPr>
          <p:cNvPr id="129" name="Google Shape;129;p24"/>
          <p:cNvSpPr txBox="1"/>
          <p:nvPr/>
        </p:nvSpPr>
        <p:spPr>
          <a:xfrm>
            <a:off x="311700" y="1065375"/>
            <a:ext cx="827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Model provides Null Odds scores which we can use to classify the loan book per EU taxonomies: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30" name="Google Shape;130;p24"/>
          <p:cNvPicPr preferRelativeResize="0"/>
          <p:nvPr/>
        </p:nvPicPr>
        <p:blipFill>
          <a:blip r:embed="rId3">
            <a:alphaModFix/>
          </a:blip>
          <a:stretch>
            <a:fillRect/>
          </a:stretch>
        </p:blipFill>
        <p:spPr>
          <a:xfrm>
            <a:off x="2936950" y="1664825"/>
            <a:ext cx="3270093" cy="294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Identification</a:t>
            </a:r>
            <a:endParaRPr/>
          </a:p>
        </p:txBody>
      </p:sp>
      <p:sp>
        <p:nvSpPr>
          <p:cNvPr id="136" name="Google Shape;136;p25"/>
          <p:cNvSpPr txBox="1"/>
          <p:nvPr/>
        </p:nvSpPr>
        <p:spPr>
          <a:xfrm>
            <a:off x="311700" y="1065375"/>
            <a:ext cx="82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NLP Applied to Company Reports to pick up applicable projects</a:t>
            </a:r>
            <a:endParaRPr>
              <a:solidFill>
                <a:srgbClr val="FFFFFF"/>
              </a:solidFill>
            </a:endParaRPr>
          </a:p>
        </p:txBody>
      </p:sp>
      <p:pic>
        <p:nvPicPr>
          <p:cNvPr id="137" name="Google Shape;137;p25"/>
          <p:cNvPicPr preferRelativeResize="0"/>
          <p:nvPr/>
        </p:nvPicPr>
        <p:blipFill>
          <a:blip r:embed="rId3">
            <a:alphaModFix/>
          </a:blip>
          <a:stretch>
            <a:fillRect/>
          </a:stretch>
        </p:blipFill>
        <p:spPr>
          <a:xfrm>
            <a:off x="152400" y="2194325"/>
            <a:ext cx="8839200" cy="14101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Capex and Materiality Assessment</a:t>
            </a:r>
            <a:endParaRPr/>
          </a:p>
        </p:txBody>
      </p:sp>
      <p:sp>
        <p:nvSpPr>
          <p:cNvPr id="143" name="Google Shape;143;p26"/>
          <p:cNvSpPr txBox="1"/>
          <p:nvPr/>
        </p:nvSpPr>
        <p:spPr>
          <a:xfrm>
            <a:off x="311700" y="1065375"/>
            <a:ext cx="82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NLP Applied to text describing the various projects that may qualify for Capex reduction</a:t>
            </a:r>
            <a:endParaRPr>
              <a:solidFill>
                <a:srgbClr val="FFFFFF"/>
              </a:solidFill>
            </a:endParaRPr>
          </a:p>
        </p:txBody>
      </p:sp>
      <p:pic>
        <p:nvPicPr>
          <p:cNvPr id="144" name="Google Shape;144;p26"/>
          <p:cNvPicPr preferRelativeResize="0"/>
          <p:nvPr/>
        </p:nvPicPr>
        <p:blipFill>
          <a:blip r:embed="rId3">
            <a:alphaModFix/>
          </a:blip>
          <a:stretch>
            <a:fillRect/>
          </a:stretch>
        </p:blipFill>
        <p:spPr>
          <a:xfrm>
            <a:off x="152400" y="1696575"/>
            <a:ext cx="8839199" cy="27720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Banks that adopt Advanced Methodology and that can crack the challenges of data scarcity and consistency in this area have opportunity to price much more efficiently.</a:t>
            </a:r>
            <a:endParaRPr/>
          </a:p>
          <a:p>
            <a:pPr indent="0" lvl="0" marL="0" rtl="0" algn="l">
              <a:spcBef>
                <a:spcPts val="1200"/>
              </a:spcBef>
              <a:spcAft>
                <a:spcPts val="0"/>
              </a:spcAft>
              <a:buNone/>
            </a:pPr>
            <a:r>
              <a:rPr lang="en"/>
              <a:t>Obligors may have struggled to allocate capital to mitigation or adaptation projects because of the ‘far off’ nature of the risks. Advanced GreenRWA rewards such projects today with lower loan costs (via lower capital) creating a virtuous circle.</a:t>
            </a:r>
            <a:endParaRPr/>
          </a:p>
          <a:p>
            <a:pPr indent="0" lvl="0" marL="0" rtl="0" algn="l">
              <a:spcBef>
                <a:spcPts val="1200"/>
              </a:spcBef>
              <a:spcAft>
                <a:spcPts val="1200"/>
              </a:spcAft>
              <a:buNone/>
            </a:pPr>
            <a:r>
              <a:rPr lang="en"/>
              <a:t>Even without sufficient metrics to accurately compute capital savings under GreenRWA this data is very useful in the credit </a:t>
            </a:r>
            <a:r>
              <a:rPr lang="en"/>
              <a:t>decision</a:t>
            </a:r>
            <a:r>
              <a:rPr lang="en"/>
              <a:t> making process in banks - e.g. using Co2 Per Tonne projections tells a lender which manufacturers are likely to be around in the medium and long term.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scarcity and consistency are significant challenges:</a:t>
            </a:r>
            <a:endParaRPr/>
          </a:p>
          <a:p>
            <a:pPr indent="0" lvl="0" marL="0" rtl="0" algn="l">
              <a:spcBef>
                <a:spcPts val="1200"/>
              </a:spcBef>
              <a:spcAft>
                <a:spcPts val="0"/>
              </a:spcAft>
              <a:buNone/>
            </a:pPr>
            <a:r>
              <a:rPr lang="en"/>
              <a:t>We developed a methodology and tech that may help here:</a:t>
            </a:r>
            <a:endParaRPr/>
          </a:p>
          <a:p>
            <a:pPr indent="0" lvl="0" marL="0" rtl="0" algn="l">
              <a:spcBef>
                <a:spcPts val="1200"/>
              </a:spcBef>
              <a:spcAft>
                <a:spcPts val="0"/>
              </a:spcAft>
              <a:buNone/>
            </a:pPr>
            <a:r>
              <a:rPr lang="en"/>
              <a:t>	NLP extraction of facts from text in the form of company reports and news</a:t>
            </a:r>
            <a:endParaRPr/>
          </a:p>
          <a:p>
            <a:pPr indent="0" lvl="0" marL="0" rtl="0" algn="l">
              <a:spcBef>
                <a:spcPts val="1200"/>
              </a:spcBef>
              <a:spcAft>
                <a:spcPts val="0"/>
              </a:spcAft>
              <a:buNone/>
            </a:pPr>
            <a:r>
              <a:rPr lang="en"/>
              <a:t>	Cross validation of the claims of companies and the wider internet</a:t>
            </a:r>
            <a:endParaRPr/>
          </a:p>
          <a:p>
            <a:pPr indent="0" lvl="0" marL="0" rtl="0" algn="l">
              <a:spcBef>
                <a:spcPts val="1200"/>
              </a:spcBef>
              <a:spcAft>
                <a:spcPts val="0"/>
              </a:spcAft>
              <a:buNone/>
            </a:pPr>
            <a:r>
              <a:rPr lang="en"/>
              <a:t>Next steps:</a:t>
            </a:r>
            <a:endParaRPr/>
          </a:p>
          <a:p>
            <a:pPr indent="457200" lvl="0" marL="0" rtl="0" algn="l">
              <a:spcBef>
                <a:spcPts val="1200"/>
              </a:spcBef>
              <a:spcAft>
                <a:spcPts val="0"/>
              </a:spcAft>
              <a:buNone/>
            </a:pPr>
            <a:r>
              <a:rPr lang="en"/>
              <a:t>Combination of Q&amp;A models with standard NER allow us to extract specific </a:t>
            </a:r>
            <a:endParaRPr/>
          </a:p>
          <a:p>
            <a:pPr indent="0" lvl="0" marL="0" rtl="0" algn="l">
              <a:spcBef>
                <a:spcPts val="1200"/>
              </a:spcBef>
              <a:spcAft>
                <a:spcPts val="1200"/>
              </a:spcAft>
              <a:buNone/>
            </a:pPr>
            <a:r>
              <a:rPr lang="en"/>
              <a:t>	metrics from the 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Climate Extended RWA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Current</a:t>
            </a:r>
            <a:endParaRPr b="1"/>
          </a:p>
          <a:p>
            <a:pPr indent="0" lvl="0" marL="0" rtl="0" algn="l">
              <a:spcBef>
                <a:spcPts val="1200"/>
              </a:spcBef>
              <a:spcAft>
                <a:spcPts val="0"/>
              </a:spcAft>
              <a:buNone/>
            </a:pPr>
            <a:r>
              <a:rPr lang="en"/>
              <a:t>Basel III capital = CVA Capital + CCR capital + FRTB Capital (Market risk) + Operational Capital</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Proposed</a:t>
            </a:r>
            <a:endParaRPr b="1"/>
          </a:p>
          <a:p>
            <a:pPr indent="0" lvl="0" marL="0" rtl="0" algn="l">
              <a:spcBef>
                <a:spcPts val="1200"/>
              </a:spcBef>
              <a:spcAft>
                <a:spcPts val="0"/>
              </a:spcAft>
              <a:buNone/>
            </a:pPr>
            <a:r>
              <a:rPr lang="en"/>
              <a:t>Basel III capital = CVA Capital + CCR capital + FRTB Capital (Market risk) + Operational Capital + Climate Risk capital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Create a small hypothetical loan book and identify green opportunities in that Loan book.</a:t>
            </a:r>
            <a:endParaRPr/>
          </a:p>
          <a:p>
            <a:pPr indent="0" lvl="0" marL="0" rtl="0" algn="l">
              <a:spcBef>
                <a:spcPts val="1200"/>
              </a:spcBef>
              <a:spcAft>
                <a:spcPts val="0"/>
              </a:spcAft>
              <a:buNone/>
            </a:pPr>
            <a:r>
              <a:rPr lang="en"/>
              <a:t>1. Use NLP to classify loans </a:t>
            </a:r>
            <a:r>
              <a:rPr lang="en"/>
              <a:t>into the required EU taxonomy by using </a:t>
            </a:r>
            <a:r>
              <a:rPr lang="en"/>
              <a:t>company reports and external data.</a:t>
            </a:r>
            <a:endParaRPr/>
          </a:p>
          <a:p>
            <a:pPr indent="0" lvl="0" marL="0" rtl="0" algn="l">
              <a:spcBef>
                <a:spcPts val="1200"/>
              </a:spcBef>
              <a:spcAft>
                <a:spcPts val="0"/>
              </a:spcAft>
              <a:buNone/>
            </a:pPr>
            <a:r>
              <a:rPr lang="en"/>
              <a:t>2. Understand and </a:t>
            </a:r>
            <a:r>
              <a:rPr lang="en"/>
              <a:t>demonstrate</a:t>
            </a:r>
            <a:r>
              <a:rPr lang="en"/>
              <a:t> how a bank may apply this regulation and </a:t>
            </a:r>
            <a:r>
              <a:rPr lang="en"/>
              <a:t>identify</a:t>
            </a:r>
            <a:r>
              <a:rPr lang="en"/>
              <a:t> loans that attract lower Climate RWA.</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Reduce Lending Book capital for the bank</a:t>
            </a:r>
            <a:endParaRPr/>
          </a:p>
          <a:p>
            <a:pPr indent="0" lvl="0" marL="0" rtl="0" algn="l">
              <a:spcBef>
                <a:spcPts val="1200"/>
              </a:spcBef>
              <a:spcAft>
                <a:spcPts val="0"/>
              </a:spcAft>
              <a:buNone/>
            </a:pPr>
            <a:r>
              <a:rPr lang="en"/>
              <a:t>Inform Buy side / Investment companies investment decisions</a:t>
            </a:r>
            <a:endParaRPr/>
          </a:p>
          <a:p>
            <a:pPr indent="0" lvl="0" marL="0" rtl="0" algn="l">
              <a:spcBef>
                <a:spcPts val="1200"/>
              </a:spcBef>
              <a:spcAft>
                <a:spcPts val="0"/>
              </a:spcAft>
              <a:buNone/>
            </a:pPr>
            <a:r>
              <a:rPr lang="en"/>
              <a:t>Make funding available to companies that are transitioning and/or mitigating climate harm</a:t>
            </a:r>
            <a:endParaRPr/>
          </a:p>
          <a:p>
            <a:pPr indent="0" lvl="0" marL="0" rtl="0" algn="l">
              <a:spcBef>
                <a:spcPts val="1200"/>
              </a:spcBef>
              <a:spcAft>
                <a:spcPts val="0"/>
              </a:spcAft>
              <a:buNone/>
            </a:pPr>
            <a:r>
              <a:rPr lang="en"/>
              <a:t>Benefit the climate through better allocation of capital</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CERM Advanced model first - model the math in the paper and work backwards to ways to identify loans that attract lower capital</a:t>
            </a:r>
            <a:endParaRPr/>
          </a:p>
          <a:p>
            <a:pPr indent="0" lvl="0" marL="0" rtl="0" algn="l">
              <a:spcBef>
                <a:spcPts val="1200"/>
              </a:spcBef>
              <a:spcAft>
                <a:spcPts val="0"/>
              </a:spcAft>
              <a:buNone/>
            </a:pPr>
            <a:r>
              <a:rPr lang="en"/>
              <a:t>Methodology first - try to understand the intent behind the methodology - specifically section on Page 11 on reducing capital</a:t>
            </a:r>
            <a:endParaRPr/>
          </a:p>
          <a:p>
            <a:pPr indent="0" lvl="0" marL="0" rtl="0" algn="l">
              <a:spcBef>
                <a:spcPts val="1200"/>
              </a:spcBef>
              <a:spcAft>
                <a:spcPts val="0"/>
              </a:spcAft>
              <a:buNone/>
            </a:pPr>
            <a:r>
              <a:rPr lang="en"/>
              <a:t>Data first - try to see how existing data sources might be applied to the problem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world industry sector with high environmental impact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Building industry - specifically manufacture of Cement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4 % of Global CO2</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a:t>
            </a:r>
            <a:r>
              <a:rPr lang="en"/>
              <a:t>e do think that there is a need for a product which can look at portfolio of Assets and depending on this regulatory taxonomy measure the "greenness" of a portfolio, but there are challenges:</a:t>
            </a:r>
            <a:endParaRPr/>
          </a:p>
          <a:p>
            <a:pPr indent="0" lvl="0" marL="0" rtl="0" algn="l">
              <a:spcBef>
                <a:spcPts val="1200"/>
              </a:spcBef>
              <a:spcAft>
                <a:spcPts val="0"/>
              </a:spcAft>
              <a:buNone/>
            </a:pPr>
            <a:r>
              <a:rPr lang="en"/>
              <a:t>Measuring the relative physical and transition risk of companies within the same sector and region requires data.</a:t>
            </a:r>
            <a:endParaRPr/>
          </a:p>
          <a:p>
            <a:pPr indent="-342900" lvl="0" marL="457200" rtl="0" algn="l">
              <a:spcBef>
                <a:spcPts val="1200"/>
              </a:spcBef>
              <a:spcAft>
                <a:spcPts val="0"/>
              </a:spcAft>
              <a:buSzPts val="1800"/>
              <a:buChar char="●"/>
            </a:pPr>
            <a:r>
              <a:rPr lang="en"/>
              <a:t>Such data is scarce. Many of the metrics we’d like (e.g. Capex on mitigation projects) aren’t directly reported. Taxonomies are new. </a:t>
            </a:r>
            <a:endParaRPr/>
          </a:p>
          <a:p>
            <a:pPr indent="-342900" lvl="0" marL="457200" rtl="0" algn="l">
              <a:spcBef>
                <a:spcPts val="0"/>
              </a:spcBef>
              <a:spcAft>
                <a:spcPts val="0"/>
              </a:spcAft>
              <a:buSzPts val="1800"/>
              <a:buChar char="●"/>
            </a:pPr>
            <a:r>
              <a:rPr lang="en"/>
              <a:t>Existing data is inconsistent. Even where some </a:t>
            </a:r>
            <a:r>
              <a:rPr lang="en"/>
              <a:t>standardisation</a:t>
            </a:r>
            <a:r>
              <a:rPr lang="en"/>
              <a:t> exists there are profound differences in interpretation. </a:t>
            </a:r>
            <a:endParaRPr/>
          </a:p>
          <a:p>
            <a:pPr indent="-342900" lvl="0" marL="457200" rtl="0" algn="l">
              <a:spcBef>
                <a:spcPts val="0"/>
              </a:spcBef>
              <a:spcAft>
                <a:spcPts val="0"/>
              </a:spcAft>
              <a:buSzPts val="1800"/>
              <a:buChar char="●"/>
            </a:pPr>
            <a:r>
              <a:rPr lang="en"/>
              <a:t>Data is tied up in text. Where information IS available it’s in text form and its distributed across many documents and websites.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Methodology</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To reduce capital under GreenRWA we need to measure Capex investment in Mitigation and Adaptation. To identify qualifying Capex within the Loan Book we:</a:t>
            </a:r>
            <a:endParaRPr/>
          </a:p>
          <a:p>
            <a:pPr indent="0" lvl="0" marL="0" rtl="0" algn="l">
              <a:spcBef>
                <a:spcPts val="1200"/>
              </a:spcBef>
              <a:spcAft>
                <a:spcPts val="0"/>
              </a:spcAft>
              <a:buNone/>
            </a:pPr>
            <a:r>
              <a:rPr lang="en"/>
              <a:t>1. Use NLP to identify the Taxonomy of each loan within the book*</a:t>
            </a:r>
            <a:endParaRPr/>
          </a:p>
          <a:p>
            <a:pPr indent="0" lvl="0" marL="0" rtl="0" algn="l">
              <a:spcBef>
                <a:spcPts val="1200"/>
              </a:spcBef>
              <a:spcAft>
                <a:spcPts val="0"/>
              </a:spcAft>
              <a:buNone/>
            </a:pPr>
            <a:r>
              <a:rPr lang="en"/>
              <a:t>2. For one Taxonomy (in our case Cement Manufacture)</a:t>
            </a:r>
            <a:endParaRPr/>
          </a:p>
          <a:p>
            <a:pPr indent="0" lvl="0" marL="0" rtl="0" algn="l">
              <a:spcBef>
                <a:spcPts val="1200"/>
              </a:spcBef>
              <a:spcAft>
                <a:spcPts val="0"/>
              </a:spcAft>
              <a:buNone/>
            </a:pPr>
            <a:r>
              <a:rPr lang="en"/>
              <a:t>    1. Capture the Capex if it’s reported, otherwise...</a:t>
            </a:r>
            <a:endParaRPr/>
          </a:p>
          <a:p>
            <a:pPr indent="0" lvl="0" marL="0" rtl="0" algn="l">
              <a:spcBef>
                <a:spcPts val="1200"/>
              </a:spcBef>
              <a:spcAft>
                <a:spcPts val="0"/>
              </a:spcAft>
              <a:buNone/>
            </a:pPr>
            <a:r>
              <a:rPr lang="en"/>
              <a:t>    2. Use NLP over various sources to identify </a:t>
            </a:r>
            <a:r>
              <a:rPr lang="en"/>
              <a:t>qualifying</a:t>
            </a:r>
            <a:r>
              <a:rPr lang="en"/>
              <a:t> projects (by materiality) </a:t>
            </a:r>
            <a:endParaRPr/>
          </a:p>
          <a:p>
            <a:pPr indent="0" lvl="0" marL="0" rtl="0" algn="l">
              <a:spcBef>
                <a:spcPts val="1200"/>
              </a:spcBef>
              <a:spcAft>
                <a:spcPts val="0"/>
              </a:spcAft>
              <a:buNone/>
            </a:pPr>
            <a:r>
              <a:rPr lang="en"/>
              <a:t>    3. Use NLP over various sources to determine Capex expenditure </a:t>
            </a:r>
            <a:endParaRPr/>
          </a:p>
          <a:p>
            <a:pPr indent="0" lvl="0" marL="0" rtl="0" algn="l">
              <a:spcBef>
                <a:spcPts val="1200"/>
              </a:spcBef>
              <a:spcAft>
                <a:spcPts val="0"/>
              </a:spcAft>
              <a:buNone/>
            </a:pPr>
            <a:r>
              <a:rPr lang="en"/>
              <a:t>3. Identify some measure by which progress can be </a:t>
            </a:r>
            <a:r>
              <a:rPr lang="en"/>
              <a:t>empirically</a:t>
            </a:r>
            <a:r>
              <a:rPr lang="en"/>
              <a:t> tracked and progress demonstrated. In our case CO2 per Tonne of Cement.</a:t>
            </a:r>
            <a:endParaRPr/>
          </a:p>
          <a:p>
            <a:pPr indent="0" lvl="0" marL="0" rtl="0" algn="l">
              <a:spcBef>
                <a:spcPts val="1200"/>
              </a:spcBef>
              <a:spcAft>
                <a:spcPts val="1200"/>
              </a:spcAft>
              <a:buNone/>
            </a:pPr>
            <a:r>
              <a:rPr lang="en"/>
              <a:t>*Using the EU TEG on Sustainable Finance taxonomy: </a:t>
            </a:r>
            <a:r>
              <a:rPr lang="en"/>
              <a:t>https://ec.europa.eu/info/sites/info/files/business_economy_euro/banking_and_finance/documents/200309-sustainable-finance-teg-final-report-taxonomy_en.pdf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Loan Book</a:t>
            </a:r>
            <a:endParaRPr/>
          </a:p>
        </p:txBody>
      </p:sp>
      <p:pic>
        <p:nvPicPr>
          <p:cNvPr id="108" name="Google Shape;108;p21"/>
          <p:cNvPicPr preferRelativeResize="0"/>
          <p:nvPr/>
        </p:nvPicPr>
        <p:blipFill>
          <a:blip r:embed="rId3">
            <a:alphaModFix/>
          </a:blip>
          <a:stretch>
            <a:fillRect/>
          </a:stretch>
        </p:blipFill>
        <p:spPr>
          <a:xfrm>
            <a:off x="1633025" y="1156100"/>
            <a:ext cx="5440375" cy="3630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