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57D6D-5EF6-4943-844F-A5922D5DF3BB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85161-AF5E-4180-9EE6-2D7AA7180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9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85161-AF5E-4180-9EE6-2D7AA7180D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4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ECF-2AC7-4F7A-B04F-44F52158C9D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8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ECF-2AC7-4F7A-B04F-44F52158C9D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8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ECF-2AC7-4F7A-B04F-44F52158C9D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ECF-2AC7-4F7A-B04F-44F52158C9D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7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ECF-2AC7-4F7A-B04F-44F52158C9D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6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ECF-2AC7-4F7A-B04F-44F52158C9D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7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ECF-2AC7-4F7A-B04F-44F52158C9D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9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ECF-2AC7-4F7A-B04F-44F52158C9D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3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ECF-2AC7-4F7A-B04F-44F52158C9D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1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ECF-2AC7-4F7A-B04F-44F52158C9D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4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ECF-2AC7-4F7A-B04F-44F52158C9D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9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C4ECF-2AC7-4F7A-B04F-44F52158C9D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6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526133"/>
              </p:ext>
            </p:extLst>
          </p:nvPr>
        </p:nvGraphicFramePr>
        <p:xfrm>
          <a:off x="450375" y="545910"/>
          <a:ext cx="11313995" cy="5427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799"/>
                <a:gridCol w="2562211"/>
                <a:gridCol w="2433710"/>
                <a:gridCol w="2349305"/>
                <a:gridCol w="1705970"/>
              </a:tblGrid>
              <a:tr h="111960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J2SE 5.0</a:t>
                      </a:r>
                    </a:p>
                    <a:p>
                      <a:r>
                        <a:rPr lang="en-US" sz="2400" dirty="0" smtClean="0"/>
                        <a:t>30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ru-RU" sz="2400" baseline="0" dirty="0" smtClean="0"/>
                        <a:t>сентября 2004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</a:t>
                      </a:r>
                      <a:r>
                        <a:rPr lang="en-US" sz="2400" baseline="0" dirty="0" smtClean="0"/>
                        <a:t> SE6</a:t>
                      </a:r>
                      <a:endParaRPr lang="ru-RU" sz="2400" baseline="0" dirty="0" smtClean="0"/>
                    </a:p>
                    <a:p>
                      <a:r>
                        <a:rPr lang="ru-RU" sz="2400" baseline="0" dirty="0" smtClean="0"/>
                        <a:t>11 декабря 2006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 SE7</a:t>
                      </a:r>
                      <a:endParaRPr lang="ru-RU" sz="2400" dirty="0" smtClean="0"/>
                    </a:p>
                    <a:p>
                      <a:r>
                        <a:rPr lang="ru-RU" sz="2400" dirty="0" smtClean="0"/>
                        <a:t>7 июля 2011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</a:t>
                      </a:r>
                      <a:r>
                        <a:rPr lang="en-US" sz="2400" baseline="0" dirty="0" smtClean="0"/>
                        <a:t> SE8</a:t>
                      </a:r>
                      <a:endParaRPr lang="ru-RU" sz="2400" baseline="0" dirty="0" smtClean="0"/>
                    </a:p>
                    <a:p>
                      <a:r>
                        <a:rPr lang="ru-RU" sz="2400" baseline="0" dirty="0" smtClean="0"/>
                        <a:t>18 марта 2014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 SE9</a:t>
                      </a:r>
                      <a:endParaRPr lang="ru-RU" sz="2400" dirty="0" smtClean="0"/>
                    </a:p>
                    <a:p>
                      <a:r>
                        <a:rPr lang="ru-RU" sz="2400" dirty="0" smtClean="0"/>
                        <a:t>22 сентября 2016</a:t>
                      </a:r>
                      <a:endParaRPr lang="en-US" sz="2400" dirty="0"/>
                    </a:p>
                  </a:txBody>
                  <a:tcPr/>
                </a:tc>
              </a:tr>
              <a:tr h="3065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Enum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JDBC 4.0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Small language</a:t>
                      </a:r>
                      <a:r>
                        <a:rPr lang="en-US" sz="2400" baseline="0" dirty="0" smtClean="0"/>
                        <a:t> changes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lambda expressions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674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Annotations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 Compiler</a:t>
                      </a:r>
                      <a:r>
                        <a:rPr lang="en-US" sz="2400" baseline="0" dirty="0" smtClean="0"/>
                        <a:t> API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new</a:t>
                      </a:r>
                      <a:r>
                        <a:rPr lang="en-US" sz="2400" baseline="0" dirty="0" smtClean="0"/>
                        <a:t> File I/O lib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default methods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2985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foreach, iterator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StAX</a:t>
                      </a:r>
                      <a:r>
                        <a:rPr lang="en-US" sz="2400" baseline="0" dirty="0" smtClean="0"/>
                        <a:t> parser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Concurrency</a:t>
                      </a:r>
                      <a:r>
                        <a:rPr lang="en-US" sz="2400" baseline="0" dirty="0" smtClean="0"/>
                        <a:t> utils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Streams API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622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Generics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GUI improvements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Date</a:t>
                      </a:r>
                      <a:r>
                        <a:rPr lang="en-US" sz="2400" baseline="0" dirty="0" smtClean="0"/>
                        <a:t> &amp; Time API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8366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Autoboxing/</a:t>
                      </a:r>
                    </a:p>
                    <a:p>
                      <a:r>
                        <a:rPr lang="en-US" sz="2400" dirty="0" smtClean="0"/>
                        <a:t>Unboxing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JVM</a:t>
                      </a:r>
                      <a:r>
                        <a:rPr lang="en-US" sz="2400" baseline="0" dirty="0" smtClean="0"/>
                        <a:t> performance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8366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varargs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57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Блочные </a:t>
            </a:r>
            <a:r>
              <a:rPr lang="en-US" dirty="0" smtClean="0"/>
              <a:t>lambda</a:t>
            </a:r>
            <a:r>
              <a:rPr lang="ru-RU" dirty="0" smtClean="0"/>
              <a:t>-выражения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49"/>
            <a:ext cx="10641037" cy="458731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Иногда в теле лямбда-выражения необходимо иметь больше, чем один оператор. Для этого используются блочные лямбда-выражения.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Для использования блочного лямбда-выражения необходимо заключить тело выражения в фигурные скобки.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Для возврата значения из блочного лямбда-выражения необходимо явно указывать оператор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return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7114"/>
            <a:ext cx="10515600" cy="55298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() -&gt;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for (int i = 0; i &lt; 10; i++){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	System.out.println(i);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}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(a, b) -&gt;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if (b != 0){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return a /b;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}else{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5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 </a:t>
            </a:r>
            <a:r>
              <a:rPr lang="ru-RU" dirty="0" smtClean="0"/>
              <a:t>и </a:t>
            </a:r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Указывать параметры типа в самом лямбда-выражении нельзя. Лямбда-выражение не может быть обобщенным.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Функциональный интерфейс, связанный с лямбда-выражением, может быть обобщенным. </a:t>
            </a: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Целевой тип лямбда выражения определяется аргументом типа, которые указываются при объявлении ссылки на функциональный интерфейс.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3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interface MyNumber&lt;T&gt; {</a:t>
            </a:r>
          </a:p>
          <a:p>
            <a:pPr marL="0" indent="0">
              <a:buNone/>
            </a:pPr>
            <a:r>
              <a:rPr lang="ru-RU" sz="3200" dirty="0" smtClean="0"/>
              <a:t>	</a:t>
            </a:r>
            <a:r>
              <a:rPr lang="en-US" sz="3200" dirty="0" smtClean="0"/>
              <a:t>T </a:t>
            </a:r>
            <a:r>
              <a:rPr lang="en-US" sz="3200" dirty="0"/>
              <a:t>getValue(T param);</a:t>
            </a:r>
          </a:p>
          <a:p>
            <a:pPr marL="0" indent="0">
              <a:buNone/>
            </a:pPr>
            <a:r>
              <a:rPr lang="en-US" sz="3200" dirty="0" smtClean="0"/>
              <a:t>}</a:t>
            </a: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en-US" sz="3200" dirty="0" smtClean="0"/>
              <a:t>MyNumber&lt;Integer&gt; intNumber = a -&gt; 42;</a:t>
            </a:r>
          </a:p>
          <a:p>
            <a:pPr marL="0" indent="0">
              <a:buNone/>
            </a:pPr>
            <a:r>
              <a:rPr lang="en-US" sz="3200" dirty="0" smtClean="0"/>
              <a:t>MyNumber&lt;Double&gt;</a:t>
            </a:r>
            <a:r>
              <a:rPr lang="en-US" sz="3200" dirty="0"/>
              <a:t> </a:t>
            </a:r>
            <a:r>
              <a:rPr lang="en-US" sz="3200" dirty="0" smtClean="0"/>
              <a:t>doubleNumber = a -&gt; 24.43;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82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Передача </a:t>
            </a:r>
            <a:r>
              <a:rPr lang="en-US" sz="4000" dirty="0" smtClean="0"/>
              <a:t>lambda-</a:t>
            </a:r>
            <a:r>
              <a:rPr lang="ru-RU" sz="4000" dirty="0" smtClean="0"/>
              <a:t>выражения в качестве аргумента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Для передачи лямбда-выражения в качестве аргумента, параметр, получающий это выражение в качестве аргумента, должен иметь тип функционального интерфейса, совместимого с этим лямбда-выражением.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return transactionManager.doTask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() </a:t>
            </a:r>
            <a:r>
              <a:rPr lang="en-US" dirty="0"/>
              <a:t>-&gt; answerDAO.create(answer), </a:t>
            </a:r>
            <a:r>
              <a:rPr lang="en-US" dirty="0" smtClean="0"/>
              <a:t>					            Connection.</a:t>
            </a:r>
            <a:r>
              <a:rPr lang="en-US" i="1" dirty="0" smtClean="0"/>
              <a:t>TRANSACTION_READ_COMMITTED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smtClean="0"/>
              <a:t>);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0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Лямбда-выражения и исключения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764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Лямбда-выражение может генерировать исключение.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Но </a:t>
            </a:r>
            <a:r>
              <a:rPr lang="ru-RU" dirty="0"/>
              <a:t>если оно </a:t>
            </a:r>
            <a:r>
              <a:rPr lang="ru-RU" dirty="0" smtClean="0"/>
              <a:t>генерирует проверяемое </a:t>
            </a:r>
            <a:r>
              <a:rPr lang="ru-RU" dirty="0"/>
              <a:t>исключение, то последнее должно быть совместимо с </a:t>
            </a:r>
            <a:r>
              <a:rPr lang="ru-RU" dirty="0" smtClean="0"/>
              <a:t>исключениями, перечисленными </a:t>
            </a:r>
            <a:r>
              <a:rPr lang="ru-RU" dirty="0"/>
              <a:t>в </a:t>
            </a:r>
            <a:r>
              <a:rPr lang="ru-RU" dirty="0" smtClean="0"/>
              <a:t>выражении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throws </a:t>
            </a:r>
            <a:r>
              <a:rPr lang="ru-RU" dirty="0"/>
              <a:t>из объявления абстрактного </a:t>
            </a:r>
            <a:r>
              <a:rPr lang="ru-RU" dirty="0" smtClean="0"/>
              <a:t>метода в </a:t>
            </a:r>
            <a:r>
              <a:rPr lang="ru-RU" dirty="0"/>
              <a:t>функциональном интерфейсе.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Lambda-</a:t>
            </a:r>
            <a:r>
              <a:rPr lang="ru-RU" dirty="0" smtClean="0"/>
              <a:t>выражения и захват переменных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лямбда-выражении можно использовать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переменную экземпляра </a:t>
            </a:r>
            <a:r>
              <a:rPr lang="ru-RU" dirty="0" smtClean="0"/>
              <a:t>класса</a:t>
            </a:r>
            <a:r>
              <a:rPr lang="en-US" dirty="0" smtClean="0"/>
              <a:t>;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статическую </a:t>
            </a:r>
            <a:r>
              <a:rPr lang="ru-RU" dirty="0" smtClean="0"/>
              <a:t>переменную</a:t>
            </a:r>
            <a:r>
              <a:rPr lang="en-US" dirty="0" smtClean="0"/>
              <a:t>;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ссылку </a:t>
            </a:r>
            <a:r>
              <a:rPr lang="en-US" dirty="0" smtClean="0"/>
              <a:t>this;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завершенные локальные переменные</a:t>
            </a:r>
            <a:r>
              <a:rPr lang="en-US" dirty="0" smtClean="0"/>
              <a:t> (final or effectively final</a:t>
            </a:r>
            <a:r>
              <a:rPr lang="en-US" dirty="0" smtClean="0"/>
              <a:t>).</a:t>
            </a:r>
            <a:endParaRPr lang="ru-RU" dirty="0" smtClean="0"/>
          </a:p>
          <a:p>
            <a:pPr marL="514350" indent="-51435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838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на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Такая ссылка позволяется обращаться к методу, не вызывая его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pPr marL="0" indent="0" algn="just">
              <a:buNone/>
            </a:pPr>
            <a:r>
              <a:rPr lang="ru-RU" dirty="0"/>
              <a:t>Она связана с лямбда-выражениями потому, что ей также требуется контекст </a:t>
            </a:r>
            <a:r>
              <a:rPr lang="ru-RU" dirty="0" smtClean="0"/>
              <a:t>целевого</a:t>
            </a:r>
            <a:r>
              <a:rPr lang="en-US" dirty="0" smtClean="0"/>
              <a:t> </a:t>
            </a:r>
            <a:r>
              <a:rPr lang="ru-RU" dirty="0" smtClean="0"/>
              <a:t>типа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/>
              <a:t>состоящий из совместимого </a:t>
            </a:r>
            <a:r>
              <a:rPr lang="ru-RU" dirty="0" smtClean="0"/>
              <a:t>функционального интерфейса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7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68" y="618978"/>
            <a:ext cx="10515600" cy="562832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Ссылка на статический метод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имя_класса::имя_метода</a:t>
            </a:r>
          </a:p>
          <a:p>
            <a:pPr marL="0" indent="0">
              <a:buNone/>
            </a:pP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/>
              <a:t>Ссылка на метод экземпляра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ссылка_на_объект::имя_метода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/>
              <a:t>Ссылка на конструктор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имя_класса::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42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Предопределенные функциональные интерфейсы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912389"/>
              </p:ext>
            </p:extLst>
          </p:nvPr>
        </p:nvGraphicFramePr>
        <p:xfrm>
          <a:off x="838200" y="1167618"/>
          <a:ext cx="10515600" cy="5162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4649"/>
                <a:gridCol w="7020951"/>
              </a:tblGrid>
              <a:tr h="433013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Функциональный интерфейс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Назначение</a:t>
                      </a:r>
                      <a:endParaRPr lang="en-US" sz="2000" dirty="0"/>
                    </a:p>
                  </a:txBody>
                  <a:tcPr/>
                </a:tc>
              </a:tr>
              <a:tr h="76609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UnaryOperator&lt;T&gt;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Выполняет</a:t>
                      </a:r>
                      <a:r>
                        <a:rPr lang="ru-RU" sz="2000" baseline="0" dirty="0" smtClean="0"/>
                        <a:t> унарную операцию над объектом типа </a:t>
                      </a:r>
                      <a:r>
                        <a:rPr lang="en-US" sz="2000" baseline="0" dirty="0" smtClean="0"/>
                        <a:t>T </a:t>
                      </a:r>
                      <a:r>
                        <a:rPr lang="ru-RU" sz="2000" baseline="0" dirty="0" smtClean="0"/>
                        <a:t>и возвращает результат того же типа. Содержит метод </a:t>
                      </a:r>
                      <a:r>
                        <a:rPr lang="en-US" sz="2000" baseline="0" dirty="0" smtClean="0"/>
                        <a:t>apply()</a:t>
                      </a:r>
                      <a:endParaRPr lang="en-US" sz="2000" dirty="0"/>
                    </a:p>
                  </a:txBody>
                  <a:tcPr/>
                </a:tc>
              </a:tr>
              <a:tr h="76609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BinaryOperator&lt;T&gt;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Выполняет</a:t>
                      </a:r>
                      <a:r>
                        <a:rPr lang="ru-RU" sz="2000" baseline="0" dirty="0" smtClean="0"/>
                        <a:t> логическую операцию над двумя объектами типа </a:t>
                      </a:r>
                      <a:r>
                        <a:rPr lang="en-US" sz="2000" baseline="0" dirty="0" smtClean="0"/>
                        <a:t>T </a:t>
                      </a:r>
                      <a:r>
                        <a:rPr lang="ru-RU" sz="2000" baseline="0" dirty="0" smtClean="0"/>
                        <a:t>и возвращает результат того же типа. Содержит метод </a:t>
                      </a:r>
                      <a:r>
                        <a:rPr lang="en-US" sz="2000" baseline="0" dirty="0" smtClean="0"/>
                        <a:t>apply()</a:t>
                      </a:r>
                      <a:endParaRPr lang="en-US" sz="2000" dirty="0"/>
                    </a:p>
                  </a:txBody>
                  <a:tcPr/>
                </a:tc>
              </a:tr>
              <a:tr h="76609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Consumer&lt;T&gt;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Выполняет</a:t>
                      </a:r>
                      <a:r>
                        <a:rPr lang="ru-RU" sz="2000" baseline="0" dirty="0" smtClean="0"/>
                        <a:t> операцию над объектом типа </a:t>
                      </a:r>
                      <a:r>
                        <a:rPr lang="en-US" sz="2000" baseline="0" dirty="0" smtClean="0"/>
                        <a:t>T</a:t>
                      </a:r>
                      <a:r>
                        <a:rPr lang="ru-RU" sz="2000" baseline="0" dirty="0" smtClean="0"/>
                        <a:t>. Содержит метод </a:t>
                      </a:r>
                      <a:r>
                        <a:rPr lang="en-US" sz="2000" baseline="0" dirty="0" smtClean="0"/>
                        <a:t>accept()</a:t>
                      </a:r>
                      <a:endParaRPr lang="en-US" sz="2000" dirty="0"/>
                    </a:p>
                  </a:txBody>
                  <a:tcPr/>
                </a:tc>
              </a:tr>
              <a:tr h="56624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Supplier&lt;T&gt;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Возвращает</a:t>
                      </a:r>
                      <a:r>
                        <a:rPr lang="ru-RU" sz="2000" baseline="0" dirty="0" smtClean="0"/>
                        <a:t> объект типа </a:t>
                      </a:r>
                      <a:r>
                        <a:rPr lang="en-US" sz="2000" baseline="0" dirty="0" smtClean="0"/>
                        <a:t>T.  </a:t>
                      </a:r>
                      <a:r>
                        <a:rPr lang="ru-RU" sz="2000" baseline="0" dirty="0" smtClean="0"/>
                        <a:t>Содержит метод </a:t>
                      </a:r>
                      <a:r>
                        <a:rPr lang="en-US" sz="2000" baseline="0" dirty="0" smtClean="0"/>
                        <a:t>get()</a:t>
                      </a:r>
                      <a:endParaRPr lang="en-US" sz="2000" dirty="0"/>
                    </a:p>
                  </a:txBody>
                  <a:tcPr/>
                </a:tc>
              </a:tr>
              <a:tr h="76609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Function&lt;T,R&gt;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Выполняет</a:t>
                      </a:r>
                      <a:r>
                        <a:rPr lang="ru-RU" sz="2000" baseline="0" dirty="0" smtClean="0"/>
                        <a:t> операцию над объектом типа Т и возвращает результат типа </a:t>
                      </a:r>
                      <a:r>
                        <a:rPr lang="en-US" sz="2000" baseline="0" dirty="0" smtClean="0"/>
                        <a:t>R. </a:t>
                      </a:r>
                      <a:r>
                        <a:rPr lang="ru-RU" sz="2000" baseline="0" dirty="0" smtClean="0"/>
                        <a:t>Содержит метод </a:t>
                      </a:r>
                      <a:r>
                        <a:rPr lang="en-US" sz="2000" baseline="0" dirty="0" smtClean="0"/>
                        <a:t>apply()</a:t>
                      </a:r>
                      <a:endParaRPr lang="en-US" sz="2000" dirty="0"/>
                    </a:p>
                  </a:txBody>
                  <a:tcPr/>
                </a:tc>
              </a:tr>
              <a:tr h="109918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Predicate&lt;T&gt;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Определяет,</a:t>
                      </a:r>
                      <a:r>
                        <a:rPr lang="ru-RU" sz="2000" baseline="0" dirty="0" smtClean="0"/>
                        <a:t> удовлетворяет ли объект типа Т некоторому ограниченному условию. Возвращает логическое значение, обозначающее результат. Содержит метод </a:t>
                      </a:r>
                      <a:r>
                        <a:rPr lang="en-US" sz="2000" baseline="0" dirty="0" smtClean="0"/>
                        <a:t>test()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69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7618"/>
            <a:ext cx="10515600" cy="5009345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pPr marL="0" indent="0">
              <a:buNone/>
            </a:pPr>
            <a:r>
              <a:rPr lang="ru-RU" sz="3200" dirty="0" smtClean="0"/>
              <a:t>вводят в синтаксис новые элементы, повышающие выразительную силу языка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endParaRPr lang="en-US" sz="3200" dirty="0" smtClean="0"/>
          </a:p>
          <a:p>
            <a:pPr marL="0" indent="0">
              <a:buNone/>
            </a:pPr>
            <a:r>
              <a:rPr lang="ru-RU" sz="3200" dirty="0" smtClean="0"/>
              <a:t>за последние несколько лет </a:t>
            </a:r>
            <a:r>
              <a:rPr lang="en-US" sz="3200" dirty="0" smtClean="0"/>
              <a:t>lambda </a:t>
            </a:r>
            <a:r>
              <a:rPr lang="ru-RU" sz="3200" dirty="0" smtClean="0"/>
              <a:t>выражения были внедрены в </a:t>
            </a:r>
            <a:r>
              <a:rPr lang="en-US" sz="3200" dirty="0" smtClean="0"/>
              <a:t>C++ </a:t>
            </a:r>
            <a:r>
              <a:rPr lang="ru-RU" sz="3200" dirty="0" smtClean="0"/>
              <a:t>и </a:t>
            </a:r>
            <a:r>
              <a:rPr lang="uk-UA" sz="3200" dirty="0" smtClean="0"/>
              <a:t>С</a:t>
            </a:r>
            <a:r>
              <a:rPr lang="en-US" sz="3200" dirty="0" smtClean="0"/>
              <a:t>#. </a:t>
            </a:r>
            <a:r>
              <a:rPr lang="ru-RU" sz="3200" dirty="0" smtClean="0"/>
              <a:t>Они так же присутствуют во всех модных языках программирования. </a:t>
            </a:r>
            <a:r>
              <a:rPr lang="uk-UA" sz="3200" dirty="0" smtClean="0"/>
              <a:t> </a:t>
            </a:r>
            <a:r>
              <a:rPr lang="en-US" sz="3200" dirty="0" smtClean="0"/>
              <a:t>Java </a:t>
            </a:r>
            <a:r>
              <a:rPr lang="ru-RU" sz="3200" dirty="0" smtClean="0"/>
              <a:t>ведь тоже модный язык.</a:t>
            </a:r>
          </a:p>
        </p:txBody>
      </p:sp>
    </p:spTree>
    <p:extLst>
      <p:ext uri="{BB962C8B-B14F-4D97-AF65-F5344CB8AC3E}">
        <p14:creationId xmlns:p14="http://schemas.microsoft.com/office/powerpoint/2010/main" val="46524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 (</a:t>
            </a:r>
            <a:r>
              <a:rPr lang="ru-RU" dirty="0" smtClean="0"/>
              <a:t>методы по умолчанию)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80188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 версии </a:t>
            </a:r>
            <a:r>
              <a:rPr lang="en-US" dirty="0" smtClean="0"/>
              <a:t>JDK 8</a:t>
            </a:r>
            <a:r>
              <a:rPr lang="ru-RU" dirty="0" smtClean="0"/>
              <a:t> в интерфейсе нельзя было реализовывать методы.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JDK 8 </a:t>
            </a:r>
            <a:r>
              <a:rPr lang="ru-RU" dirty="0" smtClean="0"/>
              <a:t>появилась новая возможность вводить в интерфейс так называемые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методы по умолчанию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Метод по умолчанию позволяет объявить в интерфейсе метод не с абстрактным, а с конкретным телом.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определения метода по умолчанию используется 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dirty="0" smtClean="0"/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693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1" y="1545465"/>
            <a:ext cx="10684099" cy="463149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Поток </a:t>
            </a:r>
            <a:r>
              <a:rPr lang="ru-RU" dirty="0" smtClean="0"/>
              <a:t>данных – это канал передачи данных, который оперирует источником данных, например, массивом, файлом или коллекцией.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самом потоке данные не хранятся, а только </a:t>
            </a:r>
            <a:r>
              <a:rPr lang="ru-RU" dirty="0" smtClean="0"/>
              <a:t>перемещаются и</a:t>
            </a:r>
            <a:r>
              <a:rPr lang="ru-RU" dirty="0"/>
              <a:t>, возможно, фильтруются , сортируются или обрабатываются иным </a:t>
            </a:r>
            <a:r>
              <a:rPr lang="ru-RU" dirty="0" smtClean="0"/>
              <a:t>образом в </a:t>
            </a:r>
            <a:r>
              <a:rPr lang="ru-RU" dirty="0"/>
              <a:t>ходе этого процесса. Но, как правило , действие самого потока данных </a:t>
            </a:r>
            <a:r>
              <a:rPr lang="ru-RU" dirty="0" smtClean="0"/>
              <a:t>не видоизменяет </a:t>
            </a:r>
            <a:r>
              <a:rPr lang="ru-RU" dirty="0"/>
              <a:t>их источник.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94107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потока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</a:t>
            </a:r>
            <a:r>
              <a:rPr lang="ru-RU" dirty="0" smtClean="0"/>
              <a:t>амый распространенный </a:t>
            </a:r>
            <a:r>
              <a:rPr lang="ru-RU" dirty="0"/>
              <a:t>способ получения потока данных из коллекции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В JDK </a:t>
            </a:r>
            <a:r>
              <a:rPr lang="ru-RU" dirty="0"/>
              <a:t>8 интерфейс </a:t>
            </a:r>
            <a:r>
              <a:rPr lang="ru-RU" dirty="0" smtClean="0"/>
              <a:t>Collection </a:t>
            </a:r>
            <a:r>
              <a:rPr lang="ru-RU" dirty="0"/>
              <a:t>дополнен двумя </a:t>
            </a:r>
            <a:r>
              <a:rPr lang="ru-RU" dirty="0" smtClean="0"/>
              <a:t>методами: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default Stream&lt;E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 stream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default Stream&lt;E&gt;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parallelStream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81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369779"/>
              </p:ext>
            </p:extLst>
          </p:nvPr>
        </p:nvGraphicFramePr>
        <p:xfrm>
          <a:off x="838200" y="541338"/>
          <a:ext cx="10515600" cy="5681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070"/>
                <a:gridCol w="7129530"/>
              </a:tblGrid>
              <a:tr h="363305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Метод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en-US" sz="1600" dirty="0"/>
                    </a:p>
                  </a:txBody>
                  <a:tcPr/>
                </a:tc>
              </a:tr>
              <a:tr h="7465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long </a:t>
                      </a:r>
                      <a:r>
                        <a:rPr lang="en-US" sz="1800" b="1" dirty="0" smtClean="0"/>
                        <a:t>count</a:t>
                      </a:r>
                      <a:r>
                        <a:rPr lang="en-US" sz="1800" dirty="0" smtClean="0"/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Подсчитывает</a:t>
                      </a:r>
                      <a:r>
                        <a:rPr lang="ru-RU" sz="1800" baseline="0" dirty="0" smtClean="0"/>
                        <a:t> количество элементов в потоке данных и возвращает результат. Это </a:t>
                      </a:r>
                      <a:r>
                        <a:rPr lang="ru-RU" sz="1800" baseline="0" dirty="0" smtClean="0">
                          <a:solidFill>
                            <a:srgbClr val="FF0000"/>
                          </a:solidFill>
                        </a:rPr>
                        <a:t>оконечная</a:t>
                      </a:r>
                      <a:r>
                        <a:rPr lang="ru-RU" sz="18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sz="1800" baseline="0" dirty="0" smtClean="0"/>
                        <a:t>операция. </a:t>
                      </a:r>
                      <a:endParaRPr lang="en-US" sz="1800" dirty="0"/>
                    </a:p>
                  </a:txBody>
                  <a:tcPr/>
                </a:tc>
              </a:tr>
              <a:tr h="89582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Stream&lt;T&gt;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="1" baseline="0" dirty="0" smtClean="0"/>
                        <a:t>filter</a:t>
                      </a:r>
                      <a:r>
                        <a:rPr lang="en-US" sz="1800" b="0" baseline="0" dirty="0" smtClean="0"/>
                        <a:t>(Predicate</a:t>
                      </a:r>
                      <a:r>
                        <a:rPr lang="en-US" sz="1800" baseline="0" dirty="0" smtClean="0"/>
                        <a:t>&lt;? super T&gt; predicate)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Производит</a:t>
                      </a:r>
                      <a:r>
                        <a:rPr lang="ru-RU" sz="1800" baseline="0" dirty="0" smtClean="0"/>
                        <a:t> поток данных, содержащий те элементы из вызывающего потока данных, которые удовлетворяют указанному </a:t>
                      </a:r>
                      <a:r>
                        <a:rPr lang="ru-RU" sz="1800" baseline="0" dirty="0" smtClean="0">
                          <a:solidFill>
                            <a:srgbClr val="FF0000"/>
                          </a:solidFill>
                        </a:rPr>
                        <a:t>предикату</a:t>
                      </a:r>
                      <a:r>
                        <a:rPr lang="ru-RU" sz="1800" baseline="0" dirty="0" smtClean="0"/>
                        <a:t>. Это </a:t>
                      </a:r>
                      <a:r>
                        <a:rPr lang="ru-RU" sz="1800" baseline="0" dirty="0" smtClean="0">
                          <a:solidFill>
                            <a:srgbClr val="FF0000"/>
                          </a:solidFill>
                        </a:rPr>
                        <a:t>промежуточная </a:t>
                      </a:r>
                      <a:r>
                        <a:rPr lang="ru-RU" sz="1800" baseline="0" dirty="0" smtClean="0"/>
                        <a:t>операция.</a:t>
                      </a:r>
                      <a:endParaRPr lang="en-US" sz="1800" dirty="0"/>
                    </a:p>
                  </a:txBody>
                  <a:tcPr/>
                </a:tc>
              </a:tr>
              <a:tr h="89582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&lt;R&gt;</a:t>
                      </a:r>
                      <a:r>
                        <a:rPr lang="en-US" sz="1800" baseline="0" dirty="0" smtClean="0"/>
                        <a:t> Stream&lt;R&gt; </a:t>
                      </a:r>
                      <a:r>
                        <a:rPr lang="en-US" sz="1800" b="1" baseline="0" dirty="0" smtClean="0"/>
                        <a:t>map</a:t>
                      </a:r>
                      <a:r>
                        <a:rPr lang="en-US" sz="1800" baseline="0" dirty="0" smtClean="0"/>
                        <a:t>(&lt;Function&lt;? super T, ? extends R&gt; map)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Применяет</a:t>
                      </a:r>
                      <a:r>
                        <a:rPr lang="ru-RU" sz="1800" baseline="0" dirty="0" smtClean="0"/>
                        <a:t> указанную функцию к элементам из вызывающего потока данных, производя новый поток данных, содержащий эти элементы. Это </a:t>
                      </a:r>
                      <a:r>
                        <a:rPr lang="ru-RU" sz="1800" baseline="0" dirty="0" smtClean="0">
                          <a:solidFill>
                            <a:srgbClr val="FF0000"/>
                          </a:solidFill>
                        </a:rPr>
                        <a:t>промежуточная </a:t>
                      </a:r>
                      <a:r>
                        <a:rPr lang="ru-RU" sz="1800" baseline="0" dirty="0" smtClean="0"/>
                        <a:t>операция.</a:t>
                      </a:r>
                      <a:endParaRPr lang="en-US" sz="1800" dirty="0"/>
                    </a:p>
                  </a:txBody>
                  <a:tcPr/>
                </a:tc>
              </a:tr>
              <a:tr h="6270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void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="1" baseline="0" dirty="0" smtClean="0"/>
                        <a:t>forEach</a:t>
                      </a:r>
                      <a:r>
                        <a:rPr lang="en-US" sz="1800" b="0" baseline="0" dirty="0" smtClean="0"/>
                        <a:t>(Consumer&lt;? super T&gt; action)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Выполняет</a:t>
                      </a:r>
                      <a:r>
                        <a:rPr lang="ru-RU" sz="1800" baseline="0" dirty="0" smtClean="0"/>
                        <a:t> код, обозначаемый указанным действием, для каждого элемента из вызывающего потока данных. Это </a:t>
                      </a:r>
                      <a:r>
                        <a:rPr lang="ru-RU" sz="1800" baseline="0" dirty="0" smtClean="0">
                          <a:solidFill>
                            <a:srgbClr val="FF0000"/>
                          </a:solidFill>
                        </a:rPr>
                        <a:t>оконечная</a:t>
                      </a:r>
                      <a:r>
                        <a:rPr lang="ru-RU" sz="18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sz="1800" baseline="0" dirty="0" smtClean="0"/>
                        <a:t>операция. </a:t>
                      </a:r>
                      <a:endParaRPr lang="en-US" sz="1800" dirty="0" smtClean="0"/>
                    </a:p>
                  </a:txBody>
                  <a:tcPr/>
                </a:tc>
              </a:tr>
              <a:tr h="89582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Optional&lt;T&gt;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="1" baseline="0" dirty="0" smtClean="0"/>
                        <a:t>max</a:t>
                      </a:r>
                      <a:r>
                        <a:rPr lang="en-US" sz="1800" baseline="0" dirty="0" smtClean="0"/>
                        <a:t> (Comparator&lt;? super T&gt; comparator)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Обнаруживает</a:t>
                      </a:r>
                      <a:r>
                        <a:rPr lang="ru-RU" sz="1800" baseline="0" dirty="0" smtClean="0"/>
                        <a:t> и возвращает максимальный элемент в вызывающем потоке данных, использую упорядочивание, определяемое указанным </a:t>
                      </a:r>
                      <a:r>
                        <a:rPr lang="ru-RU" sz="1800" baseline="0" dirty="0" smtClean="0">
                          <a:solidFill>
                            <a:srgbClr val="FF0000"/>
                          </a:solidFill>
                        </a:rPr>
                        <a:t>компаратором</a:t>
                      </a:r>
                      <a:r>
                        <a:rPr lang="ru-RU" sz="1800" baseline="0" dirty="0" smtClean="0"/>
                        <a:t>. Это </a:t>
                      </a:r>
                      <a:r>
                        <a:rPr lang="ru-RU" sz="1800" baseline="0" dirty="0" smtClean="0">
                          <a:solidFill>
                            <a:srgbClr val="FF0000"/>
                          </a:solidFill>
                        </a:rPr>
                        <a:t>оконечная</a:t>
                      </a:r>
                      <a:r>
                        <a:rPr lang="ru-RU" sz="18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sz="1800" baseline="0" dirty="0" smtClean="0"/>
                        <a:t>операция. </a:t>
                      </a:r>
                      <a:endParaRPr lang="en-US" sz="1800" dirty="0" smtClean="0"/>
                    </a:p>
                  </a:txBody>
                  <a:tcPr/>
                </a:tc>
              </a:tr>
              <a:tr h="11645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Optional&lt;T&gt;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="1" baseline="0" dirty="0" smtClean="0"/>
                        <a:t>min</a:t>
                      </a:r>
                      <a:r>
                        <a:rPr lang="en-US" sz="1800" baseline="0" dirty="0" smtClean="0"/>
                        <a:t>(Comparator&lt;? super T&gt; comparator)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Обнаруживает</a:t>
                      </a:r>
                      <a:r>
                        <a:rPr lang="ru-RU" sz="1800" baseline="0" dirty="0" smtClean="0"/>
                        <a:t> и возвращает минимальный элемент в вызывающем потоке данных, использую упорядочивание, определяемое указанным </a:t>
                      </a:r>
                      <a:r>
                        <a:rPr lang="ru-RU" sz="1800" baseline="0" dirty="0" smtClean="0">
                          <a:solidFill>
                            <a:srgbClr val="FF0000"/>
                          </a:solidFill>
                        </a:rPr>
                        <a:t>компаратором</a:t>
                      </a:r>
                      <a:r>
                        <a:rPr lang="ru-RU" sz="1800" baseline="0" dirty="0" smtClean="0"/>
                        <a:t>. Это </a:t>
                      </a:r>
                      <a:r>
                        <a:rPr lang="ru-RU" sz="1800" baseline="0" dirty="0" smtClean="0">
                          <a:solidFill>
                            <a:srgbClr val="FF0000"/>
                          </a:solidFill>
                        </a:rPr>
                        <a:t>оконечная</a:t>
                      </a:r>
                      <a:r>
                        <a:rPr lang="ru-RU" sz="18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sz="1800" baseline="0" dirty="0" smtClean="0"/>
                        <a:t>операция. 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638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021227"/>
              </p:ext>
            </p:extLst>
          </p:nvPr>
        </p:nvGraphicFramePr>
        <p:xfrm>
          <a:off x="838200" y="695325"/>
          <a:ext cx="10515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561"/>
                <a:gridCol w="6331039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Метод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Stream&lt;T&gt;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sorted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Производит</a:t>
                      </a:r>
                      <a:r>
                        <a:rPr lang="ru-RU" baseline="0" dirty="0" smtClean="0"/>
                        <a:t> новый поток данных, содержащий элементы из вызывающего потока данных, отсортированные в естественном порядке. Это 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промежуточная </a:t>
                      </a:r>
                      <a:r>
                        <a:rPr lang="ru-RU" baseline="0" dirty="0" smtClean="0"/>
                        <a:t>операция.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Stream&lt;T&gt;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sorted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(Comparator&lt;? super T&gt; comparator)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Производит</a:t>
                      </a:r>
                      <a:r>
                        <a:rPr lang="ru-RU" baseline="0" dirty="0" smtClean="0"/>
                        <a:t> новый поток данных, содержащий элементы из вызывающего потока данных, отсортированные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 соответствии с реализованным компаратором. Это 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промежуточная </a:t>
                      </a:r>
                      <a:r>
                        <a:rPr lang="ru-RU" baseline="0" dirty="0" smtClean="0"/>
                        <a:t>операция.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Object[] </a:t>
                      </a:r>
                      <a:r>
                        <a:rPr lang="en-US" b="1" dirty="0" smtClean="0"/>
                        <a:t>toArray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Создает</a:t>
                      </a:r>
                      <a:r>
                        <a:rPr lang="ru-RU" baseline="0" dirty="0" smtClean="0"/>
                        <a:t> массив из элементов в вызывающем потоке данных. Это 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оконечная </a:t>
                      </a:r>
                      <a:r>
                        <a:rPr lang="ru-RU" baseline="0" dirty="0" smtClean="0"/>
                        <a:t>операция.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Optional&lt;T&gt;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reduce</a:t>
                      </a:r>
                      <a:r>
                        <a:rPr lang="en-US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(BinaryOperator &lt;T&gt; accumulator)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Производит свертку элементов потока по заданной функции.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baseline="0" dirty="0" smtClean="0"/>
                        <a:t>Это 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оконечная </a:t>
                      </a:r>
                      <a:r>
                        <a:rPr lang="ru-RU" baseline="0" dirty="0" smtClean="0"/>
                        <a:t>операция.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Stream&lt;T&gt;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(long maxSize)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Производит новый поток данных, содержащий</a:t>
                      </a:r>
                      <a:r>
                        <a:rPr lang="ru-RU" baseline="0" dirty="0" smtClean="0"/>
                        <a:t> элементы из вызывающего потока, в количестве обозначенном параметром </a:t>
                      </a: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maxSize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700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1035"/>
            <a:ext cx="10515600" cy="1325563"/>
          </a:xfrm>
        </p:spPr>
        <p:txBody>
          <a:bodyPr/>
          <a:lstStyle/>
          <a:p>
            <a:r>
              <a:rPr lang="en-US" dirty="0" smtClean="0"/>
              <a:t>Collectors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785521"/>
              </p:ext>
            </p:extLst>
          </p:nvPr>
        </p:nvGraphicFramePr>
        <p:xfrm>
          <a:off x="2795788" y="2598358"/>
          <a:ext cx="6039119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9119"/>
              </a:tblGrid>
              <a:tr h="395481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Метод</a:t>
                      </a:r>
                      <a:endParaRPr lang="en-US" sz="2000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Collectors.toList()</a:t>
                      </a:r>
                      <a:endParaRPr lang="en-US" sz="2400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sz="24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Collectors.toMap(keyMapper, valueMapper)</a:t>
                      </a:r>
                      <a:endParaRPr lang="en-US" sz="2400" u="none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Collectors.toSet()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18445" y="1744413"/>
            <a:ext cx="89551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&lt;R, A&gt; R </a:t>
            </a: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collect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(Collector&lt;? </a:t>
            </a:r>
            <a:r>
              <a:rPr lang="en-US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super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T, A, R&gt; </a:t>
            </a:r>
            <a:r>
              <a:rPr lang="en-US" sz="2000" b="1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collector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1316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5003"/>
            <a:ext cx="10515600" cy="5751960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sz="3600" dirty="0" smtClean="0"/>
              <a:t>Thank You, Herbert </a:t>
            </a:r>
            <a:r>
              <a:rPr lang="en-US" sz="3600" smtClean="0"/>
              <a:t>Schildt</a:t>
            </a:r>
            <a:r>
              <a:rPr lang="en-US" sz="3600" smtClean="0"/>
              <a:t>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600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493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Является анонимным (безымянным) методом. </a:t>
            </a: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Этот метод не выполняется самостоятельно, а служит для реализации метода, определяемом в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функциональном интерфейсе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Лямбда выражение приводит к некоторой форме анонимного класса.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18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Функциональный интерфейс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Это интерфейс, которой содержит </a:t>
            </a:r>
            <a:r>
              <a:rPr lang="ru-RU" u="sng" dirty="0" smtClean="0"/>
              <a:t>один и только один</a:t>
            </a:r>
            <a:r>
              <a:rPr lang="ru-RU" dirty="0" smtClean="0"/>
              <a:t> 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абстрактный метод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Функциональный интерфейс представляет единое действие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FunctionalInterface </a:t>
            </a:r>
            <a:r>
              <a:rPr lang="en-US" dirty="0" smtClean="0"/>
              <a:t>– </a:t>
            </a:r>
            <a:r>
              <a:rPr lang="ru-RU" dirty="0" smtClean="0"/>
              <a:t>аннотация, которая говорит о том, что интерфейс является функциональным.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Пример:</a:t>
            </a:r>
          </a:p>
          <a:p>
            <a:pPr marL="0" indent="0">
              <a:buNone/>
            </a:pPr>
            <a:r>
              <a:rPr lang="ru-RU" dirty="0" smtClean="0"/>
              <a:t>Стандартный интерфейс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Runnable</a:t>
            </a:r>
            <a:r>
              <a:rPr lang="en-US" dirty="0" smtClean="0"/>
              <a:t> </a:t>
            </a:r>
            <a:r>
              <a:rPr lang="ru-RU" dirty="0" smtClean="0"/>
              <a:t>является функциональным, поскольку он содержит один единственный метод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run()</a:t>
            </a:r>
            <a:r>
              <a:rPr lang="en-US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8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3385"/>
            <a:ext cx="10515600" cy="54735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Lambda </a:t>
            </a:r>
            <a:r>
              <a:rPr lang="ru-RU" dirty="0" smtClean="0"/>
              <a:t>выражение вносит новый элемент в синтаксис языка.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Lambda operator   </a:t>
            </a:r>
            <a:r>
              <a:rPr lang="uk-UA" sz="4400" dirty="0" smtClean="0"/>
              <a:t>-</a:t>
            </a:r>
            <a:r>
              <a:rPr lang="en-US" sz="4400" dirty="0" smtClean="0"/>
              <a:t>&gt;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ru-RU" dirty="0" smtClean="0"/>
              <a:t>Разделяет выражение на две части:</a:t>
            </a:r>
          </a:p>
          <a:p>
            <a:pPr marL="0" indent="0">
              <a:buNone/>
            </a:pPr>
            <a:endParaRPr lang="ru-RU" dirty="0" smtClean="0"/>
          </a:p>
          <a:p>
            <a:pPr marL="514350" indent="-514350">
              <a:buAutoNum type="arabicParenR"/>
            </a:pPr>
            <a:r>
              <a:rPr lang="ru-RU" dirty="0" smtClean="0"/>
              <a:t>параметры, требующиеся в </a:t>
            </a:r>
            <a:r>
              <a:rPr lang="en-US" dirty="0" smtClean="0"/>
              <a:t>lambda</a:t>
            </a:r>
            <a:r>
              <a:rPr lang="ru-RU" dirty="0" smtClean="0"/>
              <a:t>-выражении</a:t>
            </a:r>
            <a:r>
              <a:rPr lang="en-US" dirty="0" smtClean="0"/>
              <a:t>;</a:t>
            </a:r>
            <a:endParaRPr lang="ru-RU" dirty="0" smtClean="0"/>
          </a:p>
          <a:p>
            <a:pPr marL="514350" indent="-514350">
              <a:buAutoNum type="arabicParenR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2) тело </a:t>
            </a:r>
            <a:r>
              <a:rPr lang="en-US" dirty="0" smtClean="0"/>
              <a:t>lambda-</a:t>
            </a:r>
            <a:r>
              <a:rPr lang="ru-RU" dirty="0" smtClean="0"/>
              <a:t>выражения, где указываются действия, выполняемые </a:t>
            </a:r>
            <a:r>
              <a:rPr lang="en-US" dirty="0" smtClean="0"/>
              <a:t>lambda-</a:t>
            </a:r>
            <a:r>
              <a:rPr lang="ru-RU" dirty="0" smtClean="0"/>
              <a:t>выражением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3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56142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dirty="0"/>
              <a:t>interface MyNumber {</a:t>
            </a:r>
          </a:p>
          <a:p>
            <a:pPr marL="0" indent="0">
              <a:buNone/>
            </a:pPr>
            <a:r>
              <a:rPr lang="ru-RU" sz="4000" dirty="0" smtClean="0"/>
              <a:t>	</a:t>
            </a:r>
            <a:r>
              <a:rPr lang="en-US" sz="4000" dirty="0" smtClean="0"/>
              <a:t>int </a:t>
            </a:r>
            <a:r>
              <a:rPr lang="en-US" sz="4000" dirty="0"/>
              <a:t>getValue();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java 8:</a:t>
            </a:r>
          </a:p>
          <a:p>
            <a:pPr marL="0" indent="0">
              <a:buNone/>
            </a:pPr>
            <a:r>
              <a:rPr lang="en-US" sz="3200" dirty="0" smtClean="0"/>
              <a:t>MyNumber lambdaNumber = () -&gt; 42;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java7: </a:t>
            </a:r>
          </a:p>
          <a:p>
            <a:pPr marL="0" indent="0">
              <a:buNone/>
            </a:pPr>
            <a:r>
              <a:rPr lang="en-US" sz="3200" dirty="0" smtClean="0"/>
              <a:t>new MyNumber(){</a:t>
            </a:r>
          </a:p>
          <a:p>
            <a:pPr marL="0" indent="0">
              <a:buNone/>
            </a:pPr>
            <a:r>
              <a:rPr lang="en-US" sz="3200" dirty="0" smtClean="0"/>
              <a:t>	int getValue(){</a:t>
            </a:r>
          </a:p>
          <a:p>
            <a:pPr marL="0" indent="0">
              <a:buNone/>
            </a:pPr>
            <a:r>
              <a:rPr lang="en-US" sz="3200" dirty="0" smtClean="0"/>
              <a:t>		return 42;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}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}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139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0505"/>
            <a:ext cx="10515600" cy="565645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3200" dirty="0" smtClean="0"/>
              <a:t>Для того, чтобы все работало, лямбда-выражение и абстрактный метод должны быть совместимыми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по типу и количеству принимаемых параметров</a:t>
            </a:r>
            <a:r>
              <a:rPr lang="en-US" dirty="0" smtClean="0"/>
              <a:t>;</a:t>
            </a:r>
          </a:p>
          <a:p>
            <a:r>
              <a:rPr lang="ru-RU" dirty="0" smtClean="0"/>
              <a:t>по типу возвращаемого значения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по исключениям. </a:t>
            </a:r>
            <a:r>
              <a:rPr lang="ru-RU" dirty="0"/>
              <a:t>Л</a:t>
            </a:r>
            <a:r>
              <a:rPr lang="ru-RU" dirty="0" smtClean="0"/>
              <a:t>юбые исключения, генерируемые в лямбда-выражении, должны быть приемлемыми для абстрактного метода.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7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лямбда-выражение реализует метод, который не имеет параметров</a:t>
            </a:r>
            <a:r>
              <a:rPr lang="uk-UA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() -</a:t>
            </a:r>
            <a:r>
              <a:rPr lang="en-US" dirty="0" smtClean="0"/>
              <a:t>&gt; 42;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лямбда-выражение реализует метод, который принимает только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один параметр</a:t>
            </a:r>
            <a:r>
              <a:rPr lang="ru-RU" dirty="0" smtClean="0"/>
              <a:t>, можно () не писать:</a:t>
            </a:r>
          </a:p>
          <a:p>
            <a:pPr marL="0" indent="0">
              <a:buNone/>
            </a:pPr>
            <a:r>
              <a:rPr lang="en-US" dirty="0" smtClean="0"/>
              <a:t>a -&gt; a &gt;=0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эквивалентно следующей записи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(a) -&gt; a&gt;=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46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лямбда-выражение реализует метод, который принимает два и больше параметров, их необходимо заключить в круглые скобки и перечислить через запятую:</a:t>
            </a:r>
          </a:p>
          <a:p>
            <a:pPr marL="0" indent="0">
              <a:buNone/>
            </a:pPr>
            <a:r>
              <a:rPr lang="ru-RU" dirty="0" smtClean="0"/>
              <a:t>(</a:t>
            </a:r>
            <a:r>
              <a:rPr lang="en-US" dirty="0" smtClean="0"/>
              <a:t>a, b, c) -&gt; a + b + 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Если следует объявить тип одного из параметров лямбда-выражения, то следует это сделать и для остальных параметров.</a:t>
            </a:r>
          </a:p>
          <a:p>
            <a:pPr marL="0" indent="0">
              <a:buNone/>
            </a:pPr>
            <a:r>
              <a:rPr lang="ru-RU" dirty="0" smtClean="0"/>
              <a:t>(</a:t>
            </a:r>
            <a:r>
              <a:rPr lang="en-US" dirty="0" smtClean="0"/>
              <a:t>int a, int b, int c) -&gt; a + b + c;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Следующее лямбда-выражение </a:t>
            </a:r>
            <a:r>
              <a:rPr lang="ru-RU" dirty="0" smtClean="0">
                <a:solidFill>
                  <a:srgbClr val="C00000"/>
                </a:solidFill>
              </a:rPr>
              <a:t>недостоверно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(int a, b, c) -&gt; a + b + 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6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1240</Words>
  <Application>Microsoft Office PowerPoint</Application>
  <PresentationFormat>Widescreen</PresentationFormat>
  <Paragraphs>228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PowerPoint Presentation</vt:lpstr>
      <vt:lpstr>Lambda expressions</vt:lpstr>
      <vt:lpstr>Lambda expressions</vt:lpstr>
      <vt:lpstr>Функциональный интерфейс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Блочные lambda-выражения</vt:lpstr>
      <vt:lpstr>PowerPoint Presentation</vt:lpstr>
      <vt:lpstr>Lambda expressions и Generics</vt:lpstr>
      <vt:lpstr>PowerPoint Presentation</vt:lpstr>
      <vt:lpstr>Передача lambda-выражения в качестве аргумента</vt:lpstr>
      <vt:lpstr>Лямбда-выражения и исключения</vt:lpstr>
      <vt:lpstr>Lambda-выражения и захват переменных </vt:lpstr>
      <vt:lpstr>Ссылки на методы</vt:lpstr>
      <vt:lpstr>PowerPoint Presentation</vt:lpstr>
      <vt:lpstr>Предопределенные функциональные интерфейсы</vt:lpstr>
      <vt:lpstr>Default methods (методы по умолчанию)</vt:lpstr>
      <vt:lpstr>Streams API</vt:lpstr>
      <vt:lpstr>Получение потока данных</vt:lpstr>
      <vt:lpstr>PowerPoint Presentation</vt:lpstr>
      <vt:lpstr>PowerPoint Presentation</vt:lpstr>
      <vt:lpstr>Collectors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Loboda</dc:creator>
  <cp:lastModifiedBy>Anna Loboda</cp:lastModifiedBy>
  <cp:revision>39</cp:revision>
  <dcterms:created xsi:type="dcterms:W3CDTF">2015-12-13T11:19:44Z</dcterms:created>
  <dcterms:modified xsi:type="dcterms:W3CDTF">2015-12-14T15:27:01Z</dcterms:modified>
</cp:coreProperties>
</file>