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60" r:id="rId4"/>
    <p:sldId id="261" r:id="rId5"/>
    <p:sldId id="259" r:id="rId6"/>
    <p:sldId id="257" r:id="rId7"/>
    <p:sldId id="272" r:id="rId8"/>
    <p:sldId id="262" r:id="rId9"/>
    <p:sldId id="263" r:id="rId10"/>
    <p:sldId id="288" r:id="rId11"/>
    <p:sldId id="289" r:id="rId12"/>
    <p:sldId id="290" r:id="rId13"/>
    <p:sldId id="291" r:id="rId14"/>
    <p:sldId id="292" r:id="rId15"/>
    <p:sldId id="287" r:id="rId16"/>
    <p:sldId id="265" r:id="rId17"/>
    <p:sldId id="266" r:id="rId18"/>
    <p:sldId id="268" r:id="rId19"/>
    <p:sldId id="267" r:id="rId20"/>
    <p:sldId id="270" r:id="rId21"/>
    <p:sldId id="271" r:id="rId22"/>
    <p:sldId id="273" r:id="rId23"/>
    <p:sldId id="276" r:id="rId24"/>
    <p:sldId id="277" r:id="rId25"/>
    <p:sldId id="278" r:id="rId26"/>
    <p:sldId id="279" r:id="rId27"/>
    <p:sldId id="280" r:id="rId28"/>
    <p:sldId id="281" r:id="rId29"/>
    <p:sldId id="27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2" autoAdjust="0"/>
    <p:restoredTop sz="94660"/>
  </p:normalViewPr>
  <p:slideViewPr>
    <p:cSldViewPr snapToGrid="0">
      <p:cViewPr varScale="1">
        <p:scale>
          <a:sx n="70" d="100"/>
          <a:sy n="70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D0B7E-8492-4F84-9876-47796BAA4F7A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16DFA-3E32-4058-A8F1-1D4A1CD0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1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16DFA-3E32-4058-A8F1-1D4A1CD0B7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28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16DFA-3E32-4058-A8F1-1D4A1CD0B76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908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16DFA-3E32-4058-A8F1-1D4A1CD0B76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20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387C-D209-4F33-9DBD-ECF527C44A24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3091-D079-4881-9C15-E9EA391B3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387C-D209-4F33-9DBD-ECF527C44A24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3091-D079-4881-9C15-E9EA391B3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9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387C-D209-4F33-9DBD-ECF527C44A24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3091-D079-4881-9C15-E9EA391B3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71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387C-D209-4F33-9DBD-ECF527C44A24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3091-D079-4881-9C15-E9EA391B3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5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387C-D209-4F33-9DBD-ECF527C44A24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3091-D079-4881-9C15-E9EA391B3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0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387C-D209-4F33-9DBD-ECF527C44A24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3091-D079-4881-9C15-E9EA391B3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7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387C-D209-4F33-9DBD-ECF527C44A24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3091-D079-4881-9C15-E9EA391B3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6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387C-D209-4F33-9DBD-ECF527C44A24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3091-D079-4881-9C15-E9EA391B3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1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387C-D209-4F33-9DBD-ECF527C44A24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3091-D079-4881-9C15-E9EA391B3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3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387C-D209-4F33-9DBD-ECF527C44A24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3091-D079-4881-9C15-E9EA391B3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0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387C-D209-4F33-9DBD-ECF527C44A24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3091-D079-4881-9C15-E9EA391B3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6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8387C-D209-4F33-9DBD-ECF527C44A24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E3091-D079-4881-9C15-E9EA391B3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7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types. Variables. Operators.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[lection 1]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5580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292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Кодировки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2764"/>
            <a:ext cx="10515600" cy="5044199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ASCII – (</a:t>
            </a:r>
            <a:r>
              <a:rPr lang="ru-RU" dirty="0" smtClean="0"/>
              <a:t>1963 год</a:t>
            </a:r>
            <a:r>
              <a:rPr lang="en-US" dirty="0" smtClean="0"/>
              <a:t>) </a:t>
            </a:r>
            <a:r>
              <a:rPr lang="ru-RU" dirty="0" smtClean="0"/>
              <a:t>7 бит (128 символов) - цифры</a:t>
            </a:r>
            <a:r>
              <a:rPr lang="ru-RU" dirty="0"/>
              <a:t>, </a:t>
            </a:r>
            <a:r>
              <a:rPr lang="ru-RU" dirty="0" smtClean="0"/>
              <a:t>строчный</a:t>
            </a:r>
            <a:r>
              <a:rPr lang="en-US" dirty="0" smtClean="0"/>
              <a:t>/</a:t>
            </a:r>
            <a:r>
              <a:rPr lang="ru-RU" dirty="0" smtClean="0"/>
              <a:t>прописной </a:t>
            </a:r>
            <a:r>
              <a:rPr lang="ru-RU" dirty="0"/>
              <a:t>латинский алфавит, </a:t>
            </a:r>
            <a:r>
              <a:rPr lang="ru-RU" dirty="0" smtClean="0"/>
              <a:t>знаки препинания, управляющие символы</a:t>
            </a:r>
            <a:r>
              <a:rPr lang="en-US" dirty="0" smtClean="0"/>
              <a:t>.</a:t>
            </a: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Кому не хватало родных букв (щ</a:t>
            </a:r>
            <a:r>
              <a:rPr lang="en-US" dirty="0"/>
              <a:t>,</a:t>
            </a:r>
            <a:r>
              <a:rPr lang="uk-UA" dirty="0" smtClean="0"/>
              <a:t>ї</a:t>
            </a:r>
            <a:r>
              <a:rPr lang="en-US" dirty="0" smtClean="0"/>
              <a:t>,</a:t>
            </a:r>
            <a:r>
              <a:rPr lang="uk-UA" dirty="0" smtClean="0"/>
              <a:t>ґ</a:t>
            </a:r>
            <a:r>
              <a:rPr lang="ru-RU" dirty="0" smtClean="0"/>
              <a:t>)</a:t>
            </a:r>
            <a:r>
              <a:rPr lang="uk-UA" dirty="0" smtClean="0"/>
              <a:t>, </a:t>
            </a:r>
            <a:r>
              <a:rPr lang="ru-RU" dirty="0" smtClean="0"/>
              <a:t>остальные 128 знаков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ru-RU" dirty="0" smtClean="0"/>
              <a:t>в байте </a:t>
            </a:r>
            <a:r>
              <a:rPr lang="ru-RU" dirty="0"/>
              <a:t>содержится 8 </a:t>
            </a:r>
            <a:r>
              <a:rPr lang="ru-RU" dirty="0" smtClean="0"/>
              <a:t>бит</a:t>
            </a:r>
            <a:r>
              <a:rPr lang="en-US" dirty="0"/>
              <a:t>)</a:t>
            </a:r>
            <a:r>
              <a:rPr lang="ru-RU" dirty="0" smtClean="0"/>
              <a:t> использовали на свое усмотрение – создавались новые кодировки. </a:t>
            </a:r>
          </a:p>
          <a:p>
            <a:pPr marL="0" indent="0" algn="just">
              <a:buNone/>
            </a:pPr>
            <a:r>
              <a:rPr lang="ru-RU" dirty="0" smtClean="0">
                <a:solidFill>
                  <a:srgbClr val="FF0000"/>
                </a:solidFill>
              </a:rPr>
              <a:t>проблема интерпретации </a:t>
            </a:r>
            <a:r>
              <a:rPr lang="ru-RU" dirty="0" smtClean="0"/>
              <a:t>– разные байты (от 128 до 256) были разными в разных кодировках.</a:t>
            </a:r>
          </a:p>
          <a:p>
            <a:pPr marL="0" indent="0" algn="just">
              <a:buNone/>
            </a:pPr>
            <a:r>
              <a:rPr lang="ru-RU" dirty="0" smtClean="0"/>
              <a:t> </a:t>
            </a:r>
            <a:endParaRPr lang="uk-UA" dirty="0"/>
          </a:p>
          <a:p>
            <a:pPr marL="0" indent="0" algn="ctr">
              <a:buNone/>
            </a:pPr>
            <a:r>
              <a:rPr lang="en-US" dirty="0" err="1"/>
              <a:t>ÉGÉìÉRÅ</a:t>
            </a:r>
            <a:r>
              <a:rPr lang="en-US" dirty="0"/>
              <a:t>[</a:t>
            </a:r>
            <a:r>
              <a:rPr lang="en-US" dirty="0" err="1"/>
              <a:t>ÉfÉBÉìÉOÇÕìÔÇµÇ≠Ç»Ç</a:t>
            </a:r>
            <a:r>
              <a:rPr lang="en-US" dirty="0" smtClean="0"/>
              <a:t>¢</a:t>
            </a:r>
            <a:endParaRPr lang="ru-RU" dirty="0" smtClean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Решение -</a:t>
            </a:r>
            <a:r>
              <a:rPr lang="en-US" dirty="0"/>
              <a:t>&gt;</a:t>
            </a:r>
            <a:r>
              <a:rPr lang="ru-RU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UNICODE </a:t>
            </a:r>
            <a:r>
              <a:rPr lang="en-US" dirty="0" smtClean="0"/>
              <a:t>- </a:t>
            </a:r>
            <a:r>
              <a:rPr lang="ru-RU" dirty="0" smtClean="0"/>
              <a:t>это не кодировка, а стандарт кодирования символов. </a:t>
            </a:r>
          </a:p>
          <a:p>
            <a:pPr marL="0" indent="0">
              <a:buNone/>
            </a:pP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02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9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Unicode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706"/>
            <a:ext cx="10912522" cy="5254389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ru-RU" sz="3700" dirty="0" smtClean="0"/>
              <a:t>Каждой букве </a:t>
            </a:r>
            <a:r>
              <a:rPr lang="ru-RU" sz="3700" dirty="0"/>
              <a:t>в каждом алфавите назначено </a:t>
            </a:r>
            <a:r>
              <a:rPr lang="ru-RU" sz="3700" dirty="0" smtClean="0"/>
              <a:t>некое число, </a:t>
            </a:r>
            <a:r>
              <a:rPr lang="ru-RU" sz="3700" dirty="0"/>
              <a:t>которое записывается следующим образом: </a:t>
            </a:r>
            <a:r>
              <a:rPr lang="ru-RU" sz="3700" dirty="0" smtClean="0">
                <a:solidFill>
                  <a:schemeClr val="accent6">
                    <a:lumMod val="75000"/>
                  </a:schemeClr>
                </a:solidFill>
              </a:rPr>
              <a:t>U+</a:t>
            </a:r>
            <a:r>
              <a:rPr lang="en-US" sz="3700" dirty="0" smtClean="0">
                <a:solidFill>
                  <a:schemeClr val="accent6">
                    <a:lumMod val="75000"/>
                  </a:schemeClr>
                </a:solidFill>
              </a:rPr>
              <a:t>XXXX</a:t>
            </a:r>
            <a:r>
              <a:rPr lang="ru-RU" sz="3700" dirty="0" smtClean="0"/>
              <a:t>.</a:t>
            </a:r>
          </a:p>
          <a:p>
            <a:pPr marL="0" indent="0" algn="just">
              <a:buNone/>
            </a:pPr>
            <a:r>
              <a:rPr lang="ru-RU" sz="3700" dirty="0"/>
              <a:t>Э</a:t>
            </a:r>
            <a:r>
              <a:rPr lang="ru-RU" sz="3700" dirty="0" smtClean="0"/>
              <a:t>то число </a:t>
            </a:r>
            <a:r>
              <a:rPr lang="ru-RU" sz="3700" dirty="0"/>
              <a:t>называется кодовой точкой. Знак U+ означает </a:t>
            </a:r>
            <a:r>
              <a:rPr lang="en-US" sz="3700" dirty="0" smtClean="0"/>
              <a:t>‘</a:t>
            </a:r>
            <a:r>
              <a:rPr lang="ru-RU" sz="3700" dirty="0" err="1" smtClean="0"/>
              <a:t>Unicode</a:t>
            </a:r>
            <a:r>
              <a:rPr lang="en-US" sz="3700" dirty="0" smtClean="0"/>
              <a:t>’,</a:t>
            </a:r>
            <a:r>
              <a:rPr lang="ru-RU" sz="3700" dirty="0" smtClean="0"/>
              <a:t> </a:t>
            </a:r>
            <a:r>
              <a:rPr lang="ru-RU" sz="3700" dirty="0"/>
              <a:t>цифры </a:t>
            </a:r>
            <a:r>
              <a:rPr lang="ru-RU" sz="3700" dirty="0" smtClean="0"/>
              <a:t>шестнадцатеричные.</a:t>
            </a:r>
            <a:endParaRPr lang="en-US" sz="3700" dirty="0" smtClean="0"/>
          </a:p>
          <a:p>
            <a:pPr marL="0" indent="0" algn="just">
              <a:buNone/>
            </a:pPr>
            <a:endParaRPr lang="en-US" sz="3400" dirty="0" smtClean="0"/>
          </a:p>
          <a:p>
            <a:pPr marL="0" indent="0" algn="just">
              <a:buNone/>
            </a:pPr>
            <a:endParaRPr lang="en-US" sz="3400" dirty="0" smtClean="0"/>
          </a:p>
          <a:p>
            <a:pPr marL="0" indent="0" algn="just">
              <a:buNone/>
            </a:pPr>
            <a:endParaRPr lang="en-US" sz="3400" dirty="0" smtClean="0"/>
          </a:p>
          <a:p>
            <a:pPr marL="0" indent="0" algn="just">
              <a:buNone/>
            </a:pPr>
            <a:endParaRPr lang="en-US" sz="3400" dirty="0"/>
          </a:p>
          <a:p>
            <a:pPr marL="0" indent="0" algn="just">
              <a:buNone/>
            </a:pPr>
            <a:endParaRPr lang="en-US" sz="3400" dirty="0" smtClean="0"/>
          </a:p>
          <a:p>
            <a:pPr marL="0" indent="0" algn="just">
              <a:buNone/>
            </a:pPr>
            <a:endParaRPr lang="en-US" sz="3700" dirty="0" smtClean="0"/>
          </a:p>
          <a:p>
            <a:pPr marL="0" indent="0" algn="just">
              <a:buNone/>
            </a:pPr>
            <a:r>
              <a:rPr lang="en-US" sz="3700" dirty="0" smtClean="0"/>
              <a:t>U</a:t>
            </a:r>
            <a:r>
              <a:rPr lang="ru-RU" sz="3700" dirty="0" smtClean="0"/>
              <a:t>nicode </a:t>
            </a:r>
            <a:r>
              <a:rPr lang="ru-RU" sz="3700" dirty="0"/>
              <a:t>– это огромная таблица соответствия символов и чисел, а различные </a:t>
            </a:r>
            <a:r>
              <a:rPr lang="ru-RU" sz="3700" dirty="0">
                <a:solidFill>
                  <a:schemeClr val="accent6">
                    <a:lumMod val="50000"/>
                  </a:schemeClr>
                </a:solidFill>
              </a:rPr>
              <a:t>UTF кодировки </a:t>
            </a:r>
            <a:r>
              <a:rPr lang="ru-RU" sz="3700" dirty="0"/>
              <a:t>определяют, как эти числа переводятся в биты. В-общем, Unicode – это просто еще одна схема.</a:t>
            </a:r>
            <a:endParaRPr lang="en-US" sz="3700" dirty="0"/>
          </a:p>
          <a:p>
            <a:pPr marL="0" indent="0">
              <a:buNone/>
            </a:pP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892645"/>
              </p:ext>
            </p:extLst>
          </p:nvPr>
        </p:nvGraphicFramePr>
        <p:xfrm>
          <a:off x="2680647" y="2837368"/>
          <a:ext cx="7227628" cy="146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13814"/>
                <a:gridCol w="3613814"/>
              </a:tblGrid>
              <a:tr h="0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Диапазон кодовых точек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Нотация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0 - FFFF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U+xxxx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10000 - FFFFF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U+xxxxx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100000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10FFFF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U+xxxxxx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15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75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UTF </a:t>
            </a:r>
            <a:r>
              <a:rPr lang="ru-RU" dirty="0" smtClean="0"/>
              <a:t>кодировки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964572"/>
              </p:ext>
            </p:extLst>
          </p:nvPr>
        </p:nvGraphicFramePr>
        <p:xfrm>
          <a:off x="590218" y="1188280"/>
          <a:ext cx="11011564" cy="22409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6244"/>
                <a:gridCol w="2517495"/>
                <a:gridCol w="6767825"/>
              </a:tblGrid>
              <a:tr h="400059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UTF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Байт на символ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Особенности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00030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UTF-8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от 1 до 6 байт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ASCII </a:t>
                      </a: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символам соответствует один байт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743569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UTF-16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2 или 4 байта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2 байта для символов [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+0000,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FFFF</a:t>
                      </a: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]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4 байта для символов [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+10000,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+10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FFFF</a:t>
                      </a: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]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00059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UTF-32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</a:rPr>
                        <a:t>ровно </a:t>
                      </a: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4 </a:t>
                      </a: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</a:rPr>
                        <a:t>байта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4 байта содержат кодовую точку </a:t>
                      </a: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</a:rPr>
                        <a:t>символа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</a:rPr>
                        <a:t>(fixed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 length encoding)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90218" y="3505212"/>
            <a:ext cx="9944669" cy="30469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System.out.println</a:t>
            </a:r>
            <a:r>
              <a:rPr lang="en-US" sz="2400" dirty="0"/>
              <a:t>("UTF-8  " + Arrays.toString("J".getBytes("UTF-8")));</a:t>
            </a:r>
          </a:p>
          <a:p>
            <a:r>
              <a:rPr lang="en-US" sz="2400" dirty="0"/>
              <a:t>System.out.println("UTF-16 " + Arrays.toString("J".getBytes("UTF-16")));</a:t>
            </a:r>
          </a:p>
          <a:p>
            <a:r>
              <a:rPr lang="en-US" sz="2400" dirty="0" smtClean="0"/>
              <a:t>System.out.println</a:t>
            </a:r>
            <a:r>
              <a:rPr lang="en-US" sz="2400" dirty="0"/>
              <a:t>("UTF-32 " + Arrays.toString("J".getBytes("UTF-32</a:t>
            </a:r>
            <a:r>
              <a:rPr lang="en-US" sz="2400" dirty="0" smtClean="0"/>
              <a:t>")));</a:t>
            </a:r>
          </a:p>
          <a:p>
            <a:endParaRPr lang="en-US" sz="2400" b="1" i="1" dirty="0"/>
          </a:p>
          <a:p>
            <a:r>
              <a:rPr lang="en-US" sz="2400" dirty="0" smtClean="0"/>
              <a:t>UTF-8  </a:t>
            </a:r>
            <a:r>
              <a:rPr lang="en-US" sz="2400" dirty="0"/>
              <a:t>[74]</a:t>
            </a:r>
          </a:p>
          <a:p>
            <a:r>
              <a:rPr lang="en-US" sz="2400" dirty="0"/>
              <a:t>UTF-16 [-2, -1, 0, 74</a:t>
            </a:r>
            <a:r>
              <a:rPr lang="en-US" sz="2400" dirty="0" smtClean="0"/>
              <a:t>] </a:t>
            </a:r>
            <a:endParaRPr lang="ru-RU" sz="2400" dirty="0" smtClean="0"/>
          </a:p>
          <a:p>
            <a:r>
              <a:rPr lang="en-US" sz="2400" dirty="0" smtClean="0"/>
              <a:t>UTF-32 </a:t>
            </a:r>
            <a:r>
              <a:rPr lang="en-US" sz="2400" dirty="0"/>
              <a:t>[0, 0, 0, 74]</a:t>
            </a:r>
          </a:p>
          <a:p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147" y="4749420"/>
            <a:ext cx="1508393" cy="154347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8913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85" y="365126"/>
            <a:ext cx="10515600" cy="699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BOM – Byte order mark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85" y="1064526"/>
            <a:ext cx="11491415" cy="55000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en-US" sz="2400" dirty="0" smtClean="0"/>
              <a:t>UTF-16 </a:t>
            </a:r>
            <a:r>
              <a:rPr lang="en-US" sz="2400" dirty="0"/>
              <a:t>[-2, -1, 0, 74] </a:t>
            </a:r>
            <a:endParaRPr lang="ru-RU" sz="2400" dirty="0" smtClean="0"/>
          </a:p>
          <a:p>
            <a:pPr marL="0" indent="0">
              <a:buNone/>
            </a:pPr>
            <a:r>
              <a:rPr lang="en-US" sz="2400" dirty="0" smtClean="0"/>
              <a:t>-2,1 – Byte Order Mark – </a:t>
            </a:r>
            <a:r>
              <a:rPr lang="ru-RU" sz="2400" dirty="0" smtClean="0"/>
              <a:t>отметка порядка байтов</a:t>
            </a:r>
            <a:r>
              <a:rPr lang="en-US" sz="2400" dirty="0" smtClean="0"/>
              <a:t>. </a:t>
            </a:r>
          </a:p>
          <a:p>
            <a:pPr marL="0" indent="0">
              <a:buNone/>
            </a:pPr>
            <a:r>
              <a:rPr lang="ru-RU" sz="2400" dirty="0" smtClean="0"/>
              <a:t>Символ </a:t>
            </a:r>
            <a:r>
              <a:rPr lang="ru-RU" sz="2400" dirty="0"/>
              <a:t>с кодом FEFF (неразрывный непечатный пробел) записывают в начале текста. 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При вычитке данных </a:t>
            </a:r>
            <a:r>
              <a:rPr lang="ru-RU" sz="2400" dirty="0"/>
              <a:t>проверяют первый </a:t>
            </a:r>
            <a:r>
              <a:rPr lang="ru-RU" sz="2400" dirty="0" smtClean="0"/>
              <a:t>байт</a:t>
            </a:r>
            <a:r>
              <a:rPr lang="en-US" sz="2400" dirty="0" smtClean="0"/>
              <a:t>.</a:t>
            </a:r>
            <a:r>
              <a:rPr lang="ru-RU" sz="2400" dirty="0" smtClean="0"/>
              <a:t> </a:t>
            </a:r>
            <a:endParaRPr lang="en-US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Если в имени кодировки не указан порядок и</a:t>
            </a:r>
            <a:r>
              <a:rPr lang="ru-RU" sz="2400" dirty="0"/>
              <a:t> нет BOM, то следует трактовать как </a:t>
            </a:r>
            <a:r>
              <a:rPr lang="ru-RU" sz="2400" dirty="0" smtClean="0"/>
              <a:t>BE.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501388"/>
              </p:ext>
            </p:extLst>
          </p:nvPr>
        </p:nvGraphicFramePr>
        <p:xfrm>
          <a:off x="846163" y="3814549"/>
          <a:ext cx="1016075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589"/>
                <a:gridCol w="1190882"/>
                <a:gridCol w="1328055"/>
                <a:gridCol w="2479670"/>
                <a:gridCol w="4046561"/>
              </a:tblGrid>
              <a:tr h="273409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BOM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HEX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DEC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Описание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BE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 FF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254 255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11111110  ‭11111111‬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dirty="0" smtClean="0">
                          <a:solidFill>
                            <a:schemeClr val="tx1"/>
                          </a:solidFill>
                        </a:rPr>
                        <a:t>сначала старшие байты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LE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FF</a:t>
                      </a:r>
                      <a:r>
                        <a:rPr lang="en-US" sz="2400" b="1" baseline="0" dirty="0" smtClean="0">
                          <a:solidFill>
                            <a:srgbClr val="C00000"/>
                          </a:solidFill>
                        </a:rPr>
                        <a:t> FE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255 254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‭11111111‬  11111110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dirty="0" smtClean="0">
                          <a:solidFill>
                            <a:schemeClr val="tx1"/>
                          </a:solidFill>
                        </a:rPr>
                        <a:t>сначала</a:t>
                      </a:r>
                      <a:r>
                        <a:rPr lang="ru-RU" sz="2000" b="0" baseline="0" dirty="0" smtClean="0">
                          <a:solidFill>
                            <a:schemeClr val="tx1"/>
                          </a:solidFill>
                        </a:rPr>
                        <a:t> младшие байты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43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245" y="382136"/>
            <a:ext cx="10515600" cy="56310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70346"/>
              </p:ext>
            </p:extLst>
          </p:nvPr>
        </p:nvGraphicFramePr>
        <p:xfrm>
          <a:off x="636138" y="965326"/>
          <a:ext cx="10373814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6740"/>
                <a:gridCol w="538707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"J".getBytes("UTF-8");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[74]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92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"J".getBytes("UTF-16");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[-2, -1, 0, 74]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"J".getBytes("UTF-32");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[0, 0, 0, 74]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"J".getBytes("UTF-16LE");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[74, 0]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"J".getBytes("UTF-32LE");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[74, 0, 0, 0]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"J".getBytes("UTF-16BE");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[0, 74]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"J".getBytes("UTF-32BE");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[0, 0, 0, 74]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56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3365"/>
            <a:ext cx="10393907" cy="86317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char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6539"/>
            <a:ext cx="10515600" cy="51725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/>
              <a:t>Используется для хранения символов.</a:t>
            </a:r>
          </a:p>
          <a:p>
            <a:pPr marL="0" indent="0" algn="just">
              <a:buNone/>
            </a:pPr>
            <a:r>
              <a:rPr lang="ru-RU" altLang="en-US" sz="2400" dirty="0"/>
              <a:t>Переменной типа </a:t>
            </a:r>
            <a:r>
              <a:rPr lang="en-US" altLang="en-US" sz="2400" dirty="0"/>
              <a:t>char</a:t>
            </a:r>
            <a:r>
              <a:rPr lang="ru-RU" altLang="en-US" sz="2400" dirty="0"/>
              <a:t> можно присваивать значение целочисленной константы, если ее значение не выходит за пределы интервала [0, 2</a:t>
            </a:r>
            <a:r>
              <a:rPr lang="ru-RU" altLang="en-US" sz="2400" baseline="30000" dirty="0"/>
              <a:t>16</a:t>
            </a:r>
            <a:r>
              <a:rPr lang="ru-RU" altLang="en-US" sz="2400" dirty="0"/>
              <a:t>-1] (при этом переменна типа </a:t>
            </a:r>
            <a:r>
              <a:rPr lang="en-US" altLang="en-US" sz="2400" dirty="0"/>
              <a:t>char</a:t>
            </a:r>
            <a:r>
              <a:rPr lang="ru-RU" altLang="en-US" sz="2400" dirty="0"/>
              <a:t> будет содержать символ </a:t>
            </a:r>
            <a:r>
              <a:rPr lang="en-US" altLang="en-US" sz="2400" dirty="0"/>
              <a:t>Unicode</a:t>
            </a:r>
            <a:r>
              <a:rPr lang="ru-RU" altLang="en-US" sz="2400" dirty="0"/>
              <a:t> с кодом, который соответствует целочисленной константе).</a:t>
            </a:r>
            <a:endParaRPr lang="ru-RU" altLang="en-US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Символьные литералы имеют тип </a:t>
            </a:r>
            <a:r>
              <a:rPr lang="en-US" sz="2400" dirty="0" smtClean="0"/>
              <a:t>char.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Отрицательных значений типа </a:t>
            </a:r>
            <a:r>
              <a:rPr lang="ru-RU" sz="2400" dirty="0" err="1"/>
              <a:t>char</a:t>
            </a:r>
            <a:r>
              <a:rPr lang="ru-RU" sz="2400" dirty="0"/>
              <a:t> не существует.</a:t>
            </a:r>
            <a:endParaRPr lang="ru-RU" sz="2400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200350"/>
              </p:ext>
            </p:extLst>
          </p:nvPr>
        </p:nvGraphicFramePr>
        <p:xfrm>
          <a:off x="3168364" y="4520139"/>
          <a:ext cx="574362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100"/>
                <a:gridCol w="915105"/>
                <a:gridCol w="1356160"/>
                <a:gridCol w="968687"/>
                <a:gridCol w="1655573"/>
              </a:tblGrid>
              <a:tr h="406704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'a'</a:t>
                      </a:r>
                      <a:endParaRPr 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'\t'</a:t>
                      </a:r>
                      <a:endParaRPr 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'\u03a9'</a:t>
                      </a:r>
                      <a:endParaRPr 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'\\'</a:t>
                      </a:r>
                      <a:endParaRPr lang="en-US" sz="2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'\''</a:t>
                      </a:r>
                      <a:endParaRPr lang="en-US" sz="2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77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991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Преобразование примитивных типов</a:t>
            </a:r>
            <a:endParaRPr lang="en-US" sz="32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1182227" y="1706812"/>
            <a:ext cx="9499997" cy="3861476"/>
            <a:chOff x="1182227" y="1706812"/>
            <a:chExt cx="9499997" cy="3861476"/>
          </a:xfrm>
        </p:grpSpPr>
        <p:sp>
          <p:nvSpPr>
            <p:cNvPr id="16" name="Rounded Rectangle 15"/>
            <p:cNvSpPr/>
            <p:nvPr/>
          </p:nvSpPr>
          <p:spPr>
            <a:xfrm>
              <a:off x="1182227" y="2917419"/>
              <a:ext cx="1856386" cy="68167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byte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097" y="2924387"/>
              <a:ext cx="1856386" cy="68167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short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277968" y="2924621"/>
              <a:ext cx="1856386" cy="68167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int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8825838" y="2944000"/>
              <a:ext cx="1856386" cy="68167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long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825838" y="4886610"/>
              <a:ext cx="1856386" cy="68167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double</a:t>
              </a:r>
              <a:endParaRPr lang="en-US" sz="3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277968" y="4886610"/>
              <a:ext cx="1856386" cy="68167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float</a:t>
              </a:r>
              <a:endParaRPr lang="en-US" sz="32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277968" y="1706812"/>
              <a:ext cx="1856386" cy="68167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char</a:t>
              </a:r>
              <a:endParaRPr lang="en-US" sz="3200" dirty="0"/>
            </a:p>
          </p:txBody>
        </p:sp>
        <p:cxnSp>
          <p:nvCxnSpPr>
            <p:cNvPr id="18" name="Straight Arrow Connector 17"/>
            <p:cNvCxnSpPr>
              <a:stCxn id="16" idx="3"/>
              <a:endCxn id="19" idx="1"/>
            </p:cNvCxnSpPr>
            <p:nvPr/>
          </p:nvCxnSpPr>
          <p:spPr>
            <a:xfrm>
              <a:off x="3038613" y="3258258"/>
              <a:ext cx="691484" cy="6968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586483" y="3258253"/>
              <a:ext cx="691484" cy="6968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8134354" y="3258253"/>
              <a:ext cx="691484" cy="6968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4" idx="2"/>
              <a:endCxn id="20" idx="0"/>
            </p:cNvCxnSpPr>
            <p:nvPr/>
          </p:nvCxnSpPr>
          <p:spPr>
            <a:xfrm>
              <a:off x="7206161" y="2388490"/>
              <a:ext cx="0" cy="53613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0" idx="2"/>
              <a:endCxn id="22" idx="0"/>
            </p:cNvCxnSpPr>
            <p:nvPr/>
          </p:nvCxnSpPr>
          <p:spPr>
            <a:xfrm>
              <a:off x="7206161" y="3606299"/>
              <a:ext cx="2547870" cy="12803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0" idx="2"/>
              <a:endCxn id="23" idx="0"/>
            </p:cNvCxnSpPr>
            <p:nvPr/>
          </p:nvCxnSpPr>
          <p:spPr>
            <a:xfrm>
              <a:off x="7206161" y="3606299"/>
              <a:ext cx="0" cy="1280312"/>
            </a:xfrm>
            <a:prstGeom prst="straightConnector1">
              <a:avLst/>
            </a:prstGeom>
            <a:ln w="22225" cap="sq">
              <a:solidFill>
                <a:schemeClr val="accent1">
                  <a:lumMod val="50000"/>
                </a:schemeClr>
              </a:solidFill>
              <a:prstDash val="dash"/>
              <a:bevel/>
              <a:headEnd w="med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9855316" y="3647821"/>
              <a:ext cx="15793" cy="1280312"/>
            </a:xfrm>
            <a:prstGeom prst="straightConnector1">
              <a:avLst/>
            </a:prstGeom>
            <a:ln w="22225" cap="sq">
              <a:solidFill>
                <a:schemeClr val="accent1">
                  <a:lumMod val="50000"/>
                </a:schemeClr>
              </a:solidFill>
              <a:prstDash val="dash"/>
              <a:bevel/>
              <a:headEnd w="med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7307447" y="3625678"/>
              <a:ext cx="2547870" cy="1260933"/>
            </a:xfrm>
            <a:prstGeom prst="straightConnector1">
              <a:avLst/>
            </a:prstGeom>
            <a:ln w="22225" cap="sq">
              <a:solidFill>
                <a:schemeClr val="accent1">
                  <a:lumMod val="50000"/>
                </a:schemeClr>
              </a:solidFill>
              <a:prstDash val="dash"/>
              <a:bevel/>
              <a:headEnd w="med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8134354" y="5223965"/>
              <a:ext cx="691484" cy="6968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518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1319"/>
            <a:ext cx="10515600" cy="56856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 - </a:t>
            </a:r>
            <a:r>
              <a:rPr lang="ru-RU" dirty="0" smtClean="0"/>
              <a:t>целочисленная константа имеет тип </a:t>
            </a:r>
            <a:r>
              <a:rPr lang="en-US" b="1" dirty="0" smtClean="0"/>
              <a:t>int</a:t>
            </a:r>
          </a:p>
          <a:p>
            <a:pPr marL="0" indent="0">
              <a:buNone/>
            </a:pPr>
            <a:r>
              <a:rPr lang="en-US" dirty="0" smtClean="0"/>
              <a:t> - </a:t>
            </a:r>
            <a:r>
              <a:rPr lang="ru-RU" dirty="0" smtClean="0"/>
              <a:t>вещественная константа имеет тип </a:t>
            </a:r>
            <a:r>
              <a:rPr lang="en-US" b="1" dirty="0" smtClean="0"/>
              <a:t>double</a:t>
            </a:r>
            <a:endParaRPr lang="ru-RU" b="1" dirty="0" smtClean="0"/>
          </a:p>
          <a:p>
            <a:pPr marL="0" indent="0">
              <a:buNone/>
            </a:pPr>
            <a:r>
              <a:rPr lang="en-US" dirty="0" smtClean="0"/>
              <a:t>float f = 3.14; &lt;- </a:t>
            </a:r>
            <a:r>
              <a:rPr lang="ru-RU" dirty="0" smtClean="0">
                <a:solidFill>
                  <a:srgbClr val="FF0000"/>
                </a:solidFill>
              </a:rPr>
              <a:t>ошибка компиляции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short &lt;- int</a:t>
            </a:r>
          </a:p>
          <a:p>
            <a:pPr marL="0" indent="0">
              <a:buNone/>
            </a:pPr>
            <a:r>
              <a:rPr lang="en-US" b="1" dirty="0" smtClean="0"/>
              <a:t>byte &lt;- int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altLang="en-US" dirty="0">
                <a:sym typeface="Symbol" panose="05050102010706020507" pitchFamily="18" charset="2"/>
              </a:rPr>
              <a:t>Переменным типа </a:t>
            </a:r>
            <a:r>
              <a:rPr lang="en-US" altLang="en-US" dirty="0">
                <a:sym typeface="Symbol" panose="05050102010706020507" pitchFamily="18" charset="2"/>
              </a:rPr>
              <a:t>byte</a:t>
            </a:r>
            <a:r>
              <a:rPr lang="ru-RU" altLang="en-US" dirty="0">
                <a:sym typeface="Symbol" panose="05050102010706020507" pitchFamily="18" charset="2"/>
              </a:rPr>
              <a:t> и </a:t>
            </a:r>
            <a:r>
              <a:rPr lang="en-US" altLang="en-US" dirty="0">
                <a:sym typeface="Symbol" panose="05050102010706020507" pitchFamily="18" charset="2"/>
              </a:rPr>
              <a:t>short</a:t>
            </a:r>
            <a:r>
              <a:rPr lang="ru-RU" altLang="en-US" dirty="0">
                <a:sym typeface="Symbol" panose="05050102010706020507" pitchFamily="18" charset="2"/>
              </a:rPr>
              <a:t> может быть присвоено значение целочисленной константы (которая по умолчанию имеет тип </a:t>
            </a:r>
            <a:r>
              <a:rPr lang="en-US" altLang="en-US" dirty="0">
                <a:sym typeface="Symbol" panose="05050102010706020507" pitchFamily="18" charset="2"/>
              </a:rPr>
              <a:t>int</a:t>
            </a:r>
            <a:r>
              <a:rPr lang="ru-RU" altLang="en-US" dirty="0">
                <a:sym typeface="Symbol" panose="05050102010706020507" pitchFamily="18" charset="2"/>
              </a:rPr>
              <a:t>) если ее значение не выходит за пределы диапазона соответствующего типа (при этом выполнится автоматическое преобразование типа</a:t>
            </a:r>
            <a:r>
              <a:rPr lang="ru-RU" altLang="en-US" dirty="0" smtClean="0">
                <a:sym typeface="Symbol" panose="05050102010706020507" pitchFamily="18" charset="2"/>
              </a:rPr>
              <a:t>).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byte b = 127;</a:t>
            </a:r>
          </a:p>
          <a:p>
            <a:pPr marL="0" indent="0"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short s = 32767;</a:t>
            </a: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ru-RU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229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5250"/>
            <a:ext cx="10515600" cy="767639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Продвижение типов в выражениях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008868"/>
              </p:ext>
            </p:extLst>
          </p:nvPr>
        </p:nvGraphicFramePr>
        <p:xfrm>
          <a:off x="838200" y="1692325"/>
          <a:ext cx="10515600" cy="3885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905704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типы переменных,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</a:rPr>
                        <a:t> входящих в выражение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тип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</a:rPr>
                        <a:t> результата выражения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325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byte,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short, char </a:t>
                      </a:r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905704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к предыдущему</a:t>
                      </a:r>
                    </a:p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</a:rPr>
                        <a:t> один из операндов 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long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long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905704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к предыдущему</a:t>
                      </a:r>
                    </a:p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</a:rPr>
                        <a:t> один из операндов 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710919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если один из операндов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858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06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Главная функция программы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0185"/>
            <a:ext cx="10515600" cy="497596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sz="3300" dirty="0" smtClean="0">
                <a:solidFill>
                  <a:schemeClr val="accent6">
                    <a:lumMod val="75000"/>
                  </a:schemeClr>
                </a:solidFill>
              </a:rPr>
              <a:t>public static void main (String[] args)</a:t>
            </a:r>
          </a:p>
          <a:p>
            <a:pPr marL="0" indent="0" algn="just">
              <a:buNone/>
            </a:pPr>
            <a:endParaRPr lang="en-US" dirty="0"/>
          </a:p>
          <a:p>
            <a:pPr algn="just">
              <a:buFontTx/>
              <a:buChar char="-"/>
            </a:pPr>
            <a:r>
              <a:rPr lang="ru-RU" dirty="0" smtClean="0"/>
              <a:t>иметь уровень доступа </a:t>
            </a:r>
            <a:r>
              <a:rPr lang="en-US" b="1" dirty="0" smtClean="0"/>
              <a:t>public</a:t>
            </a:r>
            <a:r>
              <a:rPr lang="en-US" dirty="0" smtClean="0"/>
              <a:t>, </a:t>
            </a:r>
            <a:r>
              <a:rPr lang="ru-RU" dirty="0" smtClean="0"/>
              <a:t>т.е. быть доступным за пределами класса, где он определен</a:t>
            </a:r>
          </a:p>
          <a:p>
            <a:pPr algn="just">
              <a:buFontTx/>
              <a:buChar char="-"/>
            </a:pPr>
            <a:r>
              <a:rPr lang="ru-RU" dirty="0" smtClean="0"/>
              <a:t>возможность быть вызванным без получения экземпляра класса, т</a:t>
            </a:r>
            <a:r>
              <a:rPr lang="uk-UA" dirty="0" smtClean="0"/>
              <a:t>.е. </a:t>
            </a:r>
            <a:r>
              <a:rPr lang="ru-RU" dirty="0" smtClean="0"/>
              <a:t>быть </a:t>
            </a:r>
            <a:r>
              <a:rPr lang="en-US" b="1" dirty="0" smtClean="0"/>
              <a:t>static</a:t>
            </a:r>
          </a:p>
          <a:p>
            <a:pPr algn="just">
              <a:buFontTx/>
              <a:buChar char="-"/>
            </a:pPr>
            <a:r>
              <a:rPr lang="ru-RU" dirty="0" smtClean="0"/>
              <a:t>не возвращать никаких значений, т.е. иметь тип </a:t>
            </a:r>
            <a:r>
              <a:rPr lang="en-US" b="1" dirty="0" smtClean="0"/>
              <a:t>void</a:t>
            </a:r>
          </a:p>
          <a:p>
            <a:pPr marL="0" indent="0" algn="just">
              <a:buNone/>
            </a:pPr>
            <a:r>
              <a:rPr lang="ru-RU" dirty="0" smtClean="0"/>
              <a:t>- иметь единственный параметр – массив строк </a:t>
            </a:r>
            <a:r>
              <a:rPr lang="en-US" dirty="0" smtClean="0"/>
              <a:t>String [] – </a:t>
            </a:r>
            <a:r>
              <a:rPr lang="ru-RU" dirty="0" smtClean="0"/>
              <a:t>принимает аргументы командной строки, присутствующие во время выполнения программы.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public static void main (String … args)</a:t>
            </a:r>
            <a:r>
              <a:rPr lang="ru-RU" dirty="0" smtClean="0"/>
              <a:t> – второй способ объявления метода </a:t>
            </a:r>
            <a:r>
              <a:rPr lang="en-US" dirty="0" smtClean="0"/>
              <a:t>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51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246"/>
            <a:ext cx="10515600" cy="845489"/>
          </a:xfrm>
        </p:spPr>
        <p:txBody>
          <a:bodyPr>
            <a:noAutofit/>
          </a:bodyPr>
          <a:lstStyle/>
          <a:p>
            <a:r>
              <a:rPr lang="ru-RU" sz="3200" dirty="0"/>
              <a:t>К</a:t>
            </a:r>
            <a:r>
              <a:rPr lang="ru-RU" sz="3200" dirty="0" smtClean="0"/>
              <a:t>лючевые слова </a:t>
            </a:r>
            <a:r>
              <a:rPr lang="en-US" sz="3200" dirty="0" smtClean="0"/>
              <a:t>Java</a:t>
            </a:r>
            <a:endParaRPr lang="en-US" sz="32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703798"/>
              </p:ext>
            </p:extLst>
          </p:nvPr>
        </p:nvGraphicFramePr>
        <p:xfrm>
          <a:off x="838200" y="1041735"/>
          <a:ext cx="6955302" cy="3834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673"/>
                <a:gridCol w="1298362"/>
                <a:gridCol w="1397051"/>
                <a:gridCol w="1420837"/>
                <a:gridCol w="1533379"/>
              </a:tblGrid>
              <a:tr h="351692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abstract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continue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for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new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switch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340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assert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default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goto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package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synchronized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340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do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if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private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this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340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break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implements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protected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throw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340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byte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else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import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public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throws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340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case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instanceof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return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transient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340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catch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extends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short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try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32461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char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final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interface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static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void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22031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class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finally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long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strictfp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volatile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3400"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native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super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while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60728" y="5070030"/>
            <a:ext cx="1070846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 smtClean="0"/>
              <a:t>В </a:t>
            </a:r>
            <a:r>
              <a:rPr lang="en-US" sz="2000" dirty="0" smtClean="0"/>
              <a:t>Java </a:t>
            </a:r>
            <a:r>
              <a:rPr lang="ru-RU" sz="2000" dirty="0" smtClean="0"/>
              <a:t>зарезервированы также слова </a:t>
            </a:r>
            <a:r>
              <a:rPr lang="en-US" sz="2000" b="1" dirty="0" smtClean="0"/>
              <a:t>true</a:t>
            </a:r>
            <a:r>
              <a:rPr lang="en-US" sz="2000" dirty="0" smtClean="0"/>
              <a:t>, </a:t>
            </a:r>
            <a:r>
              <a:rPr lang="en-US" sz="2000" b="1" dirty="0" smtClean="0"/>
              <a:t>false</a:t>
            </a:r>
            <a:r>
              <a:rPr lang="en-US" sz="2000" dirty="0" smtClean="0"/>
              <a:t> </a:t>
            </a:r>
            <a:r>
              <a:rPr lang="ru-RU" sz="2000" dirty="0" smtClean="0"/>
              <a:t>и </a:t>
            </a:r>
            <a:r>
              <a:rPr lang="en-US" sz="2000" b="1" dirty="0" smtClean="0"/>
              <a:t>null</a:t>
            </a:r>
            <a:r>
              <a:rPr lang="ru-RU" sz="2000" dirty="0" smtClean="0"/>
              <a:t>. Их нельзя использовать для обозначения имен переменных, классов и методов.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Ключевые слова </a:t>
            </a:r>
            <a:r>
              <a:rPr lang="en-US" sz="2000" b="1" dirty="0" err="1" smtClean="0"/>
              <a:t>goto</a:t>
            </a:r>
            <a:r>
              <a:rPr lang="en-US" sz="2000" dirty="0" smtClean="0"/>
              <a:t> </a:t>
            </a:r>
            <a:r>
              <a:rPr lang="ru-RU" sz="2000" dirty="0" smtClean="0"/>
              <a:t>и </a:t>
            </a:r>
            <a:r>
              <a:rPr lang="en-US" sz="2000" b="1" dirty="0" err="1" smtClean="0"/>
              <a:t>const</a:t>
            </a:r>
            <a:r>
              <a:rPr lang="en-US" sz="2000" dirty="0" smtClean="0"/>
              <a:t> </a:t>
            </a:r>
            <a:r>
              <a:rPr lang="ru-RU" sz="2000" dirty="0" smtClean="0"/>
              <a:t>зарезервированы, но не используются. При попытке использования произойдет ошибка на этапе компиляции.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main</a:t>
            </a:r>
            <a:r>
              <a:rPr lang="en-US" sz="2000" dirty="0" smtClean="0"/>
              <a:t> </a:t>
            </a:r>
            <a:r>
              <a:rPr lang="ru-RU" sz="2000" dirty="0" smtClean="0"/>
              <a:t>не является ключевым словом.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047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364577"/>
            <a:ext cx="10515600" cy="80858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Арифметические операции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5728512"/>
              </p:ext>
            </p:extLst>
          </p:nvPr>
        </p:nvGraphicFramePr>
        <p:xfrm>
          <a:off x="838198" y="1541649"/>
          <a:ext cx="10515600" cy="4185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59"/>
                <a:gridCol w="4308141"/>
                <a:gridCol w="1041781"/>
                <a:gridCol w="4216019"/>
              </a:tblGrid>
              <a:tr h="669288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сложение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+=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сложение с присваиванием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623339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вычитание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-=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вычитание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</a:rPr>
                        <a:t> с присваиванием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623339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умножение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*=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умножение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</a:rPr>
                        <a:t> с присваиванием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623339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деление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/=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деление с присваиванием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623339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%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деление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</a:rPr>
                        <a:t> по модулю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%=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деление по модулю с присваиванием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623339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++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инкремент (приращение на 1)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декремент (отрицательное приращение на 1)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53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9591"/>
            <a:ext cx="10515600" cy="863174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Операции инкремента и декремента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2766"/>
            <a:ext cx="10515600" cy="51806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dirty="0" smtClean="0"/>
              <a:t>Префиксная</a:t>
            </a:r>
            <a:r>
              <a:rPr lang="en-US" sz="2400" dirty="0" smtClean="0"/>
              <a:t> </a:t>
            </a:r>
            <a:r>
              <a:rPr lang="ru-RU" sz="2400" dirty="0" smtClean="0"/>
              <a:t>форма</a:t>
            </a:r>
          </a:p>
          <a:p>
            <a:pPr marL="0" indent="0">
              <a:buNone/>
            </a:pPr>
            <a:r>
              <a:rPr lang="ru-RU" sz="2400" dirty="0" smtClean="0"/>
              <a:t>значение</a:t>
            </a:r>
            <a:r>
              <a:rPr lang="ru-RU" sz="2400" dirty="0"/>
              <a:t> </a:t>
            </a:r>
            <a:r>
              <a:rPr lang="ru-RU" sz="2400" dirty="0" smtClean="0"/>
              <a:t>операнда </a:t>
            </a:r>
            <a:r>
              <a:rPr lang="ru-RU" sz="2400" dirty="0"/>
              <a:t>увеличивается или уменьшается </a:t>
            </a:r>
            <a:r>
              <a:rPr lang="ru-RU" sz="2400" i="1" dirty="0"/>
              <a:t>до извлечения значения </a:t>
            </a:r>
            <a:r>
              <a:rPr lang="ru-RU" sz="2400" dirty="0"/>
              <a:t>для </a:t>
            </a:r>
            <a:r>
              <a:rPr lang="ru-RU" sz="2400" dirty="0" smtClean="0"/>
              <a:t>применения в выражении.</a:t>
            </a:r>
            <a:endParaRPr lang="en-US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Постфиксная форма</a:t>
            </a:r>
          </a:p>
          <a:p>
            <a:pPr marL="0" indent="0">
              <a:buNone/>
            </a:pPr>
            <a:r>
              <a:rPr lang="ru-RU" sz="2400" dirty="0" smtClean="0"/>
              <a:t>предыдущее </a:t>
            </a:r>
            <a:r>
              <a:rPr lang="ru-RU" sz="2400" dirty="0"/>
              <a:t>значение </a:t>
            </a:r>
            <a:r>
              <a:rPr lang="ru-RU" sz="2400" dirty="0" smtClean="0"/>
              <a:t>извлекается для </a:t>
            </a:r>
            <a:r>
              <a:rPr lang="ru-RU" sz="2400" dirty="0"/>
              <a:t>применения в выражении, и только после этого изменяется значение операнда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smtClean="0"/>
              <a:t>int x=42, y=1, z;</a:t>
            </a:r>
          </a:p>
          <a:p>
            <a:pPr marL="0" indent="0">
              <a:buNone/>
            </a:pPr>
            <a:r>
              <a:rPr lang="en-US" sz="2000" dirty="0" smtClean="0"/>
              <a:t>z = ++x; // x=43, z = 43</a:t>
            </a:r>
          </a:p>
          <a:p>
            <a:pPr marL="0" indent="0">
              <a:buNone/>
            </a:pPr>
            <a:r>
              <a:rPr lang="en-US" sz="2000" dirty="0" smtClean="0"/>
              <a:t>z = y++; // z = 1, y = 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27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4109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Логические операции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428806"/>
              </p:ext>
            </p:extLst>
          </p:nvPr>
        </p:nvGraphicFramePr>
        <p:xfrm>
          <a:off x="724987" y="1942330"/>
          <a:ext cx="628996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395"/>
                <a:gridCol w="4833566"/>
              </a:tblGrid>
              <a:tr h="285577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Операция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Описание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8557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логическое</a:t>
                      </a:r>
                      <a:r>
                        <a:rPr lang="ru-RU" sz="1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И (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AND)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8557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baseline="0" dirty="0" smtClean="0">
                          <a:solidFill>
                            <a:schemeClr val="tx1"/>
                          </a:solidFill>
                        </a:rPr>
                        <a:t>логическое ИЛИ 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(OR)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8557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логическая</a:t>
                      </a:r>
                      <a:r>
                        <a:rPr lang="ru-RU" sz="1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унарная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операция НЕ 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(NOT)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8557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baseline="0" dirty="0" smtClean="0">
                          <a:solidFill>
                            <a:schemeClr val="tx1"/>
                          </a:solidFill>
                        </a:rPr>
                        <a:t>логическое исключающее ИЛИ (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XOR)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66024" y="1178384"/>
            <a:ext cx="9512348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smtClean="0"/>
              <a:t>Булевы</a:t>
            </a:r>
            <a:r>
              <a:rPr lang="ru-RU" sz="2000" dirty="0" smtClean="0"/>
              <a:t> логические операции применяются к логическим переменным (константам).</a:t>
            </a:r>
          </a:p>
          <a:p>
            <a:r>
              <a:rPr lang="ru-RU" sz="2000" dirty="0" smtClean="0"/>
              <a:t>Результатом операции всегда является константа типа </a:t>
            </a:r>
            <a:r>
              <a:rPr lang="en-US" sz="2000" dirty="0" smtClean="0"/>
              <a:t>boolean.</a:t>
            </a:r>
          </a:p>
          <a:p>
            <a:endParaRPr lang="ru-RU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6024" y="3590289"/>
            <a:ext cx="1111188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sz="2000" b="1" dirty="0" smtClean="0"/>
          </a:p>
          <a:p>
            <a:r>
              <a:rPr lang="ru-RU" sz="2000" b="1" dirty="0" smtClean="0"/>
              <a:t>Битовые</a:t>
            </a:r>
            <a:r>
              <a:rPr lang="ru-RU" sz="2000" dirty="0" smtClean="0"/>
              <a:t> логические операции применяются к целочисленным переменным (константам) побитно.</a:t>
            </a:r>
          </a:p>
          <a:p>
            <a:r>
              <a:rPr lang="ru-RU" sz="2000" dirty="0" smtClean="0"/>
              <a:t>Результатом операции всегда является целочисленная константа</a:t>
            </a:r>
            <a:r>
              <a:rPr lang="en-US" sz="2000" dirty="0" smtClean="0"/>
              <a:t>.</a:t>
            </a:r>
          </a:p>
          <a:p>
            <a:endParaRPr lang="ru-RU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2467194"/>
              </p:ext>
            </p:extLst>
          </p:nvPr>
        </p:nvGraphicFramePr>
        <p:xfrm>
          <a:off x="724987" y="4616351"/>
          <a:ext cx="628996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394"/>
                <a:gridCol w="4833567"/>
              </a:tblGrid>
              <a:tr h="353922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Операция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Описание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битовое И (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AND)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baseline="0" dirty="0" smtClean="0">
                          <a:solidFill>
                            <a:schemeClr val="tx1"/>
                          </a:solidFill>
                        </a:rPr>
                        <a:t>битовое ИЛИ 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(OR)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~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битовое НЕ 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(NOT)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baseline="0" dirty="0" smtClean="0">
                          <a:solidFill>
                            <a:schemeClr val="tx1"/>
                          </a:solidFill>
                        </a:rPr>
                        <a:t>битовое исключающее ИЛИ (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XOR)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281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Логические операции по краткой схеме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Результат выполнения укороченной логической операции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</a:rPr>
              <a:t>ИЛИ (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||) </a:t>
            </a:r>
            <a:r>
              <a:rPr lang="ru-RU" sz="2400" dirty="0" smtClean="0"/>
              <a:t>равен </a:t>
            </a:r>
            <a:r>
              <a:rPr lang="en-US" sz="2400" dirty="0" smtClean="0"/>
              <a:t>true, </a:t>
            </a:r>
            <a:r>
              <a:rPr lang="ru-RU" sz="2400" dirty="0" smtClean="0"/>
              <a:t>когда значение первого операнда равно </a:t>
            </a:r>
            <a:r>
              <a:rPr lang="en-US" sz="2400" dirty="0" smtClean="0"/>
              <a:t>true </a:t>
            </a:r>
            <a:r>
              <a:rPr lang="uk-UA" sz="2400" dirty="0" smtClean="0"/>
              <a:t>без </a:t>
            </a:r>
            <a:r>
              <a:rPr lang="ru-RU" sz="2400" dirty="0" smtClean="0"/>
              <a:t>вычисления</a:t>
            </a:r>
            <a:r>
              <a:rPr lang="uk-UA" sz="2400" dirty="0" smtClean="0"/>
              <a:t> </a:t>
            </a:r>
            <a:r>
              <a:rPr lang="ru-RU" sz="2400" dirty="0" smtClean="0"/>
              <a:t>значения второго операнда</a:t>
            </a:r>
            <a:r>
              <a:rPr lang="en-US" sz="2400" dirty="0" smtClean="0"/>
              <a:t>. </a:t>
            </a:r>
            <a:endParaRPr lang="ru-RU" sz="2400" dirty="0" smtClean="0"/>
          </a:p>
          <a:p>
            <a:pPr marL="0" indent="0">
              <a:buNone/>
            </a:pPr>
            <a:endParaRPr lang="uk-UA" sz="2400" dirty="0"/>
          </a:p>
          <a:p>
            <a:pPr marL="0" indent="0">
              <a:buNone/>
            </a:pPr>
            <a:r>
              <a:rPr lang="uk-UA" sz="2400" dirty="0" smtClean="0"/>
              <a:t>Результат </a:t>
            </a:r>
            <a:r>
              <a:rPr lang="ru-RU" sz="2400" dirty="0" smtClean="0"/>
              <a:t>выполнения укороченной логической операции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</a:rPr>
              <a:t>И(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&amp;&amp;) </a:t>
            </a:r>
            <a:r>
              <a:rPr lang="ru-RU" sz="2400" dirty="0" smtClean="0"/>
              <a:t>равен </a:t>
            </a:r>
            <a:r>
              <a:rPr lang="en-US" sz="2400" dirty="0" smtClean="0"/>
              <a:t>false, </a:t>
            </a:r>
            <a:r>
              <a:rPr lang="ru-RU" sz="2400" dirty="0" smtClean="0"/>
              <a:t>когда значение первого операнда равно </a:t>
            </a:r>
            <a:r>
              <a:rPr lang="en-US" sz="2400" dirty="0" smtClean="0"/>
              <a:t>false </a:t>
            </a:r>
            <a:r>
              <a:rPr lang="ru-RU" sz="2400" dirty="0" smtClean="0"/>
              <a:t>без вычисления значения второго операнда.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При вычислении результата </a:t>
            </a:r>
            <a:r>
              <a:rPr lang="ru-RU" sz="2400" dirty="0" smtClean="0"/>
              <a:t>операций И/ИЛИ </a:t>
            </a:r>
            <a:r>
              <a:rPr lang="ru-RU" sz="2400" dirty="0"/>
              <a:t>по полной схеме всегда вычисляются оба операнда.</a:t>
            </a:r>
            <a:endParaRPr lang="uk-UA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246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/>
          <a:lstStyle/>
          <a:p>
            <a:pPr>
              <a:buFontTx/>
              <a:buChar char="-"/>
            </a:pPr>
            <a:endParaRPr lang="ru-RU" sz="2400" dirty="0" smtClean="0"/>
          </a:p>
          <a:p>
            <a:pPr>
              <a:buFontTx/>
              <a:buChar char="-"/>
            </a:pPr>
            <a:r>
              <a:rPr lang="ru-RU" sz="2400" dirty="0" smtClean="0"/>
              <a:t>позволяет экономить вычислительные ресурсы</a:t>
            </a:r>
          </a:p>
          <a:p>
            <a:pPr>
              <a:buFontTx/>
              <a:buChar char="-"/>
            </a:pPr>
            <a:r>
              <a:rPr lang="ru-RU" sz="2400" dirty="0" smtClean="0"/>
              <a:t>позволяет избавиться от вложенных </a:t>
            </a:r>
            <a:r>
              <a:rPr lang="en-US" sz="2400" dirty="0" smtClean="0"/>
              <a:t>if</a:t>
            </a: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>
              <a:buFontTx/>
              <a:buChar char="-"/>
            </a:pPr>
            <a:r>
              <a:rPr lang="ru-RU" sz="2400" dirty="0" smtClean="0"/>
              <a:t>операция </a:t>
            </a:r>
            <a:r>
              <a:rPr lang="en-US" sz="2400" dirty="0" smtClean="0"/>
              <a:t>&amp;&amp; </a:t>
            </a:r>
            <a:r>
              <a:rPr lang="ru-RU" sz="2400" dirty="0" smtClean="0"/>
              <a:t>позволяет избежать выполнения выражения, составляющего второй операнд, в том случае, если его выполнение может выбросить исключение при определенном условии. Это условие учитывается в первом операнде.</a:t>
            </a:r>
          </a:p>
          <a:p>
            <a:pPr>
              <a:buFontTx/>
              <a:buChar char="-"/>
            </a:pPr>
            <a:endParaRPr lang="ru-RU" sz="2400" dirty="0"/>
          </a:p>
          <a:p>
            <a:pPr marL="0" indent="0">
              <a:buNone/>
            </a:pPr>
            <a:r>
              <a:rPr lang="en-US" sz="2400" dirty="0" smtClean="0"/>
              <a:t>if (object != null &amp;&amp; </a:t>
            </a:r>
            <a:r>
              <a:rPr lang="en-US" sz="2400" dirty="0" err="1" smtClean="0"/>
              <a:t>object.isAvailable</a:t>
            </a:r>
            <a:r>
              <a:rPr lang="en-US" sz="2400" dirty="0" smtClean="0"/>
              <a:t>) </a:t>
            </a:r>
            <a:r>
              <a:rPr lang="ru-RU" sz="2400" dirty="0" smtClean="0"/>
              <a:t>//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OK</a:t>
            </a:r>
          </a:p>
          <a:p>
            <a:pPr marL="0" indent="0">
              <a:buNone/>
            </a:pPr>
            <a:r>
              <a:rPr lang="en-US" sz="2400" dirty="0" smtClean="0"/>
              <a:t>if (object </a:t>
            </a:r>
            <a:r>
              <a:rPr lang="en-US" sz="2400" dirty="0"/>
              <a:t>!= null </a:t>
            </a:r>
            <a:r>
              <a:rPr lang="en-US" sz="2400" dirty="0" smtClean="0"/>
              <a:t>&amp; </a:t>
            </a:r>
            <a:r>
              <a:rPr lang="en-US" sz="2400" dirty="0" err="1" smtClean="0"/>
              <a:t>object.isAvailable</a:t>
            </a:r>
            <a:r>
              <a:rPr lang="en-US" sz="2400" dirty="0" smtClean="0"/>
              <a:t>) </a:t>
            </a:r>
            <a:r>
              <a:rPr lang="ru-RU" sz="2400" dirty="0" smtClean="0"/>
              <a:t>//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NullPointerException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04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864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Тернарный оператор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6" y="1175657"/>
            <a:ext cx="10961914" cy="5001306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выражение 1 </a:t>
            </a:r>
            <a:r>
              <a:rPr lang="ru-RU" dirty="0" smtClean="0"/>
              <a:t>? 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выражение 2</a:t>
            </a:r>
            <a:r>
              <a:rPr lang="en-US" dirty="0" smtClean="0"/>
              <a:t> : 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выражение 3</a:t>
            </a:r>
          </a:p>
          <a:p>
            <a:pPr marL="0" indent="0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выражение 1 </a:t>
            </a:r>
            <a:r>
              <a:rPr lang="ru-RU" sz="2400" dirty="0" smtClean="0"/>
              <a:t>– любое выражение, вычисление которого дает логическое значение типа </a:t>
            </a:r>
            <a:r>
              <a:rPr lang="en-US" sz="2400" dirty="0" smtClean="0"/>
              <a:t>boolean</a:t>
            </a:r>
            <a:r>
              <a:rPr lang="ru-RU" sz="2400" dirty="0" smtClean="0"/>
              <a:t>.</a:t>
            </a:r>
            <a:endParaRPr lang="en-US" sz="2400" dirty="0"/>
          </a:p>
          <a:p>
            <a:pPr marL="0" indent="0" algn="just">
              <a:buNone/>
            </a:pPr>
            <a:r>
              <a:rPr lang="ru-RU" sz="2400" dirty="0" smtClean="0"/>
              <a:t>Если логическое значение </a:t>
            </a:r>
            <a:r>
              <a:rPr lang="en-US" sz="2400" dirty="0" smtClean="0"/>
              <a:t>true</a:t>
            </a:r>
            <a:r>
              <a:rPr lang="ru-RU" sz="2400" dirty="0" smtClean="0"/>
              <a:t>, то вычисляется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</a:rPr>
              <a:t>выражение 2</a:t>
            </a:r>
            <a:r>
              <a:rPr lang="ru-RU" sz="2400" dirty="0" smtClean="0"/>
              <a:t>, в противном случае – </a:t>
            </a:r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</a:rPr>
              <a:t>выражение 3</a:t>
            </a:r>
          </a:p>
          <a:p>
            <a:pPr marL="0" indent="0" algn="just">
              <a:buNone/>
            </a:pPr>
            <a:r>
              <a:rPr lang="ru-RU" sz="2400" dirty="0" smtClean="0"/>
              <a:t>Результат </a:t>
            </a:r>
            <a:r>
              <a:rPr lang="ru-RU" sz="2400" dirty="0"/>
              <a:t>выполнения </a:t>
            </a:r>
            <a:r>
              <a:rPr lang="ru-RU" sz="2400" dirty="0" smtClean="0"/>
              <a:t>тернарной операции </a:t>
            </a:r>
            <a:r>
              <a:rPr lang="ru-RU" sz="2400" dirty="0"/>
              <a:t>? равен значению вычисленного выражения </a:t>
            </a:r>
            <a:r>
              <a:rPr lang="ru-RU" sz="2400" dirty="0" smtClean="0"/>
              <a:t>.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 smtClean="0"/>
              <a:t>String </a:t>
            </a:r>
            <a:r>
              <a:rPr lang="en-US" sz="2400" dirty="0"/>
              <a:t>title = (age &gt; 18) ? "adult" : "underage</a:t>
            </a:r>
            <a:r>
              <a:rPr lang="en-US" sz="2400" dirty="0" smtClean="0"/>
              <a:t>";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318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989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Условный оператор </a:t>
            </a:r>
            <a:r>
              <a:rPr lang="en-US" sz="3200" dirty="0" smtClean="0"/>
              <a:t>if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0491"/>
            <a:ext cx="10515600" cy="49664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(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условие</a:t>
            </a:r>
            <a:r>
              <a:rPr lang="ru-RU" dirty="0" smtClean="0"/>
              <a:t>) 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оператор1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else 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оператор2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условие </a:t>
            </a:r>
            <a:r>
              <a:rPr lang="ru-RU" dirty="0" smtClean="0"/>
              <a:t>-  выражение, возвращающее значение типа </a:t>
            </a:r>
            <a:r>
              <a:rPr lang="en-US" dirty="0" smtClean="0"/>
              <a:t>boolean. </a:t>
            </a:r>
          </a:p>
          <a:p>
            <a:pPr marL="0" indent="0">
              <a:buNone/>
            </a:pPr>
            <a:r>
              <a:rPr lang="ru-RU" dirty="0" smtClean="0"/>
              <a:t>если условие истинно, то выполняется 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оператор1</a:t>
            </a:r>
            <a:r>
              <a:rPr lang="ru-RU" dirty="0" smtClean="0"/>
              <a:t>,</a:t>
            </a:r>
          </a:p>
          <a:p>
            <a:pPr marL="0" indent="0">
              <a:buNone/>
            </a:pPr>
            <a:r>
              <a:rPr lang="ru-RU" dirty="0" smtClean="0"/>
              <a:t>в противном случае – 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оператор2.</a:t>
            </a:r>
          </a:p>
          <a:p>
            <a:pPr marL="0" indent="0">
              <a:buNone/>
            </a:pPr>
            <a:endParaRPr lang="uk-UA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uk-UA" dirty="0" smtClean="0">
                <a:solidFill>
                  <a:srgbClr val="FF0000"/>
                </a:solidFill>
              </a:rPr>
              <a:t>Ни в </a:t>
            </a:r>
            <a:r>
              <a:rPr lang="ru-RU" dirty="0" smtClean="0">
                <a:solidFill>
                  <a:srgbClr val="FF0000"/>
                </a:solidFill>
              </a:rPr>
              <a:t>коем</a:t>
            </a:r>
            <a:r>
              <a:rPr lang="uk-UA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случае</a:t>
            </a:r>
            <a:r>
              <a:rPr lang="uk-UA" dirty="0" smtClean="0">
                <a:solidFill>
                  <a:srgbClr val="FF0000"/>
                </a:solidFill>
              </a:rPr>
              <a:t> не </a:t>
            </a:r>
            <a:r>
              <a:rPr lang="ru-RU" dirty="0" smtClean="0">
                <a:solidFill>
                  <a:srgbClr val="FF0000"/>
                </a:solidFill>
              </a:rPr>
              <a:t>будут</a:t>
            </a:r>
            <a:r>
              <a:rPr lang="uk-UA" dirty="0" smtClean="0">
                <a:solidFill>
                  <a:srgbClr val="FF0000"/>
                </a:solidFill>
              </a:rPr>
              <a:t> в</a:t>
            </a:r>
            <a:r>
              <a:rPr lang="ru-RU" dirty="0" smtClean="0">
                <a:solidFill>
                  <a:srgbClr val="FF0000"/>
                </a:solidFill>
              </a:rPr>
              <a:t>ыполняться оба оператора.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25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651" y="296887"/>
            <a:ext cx="10515600" cy="653778"/>
          </a:xfrm>
        </p:spPr>
        <p:txBody>
          <a:bodyPr>
            <a:normAutofit/>
          </a:bodyPr>
          <a:lstStyle/>
          <a:p>
            <a:r>
              <a:rPr lang="uk-UA" sz="3200" dirty="0" smtClean="0"/>
              <a:t>Оператор </a:t>
            </a:r>
            <a:r>
              <a:rPr lang="en-US" sz="3200" dirty="0" smtClean="0"/>
              <a:t>switch</a:t>
            </a:r>
            <a:endParaRPr 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361368"/>
              </p:ext>
            </p:extLst>
          </p:nvPr>
        </p:nvGraphicFramePr>
        <p:xfrm>
          <a:off x="838200" y="1199244"/>
          <a:ext cx="10647680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3840"/>
                <a:gridCol w="5323840"/>
              </a:tblGrid>
              <a:tr h="506507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switch (</a:t>
                      </a:r>
                      <a:r>
                        <a:rPr lang="ru-RU" sz="20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выражение</a:t>
                      </a:r>
                      <a:r>
                        <a:rPr lang="ru-RU" sz="2000" b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endParaRPr lang="ru-RU" sz="2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ru-RU" sz="2000" b="0" baseline="0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case </a:t>
                      </a:r>
                      <a:r>
                        <a:rPr lang="ru-RU" sz="20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значение1</a:t>
                      </a:r>
                      <a:r>
                        <a:rPr lang="ru-RU" sz="2000" b="0" dirty="0" smtClean="0">
                          <a:solidFill>
                            <a:schemeClr val="tx1"/>
                          </a:solidFill>
                        </a:rPr>
                        <a:t> :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ru-RU" sz="2000" b="0" dirty="0" smtClean="0">
                          <a:solidFill>
                            <a:schemeClr val="tx1"/>
                          </a:solidFill>
                        </a:rPr>
                        <a:t>                // последовательность операторов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ru-RU" sz="2000" b="0" baseline="0" dirty="0" smtClean="0">
                          <a:solidFill>
                            <a:schemeClr val="tx1"/>
                          </a:solidFill>
                        </a:rPr>
                        <a:t>             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break ;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ru-RU" sz="2000" b="0" baseline="0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case</a:t>
                      </a:r>
                      <a:r>
                        <a:rPr lang="en-US" sz="20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ru-RU" sz="20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значение2 </a:t>
                      </a:r>
                      <a:r>
                        <a:rPr lang="ru-RU" sz="2000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ru-RU" sz="2000" b="0" baseline="0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r>
                        <a:rPr lang="ru-RU" sz="2000" b="0" dirty="0" smtClean="0">
                          <a:solidFill>
                            <a:schemeClr val="tx1"/>
                          </a:solidFill>
                        </a:rPr>
                        <a:t>//последовательность операторов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ru-RU" sz="2000" b="0" baseline="0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break ;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ru-RU" sz="2000" b="0" baseline="0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case </a:t>
                      </a:r>
                      <a:r>
                        <a:rPr lang="ru-RU" sz="20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значение</a:t>
                      </a:r>
                      <a:r>
                        <a:rPr lang="en-US" sz="20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ru-RU" sz="2000" b="0" baseline="0" dirty="0" smtClean="0">
                          <a:solidFill>
                            <a:schemeClr val="tx1"/>
                          </a:solidFill>
                        </a:rPr>
                        <a:t>             </a:t>
                      </a:r>
                      <a:r>
                        <a:rPr lang="ru-RU" sz="2000" b="0" dirty="0" smtClean="0">
                          <a:solidFill>
                            <a:schemeClr val="tx1"/>
                          </a:solidFill>
                        </a:rPr>
                        <a:t>//последовательность операторов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ru-RU" sz="2000" b="0" baseline="0" dirty="0" smtClean="0">
                          <a:solidFill>
                            <a:schemeClr val="tx1"/>
                          </a:solidFill>
                        </a:rPr>
                        <a:t>           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break ;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ru-RU" sz="2000" b="0" baseline="0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sz="20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default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: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ru-RU" sz="2000" b="0" dirty="0" smtClean="0">
                          <a:solidFill>
                            <a:schemeClr val="tx1"/>
                          </a:solidFill>
                        </a:rPr>
                        <a:t>            //последовательность операторов по   умолчанию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ru-RU" sz="20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endParaRPr lang="ru-RU" sz="1800" b="0" dirty="0" smtClean="0"/>
                    </a:p>
                    <a:p>
                      <a:endParaRPr lang="en-US" sz="1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b="0" dirty="0" smtClean="0">
                          <a:solidFill>
                            <a:schemeClr val="tx1"/>
                          </a:solidFill>
                        </a:rPr>
                        <a:t>Во</a:t>
                      </a:r>
                      <a:r>
                        <a:rPr lang="ru-RU" sz="1600" b="0" baseline="0" dirty="0" smtClean="0">
                          <a:solidFill>
                            <a:schemeClr val="tx1"/>
                          </a:solidFill>
                        </a:rPr>
                        <a:t> всех версиях 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Java </a:t>
                      </a:r>
                      <a:r>
                        <a:rPr lang="ru-RU" sz="1600" b="0" baseline="0" dirty="0" smtClean="0">
                          <a:solidFill>
                            <a:schemeClr val="tx1"/>
                          </a:solidFill>
                        </a:rPr>
                        <a:t>до 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JDK7 </a:t>
                      </a:r>
                      <a:r>
                        <a:rPr lang="ru-RU" sz="1600" b="0" baseline="0" dirty="0" smtClean="0">
                          <a:solidFill>
                            <a:schemeClr val="tx1"/>
                          </a:solidFill>
                        </a:rPr>
                        <a:t>указанное </a:t>
                      </a:r>
                      <a:r>
                        <a:rPr lang="ru-RU" sz="16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выражение</a:t>
                      </a:r>
                      <a:r>
                        <a:rPr lang="ru-RU" sz="1600" b="0" baseline="0" dirty="0" smtClean="0">
                          <a:solidFill>
                            <a:schemeClr val="tx1"/>
                          </a:solidFill>
                        </a:rPr>
                        <a:t> должно иметь тип 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byte, short, int, char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600" b="0" baseline="0" dirty="0" smtClean="0">
                          <a:solidFill>
                            <a:schemeClr val="tx1"/>
                          </a:solidFill>
                        </a:rPr>
                        <a:t>или </a:t>
                      </a:r>
                      <a:r>
                        <a:rPr lang="ru-RU" sz="1600" b="1" baseline="0" dirty="0" smtClean="0">
                          <a:solidFill>
                            <a:schemeClr val="tx1"/>
                          </a:solidFill>
                        </a:rPr>
                        <a:t>перечислимый</a:t>
                      </a:r>
                      <a:r>
                        <a:rPr lang="ru-RU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600" b="1" baseline="0" dirty="0" smtClean="0">
                          <a:solidFill>
                            <a:schemeClr val="tx1"/>
                          </a:solidFill>
                        </a:rPr>
                        <a:t>тип</a:t>
                      </a:r>
                      <a:r>
                        <a:rPr lang="ru-RU" sz="1600" b="0" baseline="0" dirty="0" smtClean="0">
                          <a:solidFill>
                            <a:schemeClr val="tx1"/>
                          </a:solidFill>
                        </a:rPr>
                        <a:t>. Начиная с 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JDK7</a:t>
                      </a:r>
                      <a:r>
                        <a:rPr lang="ru-RU" sz="16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ru-RU" sz="16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выражение</a:t>
                      </a:r>
                      <a:r>
                        <a:rPr lang="ru-RU" sz="1600" b="0" baseline="0" dirty="0" smtClean="0">
                          <a:solidFill>
                            <a:schemeClr val="tx1"/>
                          </a:solidFill>
                        </a:rPr>
                        <a:t> может также иметь тип 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ru-RU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endParaRPr lang="ru-RU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en-US" sz="1600" b="0" dirty="0" smtClean="0">
                          <a:solidFill>
                            <a:schemeClr val="tx1"/>
                          </a:solidFill>
                        </a:rPr>
                        <a:t>Если в теле оператора </a:t>
                      </a:r>
                      <a:r>
                        <a:rPr lang="en-US" altLang="en-US" sz="1600" b="0" dirty="0" smtClean="0">
                          <a:solidFill>
                            <a:schemeClr val="tx1"/>
                          </a:solidFill>
                        </a:rPr>
                        <a:t>switch</a:t>
                      </a:r>
                      <a:r>
                        <a:rPr lang="ru-RU" altLang="en-US" sz="1600" b="0" dirty="0" smtClean="0">
                          <a:solidFill>
                            <a:schemeClr val="tx1"/>
                          </a:solidFill>
                        </a:rPr>
                        <a:t> выполняется блок кода, соответствующий некоторому </a:t>
                      </a:r>
                      <a:r>
                        <a:rPr lang="en-US" altLang="en-US" sz="1600" b="0" dirty="0" smtClean="0">
                          <a:solidFill>
                            <a:schemeClr val="tx1"/>
                          </a:solidFill>
                        </a:rPr>
                        <a:t>case</a:t>
                      </a:r>
                      <a:r>
                        <a:rPr lang="ru-RU" altLang="en-US" sz="1600" b="0" dirty="0" smtClean="0">
                          <a:solidFill>
                            <a:schemeClr val="tx1"/>
                          </a:solidFill>
                        </a:rPr>
                        <a:t> выражению и этот код </a:t>
                      </a:r>
                      <a:r>
                        <a:rPr lang="ru-RU" altLang="en-US" sz="1600" b="0" i="1" dirty="0" smtClean="0">
                          <a:solidFill>
                            <a:schemeClr val="tx1"/>
                          </a:solidFill>
                        </a:rPr>
                        <a:t>не содержит</a:t>
                      </a:r>
                      <a:r>
                        <a:rPr lang="ru-RU" altLang="en-US" sz="1600" b="0" dirty="0" smtClean="0">
                          <a:solidFill>
                            <a:schemeClr val="tx1"/>
                          </a:solidFill>
                        </a:rPr>
                        <a:t> оператор </a:t>
                      </a:r>
                      <a:r>
                        <a:rPr lang="en-US" altLang="en-US" sz="1600" b="0" dirty="0" smtClean="0">
                          <a:solidFill>
                            <a:schemeClr val="tx1"/>
                          </a:solidFill>
                        </a:rPr>
                        <a:t>break</a:t>
                      </a:r>
                      <a:r>
                        <a:rPr lang="ru-RU" altLang="en-US" sz="1600" b="0" dirty="0" smtClean="0">
                          <a:solidFill>
                            <a:schemeClr val="tx1"/>
                          </a:solidFill>
                        </a:rPr>
                        <a:t>, то после выполнения кода управление будет передано следующей </a:t>
                      </a:r>
                      <a:r>
                        <a:rPr lang="en-US" altLang="en-US" sz="1600" b="0" dirty="0" smtClean="0">
                          <a:solidFill>
                            <a:schemeClr val="tx1"/>
                          </a:solidFill>
                        </a:rPr>
                        <a:t>case </a:t>
                      </a:r>
                      <a:r>
                        <a:rPr lang="ru-RU" altLang="en-US" sz="1600" b="0" dirty="0" smtClean="0">
                          <a:solidFill>
                            <a:schemeClr val="tx1"/>
                          </a:solidFill>
                        </a:rPr>
                        <a:t>конструкции, даже если значение селектора (выражения, которое прописано в заголовке оператора </a:t>
                      </a:r>
                      <a:r>
                        <a:rPr lang="en-US" altLang="en-US" sz="1600" b="0" dirty="0" smtClean="0">
                          <a:solidFill>
                            <a:schemeClr val="tx1"/>
                          </a:solidFill>
                        </a:rPr>
                        <a:t>switch</a:t>
                      </a:r>
                      <a:r>
                        <a:rPr lang="ru-RU" altLang="en-US" sz="1600" b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ru-RU" altLang="en-US" sz="1600" b="0" i="1" dirty="0" smtClean="0">
                          <a:solidFill>
                            <a:schemeClr val="tx1"/>
                          </a:solidFill>
                        </a:rPr>
                        <a:t>не совпадает </a:t>
                      </a:r>
                      <a:r>
                        <a:rPr lang="ru-RU" altLang="en-US" sz="1600" b="0" dirty="0" smtClean="0">
                          <a:solidFill>
                            <a:schemeClr val="tx1"/>
                          </a:solidFill>
                        </a:rPr>
                        <a:t>со значением выражения, стоящего в заголовке этой следующей </a:t>
                      </a:r>
                      <a:r>
                        <a:rPr lang="en-US" altLang="en-US" sz="1600" b="0" dirty="0" smtClean="0">
                          <a:solidFill>
                            <a:schemeClr val="tx1"/>
                          </a:solidFill>
                        </a:rPr>
                        <a:t>case </a:t>
                      </a:r>
                      <a:r>
                        <a:rPr lang="ru-RU" altLang="en-US" sz="1600" b="0" dirty="0" smtClean="0">
                          <a:solidFill>
                            <a:schemeClr val="tx1"/>
                          </a:solidFill>
                        </a:rPr>
                        <a:t>конструкции.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altLang="en-US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en-US" sz="1600" b="0" dirty="0" smtClean="0">
                          <a:solidFill>
                            <a:schemeClr val="tx1"/>
                          </a:solidFill>
                        </a:rPr>
                        <a:t>Управление будет передаваться каждой последующей конструкции </a:t>
                      </a:r>
                      <a:r>
                        <a:rPr lang="en-US" altLang="en-US" sz="1600" b="0" dirty="0" smtClean="0">
                          <a:solidFill>
                            <a:schemeClr val="tx1"/>
                          </a:solidFill>
                        </a:rPr>
                        <a:t>case</a:t>
                      </a:r>
                      <a:r>
                        <a:rPr lang="ru-RU" altLang="en-US" sz="1600" b="0" dirty="0" smtClean="0">
                          <a:solidFill>
                            <a:schemeClr val="tx1"/>
                          </a:solidFill>
                        </a:rPr>
                        <a:t> вплоть до тех пор, пока не встретится оператор </a:t>
                      </a:r>
                      <a:r>
                        <a:rPr lang="en-US" altLang="en-US" sz="1600" b="0" dirty="0" smtClean="0">
                          <a:solidFill>
                            <a:schemeClr val="tx1"/>
                          </a:solidFill>
                        </a:rPr>
                        <a:t>break</a:t>
                      </a:r>
                      <a:r>
                        <a:rPr lang="ru-RU" altLang="en-US" sz="1600" b="0" dirty="0" smtClean="0">
                          <a:solidFill>
                            <a:schemeClr val="tx1"/>
                          </a:solidFill>
                        </a:rPr>
                        <a:t> или пока не исчерпаются все </a:t>
                      </a:r>
                      <a:r>
                        <a:rPr lang="en-US" altLang="en-US" sz="1600" b="0" dirty="0" smtClean="0">
                          <a:solidFill>
                            <a:schemeClr val="tx1"/>
                          </a:solidFill>
                        </a:rPr>
                        <a:t>case</a:t>
                      </a:r>
                      <a:r>
                        <a:rPr lang="ru-RU" altLang="en-US" sz="1600" b="0" dirty="0" smtClean="0">
                          <a:solidFill>
                            <a:schemeClr val="tx1"/>
                          </a:solidFill>
                        </a:rPr>
                        <a:t> выражения. В последнем случае будет выполнена конструкция </a:t>
                      </a:r>
                      <a:r>
                        <a:rPr lang="en-US" altLang="en-US" sz="1600" b="0" dirty="0" smtClean="0">
                          <a:solidFill>
                            <a:schemeClr val="tx1"/>
                          </a:solidFill>
                        </a:rPr>
                        <a:t>default</a:t>
                      </a:r>
                      <a:r>
                        <a:rPr lang="ru-RU" altLang="en-US" sz="1600" b="0" dirty="0" smtClean="0">
                          <a:solidFill>
                            <a:schemeClr val="tx1"/>
                          </a:solidFill>
                        </a:rPr>
                        <a:t> (если она есть) и оператор </a:t>
                      </a:r>
                      <a:r>
                        <a:rPr lang="en-US" altLang="en-US" sz="1600" b="0" dirty="0" smtClean="0">
                          <a:solidFill>
                            <a:schemeClr val="tx1"/>
                          </a:solidFill>
                        </a:rPr>
                        <a:t>switch</a:t>
                      </a:r>
                      <a:r>
                        <a:rPr lang="ru-RU" altLang="en-US" sz="1600" b="0" dirty="0" smtClean="0">
                          <a:solidFill>
                            <a:schemeClr val="tx1"/>
                          </a:solidFill>
                        </a:rPr>
                        <a:t> закончит свое выполнение.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endParaRPr lang="en-US" sz="1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32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7376"/>
            <a:ext cx="10515600" cy="645069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Циклы </a:t>
            </a:r>
            <a:r>
              <a:rPr lang="en-US" sz="3200" dirty="0" smtClean="0"/>
              <a:t>while, do-while, for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8688389"/>
              </p:ext>
            </p:extLst>
          </p:nvPr>
        </p:nvGraphicFramePr>
        <p:xfrm>
          <a:off x="838199" y="1497964"/>
          <a:ext cx="10683241" cy="1158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510"/>
                <a:gridCol w="3241206"/>
                <a:gridCol w="4876525"/>
              </a:tblGrid>
              <a:tr h="1158149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 ( </a:t>
                      </a:r>
                      <a:r>
                        <a:rPr lang="ru-RU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условие) {</a:t>
                      </a:r>
                    </a:p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ru-RU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тело цикла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 {</a:t>
                      </a:r>
                    </a:p>
                    <a:p>
                      <a:r>
                        <a:rPr lang="ru-RU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//тело цикла</a:t>
                      </a:r>
                    </a:p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while (</a:t>
                      </a:r>
                      <a:r>
                        <a:rPr lang="ru-RU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условие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;</a:t>
                      </a:r>
                      <a:endParaRPr 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ru-RU" sz="2000" b="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i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u-RU" sz="2000" b="0" i="0" dirty="0" smtClean="0">
                          <a:solidFill>
                            <a:schemeClr val="tx1"/>
                          </a:solidFill>
                        </a:rPr>
                        <a:t>инициализация</a:t>
                      </a:r>
                      <a:r>
                        <a:rPr lang="en-US" sz="2000" b="0" i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r>
                        <a:rPr lang="en-US" sz="20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2000" b="0" i="0" baseline="0" dirty="0" smtClean="0">
                          <a:solidFill>
                            <a:schemeClr val="tx1"/>
                          </a:solidFill>
                        </a:rPr>
                        <a:t>условие</a:t>
                      </a:r>
                      <a:r>
                        <a:rPr lang="en-US" sz="2000" b="0" i="0" baseline="0" dirty="0" smtClean="0">
                          <a:solidFill>
                            <a:schemeClr val="tx1"/>
                          </a:solidFill>
                        </a:rPr>
                        <a:t>; </a:t>
                      </a:r>
                      <a:r>
                        <a:rPr lang="ru-RU" sz="2000" b="0" i="0" baseline="0" dirty="0" smtClean="0">
                          <a:solidFill>
                            <a:schemeClr val="tx1"/>
                          </a:solidFill>
                        </a:rPr>
                        <a:t>итерация)</a:t>
                      </a:r>
                      <a:r>
                        <a:rPr lang="en-US" sz="2000" b="0" i="0" baseline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sz="2000" b="0" i="0" baseline="0" dirty="0" smtClean="0">
                          <a:solidFill>
                            <a:schemeClr val="tx1"/>
                          </a:solidFill>
                        </a:rPr>
                        <a:t> //</a:t>
                      </a:r>
                      <a:r>
                        <a:rPr lang="ru-RU" sz="2000" b="0" i="0" baseline="0" dirty="0" smtClean="0">
                          <a:solidFill>
                            <a:schemeClr val="tx1"/>
                          </a:solidFill>
                        </a:rPr>
                        <a:t>тело цикла</a:t>
                      </a:r>
                      <a:endParaRPr lang="en-US" sz="20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b="0" i="0" baseline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199" y="2960913"/>
            <a:ext cx="106135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altLang="en-US" sz="2400" dirty="0" smtClean="0"/>
          </a:p>
          <a:p>
            <a:pPr algn="just"/>
            <a:r>
              <a:rPr lang="ru-RU" altLang="en-US" sz="2400" dirty="0" smtClean="0"/>
              <a:t>По </a:t>
            </a:r>
            <a:r>
              <a:rPr lang="ru-RU" altLang="en-US" sz="2400" dirty="0"/>
              <a:t>выразительной мощности все три оператора эквиваленты, т.е., любой из трех может быть выражен с помощью любого из оставшихся двух, записанным соответствующим образом. </a:t>
            </a:r>
          </a:p>
        </p:txBody>
      </p:sp>
    </p:spTree>
    <p:extLst>
      <p:ext uri="{BB962C8B-B14F-4D97-AF65-F5344CB8AC3E}">
        <p14:creationId xmlns:p14="http://schemas.microsoft.com/office/powerpoint/2010/main" val="188069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248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break, continue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5657"/>
            <a:ext cx="10515600" cy="50013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break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ru-RU" dirty="0" smtClean="0"/>
              <a:t>используется для выхода из цикла</a:t>
            </a:r>
            <a:r>
              <a:rPr lang="en-US" dirty="0"/>
              <a:t>;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 smtClean="0"/>
              <a:t>завершает последовательность операторов в операторе </a:t>
            </a:r>
            <a:r>
              <a:rPr lang="en-US" dirty="0" smtClean="0"/>
              <a:t>switch;</a:t>
            </a:r>
          </a:p>
          <a:p>
            <a:pPr>
              <a:buFontTx/>
              <a:buChar char="-"/>
            </a:pPr>
            <a:r>
              <a:rPr lang="ru-RU" dirty="0" smtClean="0"/>
              <a:t>применяется как альтернатива безусловного перехода </a:t>
            </a:r>
            <a:r>
              <a:rPr lang="en-US" dirty="0" err="1" smtClean="0"/>
              <a:t>goto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continue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ru-RU" dirty="0" smtClean="0"/>
              <a:t> используется только в теле цикла. прерывает текущую итерацию и переходит к следующей. Если прерванная итерация была последней – выполняется первая строка после цикла.</a:t>
            </a: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42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8" y="373487"/>
            <a:ext cx="10993192" cy="58034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Java – </a:t>
            </a:r>
            <a:r>
              <a:rPr lang="ru-RU" sz="2400" dirty="0" smtClean="0"/>
              <a:t>язык свободный формы. При написании программы не нужно следовать каким-то специальным правилам в отношении отступов.</a:t>
            </a:r>
          </a:p>
          <a:p>
            <a:pPr marL="0" indent="0">
              <a:buNone/>
            </a:pPr>
            <a:r>
              <a:rPr lang="ru-RU" sz="2400" dirty="0" smtClean="0"/>
              <a:t>Форматирование не влияет на работу компилятора. </a:t>
            </a:r>
            <a:endParaRPr lang="en-US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Единственное требование – наличие, по меньшей мере, </a:t>
            </a:r>
            <a:r>
              <a:rPr lang="ru-RU" sz="2400" dirty="0" smtClean="0">
                <a:solidFill>
                  <a:schemeClr val="accent1">
                    <a:lumMod val="50000"/>
                  </a:schemeClr>
                </a:solidFill>
              </a:rPr>
              <a:t>одного пробела </a:t>
            </a:r>
            <a:r>
              <a:rPr lang="ru-RU" sz="2400" dirty="0" smtClean="0"/>
              <a:t>между всеми лексемами, которые не разграничены оператором или разделителями. </a:t>
            </a:r>
            <a:endParaRPr lang="en-US" sz="24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public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class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Test {public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static void main(String[] args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){System.out.println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("Hello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");}}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1675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12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Комментарии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039"/>
            <a:ext cx="10515600" cy="4798924"/>
          </a:xfrm>
        </p:spPr>
        <p:txBody>
          <a:bodyPr/>
          <a:lstStyle/>
          <a:p>
            <a:pPr>
              <a:buFontTx/>
              <a:buChar char="-"/>
            </a:pPr>
            <a:r>
              <a:rPr lang="ru-RU" sz="2400" dirty="0" smtClean="0"/>
              <a:t>однострочные</a:t>
            </a:r>
            <a:r>
              <a:rPr lang="en-US" sz="2400" dirty="0" smtClean="0"/>
              <a:t> //</a:t>
            </a:r>
          </a:p>
          <a:p>
            <a:pPr>
              <a:buFontTx/>
              <a:buChar char="-"/>
            </a:pPr>
            <a:endParaRPr lang="ru-RU" sz="2400" dirty="0" smtClean="0"/>
          </a:p>
          <a:p>
            <a:pPr>
              <a:buFontTx/>
              <a:buChar char="-"/>
            </a:pPr>
            <a:r>
              <a:rPr lang="ru-RU" sz="2400" dirty="0" smtClean="0"/>
              <a:t>многострочные</a:t>
            </a:r>
            <a:r>
              <a:rPr lang="en-US" sz="2400" dirty="0" smtClean="0"/>
              <a:t> /* */</a:t>
            </a:r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FontTx/>
              <a:buChar char="-"/>
            </a:pPr>
            <a:r>
              <a:rPr lang="ru-RU" sz="2400" dirty="0" smtClean="0"/>
              <a:t>документирующие</a:t>
            </a:r>
            <a:r>
              <a:rPr lang="en-US" sz="2400" dirty="0" smtClean="0"/>
              <a:t> - </a:t>
            </a:r>
            <a:r>
              <a:rPr lang="ru-RU" sz="2400" dirty="0" smtClean="0"/>
              <a:t>служит </a:t>
            </a:r>
            <a:r>
              <a:rPr lang="ru-RU" sz="2400" dirty="0"/>
              <a:t>для создания НТМL-файла документации </a:t>
            </a:r>
            <a:r>
              <a:rPr lang="en-US" sz="2400" dirty="0" smtClean="0"/>
              <a:t>/** */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76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70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Идентификаторы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1826"/>
            <a:ext cx="10515600" cy="4966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Идентификаторы используются для именования классов, методов и переменных. </a:t>
            </a:r>
          </a:p>
          <a:p>
            <a:pPr>
              <a:buFontTx/>
              <a:buChar char="-"/>
            </a:pPr>
            <a:r>
              <a:rPr lang="ru-RU" sz="2400" dirty="0" smtClean="0"/>
              <a:t>любая последовательность строчных и прописных букв, цифр, символов подчеркивания</a:t>
            </a:r>
            <a:r>
              <a:rPr lang="en-US" sz="2400" dirty="0" smtClean="0"/>
              <a:t>(_)</a:t>
            </a:r>
            <a:r>
              <a:rPr lang="ru-RU" sz="2400" dirty="0" smtClean="0"/>
              <a:t> и денежной единицы </a:t>
            </a:r>
            <a:r>
              <a:rPr lang="en-US" sz="2400" dirty="0" smtClean="0"/>
              <a:t>($)</a:t>
            </a:r>
            <a:r>
              <a:rPr lang="ru-RU" sz="2400" dirty="0" smtClean="0"/>
              <a:t>. </a:t>
            </a:r>
            <a:endParaRPr lang="en-US" sz="2400" dirty="0" smtClean="0"/>
          </a:p>
          <a:p>
            <a:pPr>
              <a:buFontTx/>
              <a:buChar char="-"/>
            </a:pPr>
            <a:r>
              <a:rPr lang="ru-RU" sz="2400" dirty="0" smtClean="0">
                <a:solidFill>
                  <a:srgbClr val="FF0000"/>
                </a:solidFill>
              </a:rPr>
              <a:t>не должен начинаться с цифры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ru-RU" sz="2400" dirty="0" err="1" smtClean="0"/>
              <a:t>Java</a:t>
            </a:r>
            <a:r>
              <a:rPr lang="ru-RU" sz="2400" dirty="0" smtClean="0"/>
              <a:t> </a:t>
            </a:r>
            <a:r>
              <a:rPr lang="ru-RU" sz="2400" dirty="0"/>
              <a:t>учитывается регистр </a:t>
            </a:r>
            <a:r>
              <a:rPr lang="ru-RU" sz="2400" dirty="0" smtClean="0"/>
              <a:t>символов. </a:t>
            </a:r>
            <a:r>
              <a:rPr lang="en-US" sz="2400" dirty="0" smtClean="0"/>
              <a:t>cool </a:t>
            </a:r>
            <a:r>
              <a:rPr lang="ru-RU" sz="2400" dirty="0" smtClean="0"/>
              <a:t>и </a:t>
            </a:r>
            <a:r>
              <a:rPr lang="en-US" sz="2400" dirty="0" smtClean="0"/>
              <a:t>COOL </a:t>
            </a:r>
            <a:r>
              <a:rPr lang="ru-RU" sz="2400" dirty="0" smtClean="0"/>
              <a:t>– разные идентификаторы.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600639"/>
              </p:ext>
            </p:extLst>
          </p:nvPr>
        </p:nvGraphicFramePr>
        <p:xfrm>
          <a:off x="1339657" y="4454116"/>
          <a:ext cx="9880960" cy="12801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4742289"/>
                <a:gridCol w="5138671"/>
              </a:tblGrid>
              <a:tr h="439950">
                <a:tc>
                  <a:txBody>
                    <a:bodyPr/>
                    <a:lstStyle/>
                    <a:p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Правильные идентификаторы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Неправильные идентификаторы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count,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0" baseline="0" dirty="0" err="1" smtClean="0">
                          <a:solidFill>
                            <a:schemeClr val="tx1"/>
                          </a:solidFill>
                        </a:rPr>
                        <a:t>number_of_threads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, $test, </a:t>
                      </a:r>
                      <a:r>
                        <a:rPr lang="en-US" sz="2400" b="0" baseline="0" dirty="0" err="1" smtClean="0">
                          <a:solidFill>
                            <a:schemeClr val="tx1"/>
                          </a:solidFill>
                        </a:rPr>
                        <a:t>primeNumbers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2thread,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#list, test-1, not/ok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71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321" y="627889"/>
            <a:ext cx="10515600" cy="58251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altLang="en-US" dirty="0" smtClean="0"/>
              <a:t>Идентификаторы </a:t>
            </a:r>
            <a:r>
              <a:rPr lang="ru-RU" altLang="en-US" dirty="0"/>
              <a:t>могут состоять из символов, которые не относятся к национальным алфавитам. Класс </a:t>
            </a:r>
            <a:r>
              <a:rPr lang="en-US" altLang="en-US" dirty="0"/>
              <a:t>Character </a:t>
            </a:r>
            <a:r>
              <a:rPr lang="ru-RU" altLang="en-US" dirty="0"/>
              <a:t>содержит </a:t>
            </a:r>
            <a:r>
              <a:rPr lang="ru-RU" altLang="en-US" dirty="0" smtClean="0"/>
              <a:t>методы</a:t>
            </a:r>
            <a:endParaRPr lang="en-US" altLang="en-US" dirty="0" smtClean="0"/>
          </a:p>
          <a:p>
            <a:pPr marL="0" indent="0" algn="just">
              <a:buNone/>
            </a:pPr>
            <a:endParaRPr lang="ru-RU" altLang="en-US" dirty="0"/>
          </a:p>
          <a:p>
            <a:pPr algn="just"/>
            <a:r>
              <a:rPr lang="en-US" altLang="en-US" dirty="0"/>
              <a:t>public static boolean </a:t>
            </a:r>
            <a:r>
              <a:rPr lang="en-US" altLang="en-US" b="1" dirty="0" err="1"/>
              <a:t>isJavaIdentifierPart</a:t>
            </a:r>
            <a:r>
              <a:rPr lang="en-US" altLang="en-US" dirty="0"/>
              <a:t>(int </a:t>
            </a:r>
            <a:r>
              <a:rPr lang="en-US" altLang="en-US" dirty="0" err="1"/>
              <a:t>codePoint</a:t>
            </a:r>
            <a:r>
              <a:rPr lang="en-US" altLang="en-US" dirty="0"/>
              <a:t>)</a:t>
            </a:r>
            <a:endParaRPr lang="ru-RU" altLang="en-US" dirty="0"/>
          </a:p>
          <a:p>
            <a:pPr algn="just"/>
            <a:r>
              <a:rPr lang="en-US" altLang="en-US" dirty="0"/>
              <a:t>public static boolean </a:t>
            </a:r>
            <a:r>
              <a:rPr lang="en-US" altLang="en-US" b="1" dirty="0" err="1"/>
              <a:t>isJavaIdentifierStart</a:t>
            </a:r>
            <a:r>
              <a:rPr lang="en-US" altLang="en-US" dirty="0"/>
              <a:t> (int </a:t>
            </a:r>
            <a:r>
              <a:rPr lang="en-US" altLang="en-US" dirty="0" err="1"/>
              <a:t>codePoint</a:t>
            </a:r>
            <a:r>
              <a:rPr lang="en-US" altLang="en-US" dirty="0" smtClean="0"/>
              <a:t>)</a:t>
            </a:r>
          </a:p>
          <a:p>
            <a:pPr algn="just"/>
            <a:endParaRPr lang="en-US" dirty="0" smtClean="0"/>
          </a:p>
          <a:p>
            <a:pPr marL="0" indent="0" algn="just">
              <a:buNone/>
            </a:pPr>
            <a:r>
              <a:rPr lang="ru-RU" altLang="en-US" dirty="0"/>
              <a:t>которые позволяют определить может ли быть использован символ с заданным кодом в качестве составной части идентификатора</a:t>
            </a:r>
            <a:r>
              <a:rPr lang="ru-RU" altLang="en-US" dirty="0" smtClean="0"/>
              <a:t>.</a:t>
            </a:r>
            <a:endParaRPr lang="ru-RU" sz="3200" dirty="0" smtClean="0"/>
          </a:p>
          <a:p>
            <a:pPr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034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6389"/>
            <a:ext cx="10515600" cy="5680574"/>
          </a:xfrm>
        </p:spPr>
        <p:txBody>
          <a:bodyPr>
            <a:normAutofit fontScale="92500" lnSpcReduction="20000"/>
          </a:bodyPr>
          <a:lstStyle/>
          <a:p>
            <a:pPr algn="just">
              <a:buFontTx/>
              <a:buChar char="-"/>
            </a:pPr>
            <a:endParaRPr lang="ru-RU" dirty="0" smtClean="0"/>
          </a:p>
          <a:p>
            <a:pPr algn="just">
              <a:buFontTx/>
              <a:buChar char="-"/>
            </a:pPr>
            <a:r>
              <a:rPr lang="ru-RU" dirty="0" smtClean="0"/>
              <a:t>использование </a:t>
            </a:r>
            <a:r>
              <a:rPr lang="ru-RU" dirty="0"/>
              <a:t>символа подчеркивания _ только в именовании констант. </a:t>
            </a:r>
          </a:p>
          <a:p>
            <a:pPr marL="0" indent="0" algn="just">
              <a:buNone/>
            </a:pPr>
            <a:r>
              <a:rPr lang="en-US" sz="2600" dirty="0"/>
              <a:t>private static final String </a:t>
            </a:r>
            <a:r>
              <a:rPr lang="en-US" sz="2600" i="1" dirty="0">
                <a:solidFill>
                  <a:schemeClr val="accent6">
                    <a:lumMod val="75000"/>
                  </a:schemeClr>
                </a:solidFill>
              </a:rPr>
              <a:t>GET_ALL_PRODUCTS_SQL</a:t>
            </a:r>
            <a:r>
              <a:rPr lang="en-US" sz="2600" i="1" dirty="0"/>
              <a:t> = "SELECT * FROM products";</a:t>
            </a:r>
            <a:r>
              <a:rPr lang="ru-RU" sz="2600" i="1" dirty="0"/>
              <a:t> </a:t>
            </a:r>
            <a:endParaRPr lang="en-US" sz="2600" i="1" dirty="0" smtClean="0"/>
          </a:p>
          <a:p>
            <a:pPr marL="0" indent="0" algn="just">
              <a:buNone/>
            </a:pPr>
            <a:endParaRPr lang="ru-RU" sz="2600" i="1" dirty="0"/>
          </a:p>
          <a:p>
            <a:pPr marL="0" indent="0" algn="just">
              <a:buNone/>
            </a:pPr>
            <a:r>
              <a:rPr lang="ru-RU" dirty="0"/>
              <a:t>в именовании классов, методов и переменных использовать с</a:t>
            </a:r>
            <a:r>
              <a:rPr lang="en-US" dirty="0" err="1" smtClean="0"/>
              <a:t>amelCase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algn="just">
              <a:buFontTx/>
              <a:buChar char="-"/>
            </a:pPr>
            <a:r>
              <a:rPr lang="ru-RU" sz="2600" dirty="0"/>
              <a:t>при составлении идентификаторов использовать только буквы</a:t>
            </a:r>
            <a:r>
              <a:rPr lang="ru-RU" sz="2600" b="1" dirty="0"/>
              <a:t> </a:t>
            </a:r>
            <a:r>
              <a:rPr lang="ru-RU" sz="2600" dirty="0"/>
              <a:t>латинского алфавита</a:t>
            </a:r>
          </a:p>
          <a:p>
            <a:pPr algn="just">
              <a:buFontTx/>
              <a:buChar char="-"/>
            </a:pPr>
            <a:r>
              <a:rPr lang="ru-RU" sz="2600" dirty="0"/>
              <a:t>не рекомендуется использовать знак </a:t>
            </a:r>
            <a:r>
              <a:rPr lang="en-US" sz="2600" dirty="0"/>
              <a:t>$ </a:t>
            </a:r>
            <a:r>
              <a:rPr lang="ru-RU" sz="2600" dirty="0"/>
              <a:t>в именовании идентификаторов</a:t>
            </a:r>
          </a:p>
          <a:p>
            <a:pPr algn="just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728955"/>
              </p:ext>
            </p:extLst>
          </p:nvPr>
        </p:nvGraphicFramePr>
        <p:xfrm>
          <a:off x="1001971" y="2979629"/>
          <a:ext cx="10515602" cy="189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1"/>
                <a:gridCol w="5257801"/>
              </a:tblGrid>
              <a:tr h="474618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Плохо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Хорошо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74618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public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class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User_form_handler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public class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UserFormHandler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4618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kolichestvo_strok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= 1;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int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rowsCount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= 1;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4618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public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String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GetUserName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();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public String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getUserName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();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93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Типы данных</a:t>
            </a:r>
            <a:endParaRPr lang="en-US" sz="32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0037313"/>
              </p:ext>
            </p:extLst>
          </p:nvPr>
        </p:nvGraphicFramePr>
        <p:xfrm>
          <a:off x="838200" y="1390650"/>
          <a:ext cx="10515600" cy="4054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442"/>
                <a:gridCol w="1856095"/>
                <a:gridCol w="1408026"/>
                <a:gridCol w="1730959"/>
                <a:gridCol w="4175078"/>
              </a:tblGrid>
              <a:tr h="466619">
                <a:tc gridSpan="4"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Примитивные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Ссылочные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05398">
                <a:tc gridSpan="2"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числа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символы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логические</a:t>
                      </a:r>
                      <a:r>
                        <a:rPr lang="ru-RU" sz="2000" baseline="0" dirty="0" smtClean="0">
                          <a:solidFill>
                            <a:schemeClr val="tx1"/>
                          </a:solidFill>
                        </a:rPr>
                        <a:t> значения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2000" dirty="0" err="1" smtClean="0">
                          <a:solidFill>
                            <a:schemeClr val="tx1"/>
                          </a:solidFill>
                        </a:rPr>
                        <a:t>класс</a:t>
                      </a:r>
                      <a:r>
                        <a:rPr lang="uk-UA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Object </a:t>
                      </a:r>
                      <a:r>
                        <a:rPr lang="ru-RU" sz="2000" baseline="0" dirty="0" smtClean="0">
                          <a:solidFill>
                            <a:schemeClr val="tx1"/>
                          </a:solidFill>
                        </a:rPr>
                        <a:t>и все его потомки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805398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целые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с плавающей точкой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char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интерфейсы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0722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byte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float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массивы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60227">
                <a:tc rowSpan="2"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short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000" dirty="0" smtClean="0"/>
                        <a:t>double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перечислимый тип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894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022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int 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022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long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05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1609018"/>
              </p:ext>
            </p:extLst>
          </p:nvPr>
        </p:nvGraphicFramePr>
        <p:xfrm>
          <a:off x="838200" y="1468556"/>
          <a:ext cx="10284725" cy="4480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944"/>
                <a:gridCol w="1915208"/>
                <a:gridCol w="3947045"/>
                <a:gridCol w="226552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solidFill>
                            <a:schemeClr val="tx1"/>
                          </a:solidFill>
                        </a:rPr>
                        <a:t>Наименование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solidFill>
                            <a:schemeClr val="tx1"/>
                          </a:solidFill>
                        </a:rPr>
                        <a:t>Длина</a:t>
                      </a:r>
                      <a:r>
                        <a:rPr lang="ru-RU" sz="2000" b="0" baseline="0" dirty="0" smtClean="0">
                          <a:solidFill>
                            <a:schemeClr val="tx1"/>
                          </a:solidFill>
                        </a:rPr>
                        <a:t> в битах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solidFill>
                            <a:schemeClr val="tx1"/>
                          </a:solidFill>
                        </a:rPr>
                        <a:t>Диапазон допустимых</a:t>
                      </a:r>
                      <a:r>
                        <a:rPr lang="ru-RU" sz="2000" b="0" baseline="0" dirty="0" smtClean="0">
                          <a:solidFill>
                            <a:schemeClr val="tx1"/>
                          </a:solidFill>
                        </a:rPr>
                        <a:t> значений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solidFill>
                            <a:schemeClr val="tx1"/>
                          </a:solidFill>
                        </a:rPr>
                        <a:t>Значение</a:t>
                      </a:r>
                      <a:r>
                        <a:rPr lang="ru-RU" sz="2000" b="0" baseline="0" dirty="0" smtClean="0">
                          <a:solidFill>
                            <a:schemeClr val="tx1"/>
                          </a:solidFill>
                        </a:rPr>
                        <a:t> по умолчанию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byte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solidFill>
                            <a:schemeClr val="tx1"/>
                          </a:solidFill>
                        </a:rPr>
                        <a:t>8 (1 байт)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solidFill>
                            <a:schemeClr val="tx1"/>
                          </a:solidFill>
                        </a:rPr>
                        <a:t>-128</a:t>
                      </a:r>
                      <a:r>
                        <a:rPr lang="ru-RU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; 127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short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solidFill>
                            <a:schemeClr val="tx1"/>
                          </a:solidFill>
                        </a:rPr>
                        <a:t>16 (2 байта)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-32768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; 32767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solidFill>
                            <a:schemeClr val="tx1"/>
                          </a:solidFill>
                        </a:rPr>
                        <a:t>32 (4 байта)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r>
                        <a:rPr lang="ru-RU" sz="2000" b="0" strike="noStrike" baseline="3000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; 2</a:t>
                      </a:r>
                      <a:r>
                        <a:rPr lang="ru-RU" sz="2000" b="0" baseline="3000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r>
                        <a:rPr lang="en-US" sz="2000" b="0" baseline="300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000" b="0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long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solidFill>
                            <a:schemeClr val="tx1"/>
                          </a:solidFill>
                        </a:rPr>
                        <a:t>64 (8 байт)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r>
                        <a:rPr lang="ru-RU" sz="2000" b="0" strike="noStrike" baseline="3000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; 2</a:t>
                      </a:r>
                      <a:r>
                        <a:rPr lang="ru-RU" sz="2000" b="0" baseline="3000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r>
                        <a:rPr lang="en-US" sz="2000" b="0" baseline="300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ru-RU" sz="2000" b="0" baseline="30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baseline="30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solidFill>
                            <a:schemeClr val="tx1"/>
                          </a:solidFill>
                        </a:rPr>
                        <a:t>32 (4 байта)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~[-3.4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  <a:sym typeface="Symbol" pitchFamily="18" charset="2"/>
                        </a:rPr>
                        <a:t>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38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; -3.4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  <a:sym typeface="Symbol" pitchFamily="18" charset="2"/>
                        </a:rPr>
                        <a:t>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38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]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0.0f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solidFill>
                            <a:schemeClr val="tx1"/>
                          </a:solidFill>
                        </a:rPr>
                        <a:t>64 (8 байт)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~[-1.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79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  <a:sym typeface="Symbol" pitchFamily="18" charset="2"/>
                        </a:rPr>
                        <a:t>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10</a:t>
                      </a:r>
                      <a:r>
                        <a:rPr kumimoji="0" lang="ru-RU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</a:t>
                      </a:r>
                      <a:r>
                        <a:rPr kumimoji="0" lang="en-US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</a:t>
                      </a:r>
                      <a:r>
                        <a:rPr kumimoji="0" lang="ru-RU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8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; -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1.79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  <a:sym typeface="Symbol" pitchFamily="18" charset="2"/>
                        </a:rPr>
                        <a:t>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10</a:t>
                      </a:r>
                      <a:r>
                        <a:rPr kumimoji="0" lang="ru-RU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</a:t>
                      </a:r>
                      <a:r>
                        <a:rPr kumimoji="0" lang="en-US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</a:t>
                      </a:r>
                      <a:r>
                        <a:rPr kumimoji="0" lang="ru-RU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8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0.0d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579063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char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>
                          <a:solidFill>
                            <a:schemeClr val="tx1"/>
                          </a:solidFill>
                        </a:rPr>
                        <a:t>16 (2 байта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ru-RU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ru-RU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65536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(Unicode)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'\u0000'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ru-RU" sz="2000" b="0" dirty="0" smtClean="0">
                          <a:solidFill>
                            <a:schemeClr val="tx1"/>
                          </a:solidFill>
                        </a:rPr>
                        <a:t>бит</a:t>
                      </a:r>
                      <a:endParaRPr 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true,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false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Примитивные типы данных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0790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3406</TotalTime>
  <Words>2044</Words>
  <Application>Microsoft Office PowerPoint</Application>
  <PresentationFormat>Widescreen</PresentationFormat>
  <Paragraphs>454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Symbol</vt:lpstr>
      <vt:lpstr>Times New Roman</vt:lpstr>
      <vt:lpstr>Office Theme</vt:lpstr>
      <vt:lpstr>Data types. Variables. Operators.</vt:lpstr>
      <vt:lpstr>Ключевые слова Java</vt:lpstr>
      <vt:lpstr>PowerPoint Presentation</vt:lpstr>
      <vt:lpstr>Комментарии</vt:lpstr>
      <vt:lpstr>Идентификаторы</vt:lpstr>
      <vt:lpstr>PowerPoint Presentation</vt:lpstr>
      <vt:lpstr>PowerPoint Presentation</vt:lpstr>
      <vt:lpstr>Типы данных</vt:lpstr>
      <vt:lpstr>Примитивные типы данных</vt:lpstr>
      <vt:lpstr>Кодировки</vt:lpstr>
      <vt:lpstr>Unicode</vt:lpstr>
      <vt:lpstr>UTF кодировки</vt:lpstr>
      <vt:lpstr>BOM – Byte order mark</vt:lpstr>
      <vt:lpstr>PowerPoint Presentation</vt:lpstr>
      <vt:lpstr>char</vt:lpstr>
      <vt:lpstr>Преобразование примитивных типов</vt:lpstr>
      <vt:lpstr>PowerPoint Presentation</vt:lpstr>
      <vt:lpstr>Продвижение типов в выражениях</vt:lpstr>
      <vt:lpstr>Главная функция программы</vt:lpstr>
      <vt:lpstr>Арифметические операции</vt:lpstr>
      <vt:lpstr>Операции инкремента и декремента</vt:lpstr>
      <vt:lpstr>Логические операции</vt:lpstr>
      <vt:lpstr>Логические операции по краткой схеме</vt:lpstr>
      <vt:lpstr>PowerPoint Presentation</vt:lpstr>
      <vt:lpstr>Тернарный оператор</vt:lpstr>
      <vt:lpstr>Условный оператор if</vt:lpstr>
      <vt:lpstr>Оператор switch</vt:lpstr>
      <vt:lpstr>Циклы while, do-while, for</vt:lpstr>
      <vt:lpstr>break, continue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overview. Data types. Variables. Operators.</dc:title>
  <dc:creator>Anna Loboda</dc:creator>
  <cp:lastModifiedBy>Anna Loboda</cp:lastModifiedBy>
  <cp:revision>86</cp:revision>
  <dcterms:created xsi:type="dcterms:W3CDTF">2015-10-19T12:20:16Z</dcterms:created>
  <dcterms:modified xsi:type="dcterms:W3CDTF">2015-12-13T11:11:07Z</dcterms:modified>
</cp:coreProperties>
</file>