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6" r:id="rId6"/>
    <p:sldId id="264" r:id="rId7"/>
    <p:sldId id="258" r:id="rId8"/>
    <p:sldId id="259" r:id="rId9"/>
    <p:sldId id="261" r:id="rId10"/>
    <p:sldId id="260" r:id="rId11"/>
    <p:sldId id="272" r:id="rId12"/>
    <p:sldId id="267" r:id="rId13"/>
    <p:sldId id="271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97494-35A1-430F-996B-86FFAB20C4A1}" v="1138" dt="2020-02-19T13:27:59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ndishgroup.com/sample_research_files/CHAOSReport2015-Final.pdf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ndishgroup.com/sample_research_files/CHAOSReport2015-Final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andishgrou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tandishgroup.com/sample_research_files/CHAOSReport2015-Fin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crowlondon.co.uk/news/5-reasons-software-development-projects-fai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Motivação</a:t>
            </a:r>
            <a:endParaRPr lang="en-US" b="1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Projeto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Desenvolvimento</a:t>
            </a:r>
            <a:r>
              <a:rPr lang="en-US" dirty="0">
                <a:ea typeface="+mn-lt"/>
                <a:cs typeface="+mn-lt"/>
              </a:rPr>
              <a:t>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D942-5CB7-4236-A130-B94F0A10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Quais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são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os</a:t>
            </a:r>
            <a:r>
              <a:rPr lang="en-US" dirty="0">
                <a:cs typeface="Calibri Light"/>
              </a:rPr>
              <a:t> </a:t>
            </a:r>
            <a:r>
              <a:rPr lang="pt-BR" dirty="0">
                <a:cs typeface="Calibri Light"/>
              </a:rPr>
              <a:t>fatores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sucesso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A607-CCD4-4BD9-B3CE-BAD371DD13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Executive Sponsorship</a:t>
            </a:r>
          </a:p>
          <a:p>
            <a:r>
              <a:rPr lang="en-US" sz="3600" dirty="0">
                <a:ea typeface="+mn-lt"/>
                <a:cs typeface="+mn-lt"/>
              </a:rPr>
              <a:t>Emotional Maturity</a:t>
            </a:r>
          </a:p>
          <a:p>
            <a:r>
              <a:rPr lang="en-US" sz="3600" dirty="0">
                <a:ea typeface="+mn-lt"/>
                <a:cs typeface="+mn-lt"/>
              </a:rPr>
              <a:t>User Involvement</a:t>
            </a:r>
          </a:p>
          <a:p>
            <a:r>
              <a:rPr lang="en-US" sz="3600" dirty="0">
                <a:ea typeface="+mn-lt"/>
                <a:cs typeface="+mn-lt"/>
              </a:rPr>
              <a:t>Optimization</a:t>
            </a:r>
          </a:p>
          <a:p>
            <a:r>
              <a:rPr lang="en-US" sz="3600" dirty="0">
                <a:ea typeface="+mn-lt"/>
                <a:cs typeface="+mn-lt"/>
              </a:rPr>
              <a:t>Skilled Resources</a:t>
            </a:r>
            <a:endParaRPr lang="en-US" sz="36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B948F-4689-43F7-944B-F838A144F6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Standard Architecture</a:t>
            </a:r>
          </a:p>
          <a:p>
            <a:r>
              <a:rPr lang="en-US" sz="3600" dirty="0">
                <a:ea typeface="+mn-lt"/>
                <a:cs typeface="+mn-lt"/>
              </a:rPr>
              <a:t>Agile Process</a:t>
            </a:r>
          </a:p>
          <a:p>
            <a:r>
              <a:rPr lang="en-US" sz="3600" dirty="0">
                <a:ea typeface="+mn-lt"/>
                <a:cs typeface="+mn-lt"/>
              </a:rPr>
              <a:t>Modest Execution</a:t>
            </a:r>
          </a:p>
          <a:p>
            <a:r>
              <a:rPr lang="en-US" sz="3600" dirty="0">
                <a:ea typeface="+mn-lt"/>
                <a:cs typeface="+mn-lt"/>
              </a:rPr>
              <a:t>Project Management Expertise</a:t>
            </a:r>
          </a:p>
          <a:p>
            <a:r>
              <a:rPr lang="en-US" sz="3600" dirty="0">
                <a:ea typeface="+mn-lt"/>
                <a:cs typeface="+mn-lt"/>
              </a:rPr>
              <a:t>Clear Business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950DD-AEC7-4E3B-92AE-00BEAE9DFD1A}"/>
              </a:ext>
            </a:extLst>
          </p:cNvPr>
          <p:cNvSpPr txBox="1"/>
          <p:nvPr/>
        </p:nvSpPr>
        <p:spPr>
          <a:xfrm>
            <a:off x="833583" y="6490855"/>
            <a:ext cx="8158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https://www.standishgroup.com/sample_research_files/CHAOSReport2015-Final.pdf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7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A757-36C9-4739-9C5E-9044FE25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Quanto</a:t>
            </a:r>
            <a:r>
              <a:rPr lang="en-US" dirty="0">
                <a:cs typeface="Calibri Light"/>
              </a:rPr>
              <a:t> se </a:t>
            </a:r>
            <a:r>
              <a:rPr lang="en-US" dirty="0" err="1">
                <a:cs typeface="Calibri Light"/>
              </a:rPr>
              <a:t>investe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mundialmente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em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projetos</a:t>
            </a:r>
            <a:r>
              <a:rPr lang="en-US" dirty="0">
                <a:cs typeface="Calibri Light"/>
              </a:rPr>
              <a:t> de software?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9336-96A5-4623-AC49-EE895DF7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0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C392-0F6D-410C-970A-09738CAA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Projeto</a:t>
            </a:r>
            <a:r>
              <a:rPr lang="en-US" b="1" dirty="0">
                <a:cs typeface="Calibri Light"/>
              </a:rPr>
              <a:t> vs </a:t>
            </a:r>
            <a:r>
              <a:rPr lang="en-US" b="1" dirty="0" err="1">
                <a:cs typeface="Calibri Light"/>
              </a:rPr>
              <a:t>Processos</a:t>
            </a:r>
            <a:endParaRPr lang="en-US" b="1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9F64D-3163-49CC-B5EF-258F2695A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5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BE42-695F-414E-AE8A-D22E8057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DA1A-B079-4AAC-8AB8-91037CE2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CFC4-A3F0-4AF7-89C6-9A5EA946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cs typeface="Calibri Light"/>
              </a:rPr>
              <a:t>Processos</a:t>
            </a:r>
            <a:r>
              <a:rPr lang="en-US" b="1" dirty="0">
                <a:cs typeface="Calibri Light"/>
              </a:rPr>
              <a:t> de </a:t>
            </a:r>
            <a:r>
              <a:rPr lang="en-US" b="1" dirty="0" err="1">
                <a:cs typeface="Calibri Light"/>
              </a:rPr>
              <a:t>desenvolvimento</a:t>
            </a:r>
            <a:r>
              <a:rPr lang="en-US" b="1" dirty="0">
                <a:cs typeface="Calibri Light"/>
              </a:rPr>
              <a:t> de software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C70E-F001-44D3-B0D1-BA81B58A3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A598-E718-4149-A1A7-D031B17E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277E-1F60-4F6F-9803-8D08980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CEEB-6E35-4365-A533-B8028051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Processos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ágeis</a:t>
            </a:r>
            <a:r>
              <a:rPr lang="en-US" dirty="0">
                <a:cs typeface="Calibri Light"/>
              </a:rPr>
              <a:t> (agile) vs </a:t>
            </a:r>
            <a:r>
              <a:rPr lang="en-US" dirty="0" err="1">
                <a:cs typeface="Calibri Light"/>
              </a:rPr>
              <a:t>Prescritivos</a:t>
            </a:r>
            <a:r>
              <a:rPr lang="en-US" dirty="0">
                <a:cs typeface="Calibri Light"/>
              </a:rPr>
              <a:t> (waterfall)</a:t>
            </a:r>
            <a:br>
              <a:rPr lang="en-US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  <p:pic>
        <p:nvPicPr>
          <p:cNvPr id="6" name="Picture 6" descr="A picture containing cabinet&#10;&#10;Description generated with very high confidence">
            <a:extLst>
              <a:ext uri="{FF2B5EF4-FFF2-40B4-BE49-F238E27FC236}">
                <a16:creationId xmlns:a16="http://schemas.microsoft.com/office/drawing/2014/main" id="{3704149B-8A8D-4A74-AD99-CF3526CB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73" y="1487113"/>
            <a:ext cx="6413500" cy="4745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6784D0-4E62-421C-A59C-6BC8E6442996}"/>
              </a:ext>
            </a:extLst>
          </p:cNvPr>
          <p:cNvSpPr txBox="1"/>
          <p:nvPr/>
        </p:nvSpPr>
        <p:spPr>
          <a:xfrm>
            <a:off x="833583" y="6490855"/>
            <a:ext cx="8158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https://www.standishgroup.com/sample_research_files/CHAOSReport2015-Final.pdf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9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1C4F-7850-459B-8E7A-E59E97F2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Sumário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BDB8-5422-47F5-A06C-D809FDD0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Software vs Sistemas vs </a:t>
            </a:r>
            <a:r>
              <a:rPr lang="en-US" dirty="0" err="1">
                <a:cs typeface="Calibri"/>
              </a:rPr>
              <a:t>Projeto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Retrato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projetos</a:t>
            </a:r>
            <a:r>
              <a:rPr lang="en-US" dirty="0">
                <a:cs typeface="Calibri"/>
              </a:rPr>
              <a:t> de software</a:t>
            </a:r>
          </a:p>
          <a:p>
            <a:r>
              <a:rPr lang="en-US" dirty="0" err="1">
                <a:cs typeface="Calibri"/>
              </a:rPr>
              <a:t>Projeto</a:t>
            </a:r>
            <a:r>
              <a:rPr lang="en-US" dirty="0">
                <a:cs typeface="Calibri"/>
              </a:rPr>
              <a:t> vs </a:t>
            </a:r>
            <a:r>
              <a:rPr lang="en-US" dirty="0" err="1">
                <a:cs typeface="Calibri"/>
              </a:rPr>
              <a:t>Processo</a:t>
            </a:r>
          </a:p>
          <a:p>
            <a:r>
              <a:rPr lang="en-US" dirty="0" err="1">
                <a:cs typeface="Calibri"/>
              </a:rPr>
              <a:t>Processos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desenvolvimento</a:t>
            </a:r>
            <a:r>
              <a:rPr lang="en-US" dirty="0">
                <a:cs typeface="Calibri"/>
              </a:rPr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395394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EB96-02BC-4FF8-96EC-A7DC5A08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Software vs Sistemas vs </a:t>
            </a:r>
            <a:r>
              <a:rPr lang="en-US" b="1" dirty="0" err="1">
                <a:cs typeface="Calibri Light"/>
              </a:rPr>
              <a:t>Projeto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D2BC-64BF-4AF4-B854-D017ABBDC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3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F34E-5F7B-4566-B16C-0760F2BB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Software vs Sistemas</a:t>
            </a:r>
          </a:p>
        </p:txBody>
      </p:sp>
    </p:spTree>
    <p:extLst>
      <p:ext uri="{BB962C8B-B14F-4D97-AF65-F5344CB8AC3E}">
        <p14:creationId xmlns:p14="http://schemas.microsoft.com/office/powerpoint/2010/main" val="55945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F34E-5F7B-4566-B16C-0760F2BB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2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cs typeface="Calibri Light"/>
              </a:rPr>
              <a:t>Projeto</a:t>
            </a:r>
            <a:r>
              <a:rPr lang="en-US" dirty="0">
                <a:cs typeface="Calibri Light"/>
              </a:rPr>
              <a:t>: zero e </a:t>
            </a:r>
            <a:r>
              <a:rPr lang="en-US" dirty="0" err="1">
                <a:cs typeface="Calibri Light"/>
              </a:rPr>
              <a:t>manutenção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4850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8EE5-B957-4995-A710-02EEECD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cs typeface="Calibri Light"/>
              </a:rPr>
              <a:t>Retrato</a:t>
            </a:r>
            <a:r>
              <a:rPr lang="en-US" b="1" dirty="0">
                <a:cs typeface="Calibri Light"/>
              </a:rPr>
              <a:t> dos </a:t>
            </a:r>
            <a:r>
              <a:rPr lang="en-US" b="1" dirty="0" err="1">
                <a:cs typeface="Calibri Light"/>
              </a:rPr>
              <a:t>projetos</a:t>
            </a:r>
            <a:r>
              <a:rPr lang="en-US" b="1" dirty="0">
                <a:cs typeface="Calibri Light"/>
              </a:rPr>
              <a:t> de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26CC5-BD04-4AA0-9979-578E566A0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0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E4CC-2607-4842-B998-B0B0FF67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The Standish Group</a:t>
            </a:r>
            <a:br>
              <a:rPr lang="en-US" dirty="0">
                <a:cs typeface="Calibri Light"/>
              </a:rPr>
            </a:br>
            <a:r>
              <a:rPr lang="en-US" dirty="0">
                <a:ea typeface="+mj-lt"/>
                <a:cs typeface="+mj-lt"/>
                <a:hlinkClick r:id="rId2"/>
              </a:rPr>
              <a:t>https://www.standishgroup.com/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0C403D-EC59-4145-82ED-B1E1F6E25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2073"/>
            <a:ext cx="5575300" cy="4065155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E60EE5-80DA-4DA0-B7A8-51353A9BF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178014"/>
            <a:ext cx="5359400" cy="34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6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FB1A-B5D1-4D3A-BF70-10D4655E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Como </a:t>
            </a:r>
            <a:r>
              <a:rPr lang="en-US" dirty="0" err="1">
                <a:cs typeface="Calibri Light"/>
              </a:rPr>
              <a:t>vê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projetos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desenvolvimento</a:t>
            </a:r>
            <a:r>
              <a:rPr lang="en-US" dirty="0">
                <a:cs typeface="Calibri Light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A47B9-8E41-4239-853E-EEDD61982A4B}"/>
              </a:ext>
            </a:extLst>
          </p:cNvPr>
          <p:cNvSpPr txBox="1"/>
          <p:nvPr/>
        </p:nvSpPr>
        <p:spPr>
          <a:xfrm>
            <a:off x="833583" y="6490855"/>
            <a:ext cx="8158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https://www.standishgroup.com/sample_research_files/CHAOSReport2015-Final.pdf</a:t>
            </a: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90E601-310B-4987-A179-462AC79F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1714690"/>
            <a:ext cx="7188200" cy="2052403"/>
          </a:xfrm>
          <a:prstGeom prst="rect">
            <a:avLst/>
          </a:prstGeom>
        </p:spPr>
      </p:pic>
      <p:pic>
        <p:nvPicPr>
          <p:cNvPr id="7" name="Picture 7" descr="A picture containing bus, laptop, parked, track&#10;&#10;Description generated with very high confidence">
            <a:extLst>
              <a:ext uri="{FF2B5EF4-FFF2-40B4-BE49-F238E27FC236}">
                <a16:creationId xmlns:a16="http://schemas.microsoft.com/office/drawing/2014/main" id="{E8035090-EE97-48D8-8BE2-2BF152942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1720378"/>
            <a:ext cx="4483100" cy="31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7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E669-CCE0-4B34-9CD0-B4E83E29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Qual o </a:t>
            </a:r>
            <a:r>
              <a:rPr lang="en-US" sz="4800" dirty="0" err="1">
                <a:cs typeface="Calibri Light"/>
              </a:rPr>
              <a:t>motivo</a:t>
            </a:r>
            <a:r>
              <a:rPr lang="en-US" sz="4800" dirty="0">
                <a:cs typeface="Calibri Light"/>
              </a:rPr>
              <a:t> de </a:t>
            </a:r>
            <a:r>
              <a:rPr lang="en-US" sz="4800" dirty="0" err="1">
                <a:cs typeface="Calibri Light"/>
              </a:rPr>
              <a:t>tantas</a:t>
            </a:r>
            <a:r>
              <a:rPr lang="en-US" sz="4800" dirty="0">
                <a:cs typeface="Calibri Light"/>
              </a:rPr>
              <a:t> </a:t>
            </a:r>
            <a:r>
              <a:rPr lang="en-US" sz="4800" dirty="0" err="1">
                <a:cs typeface="Calibri Light"/>
              </a:rPr>
              <a:t>falhas</a:t>
            </a:r>
            <a:r>
              <a:rPr lang="en-US" sz="4800" dirty="0">
                <a:cs typeface="Calibri Light"/>
              </a:rPr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94FF-B163-40B9-A9DF-BD6724A19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">
                <a:ea typeface="+mn-lt"/>
                <a:cs typeface="+mn-lt"/>
              </a:rPr>
              <a:t>Falta de controles orçamentários</a:t>
            </a:r>
            <a:endParaRPr lang="en-US">
              <a:ea typeface="+mn-lt"/>
              <a:cs typeface="+mn-lt"/>
            </a:endParaRPr>
          </a:p>
          <a:p>
            <a:r>
              <a:rPr lang="pt">
                <a:ea typeface="+mn-lt"/>
                <a:cs typeface="+mn-lt"/>
              </a:rPr>
              <a:t>Expectativas irrealistas de tempo e orçamento</a:t>
            </a:r>
          </a:p>
          <a:p>
            <a:r>
              <a:rPr lang="pt">
                <a:ea typeface="+mn-lt"/>
                <a:cs typeface="+mn-lt"/>
              </a:rPr>
              <a:t>Má comunicação</a:t>
            </a:r>
            <a:endParaRPr lang="en-US" dirty="0">
              <a:ea typeface="+mn-lt"/>
              <a:cs typeface="+mn-lt"/>
            </a:endParaRPr>
          </a:p>
          <a:p>
            <a:r>
              <a:rPr lang="pt">
                <a:ea typeface="+mn-lt"/>
                <a:cs typeface="+mn-lt"/>
              </a:rPr>
              <a:t>Nenhuma análise de viabilidade</a:t>
            </a:r>
            <a:endParaRPr lang="en-US">
              <a:ea typeface="+mn-lt"/>
              <a:cs typeface="+mn-lt"/>
            </a:endParaRPr>
          </a:p>
          <a:p>
            <a:r>
              <a:rPr lang="pt">
                <a:ea typeface="+mn-lt"/>
                <a:cs typeface="+mn-lt"/>
              </a:rPr>
              <a:t>Contratos legais ausentes ou ruins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3B324-FE4F-4DD3-A0A3-0A6EB48CB2FC}"/>
              </a:ext>
            </a:extLst>
          </p:cNvPr>
          <p:cNvSpPr txBox="1"/>
          <p:nvPr/>
        </p:nvSpPr>
        <p:spPr>
          <a:xfrm>
            <a:off x="833582" y="6490855"/>
            <a:ext cx="8562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https://www.escrowlondon.co.uk/news/5-reasons-software-development-projects-fail/</a:t>
            </a:r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Motivação</vt:lpstr>
      <vt:lpstr>Sumário</vt:lpstr>
      <vt:lpstr>Software vs Sistemas vs Projeto</vt:lpstr>
      <vt:lpstr>Software vs Sistemas</vt:lpstr>
      <vt:lpstr>Projeto: zero e manutenção</vt:lpstr>
      <vt:lpstr>Retrato dos projetos de software</vt:lpstr>
      <vt:lpstr>The Standish Group https://www.standishgroup.com/</vt:lpstr>
      <vt:lpstr>Como vê os projetos de desenvolvimento?</vt:lpstr>
      <vt:lpstr>Qual o motivo de tantas falhas?</vt:lpstr>
      <vt:lpstr>Quais são os fatores de sucesso?</vt:lpstr>
      <vt:lpstr>Quanto se investe mundialmente em projetos de software?</vt:lpstr>
      <vt:lpstr>Projeto vs Processos</vt:lpstr>
      <vt:lpstr>PowerPoint Presentation</vt:lpstr>
      <vt:lpstr>Processos de desenvolvimento de software</vt:lpstr>
      <vt:lpstr>PowerPoint Presentation</vt:lpstr>
      <vt:lpstr>Processos ágeis (agile) vs Prescritivos (waterfall)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208</cp:revision>
  <dcterms:created xsi:type="dcterms:W3CDTF">2020-02-19T12:34:07Z</dcterms:created>
  <dcterms:modified xsi:type="dcterms:W3CDTF">2020-02-19T13:28:09Z</dcterms:modified>
</cp:coreProperties>
</file>