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373737"/>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3B3B3B"/>
        </a:solidFill>
      </p:bgPr>
    </p:bg>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lvl1pPr>
              <a:defRPr>
                <a:solidFill>
                  <a:srgbClr val="FFCE1E"/>
                </a:solidFill>
              </a:defRPr>
            </a:lvl1p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martinfowler.com/articles/microservices.html#:~:text=One%20main%20reason%20for%20using,to%20redeploy%20the%20entire%20application."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yson Midboe 1/1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4"/>
                </a:solidFill>
              </a:defRPr>
            </a:lvl1pPr>
          </a:lstStyle>
          <a:p>
            <a:pPr/>
            <a:r>
              <a:t>Tyson Midboe 1/10/21</a:t>
            </a:r>
          </a:p>
        </p:txBody>
      </p:sp>
      <p:sp>
        <p:nvSpPr>
          <p:cNvPr id="152" name="MicroLib"/>
          <p:cNvSpPr txBox="1"/>
          <p:nvPr>
            <p:ph type="ctrTitle"/>
          </p:nvPr>
        </p:nvSpPr>
        <p:spPr>
          <a:prstGeom prst="rect">
            <a:avLst/>
          </a:prstGeom>
        </p:spPr>
        <p:txBody>
          <a:bodyPr/>
          <a:lstStyle>
            <a:lvl1pPr>
              <a:defRPr>
                <a:solidFill>
                  <a:schemeClr val="accent4"/>
                </a:solidFill>
              </a:defRPr>
            </a:lvl1pPr>
          </a:lstStyle>
          <a:p>
            <a:pPr/>
            <a:r>
              <a:t>MicroLib</a:t>
            </a:r>
          </a:p>
        </p:txBody>
      </p:sp>
      <p:sp>
        <p:nvSpPr>
          <p:cNvPr id="153" name="Microservice Libraries"/>
          <p:cNvSpPr txBox="1"/>
          <p:nvPr>
            <p:ph type="subTitle" sz="quarter" idx="1"/>
          </p:nvPr>
        </p:nvSpPr>
        <p:spPr>
          <a:prstGeom prst="rect">
            <a:avLst/>
          </a:prstGeom>
        </p:spPr>
        <p:txBody>
          <a:bodyPr/>
          <a:lstStyle/>
          <a:p>
            <a:pPr/>
            <a:r>
              <a:t>Microservice Libraries</a:t>
            </a:r>
          </a:p>
        </p:txBody>
      </p:sp>
      <p:grpSp>
        <p:nvGrpSpPr>
          <p:cNvPr id="167" name="Group"/>
          <p:cNvGrpSpPr/>
          <p:nvPr/>
        </p:nvGrpSpPr>
        <p:grpSpPr>
          <a:xfrm>
            <a:off x="14182574" y="5237429"/>
            <a:ext cx="8768077" cy="7593378"/>
            <a:chOff x="0" y="587348"/>
            <a:chExt cx="8768076" cy="7593377"/>
          </a:xfrm>
        </p:grpSpPr>
        <p:grpSp>
          <p:nvGrpSpPr>
            <p:cNvPr id="156" name="Group"/>
            <p:cNvGrpSpPr/>
            <p:nvPr/>
          </p:nvGrpSpPr>
          <p:grpSpPr>
            <a:xfrm rot="10800000">
              <a:off x="0" y="587349"/>
              <a:ext cx="8768076" cy="7593378"/>
              <a:chOff x="0" y="587349"/>
              <a:chExt cx="8768075" cy="7593376"/>
            </a:xfrm>
          </p:grpSpPr>
          <p:sp>
            <p:nvSpPr>
              <p:cNvPr id="154" name="Polygon"/>
              <p:cNvSpPr/>
              <p:nvPr/>
            </p:nvSpPr>
            <p:spPr>
              <a:xfrm rot="16200000">
                <a:off x="587349" y="0"/>
                <a:ext cx="7593378"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55" name="Polygon"/>
              <p:cNvSpPr/>
              <p:nvPr/>
            </p:nvSpPr>
            <p:spPr>
              <a:xfrm rot="16200000">
                <a:off x="1251583" y="76699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157" name="Polygon"/>
            <p:cNvSpPr/>
            <p:nvPr/>
          </p:nvSpPr>
          <p:spPr>
            <a:xfrm rot="5400000">
              <a:off x="4701606" y="5400362"/>
              <a:ext cx="1524866"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160" name="Group"/>
            <p:cNvGrpSpPr/>
            <p:nvPr/>
          </p:nvGrpSpPr>
          <p:grpSpPr>
            <a:xfrm>
              <a:off x="1777620" y="4429806"/>
              <a:ext cx="3381246" cy="2928246"/>
              <a:chOff x="0" y="226500"/>
              <a:chExt cx="3381245" cy="2928244"/>
            </a:xfrm>
          </p:grpSpPr>
          <p:sp>
            <p:nvSpPr>
              <p:cNvPr id="158"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59"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163" name="Group"/>
            <p:cNvGrpSpPr/>
            <p:nvPr/>
          </p:nvGrpSpPr>
          <p:grpSpPr>
            <a:xfrm>
              <a:off x="1815720" y="1381268"/>
              <a:ext cx="3381246" cy="2928245"/>
              <a:chOff x="0" y="226500"/>
              <a:chExt cx="3381245" cy="2928244"/>
            </a:xfrm>
          </p:grpSpPr>
          <p:sp>
            <p:nvSpPr>
              <p:cNvPr id="161"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62"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166" name="Group"/>
            <p:cNvGrpSpPr/>
            <p:nvPr/>
          </p:nvGrpSpPr>
          <p:grpSpPr>
            <a:xfrm>
              <a:off x="4426698" y="2907215"/>
              <a:ext cx="3381246" cy="2928245"/>
              <a:chOff x="0" y="226500"/>
              <a:chExt cx="3381245" cy="2928244"/>
            </a:xfrm>
          </p:grpSpPr>
          <p:sp>
            <p:nvSpPr>
              <p:cNvPr id="164"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65"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Ports and Adapters"/>
          <p:cNvSpPr txBox="1"/>
          <p:nvPr>
            <p:ph type="title"/>
          </p:nvPr>
        </p:nvSpPr>
        <p:spPr>
          <a:prstGeom prst="rect">
            <a:avLst/>
          </a:prstGeom>
        </p:spPr>
        <p:txBody>
          <a:bodyPr/>
          <a:lstStyle/>
          <a:p>
            <a:pPr/>
            <a:r>
              <a:t>Ports and Adapters</a:t>
            </a:r>
          </a:p>
        </p:txBody>
      </p:sp>
      <p:sp>
        <p:nvSpPr>
          <p:cNvPr id="305" name="Configure Service Integ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17244">
              <a:defRPr sz="5445"/>
            </a:lvl1pPr>
          </a:lstStyle>
          <a:p>
            <a:pPr/>
            <a:r>
              <a:t>Configure Service Integration</a:t>
            </a:r>
          </a:p>
        </p:txBody>
      </p:sp>
      <p:sp>
        <p:nvSpPr>
          <p:cNvPr id="306" name="When ports are configured in the Model Specification, the framework dynamically generates methods on the domain model to invoke them. Each port is assigned an adapter, which either invokes the port (inbound) or is invoked by it (outbound).…"/>
          <p:cNvSpPr txBox="1"/>
          <p:nvPr>
            <p:ph type="body" sz="half" idx="1"/>
          </p:nvPr>
        </p:nvSpPr>
        <p:spPr>
          <a:prstGeom prst="rect">
            <a:avLst/>
          </a:prstGeom>
        </p:spPr>
        <p:txBody>
          <a:bodyPr/>
          <a:lstStyle/>
          <a:p>
            <a:pPr marL="493776" indent="-493776" defTabSz="1975054">
              <a:spcBef>
                <a:spcPts val="3600"/>
              </a:spcBef>
              <a:defRPr sz="3888"/>
            </a:pPr>
            <a:r>
              <a:t>When ports are configured in the </a:t>
            </a:r>
            <a:r>
              <a:rPr i="1"/>
              <a:t>Model Specification</a:t>
            </a:r>
            <a:r>
              <a:t>, the framework dynamically generates methods on the domain model to invoke them. Each port is assigned an adapter, which either invokes the port (inbound) or is invoked by it (outbound). </a:t>
            </a:r>
          </a:p>
          <a:p>
            <a:pPr marL="493776" indent="-493776" defTabSz="1975054">
              <a:spcBef>
                <a:spcPts val="3600"/>
              </a:spcBef>
              <a:defRPr sz="3888"/>
            </a:pPr>
            <a:r>
              <a:t>Ports can be instrumented for exceptions and timeouts to extend the framework’s retry and compensation logic.</a:t>
            </a:r>
          </a:p>
          <a:p>
            <a:pPr marL="493776" indent="-493776" defTabSz="1975054">
              <a:spcBef>
                <a:spcPts val="3600"/>
              </a:spcBef>
              <a:defRPr sz="3888"/>
            </a:pPr>
            <a:r>
              <a:t>They can also be piped together in control flows by specifying the output event of one port as the input or triggering event of another.</a:t>
            </a:r>
          </a:p>
        </p:txBody>
      </p:sp>
      <p:grpSp>
        <p:nvGrpSpPr>
          <p:cNvPr id="331" name="Group"/>
          <p:cNvGrpSpPr/>
          <p:nvPr/>
        </p:nvGrpSpPr>
        <p:grpSpPr>
          <a:xfrm>
            <a:off x="11068166" y="752027"/>
            <a:ext cx="11882485" cy="12027980"/>
            <a:chOff x="0" y="226500"/>
            <a:chExt cx="11882484" cy="12027978"/>
          </a:xfrm>
        </p:grpSpPr>
        <p:sp>
          <p:nvSpPr>
            <p:cNvPr id="307" name="Polygon"/>
            <p:cNvSpPr/>
            <p:nvPr/>
          </p:nvSpPr>
          <p:spPr>
            <a:xfrm rot="5400000">
              <a:off x="7816015" y="9474115"/>
              <a:ext cx="1524865"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08" name="Polygon"/>
            <p:cNvSpPr/>
            <p:nvPr/>
          </p:nvSpPr>
          <p:spPr>
            <a:xfrm rot="5400000">
              <a:off x="3701757" y="4073752"/>
              <a:ext cx="7593378"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09" name="Polygon"/>
            <p:cNvSpPr/>
            <p:nvPr/>
          </p:nvSpPr>
          <p:spPr>
            <a:xfrm rot="5400000">
              <a:off x="4365989" y="4840742"/>
              <a:ext cx="6264912" cy="723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312" name="Group"/>
            <p:cNvGrpSpPr/>
            <p:nvPr/>
          </p:nvGrpSpPr>
          <p:grpSpPr>
            <a:xfrm>
              <a:off x="5807823" y="6993667"/>
              <a:ext cx="3381246" cy="2928246"/>
              <a:chOff x="0" y="226500"/>
              <a:chExt cx="3381245" cy="2928244"/>
            </a:xfrm>
          </p:grpSpPr>
          <p:sp>
            <p:nvSpPr>
              <p:cNvPr id="310"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1"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318" name="Group"/>
            <p:cNvGrpSpPr/>
            <p:nvPr/>
          </p:nvGrpSpPr>
          <p:grpSpPr>
            <a:xfrm>
              <a:off x="-1" y="3532643"/>
              <a:ext cx="4562169" cy="3208607"/>
              <a:chOff x="0" y="226500"/>
              <a:chExt cx="4562167" cy="3208606"/>
            </a:xfrm>
          </p:grpSpPr>
          <p:sp>
            <p:nvSpPr>
              <p:cNvPr id="313"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4" name="Polygon"/>
              <p:cNvSpPr/>
              <p:nvPr/>
            </p:nvSpPr>
            <p:spPr>
              <a:xfrm rot="5400000">
                <a:off x="646125" y="537956"/>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5" name="Line"/>
              <p:cNvSpPr/>
              <p:nvPr/>
            </p:nvSpPr>
            <p:spPr>
              <a:xfrm flipH="1" flipV="1">
                <a:off x="2649001" y="2310665"/>
                <a:ext cx="794749" cy="44053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16" name="Rectangle"/>
              <p:cNvSpPr/>
              <p:nvPr/>
            </p:nvSpPr>
            <p:spPr>
              <a:xfrm rot="1860000">
                <a:off x="3402283" y="2567980"/>
                <a:ext cx="533401" cy="673856"/>
              </a:xfrm>
              <a:prstGeom prst="rect">
                <a:avLst/>
              </a:prstGeom>
              <a:solidFill>
                <a:srgbClr val="434343"/>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17" name="Line"/>
              <p:cNvSpPr/>
              <p:nvPr/>
            </p:nvSpPr>
            <p:spPr>
              <a:xfrm>
                <a:off x="3695883" y="2914590"/>
                <a:ext cx="866285" cy="52051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grpSp>
        <p:grpSp>
          <p:nvGrpSpPr>
            <p:cNvPr id="321" name="Group"/>
            <p:cNvGrpSpPr/>
            <p:nvPr/>
          </p:nvGrpSpPr>
          <p:grpSpPr>
            <a:xfrm>
              <a:off x="5815122" y="226500"/>
              <a:ext cx="3381246" cy="2928245"/>
              <a:chOff x="0" y="226500"/>
              <a:chExt cx="3381245" cy="2928244"/>
            </a:xfrm>
          </p:grpSpPr>
          <p:sp>
            <p:nvSpPr>
              <p:cNvPr id="319"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20"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322" name="Line"/>
            <p:cNvSpPr/>
            <p:nvPr/>
          </p:nvSpPr>
          <p:spPr>
            <a:xfrm flipH="1">
              <a:off x="7481609" y="4003882"/>
              <a:ext cx="6122" cy="908659"/>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23" name="Rectangle"/>
            <p:cNvSpPr/>
            <p:nvPr/>
          </p:nvSpPr>
          <p:spPr>
            <a:xfrm flipH="1" rot="5303156">
              <a:off x="7197619" y="3395278"/>
              <a:ext cx="533401" cy="673857"/>
            </a:xfrm>
            <a:prstGeom prst="rect">
              <a:avLst/>
            </a:prstGeom>
            <a:solidFill>
              <a:srgbClr val="434343"/>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24" name="Line"/>
            <p:cNvSpPr/>
            <p:nvPr/>
          </p:nvSpPr>
          <p:spPr>
            <a:xfrm flipV="1">
              <a:off x="7485746" y="2813646"/>
              <a:ext cx="1" cy="85488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25" name="Line"/>
            <p:cNvSpPr/>
            <p:nvPr/>
          </p:nvSpPr>
          <p:spPr>
            <a:xfrm flipH="1" flipV="1">
              <a:off x="4578717" y="6727239"/>
              <a:ext cx="794749" cy="44053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26" name="Line"/>
            <p:cNvSpPr/>
            <p:nvPr/>
          </p:nvSpPr>
          <p:spPr>
            <a:xfrm flipH="1" flipV="1">
              <a:off x="7481609" y="5116935"/>
              <a:ext cx="6122" cy="908659"/>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27" name="Rectangle"/>
            <p:cNvSpPr/>
            <p:nvPr/>
          </p:nvSpPr>
          <p:spPr>
            <a:xfrm rot="5496844">
              <a:off x="7197619" y="5960342"/>
              <a:ext cx="533401" cy="673856"/>
            </a:xfrm>
            <a:prstGeom prst="rect">
              <a:avLst/>
            </a:pr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28" name="Rectangle"/>
            <p:cNvSpPr/>
            <p:nvPr/>
          </p:nvSpPr>
          <p:spPr>
            <a:xfrm rot="1860000">
              <a:off x="5370100" y="7009954"/>
              <a:ext cx="533401" cy="673856"/>
            </a:xfrm>
            <a:prstGeom prst="rect">
              <a:avLst/>
            </a:pr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29" name="Line"/>
            <p:cNvSpPr/>
            <p:nvPr/>
          </p:nvSpPr>
          <p:spPr>
            <a:xfrm>
              <a:off x="5625599" y="7369265"/>
              <a:ext cx="866285" cy="52051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30" name="Line"/>
            <p:cNvSpPr/>
            <p:nvPr/>
          </p:nvSpPr>
          <p:spPr>
            <a:xfrm>
              <a:off x="7485746" y="6285893"/>
              <a:ext cx="1" cy="854886"/>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Polygon"/>
          <p:cNvSpPr/>
          <p:nvPr/>
        </p:nvSpPr>
        <p:spPr>
          <a:xfrm rot="5400000">
            <a:off x="14769924" y="4599280"/>
            <a:ext cx="7593377"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34" name="Polygon"/>
          <p:cNvSpPr/>
          <p:nvPr/>
        </p:nvSpPr>
        <p:spPr>
          <a:xfrm rot="5400000">
            <a:off x="15434155" y="536627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35" name="Ports and Adapters"/>
          <p:cNvSpPr txBox="1"/>
          <p:nvPr>
            <p:ph type="title"/>
          </p:nvPr>
        </p:nvSpPr>
        <p:spPr>
          <a:prstGeom prst="rect">
            <a:avLst/>
          </a:prstGeom>
        </p:spPr>
        <p:txBody>
          <a:bodyPr/>
          <a:lstStyle/>
          <a:p>
            <a:pPr/>
            <a:r>
              <a:t>Ports and Adapters</a:t>
            </a:r>
          </a:p>
        </p:txBody>
      </p:sp>
      <p:sp>
        <p:nvSpPr>
          <p:cNvPr id="336" name="Configure Service Integ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17244">
              <a:defRPr sz="5445"/>
            </a:lvl1pPr>
          </a:lstStyle>
          <a:p>
            <a:pPr/>
            <a:r>
              <a:t>Configure Service Integration</a:t>
            </a:r>
          </a:p>
        </p:txBody>
      </p:sp>
      <p:sp>
        <p:nvSpPr>
          <p:cNvPr id="337" name="An adapter either implements an external interface or exposes an interface for external clients to consume.…"/>
          <p:cNvSpPr txBox="1"/>
          <p:nvPr>
            <p:ph type="body" sz="half" idx="1"/>
          </p:nvPr>
        </p:nvSpPr>
        <p:spPr>
          <a:prstGeom prst="rect">
            <a:avLst/>
          </a:prstGeom>
        </p:spPr>
        <p:txBody>
          <a:bodyPr/>
          <a:lstStyle/>
          <a:p>
            <a:pPr marL="491363" indent="-491363" defTabSz="1779987">
              <a:spcBef>
                <a:spcPts val="3200"/>
              </a:spcBef>
              <a:defRPr sz="3504"/>
            </a:pPr>
            <a:r>
              <a:rPr b="1" sz="3869">
                <a:solidFill>
                  <a:srgbClr val="EA33E8"/>
                </a:solidFill>
              </a:rPr>
              <a:t>An</a:t>
            </a:r>
            <a:r>
              <a:rPr b="1" sz="3869">
                <a:solidFill>
                  <a:schemeClr val="accent4"/>
                </a:solidFill>
              </a:rPr>
              <a:t> </a:t>
            </a:r>
            <a:r>
              <a:rPr b="1" sz="3869">
                <a:solidFill>
                  <a:srgbClr val="EA33E8"/>
                </a:solidFill>
              </a:rPr>
              <a:t>adapter</a:t>
            </a:r>
            <a:r>
              <a:rPr b="1" sz="3869"/>
              <a:t> </a:t>
            </a:r>
            <a:r>
              <a:t>either implements an external interface or exposes an interface for external clients to consume.</a:t>
            </a:r>
          </a:p>
          <a:p>
            <a:pPr marL="445008" indent="-445008" defTabSz="1779987">
              <a:spcBef>
                <a:spcPts val="3200"/>
              </a:spcBef>
              <a:defRPr sz="3504"/>
            </a:pPr>
            <a:r>
              <a:t>On the port side, an adapter always implements the port interface; never the other way around. Ports are a function of the domain logic, which should remain static.</a:t>
            </a:r>
          </a:p>
          <a:p>
            <a:pPr marL="445008" indent="-445008" defTabSz="1779987">
              <a:spcBef>
                <a:spcPts val="3200"/>
              </a:spcBef>
              <a:defRPr sz="3504"/>
            </a:pPr>
            <a:r>
              <a:t>Ports optionally specify a callback to process data received on the port before control is returned to the caller. The callback is passed as an argument to the port function. </a:t>
            </a:r>
          </a:p>
          <a:p>
            <a:pPr marL="445008" indent="-445008" defTabSz="1779987">
              <a:spcBef>
                <a:spcPts val="3200"/>
              </a:spcBef>
              <a:defRPr sz="3504"/>
            </a:pPr>
            <a:r>
              <a:t>Ports can be configured to run on receipt of an event, API request, or called directly from code.</a:t>
            </a:r>
          </a:p>
        </p:txBody>
      </p:sp>
      <p:sp>
        <p:nvSpPr>
          <p:cNvPr id="338" name="Polygon"/>
          <p:cNvSpPr/>
          <p:nvPr/>
        </p:nvSpPr>
        <p:spPr>
          <a:xfrm rot="5400000">
            <a:off x="18884181" y="9999643"/>
            <a:ext cx="1524866" cy="17205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341" name="Group"/>
          <p:cNvGrpSpPr/>
          <p:nvPr/>
        </p:nvGrpSpPr>
        <p:grpSpPr>
          <a:xfrm>
            <a:off x="16875990" y="7519195"/>
            <a:ext cx="3381246" cy="2928245"/>
            <a:chOff x="0" y="226500"/>
            <a:chExt cx="3381245" cy="2928244"/>
          </a:xfrm>
        </p:grpSpPr>
        <p:sp>
          <p:nvSpPr>
            <p:cNvPr id="339"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40"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342" name="Polygon"/>
          <p:cNvSpPr/>
          <p:nvPr/>
        </p:nvSpPr>
        <p:spPr>
          <a:xfrm rot="5400000">
            <a:off x="11294666" y="3831670"/>
            <a:ext cx="2928246" cy="3381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43" name="Polygon"/>
          <p:cNvSpPr/>
          <p:nvPr/>
        </p:nvSpPr>
        <p:spPr>
          <a:xfrm rot="5400000">
            <a:off x="11714291" y="4369627"/>
            <a:ext cx="2088997" cy="2412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44" name="Line"/>
          <p:cNvSpPr/>
          <p:nvPr/>
        </p:nvSpPr>
        <p:spPr>
          <a:xfrm flipH="1" flipV="1">
            <a:off x="13717167" y="6142335"/>
            <a:ext cx="794749" cy="440537"/>
          </a:xfrm>
          <a:prstGeom prst="line">
            <a:avLst/>
          </a:prstGeom>
          <a:ln w="139700">
            <a:solidFill>
              <a:srgbClr val="FFFFFF"/>
            </a:solidFill>
            <a:miter lim="400000"/>
            <a:headEnd type="oval"/>
            <a:tailEnd type="triangle" len="sm"/>
          </a:ln>
        </p:spPr>
        <p:txBody>
          <a:bodyPr lIns="50800" tIns="50800" rIns="50800" bIns="50800" anchor="ctr"/>
          <a:lstStyle/>
          <a:p>
            <a:pPr/>
          </a:p>
        </p:txBody>
      </p:sp>
      <p:grpSp>
        <p:nvGrpSpPr>
          <p:cNvPr id="347" name="Group"/>
          <p:cNvGrpSpPr/>
          <p:nvPr/>
        </p:nvGrpSpPr>
        <p:grpSpPr>
          <a:xfrm>
            <a:off x="16883288" y="752027"/>
            <a:ext cx="3381247" cy="2928246"/>
            <a:chOff x="0" y="226500"/>
            <a:chExt cx="3381245" cy="2928244"/>
          </a:xfrm>
        </p:grpSpPr>
        <p:sp>
          <p:nvSpPr>
            <p:cNvPr id="345"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46"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348" name="Rectangle"/>
          <p:cNvSpPr/>
          <p:nvPr/>
        </p:nvSpPr>
        <p:spPr>
          <a:xfrm rot="1860000">
            <a:off x="14470450" y="6399650"/>
            <a:ext cx="533401" cy="673857"/>
          </a:xfrm>
          <a:prstGeom prst="rect">
            <a:avLst/>
          </a:prstGeom>
          <a:solidFill>
            <a:srgbClr val="434343"/>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49" name="Line"/>
          <p:cNvSpPr/>
          <p:nvPr/>
        </p:nvSpPr>
        <p:spPr>
          <a:xfrm>
            <a:off x="18557777" y="4529416"/>
            <a:ext cx="1" cy="981378"/>
          </a:xfrm>
          <a:prstGeom prst="line">
            <a:avLst/>
          </a:prstGeom>
          <a:ln w="139700">
            <a:solidFill>
              <a:srgbClr val="DF30F5"/>
            </a:solidFill>
            <a:miter lim="400000"/>
            <a:headEnd type="oval"/>
          </a:ln>
        </p:spPr>
        <p:txBody>
          <a:bodyPr lIns="50800" tIns="50800" rIns="50800" bIns="50800" anchor="ctr"/>
          <a:lstStyle/>
          <a:p>
            <a:pPr/>
          </a:p>
        </p:txBody>
      </p:sp>
      <p:sp>
        <p:nvSpPr>
          <p:cNvPr id="350" name="Line"/>
          <p:cNvSpPr/>
          <p:nvPr/>
        </p:nvSpPr>
        <p:spPr>
          <a:xfrm>
            <a:off x="14763630" y="6746954"/>
            <a:ext cx="927664" cy="562290"/>
          </a:xfrm>
          <a:prstGeom prst="line">
            <a:avLst/>
          </a:prstGeom>
          <a:ln w="139700">
            <a:solidFill>
              <a:srgbClr val="EA33E8"/>
            </a:solidFill>
            <a:miter lim="400000"/>
            <a:headEnd type="oval"/>
          </a:ln>
        </p:spPr>
        <p:txBody>
          <a:bodyPr lIns="50800" tIns="50800" rIns="50800" bIns="50800" anchor="ctr"/>
          <a:lstStyle/>
          <a:p>
            <a:pPr/>
          </a:p>
        </p:txBody>
      </p:sp>
      <p:sp>
        <p:nvSpPr>
          <p:cNvPr id="351" name="Rectangle"/>
          <p:cNvSpPr/>
          <p:nvPr/>
        </p:nvSpPr>
        <p:spPr>
          <a:xfrm flipH="1" rot="5303156">
            <a:off x="18265785" y="3920806"/>
            <a:ext cx="533401" cy="673856"/>
          </a:xfrm>
          <a:prstGeom prst="rect">
            <a:avLst/>
          </a:prstGeom>
          <a:solidFill>
            <a:srgbClr val="434343"/>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52" name="Line"/>
          <p:cNvSpPr/>
          <p:nvPr/>
        </p:nvSpPr>
        <p:spPr>
          <a:xfrm flipV="1">
            <a:off x="18553913" y="3339173"/>
            <a:ext cx="1" cy="854887"/>
          </a:xfrm>
          <a:prstGeom prst="line">
            <a:avLst/>
          </a:prstGeom>
          <a:ln w="139700">
            <a:solidFill>
              <a:srgbClr val="FFFFFF"/>
            </a:solidFill>
            <a:miter lim="400000"/>
            <a:headEnd type="oval"/>
            <a:tailEnd type="triangle" len="sm"/>
          </a:ln>
        </p:spPr>
        <p:txBody>
          <a:bodyPr lIns="50800" tIns="50800" rIns="50800" bIns="50800" anchor="ctr"/>
          <a:lstStyle/>
          <a:p>
            <a:pPr/>
          </a:p>
        </p:txBody>
      </p:sp>
      <p:sp>
        <p:nvSpPr>
          <p:cNvPr id="353" name="Line"/>
          <p:cNvSpPr/>
          <p:nvPr/>
        </p:nvSpPr>
        <p:spPr>
          <a:xfrm flipV="1">
            <a:off x="18557778" y="5398589"/>
            <a:ext cx="1" cy="1152526"/>
          </a:xfrm>
          <a:prstGeom prst="line">
            <a:avLst/>
          </a:prstGeom>
          <a:ln w="139700">
            <a:solidFill>
              <a:srgbClr val="DF30F5"/>
            </a:solidFill>
            <a:miter lim="400000"/>
            <a:headEnd type="oval"/>
          </a:ln>
        </p:spPr>
        <p:txBody>
          <a:bodyPr lIns="50800" tIns="50800" rIns="50800" bIns="50800" anchor="ctr"/>
          <a:lstStyle/>
          <a:p>
            <a:pPr/>
          </a:p>
        </p:txBody>
      </p:sp>
      <p:sp>
        <p:nvSpPr>
          <p:cNvPr id="354" name="Rectangle"/>
          <p:cNvSpPr/>
          <p:nvPr/>
        </p:nvSpPr>
        <p:spPr>
          <a:xfrm rot="5496844">
            <a:off x="18265785" y="6485869"/>
            <a:ext cx="533401" cy="673856"/>
          </a:xfrm>
          <a:prstGeom prst="rect">
            <a:avLst/>
          </a:prstGeom>
          <a:solidFill>
            <a:schemeClr val="accent4"/>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55" name="Line"/>
          <p:cNvSpPr/>
          <p:nvPr/>
        </p:nvSpPr>
        <p:spPr>
          <a:xfrm>
            <a:off x="18553913" y="6811420"/>
            <a:ext cx="1" cy="854887"/>
          </a:xfrm>
          <a:prstGeom prst="line">
            <a:avLst/>
          </a:prstGeom>
          <a:ln w="139700">
            <a:solidFill>
              <a:srgbClr val="FFFFFF"/>
            </a:solidFill>
            <a:miter lim="400000"/>
            <a:headEnd type="oval"/>
            <a:tailEnd type="triangle" len="sm"/>
          </a:ln>
        </p:spPr>
        <p:txBody>
          <a:bodyPr lIns="50800" tIns="50800" rIns="50800" bIns="50800" anchor="ctr"/>
          <a:lstStyle/>
          <a:p>
            <a:pPr/>
          </a:p>
        </p:txBody>
      </p:sp>
      <p:sp>
        <p:nvSpPr>
          <p:cNvPr id="356" name="Line"/>
          <p:cNvSpPr/>
          <p:nvPr/>
        </p:nvSpPr>
        <p:spPr>
          <a:xfrm flipH="1" flipV="1">
            <a:off x="15610172" y="7262530"/>
            <a:ext cx="780462" cy="431131"/>
          </a:xfrm>
          <a:prstGeom prst="line">
            <a:avLst/>
          </a:prstGeom>
          <a:ln w="139700">
            <a:solidFill>
              <a:srgbClr val="EA33E8"/>
            </a:solidFill>
            <a:miter lim="400000"/>
            <a:headEnd type="oval"/>
          </a:ln>
        </p:spPr>
        <p:txBody>
          <a:bodyPr lIns="50800" tIns="50800" rIns="50800" bIns="50800" anchor="ctr"/>
          <a:lstStyle/>
          <a:p>
            <a:pPr/>
          </a:p>
        </p:txBody>
      </p:sp>
      <p:sp>
        <p:nvSpPr>
          <p:cNvPr id="357" name="Rectangle"/>
          <p:cNvSpPr/>
          <p:nvPr/>
        </p:nvSpPr>
        <p:spPr>
          <a:xfrm rot="1860000">
            <a:off x="16412866" y="7535481"/>
            <a:ext cx="533401" cy="673857"/>
          </a:xfrm>
          <a:prstGeom prst="rect">
            <a:avLst/>
          </a:prstGeom>
          <a:solidFill>
            <a:schemeClr val="accent4"/>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58" name="Line"/>
          <p:cNvSpPr/>
          <p:nvPr/>
        </p:nvSpPr>
        <p:spPr>
          <a:xfrm>
            <a:off x="16693765" y="7894792"/>
            <a:ext cx="866286" cy="520517"/>
          </a:xfrm>
          <a:prstGeom prst="line">
            <a:avLst/>
          </a:prstGeom>
          <a:ln w="139700">
            <a:solidFill>
              <a:srgbClr val="FFFFFF"/>
            </a:solidFill>
            <a:miter lim="400000"/>
            <a:headEnd type="oval"/>
            <a:tailEnd type="triangle" len="sm"/>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Ports and Adapters"/>
          <p:cNvSpPr txBox="1"/>
          <p:nvPr>
            <p:ph type="title"/>
          </p:nvPr>
        </p:nvSpPr>
        <p:spPr>
          <a:prstGeom prst="rect">
            <a:avLst/>
          </a:prstGeom>
        </p:spPr>
        <p:txBody>
          <a:bodyPr/>
          <a:lstStyle/>
          <a:p>
            <a:pPr/>
            <a:r>
              <a:t>Ports and Adapters</a:t>
            </a:r>
          </a:p>
        </p:txBody>
      </p:sp>
      <p:sp>
        <p:nvSpPr>
          <p:cNvPr id="361" name="…Configure Service Integ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59459">
              <a:defRPr sz="5060"/>
            </a:lvl1pPr>
          </a:lstStyle>
          <a:p>
            <a:pPr/>
            <a:r>
              <a:t>…Configure Service Integration</a:t>
            </a:r>
          </a:p>
        </p:txBody>
      </p:sp>
      <p:sp>
        <p:nvSpPr>
          <p:cNvPr id="362" name="Ports also have an undo callback for implementing compensating logic, in the event a transaction has to be rolled back.…"/>
          <p:cNvSpPr txBox="1"/>
          <p:nvPr>
            <p:ph type="body" sz="half" idx="1"/>
          </p:nvPr>
        </p:nvSpPr>
        <p:spPr>
          <a:prstGeom prst="rect">
            <a:avLst/>
          </a:prstGeom>
        </p:spPr>
        <p:txBody>
          <a:bodyPr/>
          <a:lstStyle/>
          <a:p>
            <a:pPr/>
            <a:r>
              <a:t>Ports also have an undo callback for implementing compensating logic, in the event a transaction has to be rolled back.</a:t>
            </a:r>
          </a:p>
          <a:p>
            <a:pPr/>
            <a:r>
              <a:t>The framework remembers the order in which ports are called and invokes the undo callback of each port in reverse order, starting at the point of failure</a:t>
            </a:r>
          </a:p>
        </p:txBody>
      </p:sp>
      <p:grpSp>
        <p:nvGrpSpPr>
          <p:cNvPr id="387" name="Group"/>
          <p:cNvGrpSpPr/>
          <p:nvPr/>
        </p:nvGrpSpPr>
        <p:grpSpPr>
          <a:xfrm>
            <a:off x="11068166" y="752027"/>
            <a:ext cx="11882485" cy="12027980"/>
            <a:chOff x="0" y="226500"/>
            <a:chExt cx="11882484" cy="12027978"/>
          </a:xfrm>
        </p:grpSpPr>
        <p:sp>
          <p:nvSpPr>
            <p:cNvPr id="363" name="Polygon"/>
            <p:cNvSpPr/>
            <p:nvPr/>
          </p:nvSpPr>
          <p:spPr>
            <a:xfrm rot="5400000">
              <a:off x="7816015" y="9474115"/>
              <a:ext cx="1524865"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64" name="Polygon"/>
            <p:cNvSpPr/>
            <p:nvPr/>
          </p:nvSpPr>
          <p:spPr>
            <a:xfrm rot="5400000">
              <a:off x="3701757" y="4073752"/>
              <a:ext cx="7593378"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65" name="Polygon"/>
            <p:cNvSpPr/>
            <p:nvPr/>
          </p:nvSpPr>
          <p:spPr>
            <a:xfrm rot="5400000">
              <a:off x="4365989" y="4840742"/>
              <a:ext cx="6264912" cy="723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368" name="Group"/>
            <p:cNvGrpSpPr/>
            <p:nvPr/>
          </p:nvGrpSpPr>
          <p:grpSpPr>
            <a:xfrm>
              <a:off x="5807823" y="6993667"/>
              <a:ext cx="3381246" cy="2928246"/>
              <a:chOff x="0" y="226500"/>
              <a:chExt cx="3381245" cy="2928244"/>
            </a:xfrm>
          </p:grpSpPr>
          <p:sp>
            <p:nvSpPr>
              <p:cNvPr id="366"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67"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374" name="Group"/>
            <p:cNvGrpSpPr/>
            <p:nvPr/>
          </p:nvGrpSpPr>
          <p:grpSpPr>
            <a:xfrm>
              <a:off x="-1" y="3532643"/>
              <a:ext cx="4562169" cy="3208607"/>
              <a:chOff x="0" y="226500"/>
              <a:chExt cx="4562167" cy="3208606"/>
            </a:xfrm>
          </p:grpSpPr>
          <p:sp>
            <p:nvSpPr>
              <p:cNvPr id="369"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70" name="Polygon"/>
              <p:cNvSpPr/>
              <p:nvPr/>
            </p:nvSpPr>
            <p:spPr>
              <a:xfrm rot="5400000">
                <a:off x="646125" y="537956"/>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71" name="Line"/>
              <p:cNvSpPr/>
              <p:nvPr/>
            </p:nvSpPr>
            <p:spPr>
              <a:xfrm flipH="1" flipV="1">
                <a:off x="2649001" y="2310665"/>
                <a:ext cx="794749" cy="44053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72" name="Rectangle"/>
              <p:cNvSpPr/>
              <p:nvPr/>
            </p:nvSpPr>
            <p:spPr>
              <a:xfrm rot="1860000">
                <a:off x="3402283" y="2567980"/>
                <a:ext cx="533401" cy="673856"/>
              </a:xfrm>
              <a:prstGeom prst="rect">
                <a:avLst/>
              </a:prstGeom>
              <a:solidFill>
                <a:srgbClr val="434343"/>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73" name="Line"/>
              <p:cNvSpPr/>
              <p:nvPr/>
            </p:nvSpPr>
            <p:spPr>
              <a:xfrm>
                <a:off x="3695883" y="2914590"/>
                <a:ext cx="866285" cy="52051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grpSp>
        <p:grpSp>
          <p:nvGrpSpPr>
            <p:cNvPr id="377" name="Group"/>
            <p:cNvGrpSpPr/>
            <p:nvPr/>
          </p:nvGrpSpPr>
          <p:grpSpPr>
            <a:xfrm>
              <a:off x="5815122" y="226500"/>
              <a:ext cx="3381246" cy="2928245"/>
              <a:chOff x="0" y="226500"/>
              <a:chExt cx="3381245" cy="2928244"/>
            </a:xfrm>
          </p:grpSpPr>
          <p:sp>
            <p:nvSpPr>
              <p:cNvPr id="375"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76"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378" name="Line"/>
            <p:cNvSpPr/>
            <p:nvPr/>
          </p:nvSpPr>
          <p:spPr>
            <a:xfrm flipH="1">
              <a:off x="7481609" y="4003882"/>
              <a:ext cx="6122" cy="908659"/>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79" name="Rectangle"/>
            <p:cNvSpPr/>
            <p:nvPr/>
          </p:nvSpPr>
          <p:spPr>
            <a:xfrm flipH="1" rot="5303156">
              <a:off x="7197619" y="3395278"/>
              <a:ext cx="533401" cy="673857"/>
            </a:xfrm>
            <a:prstGeom prst="rect">
              <a:avLst/>
            </a:prstGeom>
            <a:solidFill>
              <a:srgbClr val="434343"/>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80" name="Line"/>
            <p:cNvSpPr/>
            <p:nvPr/>
          </p:nvSpPr>
          <p:spPr>
            <a:xfrm flipV="1">
              <a:off x="7485746" y="2813646"/>
              <a:ext cx="1" cy="85488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81" name="Line"/>
            <p:cNvSpPr/>
            <p:nvPr/>
          </p:nvSpPr>
          <p:spPr>
            <a:xfrm flipH="1" flipV="1">
              <a:off x="4578717" y="6727239"/>
              <a:ext cx="794749" cy="44053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82" name="Line"/>
            <p:cNvSpPr/>
            <p:nvPr/>
          </p:nvSpPr>
          <p:spPr>
            <a:xfrm flipH="1" flipV="1">
              <a:off x="7481609" y="5116935"/>
              <a:ext cx="6122" cy="908659"/>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83" name="Rectangle"/>
            <p:cNvSpPr/>
            <p:nvPr/>
          </p:nvSpPr>
          <p:spPr>
            <a:xfrm rot="5496844">
              <a:off x="7197619" y="5960342"/>
              <a:ext cx="533401" cy="673856"/>
            </a:xfrm>
            <a:prstGeom prst="rect">
              <a:avLst/>
            </a:pr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84" name="Rectangle"/>
            <p:cNvSpPr/>
            <p:nvPr/>
          </p:nvSpPr>
          <p:spPr>
            <a:xfrm rot="1860000">
              <a:off x="5370100" y="7009954"/>
              <a:ext cx="533401" cy="673856"/>
            </a:xfrm>
            <a:prstGeom prst="rect">
              <a:avLst/>
            </a:pr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85" name="Line"/>
            <p:cNvSpPr/>
            <p:nvPr/>
          </p:nvSpPr>
          <p:spPr>
            <a:xfrm>
              <a:off x="5625599" y="7369265"/>
              <a:ext cx="866285" cy="52051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86" name="Line"/>
            <p:cNvSpPr/>
            <p:nvPr/>
          </p:nvSpPr>
          <p:spPr>
            <a:xfrm>
              <a:off x="7485746" y="6285893"/>
              <a:ext cx="1" cy="854886"/>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APIs"/>
          <p:cNvSpPr txBox="1"/>
          <p:nvPr>
            <p:ph type="title"/>
          </p:nvPr>
        </p:nvSpPr>
        <p:spPr>
          <a:prstGeom prst="rect">
            <a:avLst/>
          </a:prstGeom>
        </p:spPr>
        <p:txBody>
          <a:bodyPr/>
          <a:lstStyle/>
          <a:p>
            <a:pPr/>
            <a:r>
              <a:t>APIs</a:t>
            </a:r>
          </a:p>
        </p:txBody>
      </p:sp>
      <p:sp>
        <p:nvSpPr>
          <p:cNvPr id="390" name="REST API gene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REST API generation</a:t>
            </a:r>
          </a:p>
        </p:txBody>
      </p:sp>
      <p:sp>
        <p:nvSpPr>
          <p:cNvPr id="391" name="When a domain model is imported, the framework generates APIs to create, update, find and delete it.…"/>
          <p:cNvSpPr txBox="1"/>
          <p:nvPr>
            <p:ph type="body" sz="half" idx="1"/>
          </p:nvPr>
        </p:nvSpPr>
        <p:spPr>
          <a:xfrm>
            <a:off x="609780" y="4248504"/>
            <a:ext cx="10640797" cy="8256012"/>
          </a:xfrm>
          <a:prstGeom prst="rect">
            <a:avLst/>
          </a:prstGeom>
        </p:spPr>
        <p:txBody>
          <a:bodyPr/>
          <a:lstStyle/>
          <a:p>
            <a:pPr marL="518160" indent="-518160" defTabSz="2072588">
              <a:spcBef>
                <a:spcPts val="3800"/>
              </a:spcBef>
              <a:defRPr sz="4080"/>
            </a:pPr>
            <a:r>
              <a:t>When a domain model is imported, the framework generates APIs to create, update, find and delete it.</a:t>
            </a:r>
          </a:p>
          <a:p>
            <a:pPr lvl="1" marL="1036320" indent="-518160" defTabSz="2072588">
              <a:spcBef>
                <a:spcPts val="3800"/>
              </a:spcBef>
              <a:defRPr sz="3655"/>
            </a:pPr>
            <a:r>
              <a:t>POST /api/model</a:t>
            </a:r>
          </a:p>
          <a:p>
            <a:pPr lvl="1" marL="1036320" indent="-518160" defTabSz="2072588">
              <a:spcBef>
                <a:spcPts val="3800"/>
              </a:spcBef>
              <a:defRPr sz="3655"/>
            </a:pPr>
            <a:r>
              <a:t>PATCH /api/model/:id</a:t>
            </a:r>
          </a:p>
          <a:p>
            <a:pPr lvl="1" marL="1036320" indent="-518160" defTabSz="2072588">
              <a:spcBef>
                <a:spcPts val="3800"/>
              </a:spcBef>
              <a:defRPr sz="3655"/>
            </a:pPr>
            <a:r>
              <a:t>PATCH /api/model/:id/:command</a:t>
            </a:r>
          </a:p>
          <a:p>
            <a:pPr lvl="1" marL="1036320" indent="-518160" defTabSz="2072588">
              <a:spcBef>
                <a:spcPts val="3800"/>
              </a:spcBef>
              <a:defRPr sz="3655"/>
            </a:pPr>
            <a:r>
              <a:t>GET /api/model?key=value…</a:t>
            </a:r>
          </a:p>
          <a:p>
            <a:pPr lvl="1" marL="1036320" indent="-518160" defTabSz="2072588">
              <a:spcBef>
                <a:spcPts val="3800"/>
              </a:spcBef>
              <a:defRPr sz="3655"/>
            </a:pPr>
            <a:r>
              <a:t>GET /api/model/:id?relation|command=name</a:t>
            </a:r>
          </a:p>
          <a:p>
            <a:pPr lvl="1" marL="1036320" indent="-518160" defTabSz="2072588">
              <a:spcBef>
                <a:spcPts val="3800"/>
              </a:spcBef>
              <a:defRPr sz="3655"/>
            </a:pPr>
            <a:r>
              <a:t>DELETE /api/model/:id</a:t>
            </a:r>
          </a:p>
        </p:txBody>
      </p:sp>
      <p:grpSp>
        <p:nvGrpSpPr>
          <p:cNvPr id="421" name="Group"/>
          <p:cNvGrpSpPr/>
          <p:nvPr/>
        </p:nvGrpSpPr>
        <p:grpSpPr>
          <a:xfrm>
            <a:off x="11146704" y="795555"/>
            <a:ext cx="11818987" cy="12035252"/>
            <a:chOff x="0" y="226500"/>
            <a:chExt cx="11818985" cy="12035251"/>
          </a:xfrm>
        </p:grpSpPr>
        <p:grpSp>
          <p:nvGrpSpPr>
            <p:cNvPr id="394" name="Group"/>
            <p:cNvGrpSpPr/>
            <p:nvPr/>
          </p:nvGrpSpPr>
          <p:grpSpPr>
            <a:xfrm rot="10800000">
              <a:off x="3050909" y="4661102"/>
              <a:ext cx="8768076" cy="7593378"/>
              <a:chOff x="0" y="587349"/>
              <a:chExt cx="8768075" cy="7593376"/>
            </a:xfrm>
          </p:grpSpPr>
          <p:sp>
            <p:nvSpPr>
              <p:cNvPr id="392" name="Polygon"/>
              <p:cNvSpPr/>
              <p:nvPr/>
            </p:nvSpPr>
            <p:spPr>
              <a:xfrm rot="16200000">
                <a:off x="587349" y="0"/>
                <a:ext cx="7593378"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93" name="Polygon"/>
              <p:cNvSpPr/>
              <p:nvPr/>
            </p:nvSpPr>
            <p:spPr>
              <a:xfrm rot="16200000">
                <a:off x="1251583" y="76699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395" name="Polygon"/>
            <p:cNvSpPr/>
            <p:nvPr/>
          </p:nvSpPr>
          <p:spPr>
            <a:xfrm rot="5400000">
              <a:off x="7752515" y="9474115"/>
              <a:ext cx="1524866"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398" name="Group"/>
            <p:cNvGrpSpPr/>
            <p:nvPr/>
          </p:nvGrpSpPr>
          <p:grpSpPr>
            <a:xfrm>
              <a:off x="5744323" y="6993667"/>
              <a:ext cx="3381246" cy="2928246"/>
              <a:chOff x="0" y="226500"/>
              <a:chExt cx="3381245" cy="2928244"/>
            </a:xfrm>
          </p:grpSpPr>
          <p:sp>
            <p:nvSpPr>
              <p:cNvPr id="396"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97"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399" name="Polygon"/>
            <p:cNvSpPr/>
            <p:nvPr/>
          </p:nvSpPr>
          <p:spPr>
            <a:xfrm rot="5400000">
              <a:off x="5978122"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00" name="Polygon"/>
            <p:cNvSpPr/>
            <p:nvPr/>
          </p:nvSpPr>
          <p:spPr>
            <a:xfrm rot="5400000">
              <a:off x="6397747" y="537956"/>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403" name="Group"/>
            <p:cNvGrpSpPr/>
            <p:nvPr/>
          </p:nvGrpSpPr>
          <p:grpSpPr>
            <a:xfrm>
              <a:off x="0" y="3469143"/>
              <a:ext cx="3381246" cy="2928245"/>
              <a:chOff x="0" y="226500"/>
              <a:chExt cx="3381245" cy="2928244"/>
            </a:xfrm>
          </p:grpSpPr>
          <p:sp>
            <p:nvSpPr>
              <p:cNvPr id="401"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02"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404" name="Line"/>
            <p:cNvSpPr/>
            <p:nvPr/>
          </p:nvSpPr>
          <p:spPr>
            <a:xfrm flipH="1" flipV="1">
              <a:off x="3112229" y="5744097"/>
              <a:ext cx="804489" cy="486803"/>
            </a:xfrm>
            <a:prstGeom prst="line">
              <a:avLst/>
            </a:prstGeom>
            <a:noFill/>
            <a:ln w="139700" cap="flat">
              <a:solidFill>
                <a:srgbClr val="FFFFFF"/>
              </a:solidFill>
              <a:prstDash val="solid"/>
              <a:miter lim="400000"/>
              <a:headEnd type="triangle" w="med" len="med"/>
            </a:ln>
            <a:effectLst/>
          </p:spPr>
          <p:txBody>
            <a:bodyPr wrap="square" lIns="50800" tIns="50800" rIns="50800" bIns="50800" numCol="1" anchor="ctr">
              <a:noAutofit/>
            </a:bodyPr>
            <a:lstStyle/>
            <a:p>
              <a:pPr/>
            </a:p>
          </p:txBody>
        </p:sp>
        <p:sp>
          <p:nvSpPr>
            <p:cNvPr id="405" name="Line"/>
            <p:cNvSpPr/>
            <p:nvPr/>
          </p:nvSpPr>
          <p:spPr>
            <a:xfrm flipV="1">
              <a:off x="7438811" y="3400294"/>
              <a:ext cx="1" cy="931605"/>
            </a:xfrm>
            <a:prstGeom prst="line">
              <a:avLst/>
            </a:prstGeom>
            <a:noFill/>
            <a:ln w="139700" cap="flat">
              <a:solidFill>
                <a:srgbClr val="FFFFFF"/>
              </a:solidFill>
              <a:prstDash val="solid"/>
              <a:miter lim="400000"/>
              <a:headEnd type="triangle" w="med" len="med"/>
            </a:ln>
            <a:effectLst/>
          </p:spPr>
          <p:txBody>
            <a:bodyPr wrap="square" lIns="50800" tIns="50800" rIns="50800" bIns="50800" numCol="1" anchor="ctr">
              <a:noAutofit/>
            </a:bodyPr>
            <a:lstStyle/>
            <a:p>
              <a:pPr/>
            </a:p>
          </p:txBody>
        </p:sp>
        <p:sp>
          <p:nvSpPr>
            <p:cNvPr id="406" name="μ"/>
            <p:cNvSpPr txBox="1"/>
            <p:nvPr/>
          </p:nvSpPr>
          <p:spPr>
            <a:xfrm>
              <a:off x="6065928" y="7737399"/>
              <a:ext cx="2712639" cy="1440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8800">
                  <a:latin typeface="Helvetica Neue Medium"/>
                  <a:ea typeface="Helvetica Neue Medium"/>
                  <a:cs typeface="Helvetica Neue Medium"/>
                  <a:sym typeface="Helvetica Neue Medium"/>
                </a:defRPr>
              </a:lvl1pPr>
            </a:lstStyle>
            <a:p>
              <a:pPr/>
              <a:r>
                <a:t>μ</a:t>
              </a:r>
            </a:p>
          </p:txBody>
        </p:sp>
        <p:grpSp>
          <p:nvGrpSpPr>
            <p:cNvPr id="420" name="Group"/>
            <p:cNvGrpSpPr/>
            <p:nvPr/>
          </p:nvGrpSpPr>
          <p:grpSpPr>
            <a:xfrm>
              <a:off x="3035869" y="4668373"/>
              <a:ext cx="8768077" cy="7593379"/>
              <a:chOff x="0" y="587348"/>
              <a:chExt cx="8768076" cy="7593377"/>
            </a:xfrm>
          </p:grpSpPr>
          <p:grpSp>
            <p:nvGrpSpPr>
              <p:cNvPr id="409" name="Group"/>
              <p:cNvGrpSpPr/>
              <p:nvPr/>
            </p:nvGrpSpPr>
            <p:grpSpPr>
              <a:xfrm rot="10800000">
                <a:off x="0" y="587349"/>
                <a:ext cx="8768076" cy="7593378"/>
                <a:chOff x="0" y="587349"/>
                <a:chExt cx="8768075" cy="7593376"/>
              </a:xfrm>
            </p:grpSpPr>
            <p:sp>
              <p:nvSpPr>
                <p:cNvPr id="407" name="Polygon"/>
                <p:cNvSpPr/>
                <p:nvPr/>
              </p:nvSpPr>
              <p:spPr>
                <a:xfrm rot="16200000">
                  <a:off x="587349" y="0"/>
                  <a:ext cx="7593378"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08" name="Polygon"/>
                <p:cNvSpPr/>
                <p:nvPr/>
              </p:nvSpPr>
              <p:spPr>
                <a:xfrm rot="16200000">
                  <a:off x="1251583" y="76699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410" name="Polygon"/>
              <p:cNvSpPr/>
              <p:nvPr/>
            </p:nvSpPr>
            <p:spPr>
              <a:xfrm rot="5400000">
                <a:off x="4701606" y="5400362"/>
                <a:ext cx="1524866"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413" name="Group"/>
              <p:cNvGrpSpPr/>
              <p:nvPr/>
            </p:nvGrpSpPr>
            <p:grpSpPr>
              <a:xfrm>
                <a:off x="1777620" y="4429806"/>
                <a:ext cx="3381246" cy="2928246"/>
                <a:chOff x="0" y="226500"/>
                <a:chExt cx="3381245" cy="2928244"/>
              </a:xfrm>
            </p:grpSpPr>
            <p:sp>
              <p:nvSpPr>
                <p:cNvPr id="411"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12"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416" name="Group"/>
              <p:cNvGrpSpPr/>
              <p:nvPr/>
            </p:nvGrpSpPr>
            <p:grpSpPr>
              <a:xfrm>
                <a:off x="1815720" y="1381268"/>
                <a:ext cx="3381246" cy="2928245"/>
                <a:chOff x="0" y="226500"/>
                <a:chExt cx="3381245" cy="2928244"/>
              </a:xfrm>
            </p:grpSpPr>
            <p:sp>
              <p:nvSpPr>
                <p:cNvPr id="414"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15"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419" name="Group"/>
              <p:cNvGrpSpPr/>
              <p:nvPr/>
            </p:nvGrpSpPr>
            <p:grpSpPr>
              <a:xfrm>
                <a:off x="4426698" y="2907215"/>
                <a:ext cx="3381246" cy="2928245"/>
                <a:chOff x="0" y="226500"/>
                <a:chExt cx="3381245" cy="2928244"/>
              </a:xfrm>
            </p:grpSpPr>
            <p:sp>
              <p:nvSpPr>
                <p:cNvPr id="417"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18"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Persistence"/>
          <p:cNvSpPr txBox="1"/>
          <p:nvPr>
            <p:ph type="title"/>
          </p:nvPr>
        </p:nvSpPr>
        <p:spPr>
          <a:prstGeom prst="rect">
            <a:avLst/>
          </a:prstGeom>
        </p:spPr>
        <p:txBody>
          <a:bodyPr/>
          <a:lstStyle>
            <a:lvl1pPr>
              <a:defRPr>
                <a:solidFill>
                  <a:srgbClr val="EFBC40"/>
                </a:solidFill>
              </a:defRPr>
            </a:lvl1pPr>
          </a:lstStyle>
          <a:p>
            <a:pPr/>
            <a:r>
              <a:t>Persistence</a:t>
            </a:r>
          </a:p>
        </p:txBody>
      </p:sp>
      <p:sp>
        <p:nvSpPr>
          <p:cNvPr id="424" name="Provided by defaul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Provided by default</a:t>
            </a:r>
          </a:p>
        </p:txBody>
      </p:sp>
      <p:sp>
        <p:nvSpPr>
          <p:cNvPr id="425" name="The framework automatically perists domain models. In-memory, file-system, and MongoDB adapters are provided.…"/>
          <p:cNvSpPr txBox="1"/>
          <p:nvPr>
            <p:ph type="body" sz="half" idx="1"/>
          </p:nvPr>
        </p:nvSpPr>
        <p:spPr>
          <a:prstGeom prst="rect">
            <a:avLst/>
          </a:prstGeom>
        </p:spPr>
        <p:txBody>
          <a:bodyPr/>
          <a:lstStyle/>
          <a:p>
            <a:pPr marL="591312" indent="-591312" defTabSz="2365188">
              <a:spcBef>
                <a:spcPts val="4300"/>
              </a:spcBef>
              <a:defRPr sz="4656"/>
            </a:pPr>
            <a:r>
              <a:t>The framework automatically perists domain models. In-memory, file-system, and MongoDB adapters are provided.</a:t>
            </a:r>
          </a:p>
          <a:p>
            <a:pPr marL="591312" indent="-591312" defTabSz="2365188">
              <a:spcBef>
                <a:spcPts val="4300"/>
              </a:spcBef>
              <a:defRPr sz="4656"/>
            </a:pPr>
            <a:r>
              <a:t>Domain models are stored as JSON documents. De/serialization can be customized through configuration. </a:t>
            </a:r>
          </a:p>
          <a:p>
            <a:pPr marL="591312" indent="-591312" defTabSz="2365188">
              <a:spcBef>
                <a:spcPts val="4300"/>
              </a:spcBef>
              <a:defRPr sz="4656"/>
            </a:pPr>
            <a:r>
              <a:t>Every write operation generates an event that can be forwarded to an external event source.</a:t>
            </a:r>
          </a:p>
        </p:txBody>
      </p:sp>
      <p:grpSp>
        <p:nvGrpSpPr>
          <p:cNvPr id="452" name="Group"/>
          <p:cNvGrpSpPr/>
          <p:nvPr/>
        </p:nvGrpSpPr>
        <p:grpSpPr>
          <a:xfrm>
            <a:off x="14182574" y="791982"/>
            <a:ext cx="8768077" cy="12030436"/>
            <a:chOff x="0" y="0"/>
            <a:chExt cx="8768075" cy="12030434"/>
          </a:xfrm>
        </p:grpSpPr>
        <p:sp>
          <p:nvSpPr>
            <p:cNvPr id="426" name="Polygon"/>
            <p:cNvSpPr/>
            <p:nvPr/>
          </p:nvSpPr>
          <p:spPr>
            <a:xfrm rot="5400000">
              <a:off x="587349" y="3849708"/>
              <a:ext cx="7593378"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27" name="Polygon"/>
            <p:cNvSpPr/>
            <p:nvPr/>
          </p:nvSpPr>
          <p:spPr>
            <a:xfrm rot="5400000">
              <a:off x="1251581" y="4616698"/>
              <a:ext cx="6264912" cy="723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28" name="Polygon"/>
            <p:cNvSpPr/>
            <p:nvPr/>
          </p:nvSpPr>
          <p:spPr>
            <a:xfrm rot="5400000">
              <a:off x="4701606" y="9250071"/>
              <a:ext cx="1524866"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431" name="Group"/>
            <p:cNvGrpSpPr/>
            <p:nvPr/>
          </p:nvGrpSpPr>
          <p:grpSpPr>
            <a:xfrm>
              <a:off x="1777620" y="8279515"/>
              <a:ext cx="3381246" cy="2928246"/>
              <a:chOff x="0" y="226500"/>
              <a:chExt cx="3381245" cy="2928244"/>
            </a:xfrm>
          </p:grpSpPr>
          <p:sp>
            <p:nvSpPr>
              <p:cNvPr id="429"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30"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434" name="Group"/>
            <p:cNvGrpSpPr/>
            <p:nvPr/>
          </p:nvGrpSpPr>
          <p:grpSpPr>
            <a:xfrm>
              <a:off x="4426698" y="6756924"/>
              <a:ext cx="3381246" cy="2928245"/>
              <a:chOff x="0" y="226500"/>
              <a:chExt cx="3381245" cy="2928244"/>
            </a:xfrm>
          </p:grpSpPr>
          <p:sp>
            <p:nvSpPr>
              <p:cNvPr id="432"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33"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438" name="Group"/>
            <p:cNvGrpSpPr/>
            <p:nvPr/>
          </p:nvGrpSpPr>
          <p:grpSpPr>
            <a:xfrm>
              <a:off x="2748779" y="5357356"/>
              <a:ext cx="1438927" cy="2037301"/>
              <a:chOff x="0" y="0"/>
              <a:chExt cx="1438926" cy="2037300"/>
            </a:xfrm>
          </p:grpSpPr>
          <p:sp>
            <p:nvSpPr>
              <p:cNvPr id="435" name="Oval"/>
              <p:cNvSpPr/>
              <p:nvPr/>
            </p:nvSpPr>
            <p:spPr>
              <a:xfrm flipH="1" rot="5368055">
                <a:off x="307909" y="903548"/>
                <a:ext cx="834167" cy="1420179"/>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36" name="Rectangle"/>
              <p:cNvSpPr/>
              <p:nvPr/>
            </p:nvSpPr>
            <p:spPr>
              <a:xfrm flipH="1" rot="5368055">
                <a:off x="146455" y="356747"/>
                <a:ext cx="1146234" cy="1347063"/>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37" name="Oval"/>
              <p:cNvSpPr/>
              <p:nvPr/>
            </p:nvSpPr>
            <p:spPr>
              <a:xfrm flipH="1" rot="5368055">
                <a:off x="296851" y="-286426"/>
                <a:ext cx="834167" cy="1420179"/>
              </a:xfrm>
              <a:prstGeom prst="ellipse">
                <a:avLst/>
              </a:prstGeom>
              <a:solidFill>
                <a:srgbClr val="FFFFFF"/>
              </a:solidFill>
              <a:ln w="1143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439" name="Line"/>
            <p:cNvSpPr/>
            <p:nvPr/>
          </p:nvSpPr>
          <p:spPr>
            <a:xfrm flipV="1">
              <a:off x="3468242" y="7200945"/>
              <a:ext cx="1" cy="1435101"/>
            </a:xfrm>
            <a:prstGeom prst="line">
              <a:avLst/>
            </a:prstGeom>
            <a:noFill/>
            <a:ln w="228600" cap="flat">
              <a:solidFill>
                <a:srgbClr val="FFFFFF"/>
              </a:solidFill>
              <a:prstDash val="solid"/>
              <a:miter lim="400000"/>
            </a:ln>
            <a:effectLst/>
          </p:spPr>
          <p:txBody>
            <a:bodyPr wrap="square" lIns="50800" tIns="50800" rIns="50800" bIns="50800" numCol="1" anchor="ctr">
              <a:noAutofit/>
            </a:bodyPr>
            <a:lstStyle/>
            <a:p>
              <a:pPr/>
            </a:p>
          </p:txBody>
        </p:sp>
        <p:sp>
          <p:nvSpPr>
            <p:cNvPr id="453" name="Connection Line"/>
            <p:cNvSpPr/>
            <p:nvPr/>
          </p:nvSpPr>
          <p:spPr>
            <a:xfrm>
              <a:off x="4141470" y="6375400"/>
              <a:ext cx="1974850"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228600" cap="flat">
              <a:solidFill>
                <a:srgbClr val="FFFFFF"/>
              </a:solidFill>
              <a:prstDash val="solid"/>
              <a:miter lim="400000"/>
            </a:ln>
            <a:effectLst/>
          </p:spPr>
          <p:txBody>
            <a:bodyPr/>
            <a:lstStyle/>
            <a:p>
              <a:pPr/>
            </a:p>
          </p:txBody>
        </p:sp>
        <p:grpSp>
          <p:nvGrpSpPr>
            <p:cNvPr id="445" name="Group"/>
            <p:cNvGrpSpPr/>
            <p:nvPr/>
          </p:nvGrpSpPr>
          <p:grpSpPr>
            <a:xfrm flipH="1" rot="5390024">
              <a:off x="2110157" y="196276"/>
              <a:ext cx="2674752" cy="2288829"/>
              <a:chOff x="0" y="0"/>
              <a:chExt cx="2674751" cy="2288828"/>
            </a:xfrm>
          </p:grpSpPr>
          <p:sp>
            <p:nvSpPr>
              <p:cNvPr id="441" name="Rectangle"/>
              <p:cNvSpPr/>
              <p:nvPr/>
            </p:nvSpPr>
            <p:spPr>
              <a:xfrm flipH="1" rot="10800000">
                <a:off x="564699" y="0"/>
                <a:ext cx="1514624" cy="2288828"/>
              </a:xfrm>
              <a:prstGeom prst="rect">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42" name="Oval"/>
              <p:cNvSpPr/>
              <p:nvPr/>
            </p:nvSpPr>
            <p:spPr>
              <a:xfrm flipH="1" rot="10800000">
                <a:off x="0" y="8368"/>
                <a:ext cx="1102261" cy="2272092"/>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43" name="Rectangle"/>
              <p:cNvSpPr/>
              <p:nvPr/>
            </p:nvSpPr>
            <p:spPr>
              <a:xfrm flipH="1" rot="10800000">
                <a:off x="564699" y="41388"/>
                <a:ext cx="1514624" cy="2206052"/>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44" name="Oval"/>
              <p:cNvSpPr/>
              <p:nvPr/>
            </p:nvSpPr>
            <p:spPr>
              <a:xfrm flipH="1" rot="10800000">
                <a:off x="1572490" y="8368"/>
                <a:ext cx="1102261" cy="2272092"/>
              </a:xfrm>
              <a:prstGeom prst="ellipse">
                <a:avLst/>
              </a:prstGeom>
              <a:solidFill>
                <a:srgbClr val="FFFFFF"/>
              </a:solidFill>
              <a:ln w="1397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450" name="Group"/>
            <p:cNvGrpSpPr/>
            <p:nvPr/>
          </p:nvGrpSpPr>
          <p:grpSpPr>
            <a:xfrm flipH="1" rot="5390024">
              <a:off x="2110157" y="1318455"/>
              <a:ext cx="2674752" cy="2288829"/>
              <a:chOff x="0" y="0"/>
              <a:chExt cx="2674751" cy="2288828"/>
            </a:xfrm>
          </p:grpSpPr>
          <p:sp>
            <p:nvSpPr>
              <p:cNvPr id="446" name="Rectangle"/>
              <p:cNvSpPr/>
              <p:nvPr/>
            </p:nvSpPr>
            <p:spPr>
              <a:xfrm flipH="1" rot="10800000">
                <a:off x="564699" y="0"/>
                <a:ext cx="1514624" cy="2288828"/>
              </a:xfrm>
              <a:prstGeom prst="rect">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47" name="Oval"/>
              <p:cNvSpPr/>
              <p:nvPr/>
            </p:nvSpPr>
            <p:spPr>
              <a:xfrm flipH="1" rot="10800000">
                <a:off x="0" y="8368"/>
                <a:ext cx="1102261" cy="2272092"/>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48" name="Rectangle"/>
              <p:cNvSpPr/>
              <p:nvPr/>
            </p:nvSpPr>
            <p:spPr>
              <a:xfrm flipH="1" rot="10800000">
                <a:off x="564699" y="41388"/>
                <a:ext cx="1514624" cy="2206052"/>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49" name="Oval"/>
              <p:cNvSpPr/>
              <p:nvPr/>
            </p:nvSpPr>
            <p:spPr>
              <a:xfrm flipH="1" rot="10800000">
                <a:off x="1572490" y="8368"/>
                <a:ext cx="1102261" cy="2272092"/>
              </a:xfrm>
              <a:prstGeom prst="ellipse">
                <a:avLst/>
              </a:prstGeom>
              <a:solidFill>
                <a:srgbClr val="FFFFFF"/>
              </a:solidFill>
              <a:ln w="1397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451" name="Line"/>
            <p:cNvSpPr/>
            <p:nvPr/>
          </p:nvSpPr>
          <p:spPr>
            <a:xfrm flipH="1">
              <a:off x="3455542" y="3620521"/>
              <a:ext cx="1" cy="2037302"/>
            </a:xfrm>
            <a:prstGeom prst="line">
              <a:avLst/>
            </a:prstGeom>
            <a:noFill/>
            <a:ln w="228600" cap="flat">
              <a:solidFill>
                <a:srgbClr val="FFFFFF"/>
              </a:solidFill>
              <a:prstDash val="solid"/>
              <a:miter lim="400000"/>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Persistence"/>
          <p:cNvSpPr txBox="1"/>
          <p:nvPr>
            <p:ph type="title"/>
          </p:nvPr>
        </p:nvSpPr>
        <p:spPr>
          <a:prstGeom prst="rect">
            <a:avLst/>
          </a:prstGeom>
        </p:spPr>
        <p:txBody>
          <a:bodyPr/>
          <a:lstStyle>
            <a:lvl1pPr>
              <a:defRPr>
                <a:solidFill>
                  <a:srgbClr val="EFBC40"/>
                </a:solidFill>
              </a:defRPr>
            </a:lvl1pPr>
          </a:lstStyle>
          <a:p>
            <a:pPr/>
            <a:r>
              <a:t>Persistence</a:t>
            </a:r>
          </a:p>
        </p:txBody>
      </p:sp>
      <p:sp>
        <p:nvSpPr>
          <p:cNvPr id="456" name="Common Datasource Factor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08990">
              <a:defRPr sz="5390"/>
            </a:lvl1pPr>
          </a:lstStyle>
          <a:p>
            <a:pPr/>
            <a:r>
              <a:t>Common Datasource Factory</a:t>
            </a:r>
          </a:p>
        </p:txBody>
      </p:sp>
      <p:sp>
        <p:nvSpPr>
          <p:cNvPr id="457" name="A common datasource factory manages adapters and provides access to each service’s individual datasource.…"/>
          <p:cNvSpPr txBox="1"/>
          <p:nvPr>
            <p:ph type="body" sz="half" idx="1"/>
          </p:nvPr>
        </p:nvSpPr>
        <p:spPr>
          <a:prstGeom prst="rect">
            <a:avLst/>
          </a:prstGeom>
        </p:spPr>
        <p:txBody>
          <a:bodyPr/>
          <a:lstStyle/>
          <a:p>
            <a:pPr marL="512063" indent="-512063" defTabSz="2048204">
              <a:spcBef>
                <a:spcPts val="3700"/>
              </a:spcBef>
              <a:defRPr sz="4032"/>
            </a:pPr>
            <a:r>
              <a:t>A common datasource factory manages adapters and provides access to each service’s individual datasource.</a:t>
            </a:r>
          </a:p>
          <a:p>
            <a:pPr marL="512063" indent="-512063" defTabSz="2048204">
              <a:spcBef>
                <a:spcPts val="3700"/>
              </a:spcBef>
              <a:defRPr sz="4032"/>
            </a:pPr>
            <a:r>
              <a:t>The factory supports federated schemas through relations defined between datastores in the </a:t>
            </a:r>
            <a:r>
              <a:rPr i="1"/>
              <a:t>ModelSpec</a:t>
            </a:r>
            <a:r>
              <a:t>. Apart from this, services cannot access one another’s data.</a:t>
            </a:r>
          </a:p>
          <a:p>
            <a:pPr marL="512063" indent="-512063" defTabSz="2048204">
              <a:spcBef>
                <a:spcPts val="3700"/>
              </a:spcBef>
              <a:defRPr sz="4032"/>
            </a:pPr>
            <a:r>
              <a:t>Queries execute against an in-memory copy of the data. Datasources leverage this cache by extending the in-memory adapter. </a:t>
            </a:r>
          </a:p>
        </p:txBody>
      </p:sp>
      <p:grpSp>
        <p:nvGrpSpPr>
          <p:cNvPr id="484" name="Group"/>
          <p:cNvGrpSpPr/>
          <p:nvPr/>
        </p:nvGrpSpPr>
        <p:grpSpPr>
          <a:xfrm>
            <a:off x="14182574" y="791982"/>
            <a:ext cx="8768077" cy="12030436"/>
            <a:chOff x="0" y="0"/>
            <a:chExt cx="8768075" cy="12030434"/>
          </a:xfrm>
        </p:grpSpPr>
        <p:sp>
          <p:nvSpPr>
            <p:cNvPr id="458" name="Polygon"/>
            <p:cNvSpPr/>
            <p:nvPr/>
          </p:nvSpPr>
          <p:spPr>
            <a:xfrm rot="5400000">
              <a:off x="587349" y="3849708"/>
              <a:ext cx="7593378"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59" name="Polygon"/>
            <p:cNvSpPr/>
            <p:nvPr/>
          </p:nvSpPr>
          <p:spPr>
            <a:xfrm rot="5400000">
              <a:off x="1251581" y="4616698"/>
              <a:ext cx="6264912" cy="723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60" name="Polygon"/>
            <p:cNvSpPr/>
            <p:nvPr/>
          </p:nvSpPr>
          <p:spPr>
            <a:xfrm rot="5400000">
              <a:off x="4701606" y="9250071"/>
              <a:ext cx="1524866"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463" name="Group"/>
            <p:cNvGrpSpPr/>
            <p:nvPr/>
          </p:nvGrpSpPr>
          <p:grpSpPr>
            <a:xfrm>
              <a:off x="1777620" y="8279515"/>
              <a:ext cx="3381246" cy="2928246"/>
              <a:chOff x="0" y="226500"/>
              <a:chExt cx="3381245" cy="2928244"/>
            </a:xfrm>
          </p:grpSpPr>
          <p:sp>
            <p:nvSpPr>
              <p:cNvPr id="461"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62"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466" name="Group"/>
            <p:cNvGrpSpPr/>
            <p:nvPr/>
          </p:nvGrpSpPr>
          <p:grpSpPr>
            <a:xfrm>
              <a:off x="4426698" y="6756924"/>
              <a:ext cx="3381246" cy="2928245"/>
              <a:chOff x="0" y="226500"/>
              <a:chExt cx="3381245" cy="2928244"/>
            </a:xfrm>
          </p:grpSpPr>
          <p:sp>
            <p:nvSpPr>
              <p:cNvPr id="464"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65"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470" name="Group"/>
            <p:cNvGrpSpPr/>
            <p:nvPr/>
          </p:nvGrpSpPr>
          <p:grpSpPr>
            <a:xfrm>
              <a:off x="2748779" y="5357356"/>
              <a:ext cx="1438927" cy="2037301"/>
              <a:chOff x="0" y="0"/>
              <a:chExt cx="1438926" cy="2037300"/>
            </a:xfrm>
          </p:grpSpPr>
          <p:sp>
            <p:nvSpPr>
              <p:cNvPr id="467" name="Oval"/>
              <p:cNvSpPr/>
              <p:nvPr/>
            </p:nvSpPr>
            <p:spPr>
              <a:xfrm flipH="1" rot="5368055">
                <a:off x="307909" y="903548"/>
                <a:ext cx="834167" cy="1420179"/>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68" name="Rectangle"/>
              <p:cNvSpPr/>
              <p:nvPr/>
            </p:nvSpPr>
            <p:spPr>
              <a:xfrm flipH="1" rot="5368055">
                <a:off x="146455" y="356747"/>
                <a:ext cx="1146234" cy="1347063"/>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69" name="Oval"/>
              <p:cNvSpPr/>
              <p:nvPr/>
            </p:nvSpPr>
            <p:spPr>
              <a:xfrm flipH="1" rot="5368055">
                <a:off x="296851" y="-286426"/>
                <a:ext cx="834167" cy="1420179"/>
              </a:xfrm>
              <a:prstGeom prst="ellipse">
                <a:avLst/>
              </a:prstGeom>
              <a:solidFill>
                <a:srgbClr val="FFFFFF"/>
              </a:solidFill>
              <a:ln w="1143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471" name="Line"/>
            <p:cNvSpPr/>
            <p:nvPr/>
          </p:nvSpPr>
          <p:spPr>
            <a:xfrm flipV="1">
              <a:off x="3468242" y="7200945"/>
              <a:ext cx="1" cy="1435101"/>
            </a:xfrm>
            <a:prstGeom prst="line">
              <a:avLst/>
            </a:prstGeom>
            <a:noFill/>
            <a:ln w="228600" cap="flat">
              <a:solidFill>
                <a:srgbClr val="FFFFFF"/>
              </a:solidFill>
              <a:prstDash val="solid"/>
              <a:miter lim="400000"/>
            </a:ln>
            <a:effectLst/>
          </p:spPr>
          <p:txBody>
            <a:bodyPr wrap="square" lIns="50800" tIns="50800" rIns="50800" bIns="50800" numCol="1" anchor="ctr">
              <a:noAutofit/>
            </a:bodyPr>
            <a:lstStyle/>
            <a:p>
              <a:pPr/>
            </a:p>
          </p:txBody>
        </p:sp>
        <p:sp>
          <p:nvSpPr>
            <p:cNvPr id="485" name="Connection Line"/>
            <p:cNvSpPr/>
            <p:nvPr/>
          </p:nvSpPr>
          <p:spPr>
            <a:xfrm>
              <a:off x="4141470" y="6375400"/>
              <a:ext cx="1974850" cy="381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228600" cap="flat">
              <a:solidFill>
                <a:srgbClr val="FFFFFF"/>
              </a:solidFill>
              <a:prstDash val="solid"/>
              <a:miter lim="400000"/>
            </a:ln>
            <a:effectLst/>
          </p:spPr>
          <p:txBody>
            <a:bodyPr/>
            <a:lstStyle/>
            <a:p>
              <a:pPr/>
            </a:p>
          </p:txBody>
        </p:sp>
        <p:grpSp>
          <p:nvGrpSpPr>
            <p:cNvPr id="477" name="Group"/>
            <p:cNvGrpSpPr/>
            <p:nvPr/>
          </p:nvGrpSpPr>
          <p:grpSpPr>
            <a:xfrm flipH="1" rot="5390024">
              <a:off x="2110157" y="196276"/>
              <a:ext cx="2674752" cy="2288829"/>
              <a:chOff x="0" y="0"/>
              <a:chExt cx="2674751" cy="2288828"/>
            </a:xfrm>
          </p:grpSpPr>
          <p:sp>
            <p:nvSpPr>
              <p:cNvPr id="473" name="Rectangle"/>
              <p:cNvSpPr/>
              <p:nvPr/>
            </p:nvSpPr>
            <p:spPr>
              <a:xfrm flipH="1" rot="10800000">
                <a:off x="564699" y="0"/>
                <a:ext cx="1514624" cy="2288828"/>
              </a:xfrm>
              <a:prstGeom prst="rect">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74" name="Oval"/>
              <p:cNvSpPr/>
              <p:nvPr/>
            </p:nvSpPr>
            <p:spPr>
              <a:xfrm flipH="1" rot="10800000">
                <a:off x="0" y="8368"/>
                <a:ext cx="1102261" cy="2272092"/>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75" name="Rectangle"/>
              <p:cNvSpPr/>
              <p:nvPr/>
            </p:nvSpPr>
            <p:spPr>
              <a:xfrm flipH="1" rot="10800000">
                <a:off x="564699" y="41388"/>
                <a:ext cx="1514624" cy="2206052"/>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76" name="Oval"/>
              <p:cNvSpPr/>
              <p:nvPr/>
            </p:nvSpPr>
            <p:spPr>
              <a:xfrm flipH="1" rot="10800000">
                <a:off x="1572490" y="8368"/>
                <a:ext cx="1102261" cy="2272092"/>
              </a:xfrm>
              <a:prstGeom prst="ellipse">
                <a:avLst/>
              </a:prstGeom>
              <a:solidFill>
                <a:srgbClr val="FFFFFF"/>
              </a:solidFill>
              <a:ln w="1397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482" name="Group"/>
            <p:cNvGrpSpPr/>
            <p:nvPr/>
          </p:nvGrpSpPr>
          <p:grpSpPr>
            <a:xfrm flipH="1" rot="5390024">
              <a:off x="2110157" y="1318455"/>
              <a:ext cx="2674752" cy="2288829"/>
              <a:chOff x="0" y="0"/>
              <a:chExt cx="2674751" cy="2288828"/>
            </a:xfrm>
          </p:grpSpPr>
          <p:sp>
            <p:nvSpPr>
              <p:cNvPr id="478" name="Rectangle"/>
              <p:cNvSpPr/>
              <p:nvPr/>
            </p:nvSpPr>
            <p:spPr>
              <a:xfrm flipH="1" rot="10800000">
                <a:off x="564699" y="0"/>
                <a:ext cx="1514624" cy="2288828"/>
              </a:xfrm>
              <a:prstGeom prst="rect">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79" name="Oval"/>
              <p:cNvSpPr/>
              <p:nvPr/>
            </p:nvSpPr>
            <p:spPr>
              <a:xfrm flipH="1" rot="10800000">
                <a:off x="0" y="8368"/>
                <a:ext cx="1102261" cy="2272092"/>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80" name="Rectangle"/>
              <p:cNvSpPr/>
              <p:nvPr/>
            </p:nvSpPr>
            <p:spPr>
              <a:xfrm flipH="1" rot="10800000">
                <a:off x="564699" y="41388"/>
                <a:ext cx="1514624" cy="2206052"/>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81" name="Oval"/>
              <p:cNvSpPr/>
              <p:nvPr/>
            </p:nvSpPr>
            <p:spPr>
              <a:xfrm flipH="1" rot="10800000">
                <a:off x="1572490" y="8368"/>
                <a:ext cx="1102261" cy="2272092"/>
              </a:xfrm>
              <a:prstGeom prst="ellipse">
                <a:avLst/>
              </a:prstGeom>
              <a:solidFill>
                <a:srgbClr val="FFFFFF"/>
              </a:solidFill>
              <a:ln w="1397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483" name="Line"/>
            <p:cNvSpPr/>
            <p:nvPr/>
          </p:nvSpPr>
          <p:spPr>
            <a:xfrm flipH="1">
              <a:off x="3455542" y="3620521"/>
              <a:ext cx="1" cy="2037302"/>
            </a:xfrm>
            <a:prstGeom prst="line">
              <a:avLst/>
            </a:prstGeom>
            <a:noFill/>
            <a:ln w="228600" cap="flat">
              <a:solidFill>
                <a:srgbClr val="FFFFFF"/>
              </a:solidFill>
              <a:prstDash val="solid"/>
              <a:miter lim="400000"/>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Internal Events"/>
          <p:cNvSpPr txBox="1"/>
          <p:nvPr>
            <p:ph type="title"/>
          </p:nvPr>
        </p:nvSpPr>
        <p:spPr>
          <a:prstGeom prst="rect">
            <a:avLst/>
          </a:prstGeom>
        </p:spPr>
        <p:txBody>
          <a:bodyPr/>
          <a:lstStyle/>
          <a:p>
            <a:pPr/>
            <a:r>
              <a:t>Internal Events</a:t>
            </a:r>
          </a:p>
        </p:txBody>
      </p:sp>
      <p:sp>
        <p:nvSpPr>
          <p:cNvPr id="488" name="Local Service Integ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Local Service Integration</a:t>
            </a:r>
          </a:p>
        </p:txBody>
      </p:sp>
      <p:sp>
        <p:nvSpPr>
          <p:cNvPr id="489" name="In addition to in-memory function calls, services can communicate locally the same way they do remotely: by publishing and subscribing to events.…"/>
          <p:cNvSpPr txBox="1"/>
          <p:nvPr>
            <p:ph type="body" sz="half" idx="1"/>
          </p:nvPr>
        </p:nvSpPr>
        <p:spPr>
          <a:prstGeom prst="rect">
            <a:avLst/>
          </a:prstGeom>
        </p:spPr>
        <p:txBody>
          <a:bodyPr/>
          <a:lstStyle/>
          <a:p>
            <a:pPr marL="396240" indent="-396240" defTabSz="1584920">
              <a:spcBef>
                <a:spcPts val="2900"/>
              </a:spcBef>
              <a:defRPr sz="3705"/>
            </a:pPr>
            <a:r>
              <a:t>In addition to in-memory function calls, services can communicate locally the same way they do remotely: by publishing and subscribing to events.</a:t>
            </a:r>
          </a:p>
          <a:p>
            <a:pPr marL="396240" indent="-396240" defTabSz="1584920">
              <a:spcBef>
                <a:spcPts val="2900"/>
              </a:spcBef>
              <a:defRPr sz="3705"/>
            </a:pPr>
            <a:r>
              <a:t>Using local, shared events, microservice libraries are  virtually </a:t>
            </a:r>
            <a:r>
              <a:rPr b="1">
                <a:solidFill>
                  <a:schemeClr val="accent4"/>
                </a:solidFill>
              </a:rPr>
              <a:t>as decoupled as they would be running remotely</a:t>
            </a:r>
            <a:r>
              <a:t> in the standard out-of-process way.</a:t>
            </a:r>
          </a:p>
          <a:p>
            <a:pPr marL="396240" indent="-396240" defTabSz="1584920">
              <a:spcBef>
                <a:spcPts val="2900"/>
              </a:spcBef>
              <a:defRPr sz="3705"/>
            </a:pPr>
            <a:r>
              <a:t>The framework implements local events in an observer pattern: publish and subscribe functions are injected into domain models.</a:t>
            </a:r>
          </a:p>
          <a:p>
            <a:pPr lvl="1" marL="792479" indent="-396239" defTabSz="1584920">
              <a:spcBef>
                <a:spcPts val="2900"/>
              </a:spcBef>
              <a:defRPr sz="3705"/>
            </a:pPr>
            <a:r>
              <a:t>ServiceA.</a:t>
            </a:r>
            <a:r>
              <a:rPr>
                <a:solidFill>
                  <a:schemeClr val="accent4"/>
                </a:solidFill>
              </a:rPr>
              <a:t>listen</a:t>
            </a:r>
            <a:r>
              <a:t>(event, handler) </a:t>
            </a:r>
          </a:p>
          <a:p>
            <a:pPr lvl="1" marL="792479" indent="-396239" defTabSz="1584920">
              <a:spcBef>
                <a:spcPts val="2900"/>
              </a:spcBef>
              <a:defRPr sz="3705"/>
            </a:pPr>
            <a:r>
              <a:t>ServiceB.</a:t>
            </a:r>
            <a:r>
              <a:rPr>
                <a:solidFill>
                  <a:schemeClr val="accent4"/>
                </a:solidFill>
              </a:rPr>
              <a:t>notify</a:t>
            </a:r>
            <a:r>
              <a:t>(event, data)</a:t>
            </a:r>
          </a:p>
        </p:txBody>
      </p:sp>
      <p:grpSp>
        <p:nvGrpSpPr>
          <p:cNvPr id="511" name="Group"/>
          <p:cNvGrpSpPr/>
          <p:nvPr/>
        </p:nvGrpSpPr>
        <p:grpSpPr>
          <a:xfrm>
            <a:off x="14182574" y="2186685"/>
            <a:ext cx="8768077" cy="10631422"/>
            <a:chOff x="0" y="0"/>
            <a:chExt cx="8768075" cy="10631420"/>
          </a:xfrm>
        </p:grpSpPr>
        <p:sp>
          <p:nvSpPr>
            <p:cNvPr id="490" name="Polygon"/>
            <p:cNvSpPr/>
            <p:nvPr/>
          </p:nvSpPr>
          <p:spPr>
            <a:xfrm rot="5400000">
              <a:off x="587349" y="2450694"/>
              <a:ext cx="7593378"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91" name="Polygon"/>
            <p:cNvSpPr/>
            <p:nvPr/>
          </p:nvSpPr>
          <p:spPr>
            <a:xfrm rot="5400000">
              <a:off x="1251581" y="3217684"/>
              <a:ext cx="6264912" cy="723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92" name="Polygon"/>
            <p:cNvSpPr/>
            <p:nvPr/>
          </p:nvSpPr>
          <p:spPr>
            <a:xfrm rot="5400000">
              <a:off x="4701606" y="7851057"/>
              <a:ext cx="1524866" cy="17205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495" name="Group"/>
            <p:cNvGrpSpPr/>
            <p:nvPr/>
          </p:nvGrpSpPr>
          <p:grpSpPr>
            <a:xfrm>
              <a:off x="1777620" y="6880501"/>
              <a:ext cx="3381246" cy="2928246"/>
              <a:chOff x="0" y="226500"/>
              <a:chExt cx="3381245" cy="2928244"/>
            </a:xfrm>
          </p:grpSpPr>
          <p:sp>
            <p:nvSpPr>
              <p:cNvPr id="493"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94"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498" name="Group"/>
            <p:cNvGrpSpPr/>
            <p:nvPr/>
          </p:nvGrpSpPr>
          <p:grpSpPr>
            <a:xfrm>
              <a:off x="4426698" y="5357909"/>
              <a:ext cx="3381246" cy="2928246"/>
              <a:chOff x="0" y="226500"/>
              <a:chExt cx="3381245" cy="2928244"/>
            </a:xfrm>
          </p:grpSpPr>
          <p:sp>
            <p:nvSpPr>
              <p:cNvPr id="496"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497"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499" name="Rectangle"/>
            <p:cNvSpPr/>
            <p:nvPr/>
          </p:nvSpPr>
          <p:spPr>
            <a:xfrm flipH="1" rot="10800000">
              <a:off x="2922539" y="4068072"/>
              <a:ext cx="1622902" cy="1272880"/>
            </a:xfrm>
            <a:prstGeom prst="rect">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00" name="Oval"/>
            <p:cNvSpPr/>
            <p:nvPr/>
          </p:nvSpPr>
          <p:spPr>
            <a:xfrm flipH="1" rot="10800000">
              <a:off x="2317470" y="4072725"/>
              <a:ext cx="1181061" cy="1263573"/>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01" name="Rectangle"/>
            <p:cNvSpPr/>
            <p:nvPr/>
          </p:nvSpPr>
          <p:spPr>
            <a:xfrm flipH="1" rot="10800000">
              <a:off x="2922539" y="4105252"/>
              <a:ext cx="1622902" cy="1198520"/>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02" name="Oval"/>
            <p:cNvSpPr/>
            <p:nvPr/>
          </p:nvSpPr>
          <p:spPr>
            <a:xfrm flipH="1" rot="10800000">
              <a:off x="4002377" y="4072725"/>
              <a:ext cx="1181061" cy="1263573"/>
            </a:xfrm>
            <a:prstGeom prst="ellipse">
              <a:avLst/>
            </a:prstGeom>
            <a:solidFill>
              <a:srgbClr val="FFFFFF"/>
            </a:solidFill>
            <a:ln w="1143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507" name="Group"/>
            <p:cNvGrpSpPr/>
            <p:nvPr/>
          </p:nvGrpSpPr>
          <p:grpSpPr>
            <a:xfrm>
              <a:off x="1810959" y="-1"/>
              <a:ext cx="4612022" cy="1782145"/>
              <a:chOff x="0" y="0"/>
              <a:chExt cx="4612021" cy="1782143"/>
            </a:xfrm>
          </p:grpSpPr>
          <p:sp>
            <p:nvSpPr>
              <p:cNvPr id="503" name="Rectangle"/>
              <p:cNvSpPr/>
              <p:nvPr/>
            </p:nvSpPr>
            <p:spPr>
              <a:xfrm flipH="1" rot="10800000">
                <a:off x="973699" y="0"/>
                <a:ext cx="2611637" cy="1782144"/>
              </a:xfrm>
              <a:prstGeom prst="rect">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04" name="Oval"/>
              <p:cNvSpPr/>
              <p:nvPr/>
            </p:nvSpPr>
            <p:spPr>
              <a:xfrm flipH="1" rot="10800000">
                <a:off x="0" y="6516"/>
                <a:ext cx="1900607" cy="1769112"/>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05" name="Rectangle"/>
              <p:cNvSpPr/>
              <p:nvPr/>
            </p:nvSpPr>
            <p:spPr>
              <a:xfrm flipH="1" rot="10800000">
                <a:off x="973699" y="32226"/>
                <a:ext cx="2611637" cy="1717692"/>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06" name="Oval"/>
              <p:cNvSpPr/>
              <p:nvPr/>
            </p:nvSpPr>
            <p:spPr>
              <a:xfrm flipH="1" rot="10800000">
                <a:off x="2711415" y="6516"/>
                <a:ext cx="1900607" cy="1769112"/>
              </a:xfrm>
              <a:prstGeom prst="ellipse">
                <a:avLst/>
              </a:prstGeom>
              <a:solidFill>
                <a:srgbClr val="FFFFFF"/>
              </a:solidFill>
              <a:ln w="1397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508" name="Line"/>
            <p:cNvSpPr/>
            <p:nvPr/>
          </p:nvSpPr>
          <p:spPr>
            <a:xfrm flipH="1">
              <a:off x="3455542" y="1800"/>
              <a:ext cx="1" cy="4257009"/>
            </a:xfrm>
            <a:prstGeom prst="line">
              <a:avLst/>
            </a:prstGeom>
            <a:noFill/>
            <a:ln w="228600" cap="flat">
              <a:solidFill>
                <a:srgbClr val="FFFFFF"/>
              </a:solidFill>
              <a:prstDash val="solid"/>
              <a:miter lim="400000"/>
            </a:ln>
            <a:effectLst/>
          </p:spPr>
          <p:txBody>
            <a:bodyPr wrap="square" lIns="50800" tIns="50800" rIns="50800" bIns="50800" numCol="1" anchor="ctr">
              <a:noAutofit/>
            </a:bodyPr>
            <a:lstStyle/>
            <a:p>
              <a:pPr/>
            </a:p>
          </p:txBody>
        </p:sp>
        <p:sp>
          <p:nvSpPr>
            <p:cNvPr id="509" name="Line"/>
            <p:cNvSpPr/>
            <p:nvPr/>
          </p:nvSpPr>
          <p:spPr>
            <a:xfrm flipH="1">
              <a:off x="3442843" y="4255658"/>
              <a:ext cx="1" cy="3066513"/>
            </a:xfrm>
            <a:prstGeom prst="line">
              <a:avLst/>
            </a:prstGeom>
            <a:noFill/>
            <a:ln w="228600" cap="flat">
              <a:solidFill>
                <a:srgbClr val="FFFFFF"/>
              </a:solidFill>
              <a:prstDash val="solid"/>
              <a:miter lim="400000"/>
            </a:ln>
            <a:effectLst/>
          </p:spPr>
          <p:txBody>
            <a:bodyPr wrap="square" lIns="50800" tIns="50800" rIns="50800" bIns="50800" numCol="1" anchor="ctr">
              <a:noAutofit/>
            </a:bodyPr>
            <a:lstStyle/>
            <a:p>
              <a:pPr/>
            </a:p>
          </p:txBody>
        </p:sp>
        <p:sp>
          <p:nvSpPr>
            <p:cNvPr id="512" name="Connection Line"/>
            <p:cNvSpPr/>
            <p:nvPr/>
          </p:nvSpPr>
          <p:spPr>
            <a:xfrm>
              <a:off x="4545330" y="4704080"/>
              <a:ext cx="1570990" cy="6527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228600" cap="flat">
              <a:solidFill>
                <a:srgbClr val="FFFFFF"/>
              </a:solidFill>
              <a:prstDash val="solid"/>
              <a:miter lim="400000"/>
            </a:ln>
            <a:effectLst/>
          </p:spPr>
          <p:txBody>
            <a:bodyPr/>
            <a:lstStyle/>
            <a:p>
              <a:pP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4" name="External Events"/>
          <p:cNvSpPr txBox="1"/>
          <p:nvPr>
            <p:ph type="title"/>
          </p:nvPr>
        </p:nvSpPr>
        <p:spPr>
          <a:prstGeom prst="rect">
            <a:avLst/>
          </a:prstGeom>
        </p:spPr>
        <p:txBody>
          <a:bodyPr/>
          <a:lstStyle/>
          <a:p>
            <a:pPr/>
            <a:r>
              <a:t>External Events</a:t>
            </a:r>
          </a:p>
        </p:txBody>
      </p:sp>
      <p:sp>
        <p:nvSpPr>
          <p:cNvPr id="515" name="Remote Service Integ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Remote Service Integration</a:t>
            </a:r>
          </a:p>
        </p:txBody>
      </p:sp>
      <p:sp>
        <p:nvSpPr>
          <p:cNvPr id="516" name="Services publish and subscribe to remote event sources the same way they do local ones.…"/>
          <p:cNvSpPr txBox="1"/>
          <p:nvPr>
            <p:ph type="body" sz="half" idx="1"/>
          </p:nvPr>
        </p:nvSpPr>
        <p:spPr>
          <a:prstGeom prst="rect">
            <a:avLst/>
          </a:prstGeom>
        </p:spPr>
        <p:txBody>
          <a:bodyPr/>
          <a:lstStyle/>
          <a:p>
            <a:pPr/>
            <a:r>
              <a:t>Services publish and subscribe to remote event sources the same way they do local ones.</a:t>
            </a:r>
          </a:p>
          <a:p>
            <a:pPr/>
            <a:r>
              <a:t>Any communication outside the domain layer requires a port and adapter. The framework provides adapters for </a:t>
            </a:r>
            <a:r>
              <a:rPr b="1">
                <a:solidFill>
                  <a:schemeClr val="accent4"/>
                </a:solidFill>
              </a:rPr>
              <a:t>Kafka</a:t>
            </a:r>
            <a:r>
              <a:t> and </a:t>
            </a:r>
            <a:r>
              <a:rPr b="1">
                <a:solidFill>
                  <a:schemeClr val="accent4"/>
                </a:solidFill>
              </a:rPr>
              <a:t>WebSockets</a:t>
            </a:r>
            <a:r>
              <a:t>.</a:t>
            </a:r>
          </a:p>
        </p:txBody>
      </p:sp>
      <p:grpSp>
        <p:nvGrpSpPr>
          <p:cNvPr id="543" name="Group"/>
          <p:cNvGrpSpPr/>
          <p:nvPr/>
        </p:nvGrpSpPr>
        <p:grpSpPr>
          <a:xfrm>
            <a:off x="11438804" y="2186685"/>
            <a:ext cx="11511847" cy="10631422"/>
            <a:chOff x="0" y="0"/>
            <a:chExt cx="11511845" cy="10631420"/>
          </a:xfrm>
        </p:grpSpPr>
        <p:sp>
          <p:nvSpPr>
            <p:cNvPr id="517" name="Polygon"/>
            <p:cNvSpPr/>
            <p:nvPr/>
          </p:nvSpPr>
          <p:spPr>
            <a:xfrm rot="5400000">
              <a:off x="3331119" y="2450694"/>
              <a:ext cx="7593377"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18" name="Polygon"/>
            <p:cNvSpPr/>
            <p:nvPr/>
          </p:nvSpPr>
          <p:spPr>
            <a:xfrm rot="5400000">
              <a:off x="3995350" y="3217684"/>
              <a:ext cx="6264912" cy="723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19" name="Polygon"/>
            <p:cNvSpPr/>
            <p:nvPr/>
          </p:nvSpPr>
          <p:spPr>
            <a:xfrm rot="5400000">
              <a:off x="7445376" y="7851057"/>
              <a:ext cx="1524866" cy="17205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522" name="Group"/>
            <p:cNvGrpSpPr/>
            <p:nvPr/>
          </p:nvGrpSpPr>
          <p:grpSpPr>
            <a:xfrm>
              <a:off x="4521389" y="6880501"/>
              <a:ext cx="3381247" cy="2928246"/>
              <a:chOff x="0" y="226500"/>
              <a:chExt cx="3381245" cy="2928244"/>
            </a:xfrm>
          </p:grpSpPr>
          <p:sp>
            <p:nvSpPr>
              <p:cNvPr id="520"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21"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525" name="Group"/>
            <p:cNvGrpSpPr/>
            <p:nvPr/>
          </p:nvGrpSpPr>
          <p:grpSpPr>
            <a:xfrm>
              <a:off x="7170468" y="5357909"/>
              <a:ext cx="3381246" cy="2928246"/>
              <a:chOff x="0" y="226500"/>
              <a:chExt cx="3381245" cy="2928244"/>
            </a:xfrm>
          </p:grpSpPr>
          <p:sp>
            <p:nvSpPr>
              <p:cNvPr id="523"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24"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526" name="Rectangle"/>
            <p:cNvSpPr/>
            <p:nvPr/>
          </p:nvSpPr>
          <p:spPr>
            <a:xfrm flipH="1" rot="10800000">
              <a:off x="5666309" y="4068072"/>
              <a:ext cx="1622902" cy="1272880"/>
            </a:xfrm>
            <a:prstGeom prst="rect">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27" name="Oval"/>
            <p:cNvSpPr/>
            <p:nvPr/>
          </p:nvSpPr>
          <p:spPr>
            <a:xfrm flipH="1" rot="10800000">
              <a:off x="5061240" y="4072725"/>
              <a:ext cx="1181061" cy="1263573"/>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28" name="Rectangle"/>
            <p:cNvSpPr/>
            <p:nvPr/>
          </p:nvSpPr>
          <p:spPr>
            <a:xfrm flipH="1" rot="10800000">
              <a:off x="5666309" y="4105252"/>
              <a:ext cx="1622902" cy="1198520"/>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29" name="Oval"/>
            <p:cNvSpPr/>
            <p:nvPr/>
          </p:nvSpPr>
          <p:spPr>
            <a:xfrm flipH="1" rot="10800000">
              <a:off x="6746147" y="4072725"/>
              <a:ext cx="1181060" cy="1263573"/>
            </a:xfrm>
            <a:prstGeom prst="ellipse">
              <a:avLst/>
            </a:prstGeom>
            <a:solidFill>
              <a:srgbClr val="FFFFFF"/>
            </a:solidFill>
            <a:ln w="1143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534" name="Group"/>
            <p:cNvGrpSpPr/>
            <p:nvPr/>
          </p:nvGrpSpPr>
          <p:grpSpPr>
            <a:xfrm>
              <a:off x="4554728" y="-1"/>
              <a:ext cx="4612023" cy="1782145"/>
              <a:chOff x="0" y="0"/>
              <a:chExt cx="4612021" cy="1782143"/>
            </a:xfrm>
          </p:grpSpPr>
          <p:sp>
            <p:nvSpPr>
              <p:cNvPr id="530" name="Rectangle"/>
              <p:cNvSpPr/>
              <p:nvPr/>
            </p:nvSpPr>
            <p:spPr>
              <a:xfrm flipH="1" rot="10800000">
                <a:off x="973699" y="0"/>
                <a:ext cx="2611637" cy="1782144"/>
              </a:xfrm>
              <a:prstGeom prst="rect">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31" name="Oval"/>
              <p:cNvSpPr/>
              <p:nvPr/>
            </p:nvSpPr>
            <p:spPr>
              <a:xfrm flipH="1" rot="10800000">
                <a:off x="0" y="6516"/>
                <a:ext cx="1900607" cy="1769112"/>
              </a:xfrm>
              <a:prstGeom prst="ellipse">
                <a:avLst/>
              </a:prstGeom>
              <a:solidFill>
                <a:srgbClr val="FFFFFF"/>
              </a:solidFill>
              <a:ln w="762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32" name="Rectangle"/>
              <p:cNvSpPr/>
              <p:nvPr/>
            </p:nvSpPr>
            <p:spPr>
              <a:xfrm flipH="1" rot="10800000">
                <a:off x="973699" y="32226"/>
                <a:ext cx="2611637" cy="1717692"/>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33" name="Oval"/>
              <p:cNvSpPr/>
              <p:nvPr/>
            </p:nvSpPr>
            <p:spPr>
              <a:xfrm flipH="1" rot="10800000">
                <a:off x="2711415" y="6516"/>
                <a:ext cx="1900607" cy="1769112"/>
              </a:xfrm>
              <a:prstGeom prst="ellipse">
                <a:avLst/>
              </a:prstGeom>
              <a:solidFill>
                <a:srgbClr val="FFFFFF"/>
              </a:solidFill>
              <a:ln w="1397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535" name="Line"/>
            <p:cNvSpPr/>
            <p:nvPr/>
          </p:nvSpPr>
          <p:spPr>
            <a:xfrm flipH="1">
              <a:off x="6199311" y="1800"/>
              <a:ext cx="1" cy="4257009"/>
            </a:xfrm>
            <a:prstGeom prst="line">
              <a:avLst/>
            </a:prstGeom>
            <a:noFill/>
            <a:ln w="228600" cap="flat">
              <a:solidFill>
                <a:srgbClr val="FFFFFF"/>
              </a:solidFill>
              <a:prstDash val="solid"/>
              <a:miter lim="400000"/>
            </a:ln>
            <a:effectLst/>
          </p:spPr>
          <p:txBody>
            <a:bodyPr wrap="square" lIns="50800" tIns="50800" rIns="50800" bIns="50800" numCol="1" anchor="ctr">
              <a:noAutofit/>
            </a:bodyPr>
            <a:lstStyle/>
            <a:p>
              <a:pPr/>
            </a:p>
          </p:txBody>
        </p:sp>
        <p:sp>
          <p:nvSpPr>
            <p:cNvPr id="536" name="Line"/>
            <p:cNvSpPr/>
            <p:nvPr/>
          </p:nvSpPr>
          <p:spPr>
            <a:xfrm flipH="1">
              <a:off x="6186613" y="4255658"/>
              <a:ext cx="1" cy="3066513"/>
            </a:xfrm>
            <a:prstGeom prst="line">
              <a:avLst/>
            </a:prstGeom>
            <a:noFill/>
            <a:ln w="228600" cap="flat">
              <a:solidFill>
                <a:srgbClr val="FFFFFF"/>
              </a:solidFill>
              <a:prstDash val="solid"/>
              <a:miter lim="400000"/>
            </a:ln>
            <a:effectLst/>
          </p:spPr>
          <p:txBody>
            <a:bodyPr wrap="square" lIns="50800" tIns="50800" rIns="50800" bIns="50800" numCol="1" anchor="ctr">
              <a:noAutofit/>
            </a:bodyPr>
            <a:lstStyle/>
            <a:p>
              <a:pPr/>
            </a:p>
          </p:txBody>
        </p:sp>
        <p:sp>
          <p:nvSpPr>
            <p:cNvPr id="544" name="Connection Line"/>
            <p:cNvSpPr/>
            <p:nvPr/>
          </p:nvSpPr>
          <p:spPr>
            <a:xfrm>
              <a:off x="7288529" y="4704080"/>
              <a:ext cx="1572261" cy="6527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228600" cap="flat">
              <a:solidFill>
                <a:srgbClr val="FFFFFF"/>
              </a:solidFill>
              <a:prstDash val="solid"/>
              <a:miter lim="400000"/>
            </a:ln>
            <a:effectLst/>
          </p:spPr>
          <p:txBody>
            <a:bodyPr/>
            <a:lstStyle/>
            <a:p>
              <a:pPr/>
            </a:p>
          </p:txBody>
        </p:sp>
        <p:sp>
          <p:nvSpPr>
            <p:cNvPr id="545" name="Connection Line"/>
            <p:cNvSpPr/>
            <p:nvPr/>
          </p:nvSpPr>
          <p:spPr>
            <a:xfrm>
              <a:off x="1690370" y="890269"/>
              <a:ext cx="2825751" cy="9601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path>
              </a:pathLst>
            </a:custGeom>
            <a:noFill/>
            <a:ln w="228600" cap="flat">
              <a:solidFill>
                <a:srgbClr val="FFFFFF"/>
              </a:solidFill>
              <a:prstDash val="solid"/>
              <a:miter lim="400000"/>
            </a:ln>
            <a:effectLst/>
          </p:spPr>
          <p:txBody>
            <a:bodyPr/>
            <a:lstStyle/>
            <a:p>
              <a:pPr/>
            </a:p>
          </p:txBody>
        </p:sp>
        <p:grpSp>
          <p:nvGrpSpPr>
            <p:cNvPr id="541" name="Group"/>
            <p:cNvGrpSpPr/>
            <p:nvPr/>
          </p:nvGrpSpPr>
          <p:grpSpPr>
            <a:xfrm>
              <a:off x="0" y="1851513"/>
              <a:ext cx="3381246" cy="2928245"/>
              <a:chOff x="0" y="226500"/>
              <a:chExt cx="3381245" cy="2928244"/>
            </a:xfrm>
          </p:grpSpPr>
          <p:sp>
            <p:nvSpPr>
              <p:cNvPr id="539"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40"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542" name="Rectangle"/>
            <p:cNvSpPr/>
            <p:nvPr/>
          </p:nvSpPr>
          <p:spPr>
            <a:xfrm>
              <a:off x="4518745" y="757895"/>
              <a:ext cx="228601" cy="266353"/>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Orchestration"/>
          <p:cNvSpPr txBox="1"/>
          <p:nvPr>
            <p:ph type="title"/>
          </p:nvPr>
        </p:nvSpPr>
        <p:spPr>
          <a:prstGeom prst="rect">
            <a:avLst/>
          </a:prstGeom>
        </p:spPr>
        <p:txBody>
          <a:bodyPr/>
          <a:lstStyle/>
          <a:p>
            <a:pPr/>
            <a:r>
              <a:t>Orchestration</a:t>
            </a:r>
          </a:p>
        </p:txBody>
      </p:sp>
      <p:sp>
        <p:nvSpPr>
          <p:cNvPr id="548" name="Configure Service Workflo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Configure Service Workflow</a:t>
            </a:r>
          </a:p>
        </p:txBody>
      </p:sp>
      <p:grpSp>
        <p:nvGrpSpPr>
          <p:cNvPr id="583" name="Group"/>
          <p:cNvGrpSpPr/>
          <p:nvPr/>
        </p:nvGrpSpPr>
        <p:grpSpPr>
          <a:xfrm>
            <a:off x="11068166" y="752027"/>
            <a:ext cx="11897525" cy="12071508"/>
            <a:chOff x="0" y="226500"/>
            <a:chExt cx="11897523" cy="12071506"/>
          </a:xfrm>
        </p:grpSpPr>
        <p:grpSp>
          <p:nvGrpSpPr>
            <p:cNvPr id="551" name="Group"/>
            <p:cNvGrpSpPr/>
            <p:nvPr/>
          </p:nvGrpSpPr>
          <p:grpSpPr>
            <a:xfrm rot="10800000">
              <a:off x="3129447" y="4704629"/>
              <a:ext cx="8768077" cy="7593378"/>
              <a:chOff x="0" y="587349"/>
              <a:chExt cx="8768075" cy="7593376"/>
            </a:xfrm>
          </p:grpSpPr>
          <p:sp>
            <p:nvSpPr>
              <p:cNvPr id="549" name="Polygon"/>
              <p:cNvSpPr/>
              <p:nvPr/>
            </p:nvSpPr>
            <p:spPr>
              <a:xfrm rot="16200000">
                <a:off x="587349" y="0"/>
                <a:ext cx="7593378"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50" name="Polygon"/>
              <p:cNvSpPr/>
              <p:nvPr/>
            </p:nvSpPr>
            <p:spPr>
              <a:xfrm rot="16200000">
                <a:off x="1251583" y="76699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552" name="Polygon"/>
            <p:cNvSpPr/>
            <p:nvPr/>
          </p:nvSpPr>
          <p:spPr>
            <a:xfrm rot="5400000">
              <a:off x="7831054" y="9517643"/>
              <a:ext cx="1524866" cy="17205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555" name="Group"/>
            <p:cNvGrpSpPr/>
            <p:nvPr/>
          </p:nvGrpSpPr>
          <p:grpSpPr>
            <a:xfrm>
              <a:off x="5822861" y="7037195"/>
              <a:ext cx="3381246" cy="2928245"/>
              <a:chOff x="0" y="226500"/>
              <a:chExt cx="3381245" cy="2928244"/>
            </a:xfrm>
          </p:grpSpPr>
          <p:sp>
            <p:nvSpPr>
              <p:cNvPr id="553"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54"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556" name="Line"/>
            <p:cNvSpPr/>
            <p:nvPr/>
          </p:nvSpPr>
          <p:spPr>
            <a:xfrm>
              <a:off x="3190768" y="5787625"/>
              <a:ext cx="804489" cy="486803"/>
            </a:xfrm>
            <a:prstGeom prst="line">
              <a:avLst/>
            </a:prstGeom>
            <a:noFill/>
            <a:ln w="139700" cap="flat">
              <a:solidFill>
                <a:srgbClr val="FFFFFF"/>
              </a:solidFill>
              <a:prstDash val="solid"/>
              <a:miter lim="400000"/>
              <a:headEnd type="triangle" w="med" len="med"/>
            </a:ln>
            <a:effectLst/>
          </p:spPr>
          <p:txBody>
            <a:bodyPr wrap="square" lIns="50800" tIns="50800" rIns="50800" bIns="50800" numCol="1" anchor="ctr">
              <a:noAutofit/>
            </a:bodyPr>
            <a:lstStyle/>
            <a:p>
              <a:pPr/>
            </a:p>
          </p:txBody>
        </p:sp>
        <p:sp>
          <p:nvSpPr>
            <p:cNvPr id="557" name="μ"/>
            <p:cNvSpPr txBox="1"/>
            <p:nvPr/>
          </p:nvSpPr>
          <p:spPr>
            <a:xfrm>
              <a:off x="6144466" y="7780927"/>
              <a:ext cx="2712640" cy="14407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8800">
                  <a:latin typeface="Helvetica Neue Medium"/>
                  <a:ea typeface="Helvetica Neue Medium"/>
                  <a:cs typeface="Helvetica Neue Medium"/>
                  <a:sym typeface="Helvetica Neue Medium"/>
                </a:defRPr>
              </a:lvl1pPr>
            </a:lstStyle>
            <a:p>
              <a:pPr/>
              <a:r>
                <a:t>μ</a:t>
              </a:r>
            </a:p>
          </p:txBody>
        </p:sp>
        <p:grpSp>
          <p:nvGrpSpPr>
            <p:cNvPr id="560" name="Group"/>
            <p:cNvGrpSpPr/>
            <p:nvPr/>
          </p:nvGrpSpPr>
          <p:grpSpPr>
            <a:xfrm rot="10800000">
              <a:off x="3114408" y="4661102"/>
              <a:ext cx="8768077" cy="7593378"/>
              <a:chOff x="0" y="587349"/>
              <a:chExt cx="8768075" cy="7593376"/>
            </a:xfrm>
          </p:grpSpPr>
          <p:sp>
            <p:nvSpPr>
              <p:cNvPr id="558" name="Polygon"/>
              <p:cNvSpPr/>
              <p:nvPr/>
            </p:nvSpPr>
            <p:spPr>
              <a:xfrm rot="16200000">
                <a:off x="587349" y="0"/>
                <a:ext cx="7593378"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59" name="Polygon"/>
              <p:cNvSpPr/>
              <p:nvPr/>
            </p:nvSpPr>
            <p:spPr>
              <a:xfrm rot="16200000">
                <a:off x="1251583" y="76699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561" name="Polygon"/>
            <p:cNvSpPr/>
            <p:nvPr/>
          </p:nvSpPr>
          <p:spPr>
            <a:xfrm rot="5400000">
              <a:off x="7816015" y="9524915"/>
              <a:ext cx="1524865"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564" name="Group"/>
            <p:cNvGrpSpPr/>
            <p:nvPr/>
          </p:nvGrpSpPr>
          <p:grpSpPr>
            <a:xfrm>
              <a:off x="4892028" y="8554359"/>
              <a:ext cx="3381246" cy="2928245"/>
              <a:chOff x="0" y="226500"/>
              <a:chExt cx="3381245" cy="2928244"/>
            </a:xfrm>
          </p:grpSpPr>
          <p:sp>
            <p:nvSpPr>
              <p:cNvPr id="562"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63"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567" name="Group"/>
            <p:cNvGrpSpPr/>
            <p:nvPr/>
          </p:nvGrpSpPr>
          <p:grpSpPr>
            <a:xfrm>
              <a:off x="4930128" y="5505820"/>
              <a:ext cx="3381246" cy="2928246"/>
              <a:chOff x="0" y="226500"/>
              <a:chExt cx="3381245" cy="2928244"/>
            </a:xfrm>
          </p:grpSpPr>
          <p:sp>
            <p:nvSpPr>
              <p:cNvPr id="565"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66"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570" name="Group"/>
            <p:cNvGrpSpPr/>
            <p:nvPr/>
          </p:nvGrpSpPr>
          <p:grpSpPr>
            <a:xfrm>
              <a:off x="7541107" y="7057167"/>
              <a:ext cx="3381246" cy="2928246"/>
              <a:chOff x="0" y="226500"/>
              <a:chExt cx="3381245" cy="2928244"/>
            </a:xfrm>
          </p:grpSpPr>
          <p:sp>
            <p:nvSpPr>
              <p:cNvPr id="568"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69"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571" name="Arrow"/>
            <p:cNvSpPr/>
            <p:nvPr/>
          </p:nvSpPr>
          <p:spPr>
            <a:xfrm rot="3900000">
              <a:off x="8548661" y="6291277"/>
              <a:ext cx="891838" cy="449175"/>
            </a:xfrm>
            <a:prstGeom prst="rightArrow">
              <a:avLst>
                <a:gd name="adj1" fmla="val 32000"/>
                <a:gd name="adj2" fmla="val 72769"/>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72" name="Rectangle"/>
            <p:cNvSpPr/>
            <p:nvPr/>
          </p:nvSpPr>
          <p:spPr>
            <a:xfrm rot="5340000">
              <a:off x="8398428" y="5832835"/>
              <a:ext cx="158380" cy="699123"/>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73" name="Arrow"/>
            <p:cNvSpPr/>
            <p:nvPr/>
          </p:nvSpPr>
          <p:spPr>
            <a:xfrm rot="10681251">
              <a:off x="8162056" y="10526499"/>
              <a:ext cx="884275" cy="482626"/>
            </a:xfrm>
            <a:prstGeom prst="rightArrow">
              <a:avLst>
                <a:gd name="adj1" fmla="val 32000"/>
                <a:gd name="adj2" fmla="val 74305"/>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74" name="Rectangle"/>
            <p:cNvSpPr/>
            <p:nvPr/>
          </p:nvSpPr>
          <p:spPr>
            <a:xfrm rot="12241251">
              <a:off x="9047577" y="10269771"/>
              <a:ext cx="159593" cy="553798"/>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75" name="Arrow"/>
            <p:cNvSpPr/>
            <p:nvPr/>
          </p:nvSpPr>
          <p:spPr>
            <a:xfrm rot="18243505">
              <a:off x="4412236" y="8063792"/>
              <a:ext cx="889850" cy="434655"/>
            </a:xfrm>
            <a:prstGeom prst="rightArrow">
              <a:avLst>
                <a:gd name="adj1" fmla="val 32000"/>
                <a:gd name="adj2" fmla="val 78499"/>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76" name="Rectangle"/>
            <p:cNvSpPr/>
            <p:nvPr/>
          </p:nvSpPr>
          <p:spPr>
            <a:xfrm rot="19501251">
              <a:off x="4740123" y="8537188"/>
              <a:ext cx="155381" cy="626057"/>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77" name="Polygon"/>
            <p:cNvSpPr/>
            <p:nvPr/>
          </p:nvSpPr>
          <p:spPr>
            <a:xfrm rot="5400000">
              <a:off x="226500" y="3306143"/>
              <a:ext cx="2928245" cy="3381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78" name="Polygon"/>
            <p:cNvSpPr/>
            <p:nvPr/>
          </p:nvSpPr>
          <p:spPr>
            <a:xfrm rot="5400000">
              <a:off x="646125" y="3844100"/>
              <a:ext cx="2088997" cy="2412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581" name="Group"/>
            <p:cNvGrpSpPr/>
            <p:nvPr/>
          </p:nvGrpSpPr>
          <p:grpSpPr>
            <a:xfrm>
              <a:off x="5815122" y="226500"/>
              <a:ext cx="3381246" cy="2928245"/>
              <a:chOff x="0" y="226500"/>
              <a:chExt cx="3381245" cy="2928244"/>
            </a:xfrm>
          </p:grpSpPr>
          <p:sp>
            <p:nvSpPr>
              <p:cNvPr id="579"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80"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582" name="Line"/>
            <p:cNvSpPr/>
            <p:nvPr/>
          </p:nvSpPr>
          <p:spPr>
            <a:xfrm flipH="1" flipV="1">
              <a:off x="7485735" y="3312828"/>
              <a:ext cx="6640" cy="1016309"/>
            </a:xfrm>
            <a:prstGeom prst="line">
              <a:avLst/>
            </a:prstGeom>
            <a:noFill/>
            <a:ln w="139700" cap="flat">
              <a:solidFill>
                <a:srgbClr val="FFFFFF"/>
              </a:solidFill>
              <a:prstDash val="solid"/>
              <a:miter lim="400000"/>
              <a:headEnd type="triangle" w="med" len="med"/>
            </a:ln>
            <a:effectLst/>
          </p:spPr>
          <p:txBody>
            <a:bodyPr wrap="square" lIns="50800" tIns="50800" rIns="50800" bIns="50800" numCol="1" anchor="ctr">
              <a:noAutofit/>
            </a:bodyPr>
            <a:lstStyle/>
            <a:p>
              <a:pPr/>
            </a:p>
          </p:txBody>
        </p:sp>
      </p:grpSp>
      <p:sp>
        <p:nvSpPr>
          <p:cNvPr id="584" name="Orchestration is built on the framework’s port-adapter implementation. As mentioned, workflows are controlled by events.…"/>
          <p:cNvSpPr txBox="1"/>
          <p:nvPr>
            <p:ph type="body" sz="half" idx="1"/>
          </p:nvPr>
        </p:nvSpPr>
        <p:spPr>
          <a:prstGeom prst="rect">
            <a:avLst/>
          </a:prstGeom>
        </p:spPr>
        <p:txBody>
          <a:bodyPr/>
          <a:lstStyle/>
          <a:p>
            <a:pPr marL="536447" indent="-536447" defTabSz="2145738">
              <a:spcBef>
                <a:spcPts val="3900"/>
              </a:spcBef>
              <a:defRPr sz="4224"/>
            </a:pPr>
            <a:r>
              <a:t>Orchestration is built on the framework’s port-adapter implementation. As mentioned, workflows are controlled by events. </a:t>
            </a:r>
          </a:p>
          <a:p>
            <a:pPr marL="536447" indent="-536447" defTabSz="2145738">
              <a:spcBef>
                <a:spcPts val="3900"/>
              </a:spcBef>
              <a:defRPr sz="4224"/>
            </a:pPr>
            <a:r>
              <a:t>Define a callback in the </a:t>
            </a:r>
            <a:r>
              <a:rPr i="1"/>
              <a:t>ModelSpec</a:t>
            </a:r>
            <a:r>
              <a:t> to process data received on the port before its output event is fired and the next port runs.</a:t>
            </a:r>
          </a:p>
          <a:p>
            <a:pPr marL="536447" indent="-536447" defTabSz="2145738">
              <a:spcBef>
                <a:spcPts val="3900"/>
              </a:spcBef>
              <a:defRPr sz="4224"/>
            </a:pPr>
            <a:r>
              <a:t>This implementation works equally well, whether services are local or remote, or a choreographed approach is taken.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Slide Title"/>
          <p:cNvSpPr txBox="1"/>
          <p:nvPr>
            <p:ph type="title"/>
          </p:nvPr>
        </p:nvSpPr>
        <p:spPr>
          <a:prstGeom prst="rect">
            <a:avLst/>
          </a:prstGeom>
        </p:spPr>
        <p:txBody>
          <a:bodyPr/>
          <a:lstStyle/>
          <a:p>
            <a:pPr/>
          </a:p>
        </p:txBody>
      </p:sp>
      <p:sp>
        <p:nvSpPr>
          <p:cNvPr id="587" name="Slide Subtitle"/>
          <p:cNvSpPr txBox="1"/>
          <p:nvPr>
            <p:ph type="body" idx="21"/>
          </p:nvPr>
        </p:nvSpPr>
        <p:spPr>
          <a:prstGeom prst="rect">
            <a:avLst/>
          </a:prstGeom>
        </p:spPr>
        <p:txBody>
          <a:bodyPr/>
          <a:lstStyle/>
          <a:p>
            <a:pPr/>
          </a:p>
        </p:txBody>
      </p:sp>
      <p:sp>
        <p:nvSpPr>
          <p:cNvPr id="588" name="Cf. [Clean Micoservices: Building Composable Microservices with Module Federation](https://trmidboe.medium.com/clean-microservices-building-composable-microservices-with-module-federation-f1d2b03d2b27)…"/>
          <p:cNvSpPr txBox="1"/>
          <p:nvPr/>
        </p:nvSpPr>
        <p:spPr>
          <a:xfrm>
            <a:off x="-5427270" y="7071817"/>
            <a:ext cx="24418139" cy="48809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Cf. [Clean Micoservices: Building Composable Microservices with Module Federation](https://trmidboe.medium.com/clean-microservices-building-composable-microservices-with-module-federation-f1d2b03d2b27)</a:t>
            </a:r>
          </a:p>
          <a:p>
            <a:pPr/>
          </a:p>
          <a:p>
            <a:pPr/>
            <a:r>
              <a:t>Using module federation (a la [Zack Jackson](https://github.com/ScriptedAlchemy)) and clean architecture (a la Uncle Bob), composable microservices combine the independence and agility of microservices with the integration and deployment simplicity of monoliths. This simple API framework supports CRUD operations for domain models whose source code, and that of any dependencies, is streamed over HTTP from a remote server at runtime. Following hexagonal architecture, the framework can be configured to generate ports and bind them dynamically to local or federated adapters. Similarly, adapters can be wired to remotely imported services at runtime. Ports can be piped together to form control flows by configuring the output event of one port as the input or triggering event of another. The history of port invocations is recorded so compensating flows are generated automatically.</a:t>
            </a:r>
          </a:p>
          <a:p>
            <a:pPr/>
          </a:p>
          <a:p>
            <a:pPr/>
            <a:r>
              <a:t>The sample code in [composable-microservices-remotes](https://github.com/tysonrm/federated-monolith-services) shows a domain object, Order, whose ports are bound to a payment, inventory, and shipping service. The ports are configured to participate in a control flow that implements the saga orchestrator pattern to manage an order process from beginning to end.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MicroLib"/>
          <p:cNvSpPr txBox="1"/>
          <p:nvPr>
            <p:ph type="title"/>
          </p:nvPr>
        </p:nvSpPr>
        <p:spPr>
          <a:prstGeom prst="rect">
            <a:avLst/>
          </a:prstGeom>
        </p:spPr>
        <p:txBody>
          <a:bodyPr/>
          <a:lstStyle/>
          <a:p>
            <a:pPr/>
            <a:r>
              <a:t>MicroLib</a:t>
            </a:r>
          </a:p>
        </p:txBody>
      </p:sp>
      <p:sp>
        <p:nvSpPr>
          <p:cNvPr id="170" name="Microservice Librar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Microservice Libraries</a:t>
            </a:r>
          </a:p>
        </p:txBody>
      </p:sp>
      <p:sp>
        <p:nvSpPr>
          <p:cNvPr id="171" name="Instead of stand-alone executables talking over a network, build services as independently deployable libraries running in the same process.…"/>
          <p:cNvSpPr txBox="1"/>
          <p:nvPr>
            <p:ph type="body" sz="half" idx="1"/>
          </p:nvPr>
        </p:nvSpPr>
        <p:spPr>
          <a:xfrm>
            <a:off x="1206500" y="3736439"/>
            <a:ext cx="11744134" cy="8768077"/>
          </a:xfrm>
          <a:prstGeom prst="rect">
            <a:avLst/>
          </a:prstGeom>
        </p:spPr>
        <p:txBody>
          <a:bodyPr/>
          <a:lstStyle/>
          <a:p>
            <a:pPr marL="505968" indent="-505968" defTabSz="2023821">
              <a:spcBef>
                <a:spcPts val="3700"/>
              </a:spcBef>
              <a:defRPr sz="3984"/>
            </a:pPr>
            <a:r>
              <a:t>Instead of stand-alone executables talking over a network, </a:t>
            </a:r>
            <a:r>
              <a:rPr b="1">
                <a:solidFill>
                  <a:schemeClr val="accent4"/>
                </a:solidFill>
              </a:rPr>
              <a:t>build services as independently deployable libraries</a:t>
            </a:r>
            <a:r>
              <a:t> running in the same process.</a:t>
            </a:r>
          </a:p>
          <a:p>
            <a:pPr marL="505968" indent="-505968" defTabSz="2023821">
              <a:spcBef>
                <a:spcPts val="3700"/>
              </a:spcBef>
              <a:defRPr sz="3984"/>
            </a:pPr>
            <a:r>
              <a:t>Boost performance, consolidate footprint, and simplify integration and operations, without sacrificing data, deployment or development independence: i.e. </a:t>
            </a:r>
            <a:r>
              <a:rPr b="1">
                <a:solidFill>
                  <a:srgbClr val="FFCE1E"/>
                </a:solidFill>
              </a:rPr>
              <a:t>enjoy the main benefits of microservices without the typical drawbacks.</a:t>
            </a:r>
            <a:endParaRPr b="1"/>
          </a:p>
          <a:p>
            <a:pPr marL="505968" indent="-505968" defTabSz="2023821">
              <a:spcBef>
                <a:spcPts val="3700"/>
              </a:spcBef>
              <a:defRPr sz="3984"/>
            </a:pPr>
            <a:r>
              <a:t>Bring back the “DRY” principle and </a:t>
            </a:r>
            <a:r>
              <a:rPr b="1">
                <a:solidFill>
                  <a:schemeClr val="accent4"/>
                </a:solidFill>
              </a:rPr>
              <a:t>share code</a:t>
            </a:r>
            <a:r>
              <a:t> </a:t>
            </a:r>
            <a:r>
              <a:rPr b="1">
                <a:solidFill>
                  <a:schemeClr val="accent4"/>
                </a:solidFill>
              </a:rPr>
              <a:t>between services</a:t>
            </a:r>
            <a:r>
              <a:t> and across repos: no need to repeat code or use a monorepo.</a:t>
            </a:r>
          </a:p>
          <a:p>
            <a:pPr marL="505968" indent="-505968" defTabSz="2023821">
              <a:spcBef>
                <a:spcPts val="3700"/>
              </a:spcBef>
              <a:defRPr sz="3984"/>
            </a:pPr>
            <a:r>
              <a:t>Save time with MicroLib framework features.</a:t>
            </a:r>
          </a:p>
        </p:txBody>
      </p:sp>
      <p:grpSp>
        <p:nvGrpSpPr>
          <p:cNvPr id="185" name="Group"/>
          <p:cNvGrpSpPr/>
          <p:nvPr/>
        </p:nvGrpSpPr>
        <p:grpSpPr>
          <a:xfrm>
            <a:off x="14182574" y="5237429"/>
            <a:ext cx="8768077" cy="7593378"/>
            <a:chOff x="0" y="587348"/>
            <a:chExt cx="8768076" cy="7593377"/>
          </a:xfrm>
        </p:grpSpPr>
        <p:grpSp>
          <p:nvGrpSpPr>
            <p:cNvPr id="174" name="Group"/>
            <p:cNvGrpSpPr/>
            <p:nvPr/>
          </p:nvGrpSpPr>
          <p:grpSpPr>
            <a:xfrm rot="10800000">
              <a:off x="0" y="587349"/>
              <a:ext cx="8768076" cy="7593378"/>
              <a:chOff x="0" y="587349"/>
              <a:chExt cx="8768075" cy="7593376"/>
            </a:xfrm>
          </p:grpSpPr>
          <p:sp>
            <p:nvSpPr>
              <p:cNvPr id="172" name="Polygon"/>
              <p:cNvSpPr/>
              <p:nvPr/>
            </p:nvSpPr>
            <p:spPr>
              <a:xfrm rot="16200000">
                <a:off x="587349" y="0"/>
                <a:ext cx="7593378"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73" name="Polygon"/>
              <p:cNvSpPr/>
              <p:nvPr/>
            </p:nvSpPr>
            <p:spPr>
              <a:xfrm rot="16200000">
                <a:off x="1251583" y="76699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175" name="Polygon"/>
            <p:cNvSpPr/>
            <p:nvPr/>
          </p:nvSpPr>
          <p:spPr>
            <a:xfrm rot="5400000">
              <a:off x="4701606" y="5400362"/>
              <a:ext cx="1524866"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178" name="Group"/>
            <p:cNvGrpSpPr/>
            <p:nvPr/>
          </p:nvGrpSpPr>
          <p:grpSpPr>
            <a:xfrm>
              <a:off x="1777620" y="4429806"/>
              <a:ext cx="3381246" cy="2928246"/>
              <a:chOff x="0" y="226500"/>
              <a:chExt cx="3381245" cy="2928244"/>
            </a:xfrm>
          </p:grpSpPr>
          <p:sp>
            <p:nvSpPr>
              <p:cNvPr id="176"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77"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181" name="Group"/>
            <p:cNvGrpSpPr/>
            <p:nvPr/>
          </p:nvGrpSpPr>
          <p:grpSpPr>
            <a:xfrm>
              <a:off x="1815720" y="1381268"/>
              <a:ext cx="3381246" cy="2928245"/>
              <a:chOff x="0" y="226500"/>
              <a:chExt cx="3381245" cy="2928244"/>
            </a:xfrm>
          </p:grpSpPr>
          <p:sp>
            <p:nvSpPr>
              <p:cNvPr id="179"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0"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184" name="Group"/>
            <p:cNvGrpSpPr/>
            <p:nvPr/>
          </p:nvGrpSpPr>
          <p:grpSpPr>
            <a:xfrm>
              <a:off x="4426698" y="2907215"/>
              <a:ext cx="3381246" cy="2928245"/>
              <a:chOff x="0" y="226500"/>
              <a:chExt cx="3381245" cy="2928244"/>
            </a:xfrm>
          </p:grpSpPr>
          <p:sp>
            <p:nvSpPr>
              <p:cNvPr id="182"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3"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0" name="Slide bullet text"/>
          <p:cNvSpPr txBox="1"/>
          <p:nvPr>
            <p:ph type="body" idx="1"/>
          </p:nvPr>
        </p:nvSpPr>
        <p:spPr>
          <a:prstGeom prst="rect">
            <a:avLst/>
          </a:prstGeom>
        </p:spPr>
        <p:txBody>
          <a:bodyPr/>
          <a:lstStyle/>
          <a:p>
            <a:pPr/>
          </a:p>
        </p:txBody>
      </p:sp>
      <p:sp>
        <p:nvSpPr>
          <p:cNvPr id="591" name="Cf. [Clean Micoservices: Building Composable Microservices with Module Federation](https://trmidboe.medium.com/clean-microservices-building-composable-microservices-with-module-federation-f1d2b03d2b27)…"/>
          <p:cNvSpPr txBox="1"/>
          <p:nvPr/>
        </p:nvSpPr>
        <p:spPr>
          <a:xfrm>
            <a:off x="109930" y="6063027"/>
            <a:ext cx="24418139" cy="48809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Cf. [Clean Micoservices: Building Composable Microservices with Module Federation](https://trmidboe.medium.com/clean-microservices-building-composable-microservices-with-module-federation-f1d2b03d2b27)</a:t>
            </a:r>
          </a:p>
          <a:p>
            <a:pPr/>
          </a:p>
          <a:p>
            <a:pPr/>
            <a:r>
              <a:t>Using module federation (a la [Zack Jackson](https://github.com/ScriptedAlchemy)) and clean architecture (a la Uncle Bob), composable microservices combine the independence and agility of microservices with the integration and deployment simplicity of monoliths. This simple API framework supports CRUD operations for domain models whose source code, and that of any dependencies, is streamed over HTTP from a remote server at runtime. Following hexagonal architecture, the framework can be configured to generate ports and bind them dynamically to local or federated adapters. Similarly, adapters can be wired to remotely imported services at runtime. Ports can be piped together to form control flows by configuring the output event of one port as the input or triggering event of another. The history of port invocations is recorded so compensating flows are generated automatically.</a:t>
            </a:r>
          </a:p>
          <a:p>
            <a:pPr/>
          </a:p>
          <a:p>
            <a:pPr/>
            <a:r>
              <a:t>The sample code in [composable-microservices-remotes](https://github.com/tysonrm/federated-monolith-services) shows a domain object, Order, whose ports are bound to a payment, inventory, and shipping service. The ports are configured to participate in a control flow that implements the saga orchestrator pattern to manage an order process from beginning to end.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593" name="Model Specification"/>
          <p:cNvSpPr txBox="1"/>
          <p:nvPr>
            <p:ph type="title"/>
          </p:nvPr>
        </p:nvSpPr>
        <p:spPr>
          <a:prstGeom prst="rect">
            <a:avLst/>
          </a:prstGeom>
        </p:spPr>
        <p:txBody>
          <a:bodyPr/>
          <a:lstStyle>
            <a:lvl1pPr defTabSz="2389572">
              <a:defRPr spc="-166" sz="8330"/>
            </a:lvl1pPr>
          </a:lstStyle>
          <a:p>
            <a:pPr/>
            <a:r>
              <a:t>Model Specification</a:t>
            </a:r>
          </a:p>
        </p:txBody>
      </p:sp>
      <p:sp>
        <p:nvSpPr>
          <p:cNvPr id="594" name="As much or as little as neede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92479">
              <a:defRPr sz="5280"/>
            </a:lvl1pPr>
          </a:lstStyle>
          <a:p>
            <a:pPr/>
            <a:r>
              <a:t>As much or as little as needed</a:t>
            </a:r>
          </a:p>
        </p:txBody>
      </p:sp>
      <p:sp>
        <p:nvSpPr>
          <p:cNvPr id="595" name="Polygon"/>
          <p:cNvSpPr/>
          <p:nvPr/>
        </p:nvSpPr>
        <p:spPr>
          <a:xfrm rot="5400000">
            <a:off x="14769924" y="4650080"/>
            <a:ext cx="7593377"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15674"/>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96" name="Polygon"/>
          <p:cNvSpPr/>
          <p:nvPr/>
        </p:nvSpPr>
        <p:spPr>
          <a:xfrm rot="5400000">
            <a:off x="15434155" y="541707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434343">
              <a:alpha val="14656"/>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97" name="Polygon"/>
          <p:cNvSpPr/>
          <p:nvPr/>
        </p:nvSpPr>
        <p:spPr>
          <a:xfrm rot="5400000">
            <a:off x="16186695" y="8853386"/>
            <a:ext cx="2928245" cy="3381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28889"/>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98" name="Polygon"/>
          <p:cNvSpPr/>
          <p:nvPr/>
        </p:nvSpPr>
        <p:spPr>
          <a:xfrm rot="5400000">
            <a:off x="16606320" y="9391343"/>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434343">
              <a:alpha val="25239"/>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599" name="Polygon"/>
          <p:cNvSpPr/>
          <p:nvPr/>
        </p:nvSpPr>
        <p:spPr>
          <a:xfrm rot="5400000">
            <a:off x="16224795" y="5804847"/>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20824"/>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00" name="Polygon"/>
          <p:cNvSpPr/>
          <p:nvPr/>
        </p:nvSpPr>
        <p:spPr>
          <a:xfrm rot="5400000">
            <a:off x="16644420" y="6342804"/>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434343">
              <a:alpha val="17908"/>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01" name="Polygon"/>
          <p:cNvSpPr/>
          <p:nvPr/>
        </p:nvSpPr>
        <p:spPr>
          <a:xfrm rot="5400000">
            <a:off x="18835773" y="7330795"/>
            <a:ext cx="2928246" cy="3381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21949"/>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02" name="Polygon"/>
          <p:cNvSpPr/>
          <p:nvPr/>
        </p:nvSpPr>
        <p:spPr>
          <a:xfrm rot="5400000">
            <a:off x="19255398" y="7868752"/>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434343">
              <a:alpha val="18491"/>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03" name="Text"/>
          <p:cNvSpPr txBox="1"/>
          <p:nvPr/>
        </p:nvSpPr>
        <p:spPr>
          <a:xfrm>
            <a:off x="1056642" y="8160609"/>
            <a:ext cx="10078716" cy="431801"/>
          </a:xfrm>
          <a:prstGeom prst="rect">
            <a:avLst/>
          </a:prstGeom>
          <a:solidFill>
            <a:srgbClr val="000000"/>
          </a:solidFill>
          <a:ln w="12700">
            <a:miter lim="400000"/>
          </a:ln>
        </p:spPr>
        <p:txBody>
          <a:bodyPr lIns="50800" tIns="50800" rIns="50800" bIns="50800" anchor="ctr">
            <a:spAutoFit/>
          </a:bodyPr>
          <a:lstStyle/>
          <a:p>
            <a:pPr algn="l" defTabSz="457200">
              <a:lnSpc>
                <a:spcPts val="4500"/>
              </a:lnSpc>
              <a:defRPr sz="2300">
                <a:solidFill>
                  <a:srgbClr val="CE9178"/>
                </a:solidFill>
                <a:latin typeface="Menlo Regular"/>
                <a:ea typeface="Menlo Regular"/>
                <a:cs typeface="Menlo Regular"/>
                <a:sym typeface="Menlo Regular"/>
              </a:defRPr>
            </a:pPr>
          </a:p>
        </p:txBody>
      </p:sp>
      <p:pic>
        <p:nvPicPr>
          <p:cNvPr id="604" name="order-config.png" descr="order-config.png"/>
          <p:cNvPicPr>
            <a:picLocks noChangeAspect="1"/>
          </p:cNvPicPr>
          <p:nvPr/>
        </p:nvPicPr>
        <p:blipFill>
          <a:blip r:embed="rId2">
            <a:extLst/>
          </a:blip>
          <a:stretch>
            <a:fillRect/>
          </a:stretch>
        </p:blipFill>
        <p:spPr>
          <a:xfrm>
            <a:off x="1197428" y="3686009"/>
            <a:ext cx="9797144" cy="137160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606" name="order-config.png" descr="order-config.png"/>
          <p:cNvPicPr>
            <a:picLocks noChangeAspect="1"/>
          </p:cNvPicPr>
          <p:nvPr/>
        </p:nvPicPr>
        <p:blipFill>
          <a:blip r:embed="rId2">
            <a:extLst/>
          </a:blip>
          <a:stretch>
            <a:fillRect/>
          </a:stretch>
        </p:blipFill>
        <p:spPr>
          <a:xfrm>
            <a:off x="1197428" y="3686009"/>
            <a:ext cx="9797144" cy="13716001"/>
          </a:xfrm>
          <a:prstGeom prst="rect">
            <a:avLst/>
          </a:prstGeom>
          <a:ln w="12700">
            <a:miter lim="400000"/>
          </a:ln>
        </p:spPr>
      </p:pic>
      <p:sp>
        <p:nvSpPr>
          <p:cNvPr id="607" name="Model Specification"/>
          <p:cNvSpPr txBox="1"/>
          <p:nvPr>
            <p:ph type="title"/>
          </p:nvPr>
        </p:nvSpPr>
        <p:spPr>
          <a:prstGeom prst="rect">
            <a:avLst/>
          </a:prstGeom>
        </p:spPr>
        <p:txBody>
          <a:bodyPr/>
          <a:lstStyle>
            <a:lvl1pPr defTabSz="2389572">
              <a:defRPr spc="-166" sz="8330"/>
            </a:lvl1pPr>
          </a:lstStyle>
          <a:p>
            <a:pPr/>
            <a:r>
              <a:t>Model Specification</a:t>
            </a:r>
          </a:p>
        </p:txBody>
      </p:sp>
      <p:sp>
        <p:nvSpPr>
          <p:cNvPr id="608" name="Only 3 properties require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Only 3 properties required</a:t>
            </a:r>
          </a:p>
        </p:txBody>
      </p:sp>
      <p:sp>
        <p:nvSpPr>
          <p:cNvPr id="609" name="Polygon"/>
          <p:cNvSpPr/>
          <p:nvPr/>
        </p:nvSpPr>
        <p:spPr>
          <a:xfrm rot="5400000">
            <a:off x="14769924" y="4650080"/>
            <a:ext cx="7593377"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alpha val="15674"/>
            </a:srgbClr>
          </a:solidFill>
          <a:ln w="25400">
            <a:solidFill>
              <a:srgbClr val="000000">
                <a:alpha val="15674"/>
              </a:srgb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10" name="Polygon"/>
          <p:cNvSpPr/>
          <p:nvPr/>
        </p:nvSpPr>
        <p:spPr>
          <a:xfrm rot="5400000">
            <a:off x="15434155" y="541707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434343">
              <a:alpha val="14656"/>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11" name="Polygon"/>
          <p:cNvSpPr/>
          <p:nvPr/>
        </p:nvSpPr>
        <p:spPr>
          <a:xfrm rot="5400000">
            <a:off x="16186695" y="8853386"/>
            <a:ext cx="2928245" cy="3381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28889"/>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12" name="Polygon"/>
          <p:cNvSpPr/>
          <p:nvPr/>
        </p:nvSpPr>
        <p:spPr>
          <a:xfrm rot="5400000">
            <a:off x="16606320" y="9391343"/>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25239"/>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13" name="Polygon"/>
          <p:cNvSpPr/>
          <p:nvPr/>
        </p:nvSpPr>
        <p:spPr>
          <a:xfrm rot="5400000">
            <a:off x="16224795" y="5804847"/>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20824"/>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14" name="Polygon"/>
          <p:cNvSpPr/>
          <p:nvPr/>
        </p:nvSpPr>
        <p:spPr>
          <a:xfrm rot="5400000">
            <a:off x="16644420" y="6342804"/>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17908"/>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15" name="Polygon"/>
          <p:cNvSpPr/>
          <p:nvPr/>
        </p:nvSpPr>
        <p:spPr>
          <a:xfrm rot="5400000">
            <a:off x="18835773" y="7330795"/>
            <a:ext cx="2928246" cy="3381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21949"/>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616" name="Polygon"/>
          <p:cNvSpPr/>
          <p:nvPr/>
        </p:nvSpPr>
        <p:spPr>
          <a:xfrm rot="5400000">
            <a:off x="19255398" y="7868752"/>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A9A9A9">
              <a:alpha val="18491"/>
            </a:srgb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pic>
        <p:nvPicPr>
          <p:cNvPr id="617" name="Oval Oval" descr="Oval Oval"/>
          <p:cNvPicPr>
            <a:picLocks noChangeAspect="0"/>
          </p:cNvPicPr>
          <p:nvPr/>
        </p:nvPicPr>
        <p:blipFill>
          <a:blip r:embed="rId3">
            <a:alphaModFix amt="73707"/>
            <a:extLst/>
          </a:blip>
          <a:stretch>
            <a:fillRect/>
          </a:stretch>
        </p:blipFill>
        <p:spPr>
          <a:xfrm>
            <a:off x="1576585" y="6901358"/>
            <a:ext cx="6217743" cy="1997870"/>
          </a:xfrm>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sp>
        <p:nvSpPr>
          <p:cNvPr id="187" name="-Martin Fowl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defRPr>
                <a:solidFill>
                  <a:schemeClr val="accent4"/>
                </a:solidFill>
              </a:defRPr>
            </a:pPr>
            <a:r>
              <a:t>-</a:t>
            </a:r>
            <a:r>
              <a:rPr u="sng">
                <a:hlinkClick r:id="rId2" invalidUrl="" action="" tgtFrame="" tooltip="" history="1" highlightClick="0" endSnd="0"/>
              </a:rPr>
              <a:t>Martin Fowler</a:t>
            </a:r>
          </a:p>
        </p:txBody>
      </p:sp>
      <p:sp>
        <p:nvSpPr>
          <p:cNvPr id="188" name="“One main reason for using services as components (rather than libraries) is that services are independently deployable. If you have an application that consists of multiple libraries in a single process, a change to any single component results in havin"/>
          <p:cNvSpPr txBox="1"/>
          <p:nvPr>
            <p:ph type="body" sz="half" idx="1"/>
          </p:nvPr>
        </p:nvSpPr>
        <p:spPr>
          <a:prstGeom prst="rect">
            <a:avLst/>
          </a:prstGeom>
        </p:spPr>
        <p:txBody>
          <a:bodyPr/>
          <a:lstStyle/>
          <a:p>
            <a:pPr lvl="1" marL="396132" indent="-7874" defTabSz="1511770">
              <a:defRPr spc="-105" sz="5270"/>
            </a:pPr>
            <a:r>
              <a:t> “One main reason for using services as components (rather than libraries) is that services are independently deployable. If you have an application that consists of multiple libraries in a single process, a change to any single component results in having to redeploy the entire application.”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B3B"/>
        </a:solidFill>
      </p:bgPr>
    </p:bg>
    <p:spTree>
      <p:nvGrpSpPr>
        <p:cNvPr id="1" name=""/>
        <p:cNvGrpSpPr/>
        <p:nvPr/>
      </p:nvGrpSpPr>
      <p:grpSpPr>
        <a:xfrm>
          <a:off x="0" y="0"/>
          <a:ext cx="0" cy="0"/>
          <a:chOff x="0" y="0"/>
          <a:chExt cx="0" cy="0"/>
        </a:xfrm>
      </p:grpSpPr>
      <p:sp>
        <p:nvSpPr>
          <p:cNvPr id="190" name="While there have been ways to do this (consider OSGi) they have been difficult to work with, until now…"/>
          <p:cNvSpPr txBox="1"/>
          <p:nvPr>
            <p:ph type="body" idx="21"/>
          </p:nvPr>
        </p:nvSpPr>
        <p:spPr>
          <a:xfrm>
            <a:off x="1206500" y="8262180"/>
            <a:ext cx="21971000" cy="1970840"/>
          </a:xfrm>
          <a:prstGeom prst="rect">
            <a:avLst/>
          </a:prstGeom>
          <a:extLst>
            <a:ext uri="{C572A759-6A51-4108-AA02-DFA0A04FC94B}">
              <ma14:wrappingTextBoxFlag xmlns:ma14="http://schemas.microsoft.com/office/mac/drawingml/2011/main" val="1"/>
            </a:ext>
          </a:extLst>
        </p:spPr>
        <p:txBody>
          <a:bodyPr/>
          <a:lstStyle>
            <a:lvl1pPr defTabSz="561340">
              <a:defRPr sz="6120"/>
            </a:lvl1pPr>
          </a:lstStyle>
          <a:p>
            <a:pPr/>
            <a:r>
              <a:t>While there have been ways to do this (consider OSGi) they have been difficult to work with, until now…</a:t>
            </a:r>
          </a:p>
        </p:txBody>
      </p:sp>
      <p:sp>
        <p:nvSpPr>
          <p:cNvPr id="191" name="FALSE"/>
          <p:cNvSpPr txBox="1"/>
          <p:nvPr>
            <p:ph type="body" idx="1"/>
          </p:nvPr>
        </p:nvSpPr>
        <p:spPr>
          <a:xfrm>
            <a:off x="1206500" y="933820"/>
            <a:ext cx="21971000" cy="7359064"/>
          </a:xfrm>
          <a:prstGeom prst="rect">
            <a:avLst/>
          </a:prstGeom>
        </p:spPr>
        <p:txBody>
          <a:bodyPr/>
          <a:lstStyle>
            <a:lvl1pPr>
              <a:defRPr>
                <a:solidFill>
                  <a:schemeClr val="accent4"/>
                </a:solidFill>
              </a:defRPr>
            </a:lvl1pPr>
          </a:lstStyle>
          <a:p>
            <a:pPr/>
            <a:r>
              <a:t>FALSE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enter MicroLib"/>
          <p:cNvSpPr txBox="1"/>
          <p:nvPr>
            <p:ph type="title"/>
          </p:nvPr>
        </p:nvSpPr>
        <p:spPr>
          <a:prstGeom prst="rect">
            <a:avLst/>
          </a:prstGeom>
        </p:spPr>
        <p:txBody>
          <a:bodyPr/>
          <a:lstStyle/>
          <a:p>
            <a:pPr/>
            <a:r>
              <a:t>…enter </a:t>
            </a:r>
            <a:r>
              <a:rPr>
                <a:solidFill>
                  <a:schemeClr val="accent4"/>
                </a:solidFill>
              </a:rPr>
              <a:t>MicroLib</a:t>
            </a:r>
          </a:p>
        </p:txBody>
      </p:sp>
      <p:sp>
        <p:nvSpPr>
          <p:cNvPr id="194" name="Microservice Library Host Framewor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35634">
              <a:defRPr sz="4235"/>
            </a:lvl1pPr>
          </a:lstStyle>
          <a:p>
            <a:pPr/>
            <a:r>
              <a:t>Microservice Library Host Framework</a:t>
            </a:r>
          </a:p>
        </p:txBody>
      </p:sp>
      <p:sp>
        <p:nvSpPr>
          <p:cNvPr id="195" name="MicroLib is a lightweight API framework built on Node.js that uses module federation to host and integrate multiple, independently deployable services running in the same process.…"/>
          <p:cNvSpPr txBox="1"/>
          <p:nvPr>
            <p:ph type="body" sz="half" idx="1"/>
          </p:nvPr>
        </p:nvSpPr>
        <p:spPr>
          <a:prstGeom prst="rect">
            <a:avLst/>
          </a:prstGeom>
        </p:spPr>
        <p:txBody>
          <a:bodyPr/>
          <a:lstStyle/>
          <a:p>
            <a:pPr marL="420623" indent="-420623" defTabSz="1682453">
              <a:spcBef>
                <a:spcPts val="3100"/>
              </a:spcBef>
              <a:defRPr sz="3312"/>
            </a:pPr>
            <a:r>
              <a:t>MicroLib is a lightweight API framework built on Node.js that uses module federation to </a:t>
            </a:r>
            <a:r>
              <a:rPr b="1">
                <a:solidFill>
                  <a:schemeClr val="accent4"/>
                </a:solidFill>
              </a:rPr>
              <a:t>host and integrate multiple, independently deployable services </a:t>
            </a:r>
            <a:r>
              <a:t>running in the same process.</a:t>
            </a:r>
          </a:p>
          <a:p>
            <a:pPr marL="420623" indent="-420623" defTabSz="1682453">
              <a:spcBef>
                <a:spcPts val="3100"/>
              </a:spcBef>
              <a:defRPr sz="3312"/>
            </a:pPr>
            <a:r>
              <a:t>It is designed with a view to hexagonal architecture and uses the port-adapter paradigm to simplify and </a:t>
            </a:r>
            <a:r>
              <a:rPr b="1">
                <a:solidFill>
                  <a:schemeClr val="accent4"/>
                </a:solidFill>
              </a:rPr>
              <a:t>control service integration and orchestration</a:t>
            </a:r>
            <a:r>
              <a:t>.</a:t>
            </a:r>
          </a:p>
          <a:p>
            <a:pPr marL="420623" indent="-420623" defTabSz="1682453">
              <a:spcBef>
                <a:spcPts val="3100"/>
              </a:spcBef>
              <a:defRPr sz="3312"/>
            </a:pPr>
            <a:r>
              <a:t>MicroLib is </a:t>
            </a:r>
            <a:r>
              <a:rPr b="1">
                <a:solidFill>
                  <a:schemeClr val="accent4"/>
                </a:solidFill>
              </a:rPr>
              <a:t>written in Javascript</a:t>
            </a:r>
            <a:r>
              <a:t> following functional programming principles, like immutability; and generally avoids inheritance, preferring functional composition instead. </a:t>
            </a:r>
          </a:p>
          <a:p>
            <a:pPr marL="420623" indent="-420623" defTabSz="1682453">
              <a:spcBef>
                <a:spcPts val="3100"/>
              </a:spcBef>
              <a:defRPr sz="3312"/>
            </a:pPr>
            <a:r>
              <a:t>Because mutation is avoided, updates generate shallow clones, which do not preserve the prototype chain.</a:t>
            </a:r>
          </a:p>
        </p:txBody>
      </p:sp>
      <p:grpSp>
        <p:nvGrpSpPr>
          <p:cNvPr id="208" name="Group"/>
          <p:cNvGrpSpPr/>
          <p:nvPr/>
        </p:nvGrpSpPr>
        <p:grpSpPr>
          <a:xfrm>
            <a:off x="14182574" y="5237429"/>
            <a:ext cx="8768077" cy="7593378"/>
            <a:chOff x="0" y="587349"/>
            <a:chExt cx="8768075" cy="7593376"/>
          </a:xfrm>
        </p:grpSpPr>
        <p:sp>
          <p:nvSpPr>
            <p:cNvPr id="196" name="Polygon"/>
            <p:cNvSpPr/>
            <p:nvPr/>
          </p:nvSpPr>
          <p:spPr>
            <a:xfrm rot="5400000">
              <a:off x="587349" y="-1"/>
              <a:ext cx="7593378"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63500" cap="flat">
              <a:solidFill>
                <a:schemeClr val="accent4"/>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97" name="Polygon"/>
            <p:cNvSpPr/>
            <p:nvPr/>
          </p:nvSpPr>
          <p:spPr>
            <a:xfrm rot="5400000">
              <a:off x="1251581" y="766989"/>
              <a:ext cx="6264912" cy="723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98" name="Polygon"/>
            <p:cNvSpPr/>
            <p:nvPr/>
          </p:nvSpPr>
          <p:spPr>
            <a:xfrm rot="5400000">
              <a:off x="4701606" y="5400362"/>
              <a:ext cx="1524866"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201" name="Group"/>
            <p:cNvGrpSpPr/>
            <p:nvPr/>
          </p:nvGrpSpPr>
          <p:grpSpPr>
            <a:xfrm>
              <a:off x="1777620" y="4429806"/>
              <a:ext cx="3381246" cy="2928246"/>
              <a:chOff x="0" y="226500"/>
              <a:chExt cx="3381245" cy="2928244"/>
            </a:xfrm>
          </p:grpSpPr>
          <p:sp>
            <p:nvSpPr>
              <p:cNvPr id="199"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0"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204" name="Group"/>
            <p:cNvGrpSpPr/>
            <p:nvPr/>
          </p:nvGrpSpPr>
          <p:grpSpPr>
            <a:xfrm>
              <a:off x="1815720" y="1381268"/>
              <a:ext cx="3381246" cy="2928245"/>
              <a:chOff x="0" y="226500"/>
              <a:chExt cx="3381245" cy="2928244"/>
            </a:xfrm>
          </p:grpSpPr>
          <p:sp>
            <p:nvSpPr>
              <p:cNvPr id="202"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3"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207" name="Group"/>
            <p:cNvGrpSpPr/>
            <p:nvPr/>
          </p:nvGrpSpPr>
          <p:grpSpPr>
            <a:xfrm>
              <a:off x="4426698" y="2907215"/>
              <a:ext cx="3381246" cy="2928245"/>
              <a:chOff x="0" y="226500"/>
              <a:chExt cx="3381245" cy="2928244"/>
            </a:xfrm>
          </p:grpSpPr>
          <p:sp>
            <p:nvSpPr>
              <p:cNvPr id="205"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6"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MicroLib"/>
          <p:cNvSpPr txBox="1"/>
          <p:nvPr>
            <p:ph type="title"/>
          </p:nvPr>
        </p:nvSpPr>
        <p:spPr>
          <a:prstGeom prst="rect">
            <a:avLst/>
          </a:prstGeom>
        </p:spPr>
        <p:txBody>
          <a:bodyPr/>
          <a:lstStyle/>
          <a:p>
            <a:pPr/>
            <a:r>
              <a:t>MicroLib</a:t>
            </a:r>
          </a:p>
        </p:txBody>
      </p:sp>
      <p:sp>
        <p:nvSpPr>
          <p:cNvPr id="211" name="Featur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Features</a:t>
            </a:r>
          </a:p>
        </p:txBody>
      </p:sp>
      <p:sp>
        <p:nvSpPr>
          <p:cNvPr id="212" name="Dynamic import of remote modules…"/>
          <p:cNvSpPr txBox="1"/>
          <p:nvPr>
            <p:ph type="body" sz="half" idx="1"/>
          </p:nvPr>
        </p:nvSpPr>
        <p:spPr>
          <a:xfrm>
            <a:off x="1206500" y="3736439"/>
            <a:ext cx="12741282" cy="8768077"/>
          </a:xfrm>
          <a:prstGeom prst="rect">
            <a:avLst/>
          </a:prstGeom>
        </p:spPr>
        <p:txBody>
          <a:bodyPr/>
          <a:lstStyle/>
          <a:p>
            <a:pPr marL="512063" indent="-512063" defTabSz="2048204">
              <a:spcBef>
                <a:spcPts val="3700"/>
              </a:spcBef>
              <a:defRPr sz="3696"/>
            </a:pPr>
            <a:r>
              <a:t>Dynamic import of</a:t>
            </a:r>
            <a:r>
              <a:rPr b="1">
                <a:solidFill>
                  <a:schemeClr val="accent4"/>
                </a:solidFill>
              </a:rPr>
              <a:t> remote modules</a:t>
            </a:r>
          </a:p>
          <a:p>
            <a:pPr marL="512063" indent="-512063" defTabSz="2048204">
              <a:spcBef>
                <a:spcPts val="3700"/>
              </a:spcBef>
              <a:defRPr sz="3696"/>
            </a:pPr>
            <a:r>
              <a:t>Dynamic </a:t>
            </a:r>
            <a:r>
              <a:rPr b="1">
                <a:solidFill>
                  <a:schemeClr val="accent4"/>
                </a:solidFill>
              </a:rPr>
              <a:t>API generation</a:t>
            </a:r>
            <a:r>
              <a:t> for imported modules</a:t>
            </a:r>
          </a:p>
          <a:p>
            <a:pPr marL="512063" indent="-512063" defTabSz="2048204">
              <a:spcBef>
                <a:spcPts val="3700"/>
              </a:spcBef>
              <a:defRPr sz="3696"/>
            </a:pPr>
            <a:r>
              <a:t>Dynamic </a:t>
            </a:r>
            <a:r>
              <a:rPr b="1">
                <a:solidFill>
                  <a:schemeClr val="accent4"/>
                </a:solidFill>
              </a:rPr>
              <a:t>persistence</a:t>
            </a:r>
            <a:r>
              <a:t> of imported modules</a:t>
            </a:r>
          </a:p>
          <a:p>
            <a:pPr marL="512063" indent="-512063" defTabSz="2048204">
              <a:spcBef>
                <a:spcPts val="3700"/>
              </a:spcBef>
              <a:defRPr sz="3696"/>
            </a:pPr>
            <a:r>
              <a:t>Dynamic </a:t>
            </a:r>
            <a:r>
              <a:rPr b="1">
                <a:solidFill>
                  <a:schemeClr val="accent4"/>
                </a:solidFill>
              </a:rPr>
              <a:t>port generation</a:t>
            </a:r>
            <a:r>
              <a:t> for imported modules</a:t>
            </a:r>
          </a:p>
          <a:p>
            <a:pPr marL="512063" indent="-512063" defTabSz="2048204">
              <a:spcBef>
                <a:spcPts val="3700"/>
              </a:spcBef>
              <a:defRPr sz="3696"/>
            </a:pPr>
            <a:r>
              <a:t>Dynamic port-</a:t>
            </a:r>
            <a:r>
              <a:rPr b="1">
                <a:solidFill>
                  <a:schemeClr val="accent4"/>
                </a:solidFill>
              </a:rPr>
              <a:t>adapter binding</a:t>
            </a:r>
          </a:p>
          <a:p>
            <a:pPr marL="512063" indent="-512063" defTabSz="2048204">
              <a:spcBef>
                <a:spcPts val="3700"/>
              </a:spcBef>
              <a:defRPr sz="3696"/>
            </a:pPr>
            <a:r>
              <a:t>Configuration-based </a:t>
            </a:r>
            <a:r>
              <a:rPr b="1">
                <a:solidFill>
                  <a:schemeClr val="accent4"/>
                </a:solidFill>
              </a:rPr>
              <a:t>service integration</a:t>
            </a:r>
            <a:endParaRPr b="1"/>
          </a:p>
          <a:p>
            <a:pPr marL="512063" indent="-512063" defTabSz="2048204">
              <a:spcBef>
                <a:spcPts val="3700"/>
              </a:spcBef>
              <a:defRPr sz="3696"/>
            </a:pPr>
            <a:r>
              <a:t>Configuration-based </a:t>
            </a:r>
            <a:r>
              <a:rPr b="1">
                <a:solidFill>
                  <a:schemeClr val="accent4"/>
                </a:solidFill>
              </a:rPr>
              <a:t>service orchestration</a:t>
            </a:r>
            <a:endParaRPr b="1">
              <a:solidFill>
                <a:schemeClr val="accent4"/>
              </a:solidFill>
            </a:endParaRPr>
          </a:p>
          <a:p>
            <a:pPr marL="512063" indent="-512063" defTabSz="2048204">
              <a:spcBef>
                <a:spcPts val="3700"/>
              </a:spcBef>
              <a:defRPr sz="4032"/>
            </a:pPr>
            <a:r>
              <a:t>Common broker for internal, </a:t>
            </a:r>
            <a:r>
              <a:rPr b="1">
                <a:solidFill>
                  <a:schemeClr val="accent4"/>
                </a:solidFill>
              </a:rPr>
              <a:t>shared</a:t>
            </a:r>
            <a:r>
              <a:rPr b="1"/>
              <a:t> </a:t>
            </a:r>
            <a:r>
              <a:rPr b="1">
                <a:solidFill>
                  <a:schemeClr val="accent4"/>
                </a:solidFill>
              </a:rPr>
              <a:t>events</a:t>
            </a:r>
            <a:endParaRPr b="1">
              <a:solidFill>
                <a:schemeClr val="accent4"/>
              </a:solidFill>
            </a:endParaRPr>
          </a:p>
          <a:p>
            <a:pPr marL="512063" indent="-512063" defTabSz="2048204">
              <a:spcBef>
                <a:spcPts val="3700"/>
              </a:spcBef>
              <a:defRPr sz="4032"/>
            </a:pPr>
            <a:r>
              <a:t>Persistence API for </a:t>
            </a:r>
            <a:r>
              <a:rPr b="1">
                <a:solidFill>
                  <a:schemeClr val="accent4"/>
                </a:solidFill>
              </a:rPr>
              <a:t>cached datasources</a:t>
            </a:r>
          </a:p>
        </p:txBody>
      </p:sp>
      <p:grpSp>
        <p:nvGrpSpPr>
          <p:cNvPr id="226" name="Group"/>
          <p:cNvGrpSpPr/>
          <p:nvPr/>
        </p:nvGrpSpPr>
        <p:grpSpPr>
          <a:xfrm>
            <a:off x="14182574" y="5237429"/>
            <a:ext cx="8768077" cy="7593378"/>
            <a:chOff x="0" y="587348"/>
            <a:chExt cx="8768076" cy="7593377"/>
          </a:xfrm>
        </p:grpSpPr>
        <p:grpSp>
          <p:nvGrpSpPr>
            <p:cNvPr id="215" name="Group"/>
            <p:cNvGrpSpPr/>
            <p:nvPr/>
          </p:nvGrpSpPr>
          <p:grpSpPr>
            <a:xfrm rot="10800000">
              <a:off x="0" y="587349"/>
              <a:ext cx="8768076" cy="7593378"/>
              <a:chOff x="0" y="587349"/>
              <a:chExt cx="8768075" cy="7593376"/>
            </a:xfrm>
          </p:grpSpPr>
          <p:sp>
            <p:nvSpPr>
              <p:cNvPr id="213" name="Polygon"/>
              <p:cNvSpPr/>
              <p:nvPr/>
            </p:nvSpPr>
            <p:spPr>
              <a:xfrm rot="16200000">
                <a:off x="587349" y="0"/>
                <a:ext cx="7593378"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4" name="Polygon"/>
              <p:cNvSpPr/>
              <p:nvPr/>
            </p:nvSpPr>
            <p:spPr>
              <a:xfrm rot="16200000">
                <a:off x="1251583" y="76699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216" name="Polygon"/>
            <p:cNvSpPr/>
            <p:nvPr/>
          </p:nvSpPr>
          <p:spPr>
            <a:xfrm rot="5400000">
              <a:off x="4701606" y="5400362"/>
              <a:ext cx="1524866"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219" name="Group"/>
            <p:cNvGrpSpPr/>
            <p:nvPr/>
          </p:nvGrpSpPr>
          <p:grpSpPr>
            <a:xfrm>
              <a:off x="1777620" y="4429806"/>
              <a:ext cx="3381246" cy="2928246"/>
              <a:chOff x="0" y="226500"/>
              <a:chExt cx="3381245" cy="2928244"/>
            </a:xfrm>
          </p:grpSpPr>
          <p:sp>
            <p:nvSpPr>
              <p:cNvPr id="217"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18"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222" name="Group"/>
            <p:cNvGrpSpPr/>
            <p:nvPr/>
          </p:nvGrpSpPr>
          <p:grpSpPr>
            <a:xfrm>
              <a:off x="1815720" y="1381268"/>
              <a:ext cx="3381246" cy="2928245"/>
              <a:chOff x="0" y="226500"/>
              <a:chExt cx="3381245" cy="2928244"/>
            </a:xfrm>
          </p:grpSpPr>
          <p:sp>
            <p:nvSpPr>
              <p:cNvPr id="220"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1"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225" name="Group"/>
            <p:cNvGrpSpPr/>
            <p:nvPr/>
          </p:nvGrpSpPr>
          <p:grpSpPr>
            <a:xfrm>
              <a:off x="4426698" y="2907215"/>
              <a:ext cx="3381246" cy="2928245"/>
              <a:chOff x="0" y="226500"/>
              <a:chExt cx="3381245" cy="2928244"/>
            </a:xfrm>
          </p:grpSpPr>
          <p:sp>
            <p:nvSpPr>
              <p:cNvPr id="223"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24"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MicroLib"/>
          <p:cNvSpPr txBox="1"/>
          <p:nvPr>
            <p:ph type="title"/>
          </p:nvPr>
        </p:nvSpPr>
        <p:spPr>
          <a:prstGeom prst="rect">
            <a:avLst/>
          </a:prstGeom>
        </p:spPr>
        <p:txBody>
          <a:bodyPr/>
          <a:lstStyle/>
          <a:p>
            <a:pPr/>
            <a:r>
              <a:t>MicroLib</a:t>
            </a:r>
          </a:p>
        </p:txBody>
      </p:sp>
      <p:sp>
        <p:nvSpPr>
          <p:cNvPr id="229" name="…Featur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…Features</a:t>
            </a:r>
          </a:p>
        </p:txBody>
      </p:sp>
      <p:sp>
        <p:nvSpPr>
          <p:cNvPr id="230" name="Datasource relations for federated schemas…"/>
          <p:cNvSpPr txBox="1"/>
          <p:nvPr>
            <p:ph type="body" sz="half" idx="1"/>
          </p:nvPr>
        </p:nvSpPr>
        <p:spPr>
          <a:xfrm>
            <a:off x="1206500" y="3736439"/>
            <a:ext cx="13005005" cy="8768077"/>
          </a:xfrm>
          <a:prstGeom prst="rect">
            <a:avLst/>
          </a:prstGeom>
        </p:spPr>
        <p:txBody>
          <a:bodyPr/>
          <a:lstStyle/>
          <a:p>
            <a:pPr marL="530352" indent="-530352" defTabSz="2121354">
              <a:spcBef>
                <a:spcPts val="3900"/>
              </a:spcBef>
              <a:defRPr sz="4176"/>
            </a:pPr>
            <a:r>
              <a:t>Datasource relations for </a:t>
            </a:r>
            <a:r>
              <a:rPr b="1">
                <a:solidFill>
                  <a:schemeClr val="accent4"/>
                </a:solidFill>
              </a:rPr>
              <a:t>federated schemas</a:t>
            </a:r>
            <a:endParaRPr b="1">
              <a:solidFill>
                <a:schemeClr val="accent4"/>
              </a:solidFill>
            </a:endParaRPr>
          </a:p>
          <a:p>
            <a:pPr marL="530352" indent="-530352" defTabSz="2121354">
              <a:spcBef>
                <a:spcPts val="3900"/>
              </a:spcBef>
              <a:defRPr sz="4176"/>
            </a:pPr>
            <a:r>
              <a:t>Dependency/control inversion (</a:t>
            </a:r>
            <a:r>
              <a:rPr b="1">
                <a:solidFill>
                  <a:schemeClr val="accent4"/>
                </a:solidFill>
              </a:rPr>
              <a:t>IoC</a:t>
            </a:r>
            <a:r>
              <a:t>)</a:t>
            </a:r>
          </a:p>
          <a:p>
            <a:pPr marL="530352" indent="-530352" defTabSz="2121354">
              <a:spcBef>
                <a:spcPts val="3900"/>
              </a:spcBef>
              <a:defRPr sz="4176"/>
            </a:pPr>
            <a:r>
              <a:t>Zero downtime,</a:t>
            </a:r>
            <a:r>
              <a:rPr>
                <a:solidFill>
                  <a:schemeClr val="accent4"/>
                </a:solidFill>
              </a:rPr>
              <a:t> </a:t>
            </a:r>
            <a:r>
              <a:rPr b="1">
                <a:solidFill>
                  <a:schemeClr val="accent4"/>
                </a:solidFill>
              </a:rPr>
              <a:t>zero install </a:t>
            </a:r>
            <a:r>
              <a:t>deployment</a:t>
            </a:r>
            <a:endParaRPr b="1">
              <a:solidFill>
                <a:schemeClr val="accent4"/>
              </a:solidFill>
            </a:endParaRPr>
          </a:p>
          <a:p>
            <a:pPr marL="530352" indent="-530352" defTabSz="2121354">
              <a:spcBef>
                <a:spcPts val="3900"/>
              </a:spcBef>
              <a:defRPr sz="4176"/>
            </a:pPr>
            <a:r>
              <a:rPr b="1">
                <a:solidFill>
                  <a:schemeClr val="accent4"/>
                </a:solidFill>
              </a:rPr>
              <a:t>Evergreen </a:t>
            </a:r>
            <a:r>
              <a:t>deployment and </a:t>
            </a:r>
            <a:r>
              <a:rPr b="1">
                <a:solidFill>
                  <a:schemeClr val="accent4"/>
                </a:solidFill>
              </a:rPr>
              <a:t>semantic versioning</a:t>
            </a:r>
          </a:p>
          <a:p>
            <a:pPr marL="530352" indent="-530352" defTabSz="2121354">
              <a:spcBef>
                <a:spcPts val="3900"/>
              </a:spcBef>
              <a:defRPr sz="4176"/>
            </a:pPr>
            <a:r>
              <a:t>Dynamic</a:t>
            </a:r>
            <a:r>
              <a:rPr b="1"/>
              <a:t> </a:t>
            </a:r>
            <a:r>
              <a:rPr b="1">
                <a:solidFill>
                  <a:schemeClr val="accent4"/>
                </a:solidFill>
              </a:rPr>
              <a:t>A/B testing </a:t>
            </a:r>
            <a:r>
              <a:t>deployment</a:t>
            </a:r>
            <a:endParaRPr b="1">
              <a:solidFill>
                <a:schemeClr val="accent4"/>
              </a:solidFill>
            </a:endParaRPr>
          </a:p>
          <a:p>
            <a:pPr marL="530352" indent="-530352" defTabSz="2121354">
              <a:spcBef>
                <a:spcPts val="3900"/>
              </a:spcBef>
              <a:defRPr sz="4176"/>
            </a:pPr>
            <a:r>
              <a:rPr b="1">
                <a:solidFill>
                  <a:schemeClr val="accent4"/>
                </a:solidFill>
              </a:rPr>
              <a:t>Serverless</a:t>
            </a:r>
            <a:r>
              <a:t> deployment</a:t>
            </a:r>
          </a:p>
          <a:p>
            <a:pPr marL="530352" indent="-530352" defTabSz="2121354">
              <a:spcBef>
                <a:spcPts val="3900"/>
              </a:spcBef>
              <a:defRPr sz="4176"/>
            </a:pPr>
            <a:r>
              <a:rPr b="1">
                <a:solidFill>
                  <a:schemeClr val="accent4"/>
                </a:solidFill>
              </a:rPr>
              <a:t>Code reuse </a:t>
            </a:r>
            <a:r>
              <a:t>that works with </a:t>
            </a:r>
            <a:r>
              <a:rPr b="1">
                <a:solidFill>
                  <a:schemeClr val="accent4"/>
                </a:solidFill>
              </a:rPr>
              <a:t>multiple repos</a:t>
            </a:r>
            <a:endParaRPr b="1">
              <a:solidFill>
                <a:schemeClr val="accent4"/>
              </a:solidFill>
            </a:endParaRPr>
          </a:p>
          <a:p>
            <a:pPr marL="530352" indent="-530352" defTabSz="2121354">
              <a:spcBef>
                <a:spcPts val="3900"/>
              </a:spcBef>
              <a:defRPr sz="4176"/>
            </a:pPr>
            <a:r>
              <a:rPr b="1">
                <a:solidFill>
                  <a:schemeClr val="accent4"/>
                </a:solidFill>
              </a:rPr>
              <a:t>Configurable serialization </a:t>
            </a:r>
            <a:r>
              <a:t>for network+storage I/O</a:t>
            </a:r>
          </a:p>
        </p:txBody>
      </p:sp>
      <p:grpSp>
        <p:nvGrpSpPr>
          <p:cNvPr id="244" name="Group"/>
          <p:cNvGrpSpPr/>
          <p:nvPr/>
        </p:nvGrpSpPr>
        <p:grpSpPr>
          <a:xfrm>
            <a:off x="14182574" y="5237429"/>
            <a:ext cx="8768077" cy="7593378"/>
            <a:chOff x="0" y="587348"/>
            <a:chExt cx="8768076" cy="7593377"/>
          </a:xfrm>
        </p:grpSpPr>
        <p:grpSp>
          <p:nvGrpSpPr>
            <p:cNvPr id="233" name="Group"/>
            <p:cNvGrpSpPr/>
            <p:nvPr/>
          </p:nvGrpSpPr>
          <p:grpSpPr>
            <a:xfrm rot="10800000">
              <a:off x="0" y="587349"/>
              <a:ext cx="8768076" cy="7593378"/>
              <a:chOff x="0" y="587349"/>
              <a:chExt cx="8768075" cy="7593376"/>
            </a:xfrm>
          </p:grpSpPr>
          <p:sp>
            <p:nvSpPr>
              <p:cNvPr id="231" name="Polygon"/>
              <p:cNvSpPr/>
              <p:nvPr/>
            </p:nvSpPr>
            <p:spPr>
              <a:xfrm rot="16200000">
                <a:off x="587349" y="0"/>
                <a:ext cx="7593378" cy="8768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2" name="Polygon"/>
              <p:cNvSpPr/>
              <p:nvPr/>
            </p:nvSpPr>
            <p:spPr>
              <a:xfrm rot="16200000">
                <a:off x="1251583" y="766990"/>
                <a:ext cx="6264912" cy="7234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234" name="Polygon"/>
            <p:cNvSpPr/>
            <p:nvPr/>
          </p:nvSpPr>
          <p:spPr>
            <a:xfrm rot="5400000">
              <a:off x="4701606" y="5400362"/>
              <a:ext cx="1524866"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237" name="Group"/>
            <p:cNvGrpSpPr/>
            <p:nvPr/>
          </p:nvGrpSpPr>
          <p:grpSpPr>
            <a:xfrm>
              <a:off x="1777620" y="4429806"/>
              <a:ext cx="3381246" cy="2928246"/>
              <a:chOff x="0" y="226500"/>
              <a:chExt cx="3381245" cy="2928244"/>
            </a:xfrm>
          </p:grpSpPr>
          <p:sp>
            <p:nvSpPr>
              <p:cNvPr id="235"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6"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240" name="Group"/>
            <p:cNvGrpSpPr/>
            <p:nvPr/>
          </p:nvGrpSpPr>
          <p:grpSpPr>
            <a:xfrm>
              <a:off x="1815720" y="1381268"/>
              <a:ext cx="3381246" cy="2928245"/>
              <a:chOff x="0" y="226500"/>
              <a:chExt cx="3381245" cy="2928244"/>
            </a:xfrm>
          </p:grpSpPr>
          <p:sp>
            <p:nvSpPr>
              <p:cNvPr id="238"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39"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243" name="Group"/>
            <p:cNvGrpSpPr/>
            <p:nvPr/>
          </p:nvGrpSpPr>
          <p:grpSpPr>
            <a:xfrm>
              <a:off x="4426698" y="2907215"/>
              <a:ext cx="3381246" cy="2928245"/>
              <a:chOff x="0" y="226500"/>
              <a:chExt cx="3381245" cy="2928244"/>
            </a:xfrm>
          </p:grpSpPr>
          <p:sp>
            <p:nvSpPr>
              <p:cNvPr id="241"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42"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ervice Components"/>
          <p:cNvSpPr txBox="1"/>
          <p:nvPr>
            <p:ph type="title"/>
          </p:nvPr>
        </p:nvSpPr>
        <p:spPr>
          <a:prstGeom prst="rect">
            <a:avLst/>
          </a:prstGeom>
        </p:spPr>
        <p:txBody>
          <a:bodyPr/>
          <a:lstStyle>
            <a:lvl1pPr defTabSz="2267655">
              <a:defRPr spc="-158" sz="7905"/>
            </a:lvl1pPr>
          </a:lstStyle>
          <a:p>
            <a:pPr/>
            <a:r>
              <a:t>Service Components</a:t>
            </a:r>
          </a:p>
        </p:txBody>
      </p:sp>
      <p:sp>
        <p:nvSpPr>
          <p:cNvPr id="247" name="Federated Modu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Federated Modules</a:t>
            </a:r>
          </a:p>
        </p:txBody>
      </p:sp>
      <p:sp>
        <p:nvSpPr>
          <p:cNvPr id="248" name="MicroLib uses Webpack Module Federation to import remote modules into the host framework at runtime.…"/>
          <p:cNvSpPr txBox="1"/>
          <p:nvPr>
            <p:ph type="body" sz="half" idx="1"/>
          </p:nvPr>
        </p:nvSpPr>
        <p:spPr>
          <a:prstGeom prst="rect">
            <a:avLst/>
          </a:prstGeom>
        </p:spPr>
        <p:txBody>
          <a:bodyPr/>
          <a:lstStyle/>
          <a:p>
            <a:pPr marL="469391" indent="-469391" defTabSz="1877520">
              <a:spcBef>
                <a:spcPts val="3400"/>
              </a:spcBef>
              <a:defRPr sz="3696"/>
            </a:pPr>
            <a:r>
              <a:t>MicroLib uses Webpack Module Federation to</a:t>
            </a:r>
            <a:r>
              <a:rPr b="1">
                <a:solidFill>
                  <a:schemeClr val="accent4"/>
                </a:solidFill>
              </a:rPr>
              <a:t> import remote modules</a:t>
            </a:r>
            <a:r>
              <a:t> into the host framework at runtime. </a:t>
            </a:r>
          </a:p>
          <a:p>
            <a:pPr marL="469391" indent="-469391" defTabSz="1877520">
              <a:spcBef>
                <a:spcPts val="3400"/>
              </a:spcBef>
              <a:defRPr sz="3696"/>
            </a:pPr>
            <a:r>
              <a:t>Service components, which are made up of modules, fall into three catagories: </a:t>
            </a:r>
            <a:r>
              <a:rPr b="1">
                <a:solidFill>
                  <a:schemeClr val="accent4"/>
                </a:solidFill>
              </a:rPr>
              <a:t>model, adapter and service</a:t>
            </a:r>
            <a:r>
              <a:t>.</a:t>
            </a:r>
          </a:p>
          <a:p>
            <a:pPr marL="469391" indent="-469391" defTabSz="1877520">
              <a:spcBef>
                <a:spcPts val="3400"/>
              </a:spcBef>
              <a:defRPr sz="3696"/>
            </a:pPr>
            <a:r>
              <a:rPr b="1">
                <a:solidFill>
                  <a:schemeClr val="accent4"/>
                </a:solidFill>
              </a:rPr>
              <a:t>A </a:t>
            </a:r>
            <a:r>
              <a:rPr b="1" u="sng">
                <a:solidFill>
                  <a:schemeClr val="accent4"/>
                </a:solidFill>
              </a:rPr>
              <a:t>model</a:t>
            </a:r>
            <a:r>
              <a:rPr b="1">
                <a:solidFill>
                  <a:schemeClr val="accent4"/>
                </a:solidFill>
              </a:rPr>
              <a:t> is a domain entity/service</a:t>
            </a:r>
            <a:r>
              <a:t> that implements all or part of the service’s core logic. It also implements the MicroLib </a:t>
            </a:r>
            <a:r>
              <a:rPr i="1"/>
              <a:t>ModelSpecification</a:t>
            </a:r>
            <a:r>
              <a:t> interface. The interface has few requirements, but many options. The more options a service implements, the more framework capabilities it takes advantage of… </a:t>
            </a:r>
          </a:p>
        </p:txBody>
      </p:sp>
      <p:grpSp>
        <p:nvGrpSpPr>
          <p:cNvPr id="273" name="Group"/>
          <p:cNvGrpSpPr/>
          <p:nvPr/>
        </p:nvGrpSpPr>
        <p:grpSpPr>
          <a:xfrm>
            <a:off x="11068166" y="752027"/>
            <a:ext cx="11882485" cy="12027980"/>
            <a:chOff x="0" y="226500"/>
            <a:chExt cx="11882484" cy="12027978"/>
          </a:xfrm>
        </p:grpSpPr>
        <p:sp>
          <p:nvSpPr>
            <p:cNvPr id="249" name="Polygon"/>
            <p:cNvSpPr/>
            <p:nvPr/>
          </p:nvSpPr>
          <p:spPr>
            <a:xfrm rot="5400000">
              <a:off x="7816015" y="9474115"/>
              <a:ext cx="1524865"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0" name="Polygon"/>
            <p:cNvSpPr/>
            <p:nvPr/>
          </p:nvSpPr>
          <p:spPr>
            <a:xfrm rot="5400000">
              <a:off x="3701757" y="4073752"/>
              <a:ext cx="7593378"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1" name="Polygon"/>
            <p:cNvSpPr/>
            <p:nvPr/>
          </p:nvSpPr>
          <p:spPr>
            <a:xfrm rot="5400000">
              <a:off x="4365989" y="4840742"/>
              <a:ext cx="6264912" cy="723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254" name="Group"/>
            <p:cNvGrpSpPr/>
            <p:nvPr/>
          </p:nvGrpSpPr>
          <p:grpSpPr>
            <a:xfrm>
              <a:off x="5807823" y="6993667"/>
              <a:ext cx="3381246" cy="2928246"/>
              <a:chOff x="0" y="226500"/>
              <a:chExt cx="3381245" cy="2928244"/>
            </a:xfrm>
          </p:grpSpPr>
          <p:sp>
            <p:nvSpPr>
              <p:cNvPr id="252"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3"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260" name="Group"/>
            <p:cNvGrpSpPr/>
            <p:nvPr/>
          </p:nvGrpSpPr>
          <p:grpSpPr>
            <a:xfrm>
              <a:off x="-1" y="3532643"/>
              <a:ext cx="4562169" cy="3208607"/>
              <a:chOff x="0" y="226500"/>
              <a:chExt cx="4562167" cy="3208606"/>
            </a:xfrm>
          </p:grpSpPr>
          <p:sp>
            <p:nvSpPr>
              <p:cNvPr id="255"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6" name="Polygon"/>
              <p:cNvSpPr/>
              <p:nvPr/>
            </p:nvSpPr>
            <p:spPr>
              <a:xfrm rot="5400000">
                <a:off x="646125" y="537956"/>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7" name="Line"/>
              <p:cNvSpPr/>
              <p:nvPr/>
            </p:nvSpPr>
            <p:spPr>
              <a:xfrm flipH="1" flipV="1">
                <a:off x="2649001" y="2310665"/>
                <a:ext cx="794749" cy="44053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58" name="Rectangle"/>
              <p:cNvSpPr/>
              <p:nvPr/>
            </p:nvSpPr>
            <p:spPr>
              <a:xfrm rot="1860000">
                <a:off x="3402283" y="2567980"/>
                <a:ext cx="533401" cy="673856"/>
              </a:xfrm>
              <a:prstGeom prst="rect">
                <a:avLst/>
              </a:prstGeom>
              <a:solidFill>
                <a:srgbClr val="434343"/>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59" name="Line"/>
              <p:cNvSpPr/>
              <p:nvPr/>
            </p:nvSpPr>
            <p:spPr>
              <a:xfrm>
                <a:off x="3695883" y="2914590"/>
                <a:ext cx="866285" cy="52051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grpSp>
        <p:grpSp>
          <p:nvGrpSpPr>
            <p:cNvPr id="263" name="Group"/>
            <p:cNvGrpSpPr/>
            <p:nvPr/>
          </p:nvGrpSpPr>
          <p:grpSpPr>
            <a:xfrm>
              <a:off x="5815122" y="226500"/>
              <a:ext cx="3381246" cy="2928245"/>
              <a:chOff x="0" y="226500"/>
              <a:chExt cx="3381245" cy="2928244"/>
            </a:xfrm>
          </p:grpSpPr>
          <p:sp>
            <p:nvSpPr>
              <p:cNvPr id="261"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62"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264" name="Line"/>
            <p:cNvSpPr/>
            <p:nvPr/>
          </p:nvSpPr>
          <p:spPr>
            <a:xfrm flipH="1">
              <a:off x="7481609" y="4003882"/>
              <a:ext cx="6122" cy="908659"/>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65" name="Rectangle"/>
            <p:cNvSpPr/>
            <p:nvPr/>
          </p:nvSpPr>
          <p:spPr>
            <a:xfrm flipH="1" rot="5303156">
              <a:off x="7197619" y="3395278"/>
              <a:ext cx="533401" cy="673857"/>
            </a:xfrm>
            <a:prstGeom prst="rect">
              <a:avLst/>
            </a:prstGeom>
            <a:solidFill>
              <a:srgbClr val="434343"/>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66" name="Line"/>
            <p:cNvSpPr/>
            <p:nvPr/>
          </p:nvSpPr>
          <p:spPr>
            <a:xfrm flipV="1">
              <a:off x="7485746" y="2813646"/>
              <a:ext cx="1" cy="85488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67" name="Line"/>
            <p:cNvSpPr/>
            <p:nvPr/>
          </p:nvSpPr>
          <p:spPr>
            <a:xfrm flipH="1" flipV="1">
              <a:off x="4578717" y="6727239"/>
              <a:ext cx="794749" cy="44053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68" name="Line"/>
            <p:cNvSpPr/>
            <p:nvPr/>
          </p:nvSpPr>
          <p:spPr>
            <a:xfrm flipH="1" flipV="1">
              <a:off x="7481609" y="5116935"/>
              <a:ext cx="6122" cy="908659"/>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69" name="Rectangle"/>
            <p:cNvSpPr/>
            <p:nvPr/>
          </p:nvSpPr>
          <p:spPr>
            <a:xfrm rot="5496844">
              <a:off x="7197619" y="5960342"/>
              <a:ext cx="533401" cy="673856"/>
            </a:xfrm>
            <a:prstGeom prst="rect">
              <a:avLst/>
            </a:pr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70" name="Rectangle"/>
            <p:cNvSpPr/>
            <p:nvPr/>
          </p:nvSpPr>
          <p:spPr>
            <a:xfrm rot="1860000">
              <a:off x="5370100" y="7009954"/>
              <a:ext cx="533401" cy="673856"/>
            </a:xfrm>
            <a:prstGeom prst="rect">
              <a:avLst/>
            </a:pr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71" name="Line"/>
            <p:cNvSpPr/>
            <p:nvPr/>
          </p:nvSpPr>
          <p:spPr>
            <a:xfrm>
              <a:off x="5625599" y="7369265"/>
              <a:ext cx="866285" cy="52051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72" name="Line"/>
            <p:cNvSpPr/>
            <p:nvPr/>
          </p:nvSpPr>
          <p:spPr>
            <a:xfrm>
              <a:off x="7485746" y="6285893"/>
              <a:ext cx="1" cy="854886"/>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ervice Components"/>
          <p:cNvSpPr txBox="1"/>
          <p:nvPr>
            <p:ph type="title"/>
          </p:nvPr>
        </p:nvSpPr>
        <p:spPr>
          <a:prstGeom prst="rect">
            <a:avLst/>
          </a:prstGeom>
        </p:spPr>
        <p:txBody>
          <a:bodyPr/>
          <a:lstStyle>
            <a:lvl1pPr defTabSz="2267655">
              <a:defRPr spc="-158" sz="7905"/>
            </a:lvl1pPr>
          </a:lstStyle>
          <a:p>
            <a:pPr/>
            <a:r>
              <a:t>Service Components</a:t>
            </a:r>
          </a:p>
        </p:txBody>
      </p:sp>
      <p:sp>
        <p:nvSpPr>
          <p:cNvPr id="276" name="…Federated Modul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…Federated Modules</a:t>
            </a:r>
          </a:p>
        </p:txBody>
      </p:sp>
      <p:sp>
        <p:nvSpPr>
          <p:cNvPr id="277" name="One such capability is port generation. In a hexagonal or port-adapter architecture, ports handle I/O betwen the application and domain layers. An adapter implements the port ’s interface, facilitating communication with the outside world. The framework "/>
          <p:cNvSpPr txBox="1"/>
          <p:nvPr>
            <p:ph type="body" sz="half" idx="1"/>
          </p:nvPr>
        </p:nvSpPr>
        <p:spPr>
          <a:prstGeom prst="rect">
            <a:avLst/>
          </a:prstGeom>
        </p:spPr>
        <p:txBody>
          <a:bodyPr/>
          <a:lstStyle/>
          <a:p>
            <a:pPr marL="505968" indent="-505968" defTabSz="2023821">
              <a:spcBef>
                <a:spcPts val="3700"/>
              </a:spcBef>
              <a:defRPr sz="3984"/>
            </a:pPr>
            <a:r>
              <a:t>One such capability is port generation. In a hexagonal or port-adapter architecture, ports handle I/O betwen the application and domain layers. </a:t>
            </a:r>
            <a:r>
              <a:rPr>
                <a:solidFill>
                  <a:schemeClr val="accent4"/>
                </a:solidFill>
              </a:rPr>
              <a:t>An</a:t>
            </a:r>
            <a:r>
              <a:t> </a:t>
            </a:r>
            <a:r>
              <a:rPr b="1" u="sng">
                <a:solidFill>
                  <a:schemeClr val="accent4"/>
                </a:solidFill>
              </a:rPr>
              <a:t>adapter</a:t>
            </a:r>
            <a:r>
              <a:rPr b="1">
                <a:solidFill>
                  <a:schemeClr val="accent4"/>
                </a:solidFill>
              </a:rPr>
              <a:t> </a:t>
            </a:r>
            <a:r>
              <a:rPr>
                <a:solidFill>
                  <a:schemeClr val="accent4"/>
                </a:solidFill>
              </a:rPr>
              <a:t>implements the port ’s interface</a:t>
            </a:r>
            <a:r>
              <a:rPr b="1">
                <a:solidFill>
                  <a:schemeClr val="accent4"/>
                </a:solidFill>
              </a:rPr>
              <a:t>, </a:t>
            </a:r>
            <a:r>
              <a:rPr>
                <a:solidFill>
                  <a:schemeClr val="accent4"/>
                </a:solidFill>
              </a:rPr>
              <a:t>facilitating communication with the outside world</a:t>
            </a:r>
            <a:r>
              <a:t>. The framework dynamically imports and binds adapters to ports at runtime.</a:t>
            </a:r>
          </a:p>
          <a:p>
            <a:pPr marL="505968" indent="-505968" defTabSz="2023821">
              <a:spcBef>
                <a:spcPts val="3700"/>
              </a:spcBef>
              <a:defRPr sz="3984"/>
            </a:pPr>
            <a:r>
              <a:rPr b="1">
                <a:solidFill>
                  <a:schemeClr val="accent4"/>
                </a:solidFill>
              </a:rPr>
              <a:t>A </a:t>
            </a:r>
            <a:r>
              <a:rPr b="1" u="sng">
                <a:solidFill>
                  <a:schemeClr val="accent4"/>
                </a:solidFill>
              </a:rPr>
              <a:t>service</a:t>
            </a:r>
            <a:r>
              <a:rPr b="1">
                <a:solidFill>
                  <a:schemeClr val="accent4"/>
                </a:solidFill>
              </a:rPr>
              <a:t> provides an optional layer of abstraction for the adapter</a:t>
            </a:r>
            <a:r>
              <a:t> and usually implements a client library. The framework dynamically imports and binds services to adapters at runtime.</a:t>
            </a:r>
          </a:p>
        </p:txBody>
      </p:sp>
      <p:grpSp>
        <p:nvGrpSpPr>
          <p:cNvPr id="302" name="Group"/>
          <p:cNvGrpSpPr/>
          <p:nvPr/>
        </p:nvGrpSpPr>
        <p:grpSpPr>
          <a:xfrm>
            <a:off x="11068166" y="752027"/>
            <a:ext cx="11882485" cy="12027980"/>
            <a:chOff x="0" y="226500"/>
            <a:chExt cx="11882484" cy="12027978"/>
          </a:xfrm>
        </p:grpSpPr>
        <p:sp>
          <p:nvSpPr>
            <p:cNvPr id="278" name="Polygon"/>
            <p:cNvSpPr/>
            <p:nvPr/>
          </p:nvSpPr>
          <p:spPr>
            <a:xfrm rot="5400000">
              <a:off x="7816015" y="9474115"/>
              <a:ext cx="1524865" cy="1720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79" name="Polygon"/>
            <p:cNvSpPr/>
            <p:nvPr/>
          </p:nvSpPr>
          <p:spPr>
            <a:xfrm rot="5400000">
              <a:off x="3701757" y="4073752"/>
              <a:ext cx="7593378" cy="87680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80" name="Polygon"/>
            <p:cNvSpPr/>
            <p:nvPr/>
          </p:nvSpPr>
          <p:spPr>
            <a:xfrm rot="5400000">
              <a:off x="4365989" y="4840742"/>
              <a:ext cx="6264912" cy="72340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nvGrpSpPr>
            <p:cNvPr id="283" name="Group"/>
            <p:cNvGrpSpPr/>
            <p:nvPr/>
          </p:nvGrpSpPr>
          <p:grpSpPr>
            <a:xfrm>
              <a:off x="5807823" y="6993667"/>
              <a:ext cx="3381246" cy="2928246"/>
              <a:chOff x="0" y="226500"/>
              <a:chExt cx="3381245" cy="2928244"/>
            </a:xfrm>
          </p:grpSpPr>
          <p:sp>
            <p:nvSpPr>
              <p:cNvPr id="281"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82"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grpSp>
          <p:nvGrpSpPr>
            <p:cNvPr id="289" name="Group"/>
            <p:cNvGrpSpPr/>
            <p:nvPr/>
          </p:nvGrpSpPr>
          <p:grpSpPr>
            <a:xfrm>
              <a:off x="-1" y="3532643"/>
              <a:ext cx="4562169" cy="3208607"/>
              <a:chOff x="0" y="226500"/>
              <a:chExt cx="4562167" cy="3208606"/>
            </a:xfrm>
          </p:grpSpPr>
          <p:sp>
            <p:nvSpPr>
              <p:cNvPr id="284"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85" name="Polygon"/>
              <p:cNvSpPr/>
              <p:nvPr/>
            </p:nvSpPr>
            <p:spPr>
              <a:xfrm rot="5400000">
                <a:off x="646125" y="537956"/>
                <a:ext cx="2088997"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86" name="Line"/>
              <p:cNvSpPr/>
              <p:nvPr/>
            </p:nvSpPr>
            <p:spPr>
              <a:xfrm flipH="1" flipV="1">
                <a:off x="2649001" y="2310665"/>
                <a:ext cx="794749" cy="44053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87" name="Rectangle"/>
              <p:cNvSpPr/>
              <p:nvPr/>
            </p:nvSpPr>
            <p:spPr>
              <a:xfrm rot="1860000">
                <a:off x="3402283" y="2567980"/>
                <a:ext cx="533401" cy="673856"/>
              </a:xfrm>
              <a:prstGeom prst="rect">
                <a:avLst/>
              </a:prstGeom>
              <a:solidFill>
                <a:srgbClr val="434343"/>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88" name="Line"/>
              <p:cNvSpPr/>
              <p:nvPr/>
            </p:nvSpPr>
            <p:spPr>
              <a:xfrm>
                <a:off x="3695883" y="2914590"/>
                <a:ext cx="866285" cy="52051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grpSp>
        <p:grpSp>
          <p:nvGrpSpPr>
            <p:cNvPr id="292" name="Group"/>
            <p:cNvGrpSpPr/>
            <p:nvPr/>
          </p:nvGrpSpPr>
          <p:grpSpPr>
            <a:xfrm>
              <a:off x="5815122" y="226500"/>
              <a:ext cx="3381246" cy="2928245"/>
              <a:chOff x="0" y="226500"/>
              <a:chExt cx="3381245" cy="2928244"/>
            </a:xfrm>
          </p:grpSpPr>
          <p:sp>
            <p:nvSpPr>
              <p:cNvPr id="290" name="Polygon"/>
              <p:cNvSpPr/>
              <p:nvPr/>
            </p:nvSpPr>
            <p:spPr>
              <a:xfrm rot="5400000">
                <a:off x="226500" y="-1"/>
                <a:ext cx="2928245" cy="33812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91" name="Polygon"/>
              <p:cNvSpPr/>
              <p:nvPr/>
            </p:nvSpPr>
            <p:spPr>
              <a:xfrm rot="5400000">
                <a:off x="646124" y="537956"/>
                <a:ext cx="2088998" cy="2412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close/>
                  </a:path>
                </a:pathLst>
              </a:cu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293" name="Line"/>
            <p:cNvSpPr/>
            <p:nvPr/>
          </p:nvSpPr>
          <p:spPr>
            <a:xfrm flipH="1">
              <a:off x="7481609" y="4003882"/>
              <a:ext cx="6122" cy="908659"/>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94" name="Rectangle"/>
            <p:cNvSpPr/>
            <p:nvPr/>
          </p:nvSpPr>
          <p:spPr>
            <a:xfrm flipH="1" rot="5303156">
              <a:off x="7197619" y="3395278"/>
              <a:ext cx="533401" cy="673857"/>
            </a:xfrm>
            <a:prstGeom prst="rect">
              <a:avLst/>
            </a:prstGeom>
            <a:solidFill>
              <a:srgbClr val="434343"/>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95" name="Line"/>
            <p:cNvSpPr/>
            <p:nvPr/>
          </p:nvSpPr>
          <p:spPr>
            <a:xfrm flipV="1">
              <a:off x="7485746" y="2813646"/>
              <a:ext cx="1" cy="85488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96" name="Line"/>
            <p:cNvSpPr/>
            <p:nvPr/>
          </p:nvSpPr>
          <p:spPr>
            <a:xfrm flipH="1" flipV="1">
              <a:off x="4578717" y="6727239"/>
              <a:ext cx="794749" cy="44053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97" name="Line"/>
            <p:cNvSpPr/>
            <p:nvPr/>
          </p:nvSpPr>
          <p:spPr>
            <a:xfrm flipH="1" flipV="1">
              <a:off x="7481609" y="5116935"/>
              <a:ext cx="6122" cy="908659"/>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298" name="Rectangle"/>
            <p:cNvSpPr/>
            <p:nvPr/>
          </p:nvSpPr>
          <p:spPr>
            <a:xfrm rot="5496844">
              <a:off x="7197619" y="5960342"/>
              <a:ext cx="533401" cy="673856"/>
            </a:xfrm>
            <a:prstGeom prst="rect">
              <a:avLst/>
            </a:pr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99" name="Rectangle"/>
            <p:cNvSpPr/>
            <p:nvPr/>
          </p:nvSpPr>
          <p:spPr>
            <a:xfrm rot="1860000">
              <a:off x="5370100" y="7009954"/>
              <a:ext cx="533401" cy="673856"/>
            </a:xfrm>
            <a:prstGeom prst="rect">
              <a:avLst/>
            </a:prstGeom>
            <a:solidFill>
              <a:schemeClr val="accent4"/>
            </a:solidFill>
            <a:ln w="12700" cap="flat">
              <a:noFill/>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300" name="Line"/>
            <p:cNvSpPr/>
            <p:nvPr/>
          </p:nvSpPr>
          <p:spPr>
            <a:xfrm>
              <a:off x="5625599" y="7369265"/>
              <a:ext cx="866285" cy="520517"/>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sp>
          <p:nvSpPr>
            <p:cNvPr id="301" name="Line"/>
            <p:cNvSpPr/>
            <p:nvPr/>
          </p:nvSpPr>
          <p:spPr>
            <a:xfrm>
              <a:off x="7485746" y="6285893"/>
              <a:ext cx="1" cy="854886"/>
            </a:xfrm>
            <a:prstGeom prst="line">
              <a:avLst/>
            </a:prstGeom>
            <a:noFill/>
            <a:ln w="139700" cap="flat">
              <a:solidFill>
                <a:srgbClr val="FFFFFF"/>
              </a:solidFill>
              <a:prstDash val="solid"/>
              <a:miter lim="400000"/>
              <a:headEnd type="oval" w="med" len="med"/>
              <a:tailEnd type="triangle" w="med" len="sm"/>
            </a:ln>
            <a:effectLst/>
          </p:spPr>
          <p:txBody>
            <a:bodyPr wrap="square" lIns="50800" tIns="50800" rIns="50800" bIns="50800" numCol="1" anchor="ctr">
              <a:noAutofit/>
            </a:bodyPr>
            <a:lstStyle/>
            <a:p>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