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62" r:id="rId5"/>
    <p:sldId id="263" r:id="rId6"/>
    <p:sldId id="276" r:id="rId7"/>
    <p:sldId id="278" r:id="rId8"/>
    <p:sldId id="279" r:id="rId9"/>
    <p:sldId id="280" r:id="rId10"/>
    <p:sldId id="281" r:id="rId11"/>
    <p:sldId id="264" r:id="rId12"/>
    <p:sldId id="265" r:id="rId13"/>
    <p:sldId id="267" r:id="rId14"/>
    <p:sldId id="272" r:id="rId15"/>
    <p:sldId id="270" r:id="rId16"/>
    <p:sldId id="283" r:id="rId17"/>
    <p:sldId id="285" r:id="rId18"/>
    <p:sldId id="286" r:id="rId19"/>
    <p:sldId id="282" r:id="rId20"/>
    <p:sldId id="287" r:id="rId21"/>
    <p:sldId id="288" r:id="rId22"/>
    <p:sldId id="289" r:id="rId23"/>
    <p:sldId id="297" r:id="rId24"/>
    <p:sldId id="298" r:id="rId25"/>
    <p:sldId id="299" r:id="rId26"/>
    <p:sldId id="301" r:id="rId27"/>
    <p:sldId id="300" r:id="rId28"/>
    <p:sldId id="304" r:id="rId29"/>
    <p:sldId id="303" r:id="rId30"/>
    <p:sldId id="302" r:id="rId31"/>
    <p:sldId id="296" r:id="rId32"/>
    <p:sldId id="305" r:id="rId33"/>
    <p:sldId id="306" r:id="rId34"/>
    <p:sldId id="307" r:id="rId35"/>
    <p:sldId id="308" r:id="rId36"/>
    <p:sldId id="317" r:id="rId37"/>
    <p:sldId id="318" r:id="rId38"/>
    <p:sldId id="316" r:id="rId39"/>
  </p:sldIdLst>
  <p:sldSz cx="12192000" cy="6858000"/>
  <p:notesSz cx="6858000" cy="9144000"/>
  <p:embeddedFontLs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Light" panose="02000000000000000000" pitchFamily="2" charset="0"/>
      <p:regular r:id="rId45"/>
      <p:bold r:id="rId46"/>
      <p:italic r:id="rId47"/>
      <p:boldItalic r:id="rId48"/>
    </p:embeddedFont>
    <p:embeddedFont>
      <p:font typeface="Roboto Medium" panose="02000000000000000000" pitchFamily="2" charset="0"/>
      <p:regular r:id="rId49"/>
      <p:bold r:id="rId50"/>
      <p:italic r:id="rId51"/>
      <p:boldItalic r:id="rId52"/>
    </p:embeddedFont>
    <p:embeddedFont>
      <p:font typeface="Roboto Serif SemiBold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ssion 1" id="{D142C23A-8874-4348-8650-D5B440695CF7}">
          <p14:sldIdLst>
            <p14:sldId id="256"/>
            <p14:sldId id="257"/>
            <p14:sldId id="260"/>
            <p14:sldId id="262"/>
            <p14:sldId id="263"/>
            <p14:sldId id="276"/>
            <p14:sldId id="278"/>
            <p14:sldId id="279"/>
            <p14:sldId id="280"/>
            <p14:sldId id="281"/>
          </p14:sldIdLst>
        </p14:section>
        <p14:section name="Session 2" id="{E719CDB4-A6CA-4872-8638-1E5F02E4A15E}">
          <p14:sldIdLst>
            <p14:sldId id="264"/>
            <p14:sldId id="265"/>
            <p14:sldId id="267"/>
            <p14:sldId id="272"/>
            <p14:sldId id="270"/>
            <p14:sldId id="283"/>
            <p14:sldId id="285"/>
            <p14:sldId id="286"/>
            <p14:sldId id="282"/>
          </p14:sldIdLst>
        </p14:section>
        <p14:section name="Session 3" id="{9337BD9C-BF7E-433E-B592-D97EAB2976CE}">
          <p14:sldIdLst>
            <p14:sldId id="287"/>
            <p14:sldId id="288"/>
            <p14:sldId id="289"/>
            <p14:sldId id="297"/>
            <p14:sldId id="298"/>
            <p14:sldId id="299"/>
            <p14:sldId id="301"/>
            <p14:sldId id="300"/>
            <p14:sldId id="304"/>
            <p14:sldId id="303"/>
            <p14:sldId id="302"/>
            <p14:sldId id="296"/>
          </p14:sldIdLst>
        </p14:section>
        <p14:section name="Session 4" id="{4114F8D1-940C-499D-B42D-726EC298C17A}">
          <p14:sldIdLst>
            <p14:sldId id="305"/>
            <p14:sldId id="306"/>
            <p14:sldId id="307"/>
            <p14:sldId id="308"/>
            <p14:sldId id="317"/>
            <p14:sldId id="31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P7X3anE5YJoqn6Uyz0eV/7nc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5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 autoAdjust="0"/>
  </p:normalViewPr>
  <p:slideViewPr>
    <p:cSldViewPr snapToGrid="0">
      <p:cViewPr>
        <p:scale>
          <a:sx n="100" d="100"/>
          <a:sy n="100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4EE8F3D-B30A-3EA7-5BCC-329A2E3E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>
            <a:extLst>
              <a:ext uri="{FF2B5EF4-FFF2-40B4-BE49-F238E27FC236}">
                <a16:creationId xmlns:a16="http://schemas.microsoft.com/office/drawing/2014/main" id="{94F64B83-02AE-6A54-ED1A-484042F2C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:notes">
            <a:extLst>
              <a:ext uri="{FF2B5EF4-FFF2-40B4-BE49-F238E27FC236}">
                <a16:creationId xmlns:a16="http://schemas.microsoft.com/office/drawing/2014/main" id="{C4386DC3-D7E3-B382-DA5F-5EE40BD682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11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73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47D6871E-DE4A-FA3B-AD99-1D21487A7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>
            <a:extLst>
              <a:ext uri="{FF2B5EF4-FFF2-40B4-BE49-F238E27FC236}">
                <a16:creationId xmlns:a16="http://schemas.microsoft.com/office/drawing/2014/main" id="{18B0F4E4-BBB7-96EC-B500-8DF3EE0E47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:notes">
            <a:extLst>
              <a:ext uri="{FF2B5EF4-FFF2-40B4-BE49-F238E27FC236}">
                <a16:creationId xmlns:a16="http://schemas.microsoft.com/office/drawing/2014/main" id="{443F68D3-8682-F7A6-5F2B-512532A30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37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CCA335F5-C28A-290C-2B60-45C5AE1A9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>
            <a:extLst>
              <a:ext uri="{FF2B5EF4-FFF2-40B4-BE49-F238E27FC236}">
                <a16:creationId xmlns:a16="http://schemas.microsoft.com/office/drawing/2014/main" id="{88FAB233-D013-AAD4-31BC-AEE984F84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:notes">
            <a:extLst>
              <a:ext uri="{FF2B5EF4-FFF2-40B4-BE49-F238E27FC236}">
                <a16:creationId xmlns:a16="http://schemas.microsoft.com/office/drawing/2014/main" id="{2D47D5D6-16FB-150A-88B4-2CA2B85572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81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ctrTitle"/>
          </p:nvPr>
        </p:nvSpPr>
        <p:spPr>
          <a:xfrm>
            <a:off x="415600" y="992767"/>
            <a:ext cx="7850000" cy="3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erif SemiBold"/>
              <a:buNone/>
              <a:defRPr sz="6933" b="0">
                <a:latin typeface="Roboto Serif SemiBold"/>
                <a:ea typeface="Roboto Serif SemiBold"/>
                <a:cs typeface="Roboto Serif SemiBold"/>
                <a:sym typeface="Roboto Serif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ubTitle" idx="1"/>
          </p:nvPr>
        </p:nvSpPr>
        <p:spPr>
          <a:xfrm>
            <a:off x="415600" y="4798533"/>
            <a:ext cx="5278800" cy="1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Photos">
  <p:cSld name="Team Photo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de5739d96_0_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6" name="Google Shape;56;g26de5739d96_0_14"/>
          <p:cNvSpPr txBox="1">
            <a:spLocks noGrp="1"/>
          </p:cNvSpPr>
          <p:nvPr>
            <p:ph type="title" idx="2"/>
          </p:nvPr>
        </p:nvSpPr>
        <p:spPr>
          <a:xfrm>
            <a:off x="1026967" y="3820400"/>
            <a:ext cx="1753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333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7" name="Google Shape;57;g26de5739d96_0_14"/>
          <p:cNvSpPr txBox="1">
            <a:spLocks noGrp="1"/>
          </p:cNvSpPr>
          <p:nvPr>
            <p:ph type="title" idx="3"/>
          </p:nvPr>
        </p:nvSpPr>
        <p:spPr>
          <a:xfrm>
            <a:off x="1026967" y="4087633"/>
            <a:ext cx="1753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 sz="1333" b="0" i="1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8" name="Google Shape;58;g26de5739d96_0_14"/>
          <p:cNvSpPr>
            <a:spLocks noGrp="1"/>
          </p:cNvSpPr>
          <p:nvPr>
            <p:ph type="pic" idx="4"/>
          </p:nvPr>
        </p:nvSpPr>
        <p:spPr>
          <a:xfrm>
            <a:off x="1026967" y="1925600"/>
            <a:ext cx="1753200" cy="17532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6de5739d96_0_14"/>
          <p:cNvSpPr txBox="1">
            <a:spLocks noGrp="1"/>
          </p:cNvSpPr>
          <p:nvPr>
            <p:ph type="title" idx="5"/>
          </p:nvPr>
        </p:nvSpPr>
        <p:spPr>
          <a:xfrm>
            <a:off x="3763567" y="3820400"/>
            <a:ext cx="1753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333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60" name="Google Shape;60;g26de5739d96_0_14"/>
          <p:cNvSpPr txBox="1">
            <a:spLocks noGrp="1"/>
          </p:cNvSpPr>
          <p:nvPr>
            <p:ph type="title" idx="6"/>
          </p:nvPr>
        </p:nvSpPr>
        <p:spPr>
          <a:xfrm>
            <a:off x="3763567" y="4087633"/>
            <a:ext cx="1753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 sz="1333" b="0" i="1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61" name="Google Shape;61;g26de5739d96_0_14"/>
          <p:cNvSpPr>
            <a:spLocks noGrp="1"/>
          </p:cNvSpPr>
          <p:nvPr>
            <p:ph type="pic" idx="7"/>
          </p:nvPr>
        </p:nvSpPr>
        <p:spPr>
          <a:xfrm>
            <a:off x="3763567" y="1925600"/>
            <a:ext cx="1753200" cy="17532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26de5739d96_0_14"/>
          <p:cNvSpPr txBox="1">
            <a:spLocks noGrp="1"/>
          </p:cNvSpPr>
          <p:nvPr>
            <p:ph type="title" idx="8"/>
          </p:nvPr>
        </p:nvSpPr>
        <p:spPr>
          <a:xfrm>
            <a:off x="9236767" y="3820400"/>
            <a:ext cx="1753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333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63" name="Google Shape;63;g26de5739d96_0_14"/>
          <p:cNvSpPr txBox="1">
            <a:spLocks noGrp="1"/>
          </p:cNvSpPr>
          <p:nvPr>
            <p:ph type="title" idx="9"/>
          </p:nvPr>
        </p:nvSpPr>
        <p:spPr>
          <a:xfrm>
            <a:off x="9236767" y="4087633"/>
            <a:ext cx="1753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 sz="1333" b="0" i="1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64" name="Google Shape;64;g26de5739d96_0_14"/>
          <p:cNvSpPr>
            <a:spLocks noGrp="1"/>
          </p:cNvSpPr>
          <p:nvPr>
            <p:ph type="pic" idx="13"/>
          </p:nvPr>
        </p:nvSpPr>
        <p:spPr>
          <a:xfrm>
            <a:off x="9236767" y="1925600"/>
            <a:ext cx="1753200" cy="17532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6de5739d96_0_14"/>
          <p:cNvSpPr txBox="1">
            <a:spLocks noGrp="1"/>
          </p:cNvSpPr>
          <p:nvPr>
            <p:ph type="title" idx="14"/>
          </p:nvPr>
        </p:nvSpPr>
        <p:spPr>
          <a:xfrm>
            <a:off x="6500151" y="3820400"/>
            <a:ext cx="1753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333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66" name="Google Shape;66;g26de5739d96_0_14"/>
          <p:cNvSpPr txBox="1">
            <a:spLocks noGrp="1"/>
          </p:cNvSpPr>
          <p:nvPr>
            <p:ph type="title" idx="15"/>
          </p:nvPr>
        </p:nvSpPr>
        <p:spPr>
          <a:xfrm>
            <a:off x="6500151" y="4087633"/>
            <a:ext cx="1753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 sz="1333" b="0" i="1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67" name="Google Shape;67;g26de5739d96_0_14"/>
          <p:cNvSpPr>
            <a:spLocks noGrp="1"/>
          </p:cNvSpPr>
          <p:nvPr>
            <p:ph type="pic" idx="16"/>
          </p:nvPr>
        </p:nvSpPr>
        <p:spPr>
          <a:xfrm>
            <a:off x="6500167" y="1925600"/>
            <a:ext cx="1753200" cy="17532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26de5739d96_0_14"/>
          <p:cNvSpPr txBox="1">
            <a:spLocks noGrp="1"/>
          </p:cNvSpPr>
          <p:nvPr>
            <p:ph type="body" idx="1"/>
          </p:nvPr>
        </p:nvSpPr>
        <p:spPr>
          <a:xfrm>
            <a:off x="1026967" y="4437633"/>
            <a:ext cx="17532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26de5739d96_0_14"/>
          <p:cNvSpPr txBox="1">
            <a:spLocks noGrp="1"/>
          </p:cNvSpPr>
          <p:nvPr>
            <p:ph type="body" idx="17"/>
          </p:nvPr>
        </p:nvSpPr>
        <p:spPr>
          <a:xfrm>
            <a:off x="3763567" y="4437633"/>
            <a:ext cx="17532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g26de5739d96_0_14"/>
          <p:cNvSpPr txBox="1">
            <a:spLocks noGrp="1"/>
          </p:cNvSpPr>
          <p:nvPr>
            <p:ph type="body" idx="18"/>
          </p:nvPr>
        </p:nvSpPr>
        <p:spPr>
          <a:xfrm>
            <a:off x="6500167" y="4437633"/>
            <a:ext cx="17532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g26de5739d96_0_14"/>
          <p:cNvSpPr txBox="1">
            <a:spLocks noGrp="1"/>
          </p:cNvSpPr>
          <p:nvPr>
            <p:ph type="body" idx="19"/>
          </p:nvPr>
        </p:nvSpPr>
        <p:spPr>
          <a:xfrm>
            <a:off x="9236767" y="4437633"/>
            <a:ext cx="17532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400"/>
              <a:buChar char="&gt;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400"/>
              <a:buChar char="&gt;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&gt;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Blank">
  <p:cSld name="Right 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17"/>
          <p:cNvSpPr/>
          <p:nvPr/>
        </p:nvSpPr>
        <p:spPr>
          <a:xfrm rot="5400000">
            <a:off x="-698269" y="4447309"/>
            <a:ext cx="3108960" cy="17124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ne">
  <p:cSld name="Blank Non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18"/>
          <p:cNvSpPr/>
          <p:nvPr/>
        </p:nvSpPr>
        <p:spPr>
          <a:xfrm rot="5400000">
            <a:off x="-698269" y="4447309"/>
            <a:ext cx="3108960" cy="17124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/>
          <p:nvPr/>
        </p:nvSpPr>
        <p:spPr>
          <a:xfrm rot="5400000">
            <a:off x="8136336" y="2802335"/>
            <a:ext cx="2115081" cy="59962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253434" y="5661133"/>
            <a:ext cx="5938567" cy="11968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1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edium"/>
              <a:buChar char="●"/>
              <a:defRPr sz="1800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Medium"/>
              <a:buChar char="○"/>
              <a:defRPr sz="1867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" name="Google Shape;10;p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67041" y="94400"/>
            <a:ext cx="294659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5"/>
          <p:cNvPicPr preferRelativeResize="0"/>
          <p:nvPr/>
        </p:nvPicPr>
        <p:blipFill rotWithShape="1">
          <a:blip r:embed="rId12">
            <a:alphaModFix/>
          </a:blip>
          <a:srcRect r="51987"/>
          <a:stretch/>
        </p:blipFill>
        <p:spPr>
          <a:xfrm rot="5400000">
            <a:off x="-1072150" y="4860118"/>
            <a:ext cx="3070033" cy="9257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1.png"/><Relationship Id="rId5" Type="http://schemas.openxmlformats.org/officeDocument/2006/relationships/hyperlink" Target="https://pypi.org/project/pygame/" TargetMode="Externa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e79f98a5-a674-4603-941b-8c99cd876194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207390" y="1491918"/>
            <a:ext cx="7764010" cy="26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erif SemiBold"/>
              <a:buNone/>
            </a:pPr>
            <a:r>
              <a:rPr lang="en-GB" b="1" i="1" dirty="0"/>
              <a:t>Big Project 2025:</a:t>
            </a:r>
            <a:br>
              <a:rPr lang="en-GB" b="1" i="1" dirty="0"/>
            </a:br>
            <a:r>
              <a:rPr lang="en-GB" b="1" i="1" dirty="0"/>
              <a:t>Connect 4</a:t>
            </a:r>
            <a:endParaRPr b="1" i="1" dirty="0"/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1"/>
          </p:nvPr>
        </p:nvSpPr>
        <p:spPr>
          <a:xfrm>
            <a:off x="780597" y="4201804"/>
            <a:ext cx="2666967" cy="116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dirty="0"/>
              <a:t>Session 1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BF6CDD-862E-4494-DAF9-10BCECFA5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00" y="1173637"/>
            <a:ext cx="4110816" cy="45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AB1F-D1AF-827D-A14B-B45226C6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88D0D-B9EA-B8DB-A438-8E0B01B1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360799" cy="4555200"/>
          </a:xfrm>
        </p:spPr>
        <p:txBody>
          <a:bodyPr/>
          <a:lstStyle/>
          <a:p>
            <a:r>
              <a:rPr lang="en-GB" dirty="0"/>
              <a:t>Today:</a:t>
            </a:r>
          </a:p>
          <a:p>
            <a:pPr lvl="1"/>
            <a:r>
              <a:rPr lang="en-GB" dirty="0"/>
              <a:t>We created helper functions for our program.</a:t>
            </a:r>
          </a:p>
          <a:p>
            <a:pPr lvl="1"/>
            <a:r>
              <a:rPr lang="en-GB" dirty="0"/>
              <a:t>We created a main game loop.</a:t>
            </a:r>
          </a:p>
          <a:p>
            <a:pPr lvl="1"/>
            <a:r>
              <a:rPr lang="en-GB" dirty="0"/>
              <a:t>Some should be able to play.</a:t>
            </a:r>
          </a:p>
          <a:p>
            <a:pPr marL="609600" lvl="1" indent="0">
              <a:buNone/>
            </a:pPr>
            <a:endParaRPr lang="en-GB" dirty="0"/>
          </a:p>
          <a:p>
            <a:r>
              <a:rPr lang="en-GB" dirty="0"/>
              <a:t>Next Session:</a:t>
            </a:r>
          </a:p>
          <a:p>
            <a:pPr lvl="1"/>
            <a:r>
              <a:rPr lang="en-GB" dirty="0"/>
              <a:t>Session 1 Recap and Extra help.</a:t>
            </a:r>
          </a:p>
          <a:p>
            <a:pPr lvl="1"/>
            <a:r>
              <a:rPr lang="en-GB" dirty="0"/>
              <a:t>Reformatting into OOP.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FE64AB-AA4F-E522-D2DB-FE26BDB5017D}"/>
              </a:ext>
            </a:extLst>
          </p:cNvPr>
          <p:cNvSpPr txBox="1">
            <a:spLocks/>
          </p:cNvSpPr>
          <p:nvPr/>
        </p:nvSpPr>
        <p:spPr>
          <a:xfrm>
            <a:off x="7626996" y="975167"/>
            <a:ext cx="4149402" cy="301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6000" dirty="0"/>
              <a:t>Thank you for coming!</a:t>
            </a:r>
          </a:p>
          <a:p>
            <a:pPr algn="ctr">
              <a:lnSpc>
                <a:spcPct val="150000"/>
              </a:lnSpc>
            </a:pPr>
            <a:br>
              <a:rPr lang="en-GB" dirty="0"/>
            </a:br>
            <a:r>
              <a:rPr lang="en-GB" dirty="0">
                <a:solidFill>
                  <a:schemeClr val="accent1"/>
                </a:solidFill>
              </a:rPr>
              <a:t>See you next week.</a:t>
            </a:r>
          </a:p>
        </p:txBody>
      </p:sp>
    </p:spTree>
    <p:extLst>
      <p:ext uri="{BB962C8B-B14F-4D97-AF65-F5344CB8AC3E}">
        <p14:creationId xmlns:p14="http://schemas.microsoft.com/office/powerpoint/2010/main" val="80926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4A98747-6EA9-3BE6-B98D-C585D57F2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>
            <a:extLst>
              <a:ext uri="{FF2B5EF4-FFF2-40B4-BE49-F238E27FC236}">
                <a16:creationId xmlns:a16="http://schemas.microsoft.com/office/drawing/2014/main" id="{9F969D6F-B8CC-70B6-3494-CA6023350D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7390" y="1491918"/>
            <a:ext cx="7764010" cy="26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erif SemiBold"/>
              <a:buNone/>
            </a:pPr>
            <a:r>
              <a:rPr lang="en-GB" b="1" i="1" dirty="0"/>
              <a:t>Big Project 2025:</a:t>
            </a:r>
            <a:br>
              <a:rPr lang="en-GB" b="1" i="1" dirty="0"/>
            </a:br>
            <a:r>
              <a:rPr lang="en-GB" b="1" i="1" dirty="0"/>
              <a:t>Connect 4</a:t>
            </a:r>
            <a:endParaRPr b="1" i="1" dirty="0"/>
          </a:p>
        </p:txBody>
      </p:sp>
      <p:sp>
        <p:nvSpPr>
          <p:cNvPr id="77" name="Google Shape;77;p1">
            <a:extLst>
              <a:ext uri="{FF2B5EF4-FFF2-40B4-BE49-F238E27FC236}">
                <a16:creationId xmlns:a16="http://schemas.microsoft.com/office/drawing/2014/main" id="{94BFC69B-6C40-50AC-3648-28B6D4E60A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0597" y="4201804"/>
            <a:ext cx="2666967" cy="116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dirty="0"/>
              <a:t>Session 2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53316B-8567-5B2A-F4CE-0F463242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00" y="1173637"/>
            <a:ext cx="4110816" cy="45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8D5F-B214-CBD6-ABA0-7E9E42A42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936D-4BE6-1C4B-1932-6A390CDC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– Connect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098E-DB5F-502A-06D1-D1D28442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296" y="1235242"/>
            <a:ext cx="7436929" cy="5358063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Session 1</a:t>
            </a:r>
          </a:p>
          <a:p>
            <a:pPr lvl="1"/>
            <a:r>
              <a:rPr lang="en-GB" dirty="0"/>
              <a:t>Game loop</a:t>
            </a:r>
          </a:p>
          <a:p>
            <a:pPr lvl="1"/>
            <a:r>
              <a:rPr lang="en-GB" dirty="0"/>
              <a:t>Helper functions</a:t>
            </a:r>
          </a:p>
          <a:p>
            <a:pPr lvl="1"/>
            <a:r>
              <a:rPr lang="en-GB" dirty="0"/>
              <a:t>Terminal I/O</a:t>
            </a:r>
          </a:p>
          <a:p>
            <a:r>
              <a:rPr lang="en-GB" sz="1800" dirty="0"/>
              <a:t>Session 2</a:t>
            </a:r>
          </a:p>
          <a:p>
            <a:pPr lvl="1"/>
            <a:r>
              <a:rPr lang="en-GB" dirty="0"/>
              <a:t>Session 1 Recap</a:t>
            </a:r>
          </a:p>
          <a:p>
            <a:pPr lvl="1"/>
            <a:r>
              <a:rPr lang="en-GB" dirty="0"/>
              <a:t>Reformatting - OOP</a:t>
            </a:r>
          </a:p>
          <a:p>
            <a:r>
              <a:rPr lang="en-GB" sz="1800" dirty="0"/>
              <a:t>Session 3</a:t>
            </a:r>
          </a:p>
          <a:p>
            <a:pPr lvl="1"/>
            <a:r>
              <a:rPr lang="en-GB" sz="1533" dirty="0"/>
              <a:t>Introduction to pygame</a:t>
            </a:r>
          </a:p>
          <a:p>
            <a:pPr lvl="1"/>
            <a:r>
              <a:rPr lang="en-GB" dirty="0"/>
              <a:t>Creating a display</a:t>
            </a:r>
          </a:p>
          <a:p>
            <a:pPr lvl="1"/>
            <a:r>
              <a:rPr lang="en-GB" dirty="0"/>
              <a:t>Drawing shapes</a:t>
            </a:r>
          </a:p>
          <a:p>
            <a:pPr lvl="1"/>
            <a:r>
              <a:rPr lang="en-GB" dirty="0"/>
              <a:t>Handling mouse inputs</a:t>
            </a:r>
          </a:p>
          <a:p>
            <a:r>
              <a:rPr lang="en-GB" sz="1800" dirty="0"/>
              <a:t>Session 4</a:t>
            </a:r>
          </a:p>
          <a:p>
            <a:pPr marL="9144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200"/>
              <a:buFont typeface="Roboto Medium"/>
              <a:buChar char="○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Applying pygame into Connect Four</a:t>
            </a:r>
          </a:p>
          <a:p>
            <a:pPr marL="9144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200"/>
              <a:buFont typeface="Roboto Medium"/>
              <a:buChar char="○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Playing our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9B510-112C-3BA5-0CE3-37C108A96CDC}"/>
              </a:ext>
            </a:extLst>
          </p:cNvPr>
          <p:cNvSpPr/>
          <p:nvPr/>
        </p:nvSpPr>
        <p:spPr>
          <a:xfrm>
            <a:off x="685800" y="1447800"/>
            <a:ext cx="2771775" cy="1400175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39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68CCE-39F5-7565-3775-631BA816A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CF4D-F6AF-B605-60E5-D9EBDFA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9898-1728-C5DB-83E5-9A6196E0D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All Sessions:</a:t>
            </a:r>
          </a:p>
          <a:p>
            <a:r>
              <a:rPr lang="en-GB" dirty="0"/>
              <a:t>If you don’t have python installed:</a:t>
            </a:r>
          </a:p>
          <a:p>
            <a:pPr lvl="1"/>
            <a:r>
              <a:rPr lang="en-GB" dirty="0"/>
              <a:t>Go to www.python.org/downloads</a:t>
            </a:r>
          </a:p>
          <a:p>
            <a:pPr lvl="1"/>
            <a:r>
              <a:rPr lang="en-GB" dirty="0"/>
              <a:t>Download and install the appropriate version</a:t>
            </a:r>
          </a:p>
          <a:p>
            <a:pPr lvl="1"/>
            <a:r>
              <a:rPr lang="en-GB" dirty="0"/>
              <a:t>Follow the instructions below.</a:t>
            </a:r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endParaRPr lang="en-GB" dirty="0"/>
          </a:p>
          <a:p>
            <a:r>
              <a:rPr lang="en-GB" dirty="0"/>
              <a:t>If you have python installed:</a:t>
            </a:r>
          </a:p>
          <a:p>
            <a:pPr lvl="1"/>
            <a:r>
              <a:rPr lang="en-GB" dirty="0"/>
              <a:t>Create a folder with an appropriate name</a:t>
            </a:r>
          </a:p>
          <a:p>
            <a:pPr lvl="1"/>
            <a:r>
              <a:rPr lang="en-GB" dirty="0"/>
              <a:t>Create a new file with an appropriate name</a:t>
            </a:r>
          </a:p>
          <a:p>
            <a:pPr marL="609600" lvl="1" indent="0">
              <a:buNone/>
            </a:pP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7454CB4-5667-215E-EEF7-642CDC9939E2}"/>
              </a:ext>
            </a:extLst>
          </p:cNvPr>
          <p:cNvSpPr txBox="1">
            <a:spLocks/>
          </p:cNvSpPr>
          <p:nvPr/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None/>
            </a:pPr>
            <a:r>
              <a:rPr lang="en-GB" b="1" dirty="0"/>
              <a:t>Sessions 3 and 4:</a:t>
            </a:r>
          </a:p>
          <a:p>
            <a:r>
              <a:rPr lang="en-GB" dirty="0"/>
              <a:t>If you don’t have pygame installed:</a:t>
            </a:r>
          </a:p>
          <a:p>
            <a:pPr lvl="1"/>
            <a:r>
              <a:rPr lang="en-GB" dirty="0"/>
              <a:t>Open the terminal</a:t>
            </a:r>
          </a:p>
          <a:p>
            <a:pPr lvl="1"/>
            <a:r>
              <a:rPr lang="en-GB" dirty="0"/>
              <a:t>Type “pip install pygame”</a:t>
            </a:r>
          </a:p>
          <a:p>
            <a:pPr lvl="1"/>
            <a:r>
              <a:rPr lang="en-GB" dirty="0"/>
              <a:t>Wait for the download</a:t>
            </a:r>
          </a:p>
          <a:p>
            <a:pPr lvl="1"/>
            <a:r>
              <a:rPr lang="en-GB" dirty="0"/>
              <a:t>Check correct set up by opening a python shell and typing “import pygame”</a:t>
            </a:r>
          </a:p>
          <a:p>
            <a:pPr lvl="1"/>
            <a:endParaRPr lang="en-GB" dirty="0"/>
          </a:p>
          <a:p>
            <a:r>
              <a:rPr lang="en-GB" dirty="0"/>
              <a:t>If you have pygame installed:</a:t>
            </a:r>
          </a:p>
          <a:p>
            <a:pPr lvl="1"/>
            <a:r>
              <a:rPr lang="en-GB" dirty="0"/>
              <a:t>Make sure it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132012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A572A-7E24-3415-756A-875B6278C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7CF6-C4F3-4416-6D66-BDE4EB0A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90A02-7E45-59AF-DCC1-B42AD726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360799" cy="4555200"/>
          </a:xfrm>
        </p:spPr>
        <p:txBody>
          <a:bodyPr/>
          <a:lstStyle/>
          <a:p>
            <a:r>
              <a:rPr lang="en-GB" dirty="0"/>
              <a:t>Last session we...</a:t>
            </a:r>
          </a:p>
          <a:p>
            <a:pPr lvl="1"/>
            <a:r>
              <a:rPr lang="en-GB" dirty="0"/>
              <a:t>Created a main game loop to…</a:t>
            </a:r>
          </a:p>
          <a:p>
            <a:pPr lvl="2"/>
            <a:r>
              <a:rPr lang="en-GB" dirty="0"/>
              <a:t>Get an input</a:t>
            </a:r>
          </a:p>
          <a:p>
            <a:pPr lvl="2"/>
            <a:r>
              <a:rPr lang="en-GB" dirty="0"/>
              <a:t>Place the piece </a:t>
            </a:r>
          </a:p>
          <a:p>
            <a:pPr lvl="2"/>
            <a:r>
              <a:rPr lang="en-GB" dirty="0"/>
              <a:t>Update the board</a:t>
            </a:r>
          </a:p>
          <a:p>
            <a:pPr lvl="2"/>
            <a:r>
              <a:rPr lang="en-GB" dirty="0"/>
              <a:t>Display the new board</a:t>
            </a:r>
          </a:p>
          <a:p>
            <a:pPr lvl="2"/>
            <a:r>
              <a:rPr lang="en-GB" dirty="0"/>
              <a:t>Loop until someone wins</a:t>
            </a:r>
          </a:p>
          <a:p>
            <a:pPr marL="609600" lvl="1" indent="0">
              <a:buNone/>
            </a:pPr>
            <a:endParaRPr lang="en-GB" dirty="0"/>
          </a:p>
          <a:p>
            <a:pPr lvl="1"/>
            <a:r>
              <a:rPr lang="en-GB" dirty="0"/>
              <a:t>Created helper functions to…</a:t>
            </a:r>
          </a:p>
          <a:p>
            <a:pPr lvl="2"/>
            <a:r>
              <a:rPr lang="en-GB" dirty="0"/>
              <a:t>Create a board</a:t>
            </a:r>
          </a:p>
          <a:p>
            <a:pPr lvl="2"/>
            <a:r>
              <a:rPr lang="en-GB" dirty="0"/>
              <a:t>Display the board</a:t>
            </a:r>
          </a:p>
          <a:p>
            <a:pPr lvl="2"/>
            <a:r>
              <a:rPr lang="en-GB" dirty="0"/>
              <a:t>Place pieces</a:t>
            </a:r>
          </a:p>
          <a:p>
            <a:pPr lvl="2"/>
            <a:r>
              <a:rPr lang="en-GB" dirty="0"/>
              <a:t>Check winners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33BDE-D83A-BBC5-1BFC-2FB8E501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37" y="506315"/>
            <a:ext cx="3198704" cy="2390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9E841-9D4F-11A9-B5C4-1945E178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79" b="3262"/>
          <a:stretch/>
        </p:blipFill>
        <p:spPr>
          <a:xfrm>
            <a:off x="6551343" y="3076298"/>
            <a:ext cx="4722706" cy="37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D79A-9FA8-00D4-827B-395DFEFF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892"/>
            <a:ext cx="11360800" cy="763600"/>
          </a:xfrm>
        </p:spPr>
        <p:txBody>
          <a:bodyPr/>
          <a:lstStyle/>
          <a:p>
            <a:r>
              <a:rPr lang="en-GB" dirty="0"/>
              <a:t>Game loop -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171A2-3198-429F-0845-1D480904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64" y="1513066"/>
            <a:ext cx="5333200" cy="4555200"/>
          </a:xfrm>
        </p:spPr>
        <p:txBody>
          <a:bodyPr/>
          <a:lstStyle/>
          <a:p>
            <a:r>
              <a:rPr lang="en-GB" dirty="0"/>
              <a:t>Here we see an example of our implementation of the full game loop.</a:t>
            </a:r>
          </a:p>
          <a:p>
            <a:pPr marL="609600" lvl="1" indent="0">
              <a:buNone/>
            </a:pPr>
            <a:endParaRPr lang="en-GB" dirty="0"/>
          </a:p>
          <a:p>
            <a:pPr lvl="1"/>
            <a:r>
              <a:rPr lang="en-GB" dirty="0"/>
              <a:t>Is it simpler than you think?</a:t>
            </a:r>
          </a:p>
          <a:p>
            <a:pPr lvl="1"/>
            <a:r>
              <a:rPr lang="en-GB" dirty="0"/>
              <a:t>Can you understand each line?</a:t>
            </a:r>
          </a:p>
          <a:p>
            <a:pPr lvl="1"/>
            <a:endParaRPr lang="en-GB" dirty="0"/>
          </a:p>
          <a:p>
            <a:r>
              <a:rPr lang="en-GB" dirty="0"/>
              <a:t>What changes do we need to create a display?</a:t>
            </a:r>
          </a:p>
          <a:p>
            <a:pPr lvl="1"/>
            <a:r>
              <a:rPr lang="en-GB" dirty="0"/>
              <a:t>Are there any issues?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81DA54-494E-9F10-6075-595DF0EAE241}"/>
              </a:ext>
            </a:extLst>
          </p:cNvPr>
          <p:cNvGrpSpPr/>
          <p:nvPr/>
        </p:nvGrpSpPr>
        <p:grpSpPr>
          <a:xfrm>
            <a:off x="6802424" y="759938"/>
            <a:ext cx="5333200" cy="6061456"/>
            <a:chOff x="6857195" y="965740"/>
            <a:chExt cx="5149366" cy="58525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3F2ABF-51C6-B991-FE1D-DCF68154D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9847"/>
            <a:stretch/>
          </p:blipFill>
          <p:spPr>
            <a:xfrm>
              <a:off x="6857195" y="975167"/>
              <a:ext cx="5149366" cy="584309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272F6B-EFA5-1943-EFFB-3AE4111E62FA}"/>
                </a:ext>
              </a:extLst>
            </p:cNvPr>
            <p:cNvCxnSpPr>
              <a:cxnSpLocks/>
            </p:cNvCxnSpPr>
            <p:nvPr/>
          </p:nvCxnSpPr>
          <p:spPr>
            <a:xfrm>
              <a:off x="6864285" y="965740"/>
              <a:ext cx="514227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4F98A7-3002-B3E4-3005-03953E9FC58B}"/>
              </a:ext>
            </a:extLst>
          </p:cNvPr>
          <p:cNvGrpSpPr/>
          <p:nvPr/>
        </p:nvGrpSpPr>
        <p:grpSpPr>
          <a:xfrm>
            <a:off x="3905250" y="4501838"/>
            <a:ext cx="2726488" cy="2032312"/>
            <a:chOff x="4462787" y="1168175"/>
            <a:chExt cx="2249098" cy="170843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7661C18-A921-B952-66CB-EDF60A808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2787" y="1168175"/>
              <a:ext cx="2249098" cy="1699009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B10FC23-4C3A-BFEC-1FA4-E83C37CCBED4}"/>
                </a:ext>
              </a:extLst>
            </p:cNvPr>
            <p:cNvCxnSpPr/>
            <p:nvPr/>
          </p:nvCxnSpPr>
          <p:spPr>
            <a:xfrm>
              <a:off x="4462787" y="2876611"/>
              <a:ext cx="2249098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1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3857F-DDE0-C694-AB92-B8F3655F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EF-48A0-5F94-280E-B7EAB069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loop - Display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4103BB-0F48-75F4-E229-1A7D5905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64" y="1513066"/>
            <a:ext cx="5333200" cy="4555200"/>
          </a:xfrm>
        </p:spPr>
        <p:txBody>
          <a:bodyPr/>
          <a:lstStyle/>
          <a:p>
            <a:r>
              <a:rPr lang="en-GB" dirty="0"/>
              <a:t>We need to prepare our project to be displayed on the screen.</a:t>
            </a:r>
          </a:p>
          <a:p>
            <a:r>
              <a:rPr lang="en-GB" dirty="0"/>
              <a:t>Our display loop will run each frame and will require concurrent access some data.</a:t>
            </a:r>
          </a:p>
          <a:p>
            <a:r>
              <a:rPr lang="en-GB" dirty="0"/>
              <a:t>To do this, we need to reformat our functional code into an object-oriented program (OOP).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2A307-71C0-C2DD-917A-22519D53C26C}"/>
              </a:ext>
            </a:extLst>
          </p:cNvPr>
          <p:cNvGrpSpPr/>
          <p:nvPr/>
        </p:nvGrpSpPr>
        <p:grpSpPr>
          <a:xfrm>
            <a:off x="3905250" y="4501838"/>
            <a:ext cx="2726488" cy="2032312"/>
            <a:chOff x="4462787" y="1168175"/>
            <a:chExt cx="2249098" cy="170843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CAA6E4-19D3-A861-CD23-1556373D2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2787" y="1168175"/>
              <a:ext cx="2249098" cy="1699009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C6CBAE-234A-7A76-7354-EFB84A5D4ACA}"/>
                </a:ext>
              </a:extLst>
            </p:cNvPr>
            <p:cNvCxnSpPr/>
            <p:nvPr/>
          </p:nvCxnSpPr>
          <p:spPr>
            <a:xfrm>
              <a:off x="4462787" y="2876611"/>
              <a:ext cx="2249098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DFE0D-1A0C-ECB6-792C-D9231549330C}"/>
              </a:ext>
            </a:extLst>
          </p:cNvPr>
          <p:cNvGrpSpPr/>
          <p:nvPr/>
        </p:nvGrpSpPr>
        <p:grpSpPr>
          <a:xfrm>
            <a:off x="6802424" y="759938"/>
            <a:ext cx="5333200" cy="6061456"/>
            <a:chOff x="6857195" y="965740"/>
            <a:chExt cx="5149366" cy="58525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828ADF-399E-E72D-ABBA-128BD2D0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9847"/>
            <a:stretch/>
          </p:blipFill>
          <p:spPr>
            <a:xfrm>
              <a:off x="6857195" y="975167"/>
              <a:ext cx="5149366" cy="584309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83B71B-1A1E-204C-8B7C-B496EC5ECE3C}"/>
                </a:ext>
              </a:extLst>
            </p:cNvPr>
            <p:cNvCxnSpPr>
              <a:cxnSpLocks/>
            </p:cNvCxnSpPr>
            <p:nvPr/>
          </p:nvCxnSpPr>
          <p:spPr>
            <a:xfrm>
              <a:off x="6864285" y="965740"/>
              <a:ext cx="514227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99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8A47F-AA14-6B86-ABFA-89E80871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5081-1F93-9B0B-B3A8-48172CF6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Reformatting - 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33ADC-538D-D93A-9D8C-752D6C77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85050" cy="4555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Here is a skeleton of our class.</a:t>
            </a:r>
          </a:p>
          <a:p>
            <a:r>
              <a:rPr lang="en-GB" dirty="0"/>
              <a:t>We can copy our previous code and place it into this new structure. But we need to adjust the code to suite this structure</a:t>
            </a:r>
          </a:p>
          <a:p>
            <a:r>
              <a:rPr lang="en-GB" dirty="0"/>
              <a:t>Some may see that we have removed </a:t>
            </a:r>
            <a:r>
              <a:rPr lang="en-GB" dirty="0">
                <a:solidFill>
                  <a:schemeClr val="bg1"/>
                </a:solidFill>
              </a:rPr>
              <a:t>board</a:t>
            </a:r>
            <a:r>
              <a:rPr lang="en-GB" dirty="0"/>
              <a:t> from the parameter of the methods (class functions).</a:t>
            </a:r>
          </a:p>
          <a:p>
            <a:r>
              <a:rPr lang="en-GB" dirty="0"/>
              <a:t>Our board will be held as an attribute of this class and can be referred to with </a:t>
            </a:r>
            <a:r>
              <a:rPr lang="en-GB" dirty="0">
                <a:solidFill>
                  <a:schemeClr val="bg1"/>
                </a:solidFill>
              </a:rPr>
              <a:t>self.board</a:t>
            </a:r>
            <a:r>
              <a:rPr lang="en-GB" dirty="0"/>
              <a:t>. Similarly, other attributes can be accessed by adding ‘</a:t>
            </a:r>
            <a:r>
              <a:rPr lang="en-GB" dirty="0">
                <a:solidFill>
                  <a:schemeClr val="bg1"/>
                </a:solidFill>
              </a:rPr>
              <a:t>self.</a:t>
            </a:r>
            <a:r>
              <a:rPr lang="en-GB" dirty="0"/>
              <a:t>’ before each variable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8B873-57BE-4952-8246-E9E5A093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14" y="1095375"/>
            <a:ext cx="6376383" cy="56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7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CCE21-F1B1-CD62-23F1-15B426A80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4C75964-9ACB-EB81-0DAA-483F33CF4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87810"/>
              </p:ext>
            </p:extLst>
          </p:nvPr>
        </p:nvGraphicFramePr>
        <p:xfrm>
          <a:off x="3641725" y="1356967"/>
          <a:ext cx="8235950" cy="50816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17975">
                  <a:extLst>
                    <a:ext uri="{9D8B030D-6E8A-4147-A177-3AD203B41FA5}">
                      <a16:colId xmlns:a16="http://schemas.microsoft.com/office/drawing/2014/main" val="3006983352"/>
                    </a:ext>
                  </a:extLst>
                </a:gridCol>
                <a:gridCol w="4117975">
                  <a:extLst>
                    <a:ext uri="{9D8B030D-6E8A-4147-A177-3AD203B41FA5}">
                      <a16:colId xmlns:a16="http://schemas.microsoft.com/office/drawing/2014/main" val="2721170283"/>
                    </a:ext>
                  </a:extLst>
                </a:gridCol>
              </a:tblGrid>
              <a:tr h="48396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Original Session 1 Code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New Session 2 Code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26640"/>
                  </a:ext>
                </a:extLst>
              </a:tr>
              <a:tr h="116864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84413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04497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5844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663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887EDF1-0BB9-598A-35A3-2310EEF3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5" y="593367"/>
            <a:ext cx="11360800" cy="763600"/>
          </a:xfrm>
        </p:spPr>
        <p:txBody>
          <a:bodyPr/>
          <a:lstStyle/>
          <a:p>
            <a:r>
              <a:rPr lang="en-GB" dirty="0"/>
              <a:t>Reformatting - 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9AB2-1B91-E414-8E9F-5C746D86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3594425" cy="4555200"/>
          </a:xfrm>
        </p:spPr>
        <p:txBody>
          <a:bodyPr>
            <a:normAutofit/>
          </a:bodyPr>
          <a:lstStyle/>
          <a:p>
            <a:r>
              <a:rPr lang="en-GB" dirty="0"/>
              <a:t>Here are some of the changes we made.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921DC-FCC4-D8B5-26CB-00E78842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535" y="5359632"/>
            <a:ext cx="2324424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1446B-8301-4D87-B33E-9E5517557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847" y="5459236"/>
            <a:ext cx="2343477" cy="647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3B2D4C-CE38-9115-4B8D-625E93E02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032" y="1961524"/>
            <a:ext cx="2029108" cy="876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CC9D20-C617-ADA0-6318-CF34DE4DC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088" y="1955564"/>
            <a:ext cx="2829320" cy="9240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5416CA-E77A-0EB4-7698-AFA6BA3B3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667" y="3135138"/>
            <a:ext cx="2410161" cy="6573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A389DA-58F6-CAEC-E576-6BC09FCD0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0005" y="3203014"/>
            <a:ext cx="2591162" cy="5430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C7C499-1716-EED9-A36C-D5AC72BAF5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60" y="4109889"/>
            <a:ext cx="3705742" cy="8764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201EABA-60C2-99B3-4A00-B5DE8E2F3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2680" y="4119414"/>
            <a:ext cx="387613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013C-64A8-D79C-9BFD-7B73F4CE4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4066-AA64-24E6-9D4E-6E0227E4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734A-5A89-E7E6-535E-D1EF3F48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360799" cy="4555200"/>
          </a:xfrm>
        </p:spPr>
        <p:txBody>
          <a:bodyPr/>
          <a:lstStyle/>
          <a:p>
            <a:r>
              <a:rPr lang="en-GB" dirty="0"/>
              <a:t>Today:</a:t>
            </a:r>
          </a:p>
          <a:p>
            <a:pPr lvl="1"/>
            <a:r>
              <a:rPr lang="en-GB" dirty="0"/>
              <a:t>We Recapped Session 1.</a:t>
            </a:r>
          </a:p>
          <a:p>
            <a:pPr lvl="1"/>
            <a:r>
              <a:rPr lang="en-GB" dirty="0"/>
              <a:t>We Reformatting into OOP.</a:t>
            </a:r>
          </a:p>
          <a:p>
            <a:r>
              <a:rPr lang="en-GB" dirty="0"/>
              <a:t>Next Session:</a:t>
            </a:r>
          </a:p>
          <a:p>
            <a:pPr lvl="1"/>
            <a:r>
              <a:rPr lang="en-GB" dirty="0"/>
              <a:t>Introduction to pygame</a:t>
            </a:r>
          </a:p>
          <a:p>
            <a:pPr lvl="1"/>
            <a:r>
              <a:rPr lang="en-GB" dirty="0"/>
              <a:t>Creating a display</a:t>
            </a:r>
          </a:p>
          <a:p>
            <a:pPr lvl="1"/>
            <a:r>
              <a:rPr lang="en-GB" dirty="0"/>
              <a:t>Drawing shapes</a:t>
            </a:r>
          </a:p>
          <a:p>
            <a:pPr lvl="1"/>
            <a:r>
              <a:rPr lang="en-GB" dirty="0"/>
              <a:t>Handling mouse inputs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2252E4-EE44-D8B6-3C7A-FBF2D54C5C9F}"/>
              </a:ext>
            </a:extLst>
          </p:cNvPr>
          <p:cNvSpPr txBox="1">
            <a:spLocks/>
          </p:cNvSpPr>
          <p:nvPr/>
        </p:nvSpPr>
        <p:spPr>
          <a:xfrm>
            <a:off x="6779271" y="1922171"/>
            <a:ext cx="4149402" cy="301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6000" dirty="0"/>
              <a:t>Thank you for coming!</a:t>
            </a:r>
          </a:p>
          <a:p>
            <a:pPr algn="ctr">
              <a:lnSpc>
                <a:spcPct val="150000"/>
              </a:lnSpc>
            </a:pPr>
            <a:br>
              <a:rPr lang="en-GB" dirty="0"/>
            </a:br>
            <a:r>
              <a:rPr lang="en-GB" dirty="0">
                <a:solidFill>
                  <a:schemeClr val="accent1"/>
                </a:solidFill>
              </a:rPr>
              <a:t>See you next week.</a:t>
            </a:r>
          </a:p>
        </p:txBody>
      </p:sp>
    </p:spTree>
    <p:extLst>
      <p:ext uri="{BB962C8B-B14F-4D97-AF65-F5344CB8AC3E}">
        <p14:creationId xmlns:p14="http://schemas.microsoft.com/office/powerpoint/2010/main" val="139862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AF7D-8BCB-5CD5-496C-21B25DCE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– Connect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2D694-31C9-5820-B486-B4427156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296" y="1235242"/>
            <a:ext cx="7436929" cy="5358063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Session 1</a:t>
            </a:r>
          </a:p>
          <a:p>
            <a:pPr lvl="1"/>
            <a:r>
              <a:rPr lang="en-GB" dirty="0"/>
              <a:t>Game loop</a:t>
            </a:r>
          </a:p>
          <a:p>
            <a:pPr lvl="1"/>
            <a:r>
              <a:rPr lang="en-GB" dirty="0"/>
              <a:t>Helper functions</a:t>
            </a:r>
          </a:p>
          <a:p>
            <a:pPr lvl="1"/>
            <a:r>
              <a:rPr lang="en-GB" dirty="0"/>
              <a:t>Terminal I/O</a:t>
            </a:r>
          </a:p>
          <a:p>
            <a:r>
              <a:rPr lang="en-GB" sz="1800" dirty="0"/>
              <a:t>Session 2</a:t>
            </a:r>
          </a:p>
          <a:p>
            <a:pPr lvl="1"/>
            <a:r>
              <a:rPr lang="en-GB" dirty="0"/>
              <a:t>Session 1 Recap</a:t>
            </a:r>
          </a:p>
          <a:p>
            <a:pPr lvl="1"/>
            <a:r>
              <a:rPr lang="en-GB" dirty="0"/>
              <a:t>Reformatting - OOP</a:t>
            </a:r>
          </a:p>
          <a:p>
            <a:r>
              <a:rPr lang="en-GB" sz="1800" dirty="0"/>
              <a:t>Session 3</a:t>
            </a:r>
          </a:p>
          <a:p>
            <a:pPr lvl="1"/>
            <a:r>
              <a:rPr lang="en-GB" sz="1533" dirty="0"/>
              <a:t>Introduction to pygame</a:t>
            </a:r>
          </a:p>
          <a:p>
            <a:pPr lvl="1"/>
            <a:r>
              <a:rPr lang="en-GB" dirty="0"/>
              <a:t>Creating a display</a:t>
            </a:r>
          </a:p>
          <a:p>
            <a:pPr lvl="1"/>
            <a:r>
              <a:rPr lang="en-GB" dirty="0"/>
              <a:t>Drawing shapes</a:t>
            </a:r>
          </a:p>
          <a:p>
            <a:pPr lvl="1"/>
            <a:r>
              <a:rPr lang="en-GB" dirty="0"/>
              <a:t>Handling mouse inputs</a:t>
            </a:r>
          </a:p>
          <a:p>
            <a:r>
              <a:rPr lang="en-GB" sz="1800" dirty="0"/>
              <a:t>Session 4</a:t>
            </a:r>
          </a:p>
          <a:p>
            <a:pPr marL="9144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200"/>
              <a:buFont typeface="Roboto Medium"/>
              <a:buChar char="○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Applying pygame into Connect Four</a:t>
            </a:r>
          </a:p>
          <a:p>
            <a:pPr marL="9144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200"/>
              <a:buFont typeface="Roboto Medium"/>
              <a:buChar char="○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Playing our game</a:t>
            </a:r>
          </a:p>
        </p:txBody>
      </p:sp>
    </p:spTree>
    <p:extLst>
      <p:ext uri="{BB962C8B-B14F-4D97-AF65-F5344CB8AC3E}">
        <p14:creationId xmlns:p14="http://schemas.microsoft.com/office/powerpoint/2010/main" val="482004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A2E24776-F976-69E6-FCD0-5375723A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>
            <a:extLst>
              <a:ext uri="{FF2B5EF4-FFF2-40B4-BE49-F238E27FC236}">
                <a16:creationId xmlns:a16="http://schemas.microsoft.com/office/drawing/2014/main" id="{384DC729-7395-1A61-7DC3-46BD1036C5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7390" y="1491918"/>
            <a:ext cx="7764010" cy="26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erif SemiBold"/>
              <a:buNone/>
            </a:pPr>
            <a:r>
              <a:rPr lang="en-GB" b="1" i="1" dirty="0"/>
              <a:t>Big Project 2025:</a:t>
            </a:r>
            <a:br>
              <a:rPr lang="en-GB" b="1" i="1" dirty="0"/>
            </a:br>
            <a:r>
              <a:rPr lang="en-GB" b="1" i="1" dirty="0"/>
              <a:t>Connect 4</a:t>
            </a:r>
            <a:endParaRPr b="1" i="1" dirty="0"/>
          </a:p>
        </p:txBody>
      </p:sp>
      <p:sp>
        <p:nvSpPr>
          <p:cNvPr id="77" name="Google Shape;77;p1">
            <a:extLst>
              <a:ext uri="{FF2B5EF4-FFF2-40B4-BE49-F238E27FC236}">
                <a16:creationId xmlns:a16="http://schemas.microsoft.com/office/drawing/2014/main" id="{1EEDF620-BCD7-0CA5-830B-BCFEA4B0AA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0597" y="4201804"/>
            <a:ext cx="2666967" cy="116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dirty="0"/>
              <a:t>Session 3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E88534-142E-5442-B324-F82488DB5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00" y="1173637"/>
            <a:ext cx="4110816" cy="45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4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D905E-22EC-E091-21DF-55201A1D8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5DE5-B61B-EF99-6BA5-990A561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– Connect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28E1-29B5-EF7E-33CF-EA596895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096" y="1235242"/>
            <a:ext cx="7436929" cy="5358063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Session 1</a:t>
            </a:r>
          </a:p>
          <a:p>
            <a:pPr lvl="1"/>
            <a:r>
              <a:rPr lang="en-GB" dirty="0"/>
              <a:t>Game loop</a:t>
            </a:r>
          </a:p>
          <a:p>
            <a:pPr lvl="1"/>
            <a:r>
              <a:rPr lang="en-GB" dirty="0"/>
              <a:t>Helper functions</a:t>
            </a:r>
          </a:p>
          <a:p>
            <a:pPr lvl="1"/>
            <a:r>
              <a:rPr lang="en-GB" dirty="0"/>
              <a:t>Terminal I/O</a:t>
            </a:r>
          </a:p>
          <a:p>
            <a:r>
              <a:rPr lang="en-GB" sz="1800" dirty="0"/>
              <a:t>Session 2</a:t>
            </a:r>
          </a:p>
          <a:p>
            <a:pPr lvl="1"/>
            <a:r>
              <a:rPr lang="en-GB" dirty="0"/>
              <a:t>Session 1 Recap</a:t>
            </a:r>
          </a:p>
          <a:p>
            <a:pPr lvl="1"/>
            <a:r>
              <a:rPr lang="en-GB" dirty="0"/>
              <a:t>Reformatting - OOP</a:t>
            </a:r>
          </a:p>
          <a:p>
            <a:r>
              <a:rPr lang="en-GB" sz="1800" dirty="0"/>
              <a:t>Session 3</a:t>
            </a:r>
          </a:p>
          <a:p>
            <a:pPr lvl="1"/>
            <a:r>
              <a:rPr lang="en-GB" sz="1533" dirty="0"/>
              <a:t>Introduction to pygame</a:t>
            </a:r>
          </a:p>
          <a:p>
            <a:pPr lvl="1"/>
            <a:r>
              <a:rPr lang="en-GB" dirty="0"/>
              <a:t>Creating a display</a:t>
            </a:r>
          </a:p>
          <a:p>
            <a:pPr lvl="1"/>
            <a:r>
              <a:rPr lang="en-GB" dirty="0"/>
              <a:t>Drawing shapes</a:t>
            </a:r>
          </a:p>
          <a:p>
            <a:pPr lvl="1"/>
            <a:r>
              <a:rPr lang="en-GB" dirty="0"/>
              <a:t>Handling mouse inputs</a:t>
            </a:r>
          </a:p>
          <a:p>
            <a:r>
              <a:rPr lang="en-GB" sz="1800" dirty="0"/>
              <a:t>Session 4</a:t>
            </a:r>
          </a:p>
          <a:p>
            <a:pPr marL="9144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200"/>
              <a:buFont typeface="Roboto Medium"/>
              <a:buChar char="○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Applying pygame into Connect Four</a:t>
            </a:r>
          </a:p>
          <a:p>
            <a:pPr marL="9144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200"/>
              <a:buFont typeface="Roboto Medium"/>
              <a:buChar char="○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Playing our game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B1496-480E-AE98-0185-105D3BC2056D}"/>
              </a:ext>
            </a:extLst>
          </p:cNvPr>
          <p:cNvSpPr/>
          <p:nvPr/>
        </p:nvSpPr>
        <p:spPr>
          <a:xfrm>
            <a:off x="685800" y="1447800"/>
            <a:ext cx="2771775" cy="2571750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26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EA82-2D24-A470-7999-15A2BB644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0C9A-6EBA-C66F-6CDE-68AFDD1C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A333-EFB6-D773-91F7-82A9157DC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don’t have python installed:</a:t>
            </a:r>
          </a:p>
          <a:p>
            <a:pPr lvl="1"/>
            <a:r>
              <a:rPr lang="en-GB" dirty="0"/>
              <a:t>Go to www.python.org/downloads</a:t>
            </a:r>
          </a:p>
          <a:p>
            <a:pPr lvl="1"/>
            <a:r>
              <a:rPr lang="en-GB" dirty="0"/>
              <a:t>Download and install the appropriate version</a:t>
            </a:r>
          </a:p>
          <a:p>
            <a:pPr lvl="1"/>
            <a:r>
              <a:rPr lang="en-GB" dirty="0"/>
              <a:t>Follow the instructions below.</a:t>
            </a:r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endParaRPr lang="en-GB" dirty="0"/>
          </a:p>
          <a:p>
            <a:r>
              <a:rPr lang="en-GB" dirty="0"/>
              <a:t>If you have python installed:</a:t>
            </a:r>
          </a:p>
          <a:p>
            <a:pPr lvl="1"/>
            <a:r>
              <a:rPr lang="en-GB" dirty="0"/>
              <a:t>Create a folder with an appropriate name</a:t>
            </a:r>
          </a:p>
          <a:p>
            <a:pPr lvl="1"/>
            <a:r>
              <a:rPr lang="en-GB" dirty="0"/>
              <a:t>Create a new file with an appropriate name</a:t>
            </a:r>
          </a:p>
          <a:p>
            <a:pPr marL="609600" lvl="1" indent="0">
              <a:buNone/>
            </a:pP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7ECE6B-C47B-A0AF-28F2-BA56BE3B47E9}"/>
              </a:ext>
            </a:extLst>
          </p:cNvPr>
          <p:cNvSpPr txBox="1">
            <a:spLocks/>
          </p:cNvSpPr>
          <p:nvPr/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If you don’t have pygame installed:</a:t>
            </a:r>
          </a:p>
          <a:p>
            <a:pPr lvl="1"/>
            <a:r>
              <a:rPr lang="en-GB" dirty="0"/>
              <a:t>Open the terminal</a:t>
            </a:r>
          </a:p>
          <a:p>
            <a:pPr lvl="1"/>
            <a:r>
              <a:rPr lang="en-GB" dirty="0"/>
              <a:t>Type “pip install pygame”</a:t>
            </a:r>
          </a:p>
          <a:p>
            <a:pPr lvl="1"/>
            <a:r>
              <a:rPr lang="en-GB" dirty="0"/>
              <a:t>Wait for the download</a:t>
            </a:r>
          </a:p>
          <a:p>
            <a:pPr lvl="1"/>
            <a:r>
              <a:rPr lang="en-GB" dirty="0"/>
              <a:t>Check correct set up by opening a python shell and typing “import pygame”</a:t>
            </a:r>
          </a:p>
          <a:p>
            <a:pPr lvl="1"/>
            <a:endParaRPr lang="en-GB" dirty="0"/>
          </a:p>
          <a:p>
            <a:r>
              <a:rPr lang="en-GB" dirty="0"/>
              <a:t>If you have pygame installed:</a:t>
            </a:r>
          </a:p>
          <a:p>
            <a:pPr lvl="1"/>
            <a:r>
              <a:rPr lang="en-GB" dirty="0"/>
              <a:t>Make sure it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97016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ntitled video - Made with Clipchamp">
            <a:hlinkClick r:id="" action="ppaction://media"/>
            <a:extLst>
              <a:ext uri="{FF2B5EF4-FFF2-40B4-BE49-F238E27FC236}">
                <a16:creationId xmlns:a16="http://schemas.microsoft.com/office/drawing/2014/main" id="{7FCD47AB-10EF-2191-F1E1-58A52D74FA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2776" r="2613"/>
          <a:stretch/>
        </p:blipFill>
        <p:spPr>
          <a:xfrm>
            <a:off x="5748800" y="1732676"/>
            <a:ext cx="6304940" cy="499806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17791-CDF4-60BA-2FCB-B31FF98A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061515"/>
            <a:ext cx="5333200" cy="4555200"/>
          </a:xfrm>
        </p:spPr>
        <p:txBody>
          <a:bodyPr/>
          <a:lstStyle/>
          <a:p>
            <a:r>
              <a:rPr lang="en-GB" dirty="0"/>
              <a:t>Pygame is a free and open-source cross-platform set of Python modules designed for writing video games.</a:t>
            </a:r>
          </a:p>
          <a:p>
            <a:r>
              <a:rPr lang="en-GB" dirty="0"/>
              <a:t>It includes computer graphics and sound libraries designed to be used with the Python programming language.</a:t>
            </a:r>
          </a:p>
          <a:p>
            <a:r>
              <a:rPr lang="en-GB" dirty="0"/>
              <a:t>For more information visit </a:t>
            </a:r>
            <a:r>
              <a:rPr lang="en-GB" dirty="0">
                <a:hlinkClick r:id="rId5"/>
              </a:rPr>
              <a:t>https://pypi.org/project/pygame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7331A-79E9-5794-6F61-D3B7AF15DE9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34670" y="852057"/>
            <a:ext cx="5333200" cy="4555200"/>
          </a:xfrm>
        </p:spPr>
        <p:txBody>
          <a:bodyPr/>
          <a:lstStyle/>
          <a:p>
            <a:r>
              <a:rPr lang="en-GB" dirty="0"/>
              <a:t>Today we will use it to create this program:</a:t>
            </a:r>
          </a:p>
          <a:p>
            <a:pPr lvl="1"/>
            <a:endParaRPr lang="en-GB" dirty="0"/>
          </a:p>
        </p:txBody>
      </p:sp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E83B0136-968E-95B7-EDBB-DC4A703B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67481"/>
            <a:ext cx="4879389" cy="13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3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1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EB1F-0202-03FE-49CA-3B1812FE4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CC0FE1AD-1EED-3184-ADF7-668E3815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67481"/>
            <a:ext cx="4879389" cy="13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4A5BCF-720C-E255-016B-9D88DECB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32676"/>
            <a:ext cx="5333200" cy="4555200"/>
          </a:xfrm>
        </p:spPr>
        <p:txBody>
          <a:bodyPr/>
          <a:lstStyle/>
          <a:p>
            <a:r>
              <a:rPr lang="en-GB" dirty="0"/>
              <a:t>Our aim today is to create this program</a:t>
            </a:r>
          </a:p>
          <a:p>
            <a:r>
              <a:rPr lang="en-GB" dirty="0"/>
              <a:t>It includes:</a:t>
            </a:r>
          </a:p>
          <a:p>
            <a:pPr lvl="1"/>
            <a:r>
              <a:rPr lang="en-GB" dirty="0"/>
              <a:t>Creating a Display</a:t>
            </a:r>
          </a:p>
          <a:p>
            <a:pPr lvl="1"/>
            <a:r>
              <a:rPr lang="en-GB" dirty="0"/>
              <a:t>Drawing Shapes</a:t>
            </a:r>
          </a:p>
          <a:p>
            <a:pPr lvl="1"/>
            <a:r>
              <a:rPr lang="en-GB" dirty="0"/>
              <a:t>Handling Mouse Inputs</a:t>
            </a:r>
          </a:p>
          <a:p>
            <a:pPr lvl="1"/>
            <a:r>
              <a:rPr lang="en-GB" dirty="0"/>
              <a:t>Displaying Text</a:t>
            </a:r>
          </a:p>
          <a:p>
            <a:pPr lvl="1"/>
            <a:r>
              <a:rPr lang="en-GB" dirty="0"/>
              <a:t>Handling Keyboard Inputs</a:t>
            </a:r>
          </a:p>
        </p:txBody>
      </p:sp>
      <p:pic>
        <p:nvPicPr>
          <p:cNvPr id="9" name="Untitled video - Made with Clipchamp">
            <a:hlinkClick r:id="" action="ppaction://media"/>
            <a:extLst>
              <a:ext uri="{FF2B5EF4-FFF2-40B4-BE49-F238E27FC236}">
                <a16:creationId xmlns:a16="http://schemas.microsoft.com/office/drawing/2014/main" id="{82FB0A76-73D1-A3B4-EEE1-F3CF9F3F2F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2776" r="2613"/>
          <a:stretch/>
        </p:blipFill>
        <p:spPr>
          <a:xfrm>
            <a:off x="5748800" y="1732676"/>
            <a:ext cx="6304940" cy="499806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128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1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EB1F-0202-03FE-49CA-3B1812FE4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F8A1A0-5B2C-B205-E5AD-808AE5E8688B}"/>
              </a:ext>
            </a:extLst>
          </p:cNvPr>
          <p:cNvSpPr txBox="1">
            <a:spLocks/>
          </p:cNvSpPr>
          <p:nvPr/>
        </p:nvSpPr>
        <p:spPr>
          <a:xfrm>
            <a:off x="6748444" y="1536634"/>
            <a:ext cx="5027956" cy="124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Remember to </a:t>
            </a:r>
            <a:r>
              <a:rPr lang="en-GB" dirty="0">
                <a:solidFill>
                  <a:schemeClr val="bg1"/>
                </a:solidFill>
              </a:rPr>
              <a:t>import pygame</a:t>
            </a:r>
            <a:r>
              <a:rPr lang="en-GB" dirty="0"/>
              <a:t> and call </a:t>
            </a:r>
            <a:r>
              <a:rPr lang="en-GB" dirty="0">
                <a:solidFill>
                  <a:schemeClr val="bg1"/>
                </a:solidFill>
              </a:rPr>
              <a:t>pygame.init()</a:t>
            </a:r>
            <a:endParaRPr lang="en-GB" dirty="0"/>
          </a:p>
        </p:txBody>
      </p:sp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CC0FE1AD-1EED-3184-ADF7-668E3815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22" y="214667"/>
            <a:ext cx="3930876" cy="11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06D69B0-01EC-DABB-B35D-25B779EA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4685122" cy="763600"/>
          </a:xfrm>
        </p:spPr>
        <p:txBody>
          <a:bodyPr/>
          <a:lstStyle/>
          <a:p>
            <a:r>
              <a:rPr lang="en-GB" dirty="0"/>
              <a:t>Creating a Display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1EBD4-D4A8-BE72-E644-F516EA2E3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Pygame uses ‘surfaces’</a:t>
            </a:r>
          </a:p>
          <a:p>
            <a:pPr lvl="1"/>
            <a:r>
              <a:rPr lang="en-GB" dirty="0"/>
              <a:t>A surface in Pygame is like a blank canvas or a piece of paper where you can draw things, such as images, shapes, or text.</a:t>
            </a:r>
          </a:p>
          <a:p>
            <a:pPr lvl="1"/>
            <a:r>
              <a:rPr lang="en-GB" dirty="0"/>
              <a:t>Everything you want to display in a Pygame window is drawn on a surface first, and then the surface is displayed on the screen.</a:t>
            </a:r>
          </a:p>
          <a:p>
            <a:r>
              <a:rPr lang="en-GB" dirty="0"/>
              <a:t>There is a surface </a:t>
            </a:r>
            <a:r>
              <a:rPr lang="en-GB" b="1" dirty="0"/>
              <a:t>returned</a:t>
            </a:r>
            <a:r>
              <a:rPr lang="en-GB" dirty="0"/>
              <a:t> from calling </a:t>
            </a:r>
            <a:r>
              <a:rPr lang="en-GB" dirty="0">
                <a:solidFill>
                  <a:schemeClr val="bg1"/>
                </a:solidFill>
              </a:rPr>
              <a:t>pygame.display.set_mode(</a:t>
            </a:r>
            <a:r>
              <a:rPr lang="en-GB" dirty="0">
                <a:solidFill>
                  <a:schemeClr val="accent3"/>
                </a:solidFill>
              </a:rPr>
              <a:t>size, flags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/>
              <a:t>which is the window for your application. Make sure you save this window.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564961-026F-0E03-26DE-6CA8B1FDAB43}"/>
              </a:ext>
            </a:extLst>
          </p:cNvPr>
          <p:cNvSpPr/>
          <p:nvPr/>
        </p:nvSpPr>
        <p:spPr>
          <a:xfrm>
            <a:off x="6748443" y="1621476"/>
            <a:ext cx="5027956" cy="12442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0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2F057-E3E8-E4DB-3F00-70ACE9603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D80F448-3237-9FCD-9265-BA9DD0FE2543}"/>
              </a:ext>
            </a:extLst>
          </p:cNvPr>
          <p:cNvSpPr txBox="1">
            <a:spLocks/>
          </p:cNvSpPr>
          <p:nvPr/>
        </p:nvSpPr>
        <p:spPr>
          <a:xfrm>
            <a:off x="6748444" y="1536634"/>
            <a:ext cx="5027956" cy="292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Remember once pygame.event.get() is called, the queue empties.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Hints:</a:t>
            </a:r>
          </a:p>
          <a:p>
            <a:pPr lvl="1"/>
            <a:r>
              <a:rPr lang="en-GB" dirty="0"/>
              <a:t>Try to loop through each event.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solidFill>
                  <a:schemeClr val="bg1"/>
                </a:solidFill>
              </a:rPr>
              <a:t>pygame.K_[#] </a:t>
            </a:r>
            <a:r>
              <a:rPr lang="en-GB" dirty="0"/>
              <a:t>to check for the </a:t>
            </a:r>
            <a:r>
              <a:rPr lang="en-GB" dirty="0">
                <a:solidFill>
                  <a:schemeClr val="bg1"/>
                </a:solidFill>
              </a:rPr>
              <a:t>[#]</a:t>
            </a:r>
            <a:r>
              <a:rPr lang="en-GB" dirty="0"/>
              <a:t> key.</a:t>
            </a:r>
          </a:p>
        </p:txBody>
      </p:sp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0E8C7D64-8FA4-8CF1-AAEA-1CC5B6BA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22" y="214667"/>
            <a:ext cx="3930876" cy="11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46884BF-48D9-B03F-D963-6D90FC96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4685122" cy="76360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16145-945B-68A6-789C-D9264BAD7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Pygame gets inputs as events. For example, any mouse movement, key presses and even the window closing.</a:t>
            </a:r>
          </a:p>
          <a:p>
            <a:r>
              <a:rPr lang="en-GB" dirty="0"/>
              <a:t>You can get all current events by calling </a:t>
            </a:r>
            <a:r>
              <a:rPr lang="en-GB" dirty="0">
                <a:solidFill>
                  <a:schemeClr val="bg1"/>
                </a:solidFill>
              </a:rPr>
              <a:t>pygame.event.get() </a:t>
            </a:r>
            <a:r>
              <a:rPr lang="en-GB" dirty="0"/>
              <a:t>then checking its type.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B3B329-34BF-0FB9-1EDB-93DE31CB4CB6}"/>
              </a:ext>
            </a:extLst>
          </p:cNvPr>
          <p:cNvSpPr/>
          <p:nvPr/>
        </p:nvSpPr>
        <p:spPr>
          <a:xfrm>
            <a:off x="6748443" y="1536633"/>
            <a:ext cx="5027956" cy="29230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6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954FC-0490-F041-BD8B-45B2842C4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AB6418-0E2E-ECCE-DBFC-DDCEE7733D74}"/>
              </a:ext>
            </a:extLst>
          </p:cNvPr>
          <p:cNvSpPr txBox="1">
            <a:spLocks/>
          </p:cNvSpPr>
          <p:nvPr/>
        </p:nvSpPr>
        <p:spPr>
          <a:xfrm>
            <a:off x="6748444" y="1536634"/>
            <a:ext cx="5027956" cy="170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Hints:</a:t>
            </a:r>
          </a:p>
          <a:p>
            <a:pPr lvl="1"/>
            <a:r>
              <a:rPr lang="en-GB" dirty="0"/>
              <a:t>All calls to </a:t>
            </a:r>
            <a:r>
              <a:rPr lang="en-GB" dirty="0" err="1">
                <a:solidFill>
                  <a:schemeClr val="bg1"/>
                </a:solidFill>
              </a:rPr>
              <a:t>pygame.draw</a:t>
            </a:r>
            <a:r>
              <a:rPr lang="en-GB" dirty="0"/>
              <a:t> require a surface and a colour to be passed into the function. </a:t>
            </a:r>
          </a:p>
        </p:txBody>
      </p:sp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2E312BA9-687B-873A-0AAE-7AB4D86C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22" y="214667"/>
            <a:ext cx="3930876" cy="11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50FEC9-E9D2-4F57-710F-B6D600F9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4685122" cy="763600"/>
          </a:xfrm>
        </p:spPr>
        <p:txBody>
          <a:bodyPr/>
          <a:lstStyle/>
          <a:p>
            <a:r>
              <a:rPr lang="en-GB" dirty="0"/>
              <a:t>Drawing Shapes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942AC-6998-0904-757C-79826573A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Pygame has a module called draw. This allows the user to draw basic shapes such as:</a:t>
            </a:r>
          </a:p>
          <a:p>
            <a:pPr lvl="1"/>
            <a:r>
              <a:rPr lang="en-GB" dirty="0"/>
              <a:t>Lines</a:t>
            </a:r>
          </a:p>
          <a:p>
            <a:pPr lvl="1"/>
            <a:r>
              <a:rPr lang="en-GB" dirty="0"/>
              <a:t>Circles</a:t>
            </a:r>
          </a:p>
          <a:p>
            <a:pPr lvl="1"/>
            <a:r>
              <a:rPr lang="en-GB" dirty="0"/>
              <a:t>Polygons</a:t>
            </a:r>
          </a:p>
          <a:p>
            <a:pPr lvl="1"/>
            <a:r>
              <a:rPr lang="en-GB" dirty="0" err="1"/>
              <a:t>Rects</a:t>
            </a:r>
            <a:endParaRPr lang="en-GB" dirty="0"/>
          </a:p>
          <a:p>
            <a:r>
              <a:rPr lang="en-GB" dirty="0" err="1"/>
              <a:t>Pygame’s</a:t>
            </a:r>
            <a:r>
              <a:rPr lang="en-GB" dirty="0"/>
              <a:t> coordinate system is different to a standard system. (0, 0) is at the top left; as you increase x and y, the point moves to the bottom right corner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9B7BB1-809C-E94D-408C-9FE198E44068}"/>
              </a:ext>
            </a:extLst>
          </p:cNvPr>
          <p:cNvSpPr/>
          <p:nvPr/>
        </p:nvSpPr>
        <p:spPr>
          <a:xfrm>
            <a:off x="6748443" y="1536633"/>
            <a:ext cx="5027956" cy="17061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2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F5205-4F18-4217-076C-07ED747FF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6E51A31-F482-7B28-3D5A-18AA1A36F0A8}"/>
              </a:ext>
            </a:extLst>
          </p:cNvPr>
          <p:cNvSpPr txBox="1">
            <a:spLocks/>
          </p:cNvSpPr>
          <p:nvPr/>
        </p:nvSpPr>
        <p:spPr>
          <a:xfrm>
            <a:off x="6748444" y="1536635"/>
            <a:ext cx="5027956" cy="277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Remember to </a:t>
            </a:r>
            <a:r>
              <a:rPr lang="en-GB" dirty="0">
                <a:solidFill>
                  <a:schemeClr val="bg1"/>
                </a:solidFill>
              </a:rPr>
              <a:t>import pygame</a:t>
            </a:r>
            <a:r>
              <a:rPr lang="en-GB" dirty="0"/>
              <a:t> and call </a:t>
            </a:r>
            <a:r>
              <a:rPr lang="en-GB" dirty="0">
                <a:solidFill>
                  <a:schemeClr val="bg1"/>
                </a:solidFill>
              </a:rPr>
              <a:t>pygame.init() </a:t>
            </a:r>
            <a:r>
              <a:rPr lang="en-GB" dirty="0"/>
              <a:t>at the start.</a:t>
            </a:r>
          </a:p>
          <a:p>
            <a:r>
              <a:rPr lang="en-GB" dirty="0"/>
              <a:t>Don’t worry. You can ask for help.</a:t>
            </a:r>
          </a:p>
          <a:p>
            <a:r>
              <a:rPr lang="en-GB" dirty="0"/>
              <a:t>Screen not updating? Make sure you call </a:t>
            </a:r>
            <a:r>
              <a:rPr lang="en-GB" dirty="0" err="1">
                <a:solidFill>
                  <a:schemeClr val="bg1"/>
                </a:solidFill>
              </a:rPr>
              <a:t>pygame.display.flip</a:t>
            </a:r>
            <a:r>
              <a:rPr lang="en-GB" dirty="0">
                <a:solidFill>
                  <a:schemeClr val="bg1"/>
                </a:solidFill>
              </a:rPr>
              <a:t>() </a:t>
            </a:r>
            <a:r>
              <a:rPr lang="en-GB" dirty="0"/>
              <a:t>each loop to show your work</a:t>
            </a:r>
          </a:p>
        </p:txBody>
      </p:sp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E7D8AE2F-281F-E7AB-EC98-CD6933592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22" y="214667"/>
            <a:ext cx="3930876" cy="11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0406D6-5A6E-C31C-0D2E-2F043FE4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4685122" cy="763600"/>
          </a:xfrm>
        </p:spPr>
        <p:txBody>
          <a:bodyPr/>
          <a:lstStyle/>
          <a:p>
            <a:r>
              <a:rPr lang="en-GB" dirty="0"/>
              <a:t>Our Basic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43C04-4AA2-3071-C721-213EB69CD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first few steps for your program:</a:t>
            </a:r>
          </a:p>
          <a:p>
            <a:pPr lvl="1"/>
            <a:r>
              <a:rPr lang="en-GB" dirty="0"/>
              <a:t>Create a display</a:t>
            </a:r>
          </a:p>
          <a:p>
            <a:pPr lvl="1"/>
            <a:r>
              <a:rPr lang="en-GB" dirty="0"/>
              <a:t>Create any Variables</a:t>
            </a:r>
          </a:p>
          <a:p>
            <a:pPr lvl="1"/>
            <a:r>
              <a:rPr lang="en-GB" dirty="0"/>
              <a:t>Start a loop</a:t>
            </a:r>
          </a:p>
          <a:p>
            <a:pPr lvl="2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Empty the screen</a:t>
            </a:r>
          </a:p>
          <a:p>
            <a:pPr lvl="2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Handle the events</a:t>
            </a:r>
          </a:p>
          <a:p>
            <a:pPr lvl="2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Update anything</a:t>
            </a:r>
          </a:p>
          <a:p>
            <a:pPr lvl="2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Draw onto the screen</a:t>
            </a:r>
          </a:p>
          <a:p>
            <a:pPr lvl="2"/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Show the screen</a:t>
            </a:r>
          </a:p>
          <a:p>
            <a:pPr lvl="2"/>
            <a:endParaRPr lang="en-GB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7944D-CFD6-432B-75F4-2C10255EA849}"/>
              </a:ext>
            </a:extLst>
          </p:cNvPr>
          <p:cNvSpPr/>
          <p:nvPr/>
        </p:nvSpPr>
        <p:spPr>
          <a:xfrm>
            <a:off x="6748443" y="1536633"/>
            <a:ext cx="5027956" cy="27714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9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5418-C9CB-C075-411A-BDC8B5FBC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C7E5AC5-B0E9-C35E-1381-B127356CE906}"/>
              </a:ext>
            </a:extLst>
          </p:cNvPr>
          <p:cNvSpPr txBox="1">
            <a:spLocks/>
          </p:cNvSpPr>
          <p:nvPr/>
        </p:nvSpPr>
        <p:spPr>
          <a:xfrm>
            <a:off x="6748443" y="1536633"/>
            <a:ext cx="5027956" cy="136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Hints:</a:t>
            </a:r>
          </a:p>
          <a:p>
            <a:pPr lvl="1"/>
            <a:r>
              <a:rPr lang="en-GB" dirty="0"/>
              <a:t> You can get all a list of all available fonts using </a:t>
            </a:r>
            <a:r>
              <a:rPr lang="en-GB" dirty="0" err="1">
                <a:solidFill>
                  <a:schemeClr val="bg1"/>
                </a:solidFill>
              </a:rPr>
              <a:t>pygame.font.get_fonts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1056BA4E-B16F-A15A-00C8-D456CFAB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22" y="214667"/>
            <a:ext cx="3930876" cy="11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868267-AB28-F837-68F1-C1742971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4685122" cy="763600"/>
          </a:xfrm>
        </p:spPr>
        <p:txBody>
          <a:bodyPr/>
          <a:lstStyle/>
          <a:p>
            <a:r>
              <a:rPr lang="en-GB" dirty="0"/>
              <a:t>Making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851C7-F0C0-B727-034F-88B454F4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Did you know that you can write text onto the screen?</a:t>
            </a:r>
          </a:p>
          <a:p>
            <a:r>
              <a:rPr lang="en-GB" dirty="0" err="1"/>
              <a:t>Pygame’s</a:t>
            </a:r>
            <a:r>
              <a:rPr lang="en-GB" dirty="0"/>
              <a:t>  module ‘font’ is used to load a font and create a surface with text onto it.</a:t>
            </a:r>
          </a:p>
          <a:p>
            <a:r>
              <a:rPr lang="en-GB" dirty="0"/>
              <a:t>First create a font object with a font name and size. Next call </a:t>
            </a:r>
            <a:r>
              <a:rPr lang="en-GB" dirty="0">
                <a:solidFill>
                  <a:schemeClr val="bg1"/>
                </a:solidFill>
              </a:rPr>
              <a:t>.render(</a:t>
            </a:r>
            <a:r>
              <a:rPr lang="en-GB" dirty="0">
                <a:solidFill>
                  <a:schemeClr val="accent3"/>
                </a:solidFill>
              </a:rPr>
              <a:t>text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/>
              <a:t> to get a surface with the text written on it.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872212-220A-83BA-6683-87759887D58F}"/>
              </a:ext>
            </a:extLst>
          </p:cNvPr>
          <p:cNvSpPr/>
          <p:nvPr/>
        </p:nvSpPr>
        <p:spPr>
          <a:xfrm>
            <a:off x="6748443" y="1536633"/>
            <a:ext cx="5027956" cy="13684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968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E0DE16B-67B5-A03A-B4EC-3B838033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GB" dirty="0"/>
              <a:t>Ice Breaker - </a:t>
            </a:r>
            <a:r>
              <a:rPr lang="en-GB" dirty="0">
                <a:solidFill>
                  <a:srgbClr val="9D56CE"/>
                </a:solidFill>
              </a:rPr>
              <a:t>Kahoot</a:t>
            </a:r>
          </a:p>
        </p:txBody>
      </p:sp>
      <p:sp>
        <p:nvSpPr>
          <p:cNvPr id="10" name="Arrow: Chevron 9">
            <a:hlinkClick r:id="rId2"/>
            <a:extLst>
              <a:ext uri="{FF2B5EF4-FFF2-40B4-BE49-F238E27FC236}">
                <a16:creationId xmlns:a16="http://schemas.microsoft.com/office/drawing/2014/main" id="{EF2A784B-9E4A-9A98-E4F2-3A4E277BA687}"/>
              </a:ext>
            </a:extLst>
          </p:cNvPr>
          <p:cNvSpPr/>
          <p:nvPr/>
        </p:nvSpPr>
        <p:spPr>
          <a:xfrm>
            <a:off x="1970202" y="3282884"/>
            <a:ext cx="292231" cy="292231"/>
          </a:xfrm>
          <a:prstGeom prst="chevron">
            <a:avLst/>
          </a:prstGeom>
          <a:solidFill>
            <a:srgbClr val="9D56CE"/>
          </a:solidFill>
          <a:ln>
            <a:solidFill>
              <a:srgbClr val="9D56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D56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99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C5827E-A91F-2280-EE5E-C5782706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8B5947-9D6D-FD38-2835-D3964DE77053}"/>
              </a:ext>
            </a:extLst>
          </p:cNvPr>
          <p:cNvSpPr txBox="1">
            <a:spLocks/>
          </p:cNvSpPr>
          <p:nvPr/>
        </p:nvSpPr>
        <p:spPr>
          <a:xfrm>
            <a:off x="6748444" y="1536635"/>
            <a:ext cx="5027956" cy="259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To load an image, you need to pass the image’s path into the </a:t>
            </a:r>
            <a:r>
              <a:rPr lang="en-GB" dirty="0">
                <a:solidFill>
                  <a:schemeClr val="bg1"/>
                </a:solidFill>
              </a:rPr>
              <a:t>.load(</a:t>
            </a:r>
            <a:r>
              <a:rPr lang="en-GB" dirty="0">
                <a:solidFill>
                  <a:schemeClr val="accent3"/>
                </a:solidFill>
              </a:rPr>
              <a:t>path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/>
              <a:t> function.</a:t>
            </a:r>
          </a:p>
          <a:p>
            <a:r>
              <a:rPr lang="en-GB" dirty="0"/>
              <a:t>Images taking some time to render? Call </a:t>
            </a:r>
            <a:r>
              <a:rPr lang="en-GB" dirty="0">
                <a:solidFill>
                  <a:schemeClr val="bg1"/>
                </a:solidFill>
              </a:rPr>
              <a:t>.convert() </a:t>
            </a:r>
            <a:r>
              <a:rPr lang="en-GB" dirty="0"/>
              <a:t>on an image to remove unnecessary data.</a:t>
            </a:r>
          </a:p>
        </p:txBody>
      </p:sp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CD468901-B253-C20B-8C00-E90B7B18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22" y="214667"/>
            <a:ext cx="3930876" cy="11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6C5DD6-1D83-F1B4-1EE8-BFC3612B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4685122" cy="763600"/>
          </a:xfrm>
        </p:spPr>
        <p:txBody>
          <a:bodyPr/>
          <a:lstStyle/>
          <a:p>
            <a:r>
              <a:rPr lang="en-GB" dirty="0"/>
              <a:t>Making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3E502-D37B-B759-39A5-6BD73281A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Pygame contains a module called image that can be used to load images into your program</a:t>
            </a:r>
          </a:p>
          <a:p>
            <a:r>
              <a:rPr lang="en-GB" dirty="0"/>
              <a:t>All loaded images are a pixel to pixel to your program.</a:t>
            </a:r>
          </a:p>
          <a:p>
            <a:r>
              <a:rPr lang="en-GB" dirty="0"/>
              <a:t>Want to scale or rotate your image? You can use </a:t>
            </a:r>
            <a:r>
              <a:rPr lang="en-GB" dirty="0" err="1"/>
              <a:t>pygame’s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pygame.transform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module to do so.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6EF07C-1C76-7DFF-0E1D-A67F42A408A1}"/>
              </a:ext>
            </a:extLst>
          </p:cNvPr>
          <p:cNvSpPr/>
          <p:nvPr/>
        </p:nvSpPr>
        <p:spPr>
          <a:xfrm>
            <a:off x="6748443" y="1536633"/>
            <a:ext cx="5027956" cy="25972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3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1069D-6F09-DB7F-1EA2-7B6838F3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D273-F4AE-9E09-9F2B-18B929B3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6BE9-053F-F8A8-1909-E8BBE418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360799" cy="4555200"/>
          </a:xfrm>
        </p:spPr>
        <p:txBody>
          <a:bodyPr/>
          <a:lstStyle/>
          <a:p>
            <a:r>
              <a:rPr lang="en-GB" dirty="0"/>
              <a:t>Today:</a:t>
            </a:r>
          </a:p>
          <a:p>
            <a:pPr lvl="1"/>
            <a:r>
              <a:rPr lang="en-GB" dirty="0"/>
              <a:t>Introduction to pygame</a:t>
            </a:r>
          </a:p>
          <a:p>
            <a:pPr lvl="1"/>
            <a:r>
              <a:rPr lang="en-GB" dirty="0"/>
              <a:t>Creating a display</a:t>
            </a:r>
          </a:p>
          <a:p>
            <a:pPr lvl="1"/>
            <a:r>
              <a:rPr lang="en-GB" dirty="0"/>
              <a:t>Drawing shapes</a:t>
            </a:r>
          </a:p>
          <a:p>
            <a:pPr lvl="1"/>
            <a:r>
              <a:rPr lang="en-GB" dirty="0"/>
              <a:t>Handling inputs</a:t>
            </a:r>
          </a:p>
          <a:p>
            <a:pPr lvl="1"/>
            <a:r>
              <a:rPr lang="en-GB" dirty="0"/>
              <a:t>Writing text</a:t>
            </a:r>
          </a:p>
          <a:p>
            <a:r>
              <a:rPr lang="en-GB" dirty="0"/>
              <a:t>Next Session:</a:t>
            </a:r>
          </a:p>
          <a:p>
            <a:pPr lvl="1"/>
            <a:r>
              <a:rPr lang="en-GB" dirty="0"/>
              <a:t>Applying pygame into Connect Four</a:t>
            </a:r>
          </a:p>
          <a:p>
            <a:pPr lvl="1"/>
            <a:r>
              <a:rPr lang="en-GB" dirty="0"/>
              <a:t>Playing our game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09EF5C-85D5-6604-0994-A022C700A15B}"/>
              </a:ext>
            </a:extLst>
          </p:cNvPr>
          <p:cNvSpPr txBox="1">
            <a:spLocks/>
          </p:cNvSpPr>
          <p:nvPr/>
        </p:nvSpPr>
        <p:spPr>
          <a:xfrm>
            <a:off x="6779271" y="1922171"/>
            <a:ext cx="4149402" cy="301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6000" dirty="0"/>
              <a:t>Thank you for coming!</a:t>
            </a:r>
          </a:p>
          <a:p>
            <a:pPr algn="ctr">
              <a:lnSpc>
                <a:spcPct val="150000"/>
              </a:lnSpc>
            </a:pPr>
            <a:br>
              <a:rPr lang="en-GB" dirty="0"/>
            </a:br>
            <a:r>
              <a:rPr lang="en-GB" dirty="0">
                <a:solidFill>
                  <a:schemeClr val="accent1"/>
                </a:solidFill>
              </a:rPr>
              <a:t>See you next week.</a:t>
            </a:r>
          </a:p>
        </p:txBody>
      </p:sp>
    </p:spTree>
    <p:extLst>
      <p:ext uri="{BB962C8B-B14F-4D97-AF65-F5344CB8AC3E}">
        <p14:creationId xmlns:p14="http://schemas.microsoft.com/office/powerpoint/2010/main" val="101025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473A39D3-8E14-EC0A-F299-35CD2DD63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>
            <a:extLst>
              <a:ext uri="{FF2B5EF4-FFF2-40B4-BE49-F238E27FC236}">
                <a16:creationId xmlns:a16="http://schemas.microsoft.com/office/drawing/2014/main" id="{AFA2EF6B-1E99-5741-9543-3296AF27AF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7390" y="1491918"/>
            <a:ext cx="7764010" cy="26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erif SemiBold"/>
              <a:buNone/>
            </a:pPr>
            <a:r>
              <a:rPr lang="en-GB" b="1" i="1" dirty="0"/>
              <a:t>Big Project 2025:</a:t>
            </a:r>
            <a:br>
              <a:rPr lang="en-GB" b="1" i="1" dirty="0"/>
            </a:br>
            <a:r>
              <a:rPr lang="en-GB" b="1" i="1" dirty="0"/>
              <a:t>Connect 4</a:t>
            </a:r>
            <a:endParaRPr b="1" i="1" dirty="0"/>
          </a:p>
        </p:txBody>
      </p:sp>
      <p:sp>
        <p:nvSpPr>
          <p:cNvPr id="77" name="Google Shape;77;p1">
            <a:extLst>
              <a:ext uri="{FF2B5EF4-FFF2-40B4-BE49-F238E27FC236}">
                <a16:creationId xmlns:a16="http://schemas.microsoft.com/office/drawing/2014/main" id="{537B7205-3A0E-BEA4-8ABE-ACE2AE487C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0597" y="4201804"/>
            <a:ext cx="2666967" cy="116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dirty="0"/>
              <a:t>Session 4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DD555C-4ED6-0D60-5950-59531AD82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00" y="1173637"/>
            <a:ext cx="4110816" cy="45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5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A173-9BA3-EB03-342E-B656A3846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C816-6945-1FDF-C3BF-46CA0403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– Connect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1ABC-0581-9001-8FE8-B37A8B52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096" y="1235242"/>
            <a:ext cx="7436929" cy="5358063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Session 1</a:t>
            </a:r>
          </a:p>
          <a:p>
            <a:pPr lvl="1"/>
            <a:r>
              <a:rPr lang="en-GB" dirty="0"/>
              <a:t>Game loop</a:t>
            </a:r>
          </a:p>
          <a:p>
            <a:pPr lvl="1"/>
            <a:r>
              <a:rPr lang="en-GB" dirty="0"/>
              <a:t>Helper functions</a:t>
            </a:r>
          </a:p>
          <a:p>
            <a:pPr lvl="1"/>
            <a:r>
              <a:rPr lang="en-GB" dirty="0"/>
              <a:t>Terminal I/O</a:t>
            </a:r>
          </a:p>
          <a:p>
            <a:r>
              <a:rPr lang="en-GB" sz="1800" dirty="0"/>
              <a:t>Session 2</a:t>
            </a:r>
          </a:p>
          <a:p>
            <a:pPr lvl="1"/>
            <a:r>
              <a:rPr lang="en-GB" dirty="0"/>
              <a:t>Session 1 Recap</a:t>
            </a:r>
          </a:p>
          <a:p>
            <a:pPr lvl="1"/>
            <a:r>
              <a:rPr lang="en-GB" dirty="0"/>
              <a:t>Reformatting - OOP</a:t>
            </a:r>
          </a:p>
          <a:p>
            <a:r>
              <a:rPr lang="en-GB" sz="1800" dirty="0"/>
              <a:t>Session 3</a:t>
            </a:r>
          </a:p>
          <a:p>
            <a:pPr lvl="1"/>
            <a:r>
              <a:rPr lang="en-GB" sz="1533" dirty="0"/>
              <a:t>Introduction to pygame</a:t>
            </a:r>
          </a:p>
          <a:p>
            <a:pPr lvl="1"/>
            <a:r>
              <a:rPr lang="en-GB" dirty="0"/>
              <a:t>Creating a display</a:t>
            </a:r>
          </a:p>
          <a:p>
            <a:pPr lvl="1"/>
            <a:r>
              <a:rPr lang="en-GB" dirty="0"/>
              <a:t>Drawing shapes</a:t>
            </a:r>
          </a:p>
          <a:p>
            <a:pPr lvl="1"/>
            <a:r>
              <a:rPr lang="en-GB" dirty="0"/>
              <a:t>Handling mouse inputs</a:t>
            </a:r>
          </a:p>
          <a:p>
            <a:r>
              <a:rPr lang="en-GB" sz="1800" dirty="0"/>
              <a:t>Session 4</a:t>
            </a:r>
          </a:p>
          <a:p>
            <a:pPr marL="9144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200"/>
              <a:buFont typeface="Roboto Medium"/>
              <a:buChar char="○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Applying pygame into Connect Four</a:t>
            </a:r>
          </a:p>
          <a:p>
            <a:pPr marL="914400" marR="0" lvl="1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200"/>
              <a:buFont typeface="Roboto Medium"/>
              <a:buChar char="○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Playing our game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C1C83-C435-7772-DDC9-47CA22ADDEAE}"/>
              </a:ext>
            </a:extLst>
          </p:cNvPr>
          <p:cNvSpPr/>
          <p:nvPr/>
        </p:nvSpPr>
        <p:spPr>
          <a:xfrm>
            <a:off x="685800" y="1447799"/>
            <a:ext cx="2971800" cy="3857625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10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F047-97D0-5EDB-C335-DAC7F0875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EEC6-BEF8-C0FE-D778-AEEF9A0C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9512B-D01E-EF2F-0C20-49E762242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don’t have python installed:</a:t>
            </a:r>
          </a:p>
          <a:p>
            <a:pPr lvl="1"/>
            <a:r>
              <a:rPr lang="en-GB" dirty="0"/>
              <a:t>Go to www.python.org/downloads</a:t>
            </a:r>
          </a:p>
          <a:p>
            <a:pPr lvl="1"/>
            <a:r>
              <a:rPr lang="en-GB" dirty="0"/>
              <a:t>Download and install the appropriate version</a:t>
            </a:r>
          </a:p>
          <a:p>
            <a:pPr lvl="1"/>
            <a:r>
              <a:rPr lang="en-GB" dirty="0"/>
              <a:t>Follow the instructions below.</a:t>
            </a:r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endParaRPr lang="en-GB" dirty="0"/>
          </a:p>
          <a:p>
            <a:r>
              <a:rPr lang="en-GB" dirty="0"/>
              <a:t>If you have python installed:</a:t>
            </a:r>
          </a:p>
          <a:p>
            <a:pPr lvl="1"/>
            <a:r>
              <a:rPr lang="en-GB" dirty="0"/>
              <a:t>Create a folder with an appropriate name</a:t>
            </a:r>
          </a:p>
          <a:p>
            <a:pPr lvl="1"/>
            <a:r>
              <a:rPr lang="en-GB" dirty="0"/>
              <a:t>Create a new file with an appropriate name</a:t>
            </a:r>
          </a:p>
          <a:p>
            <a:pPr marL="609600" lvl="1" indent="0">
              <a:buNone/>
            </a:pP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E1007E-07DA-4622-F480-19F353873C20}"/>
              </a:ext>
            </a:extLst>
          </p:cNvPr>
          <p:cNvSpPr txBox="1">
            <a:spLocks/>
          </p:cNvSpPr>
          <p:nvPr/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If you don’t have pygame installed:</a:t>
            </a:r>
          </a:p>
          <a:p>
            <a:pPr lvl="1"/>
            <a:r>
              <a:rPr lang="en-GB" dirty="0"/>
              <a:t>Open the terminal</a:t>
            </a:r>
          </a:p>
          <a:p>
            <a:pPr lvl="1"/>
            <a:r>
              <a:rPr lang="en-GB" dirty="0"/>
              <a:t>Type “pip install pygame”</a:t>
            </a:r>
          </a:p>
          <a:p>
            <a:pPr lvl="1"/>
            <a:r>
              <a:rPr lang="en-GB" dirty="0"/>
              <a:t>Wait for the download</a:t>
            </a:r>
          </a:p>
          <a:p>
            <a:pPr lvl="1"/>
            <a:r>
              <a:rPr lang="en-GB" dirty="0"/>
              <a:t>Check correct set up by opening a python shell and typing “import pygame”</a:t>
            </a:r>
          </a:p>
          <a:p>
            <a:pPr lvl="1"/>
            <a:endParaRPr lang="en-GB" dirty="0"/>
          </a:p>
          <a:p>
            <a:r>
              <a:rPr lang="en-GB" dirty="0"/>
              <a:t>If you have pygame installed:</a:t>
            </a:r>
          </a:p>
          <a:p>
            <a:pPr lvl="1"/>
            <a:r>
              <a:rPr lang="en-GB" dirty="0"/>
              <a:t>Make sure it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24665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92DBD-5938-F22D-AD67-087D8990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0E6D9-3C7D-1062-1EBC-CC782627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066E2D-DCBB-8A66-6296-ACEC76F2C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session we learnt how to use pygame to produce the program on the right.</a:t>
            </a:r>
          </a:p>
          <a:p>
            <a:r>
              <a:rPr lang="en-GB" dirty="0"/>
              <a:t>This session we will apply pygame to our Connect 4 program.</a:t>
            </a:r>
          </a:p>
        </p:txBody>
      </p:sp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2D524E0B-2339-1D1E-05B3-DF6D0BF5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86" y="109069"/>
            <a:ext cx="4447264" cy="124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Untitled video - Made with Clipchamp">
            <a:hlinkClick r:id="" action="ppaction://media"/>
            <a:extLst>
              <a:ext uri="{FF2B5EF4-FFF2-40B4-BE49-F238E27FC236}">
                <a16:creationId xmlns:a16="http://schemas.microsoft.com/office/drawing/2014/main" id="{D67F1824-C8E2-FDDB-E7ED-4DFB32CCC3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2776" r="2613"/>
          <a:stretch/>
        </p:blipFill>
        <p:spPr>
          <a:xfrm>
            <a:off x="6443202" y="975167"/>
            <a:ext cx="5638799" cy="446999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59885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1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8EDE-4055-0EC6-EEEE-5574BE47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D20B-BB94-8F64-B459-84B6A2A5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80767"/>
            <a:ext cx="5333200" cy="4555200"/>
          </a:xfrm>
        </p:spPr>
        <p:txBody>
          <a:bodyPr/>
          <a:lstStyle/>
          <a:p>
            <a:r>
              <a:rPr lang="en-GB" dirty="0"/>
              <a:t>There are a few tasks to do for your program to be considered complete.</a:t>
            </a:r>
          </a:p>
          <a:p>
            <a:pPr lvl="1"/>
            <a:r>
              <a:rPr lang="en-GB" dirty="0"/>
              <a:t>A complete pygame loop</a:t>
            </a:r>
          </a:p>
          <a:p>
            <a:pPr lvl="1"/>
            <a:r>
              <a:rPr lang="en-GB" dirty="0"/>
              <a:t>Drawing a grid</a:t>
            </a:r>
          </a:p>
          <a:p>
            <a:pPr lvl="1"/>
            <a:r>
              <a:rPr lang="en-GB" dirty="0"/>
              <a:t>Drawing each piece</a:t>
            </a:r>
          </a:p>
          <a:p>
            <a:pPr lvl="1"/>
            <a:r>
              <a:rPr lang="en-GB" dirty="0"/>
              <a:t>Getting mouse input</a:t>
            </a:r>
          </a:p>
          <a:p>
            <a:pPr lvl="1"/>
            <a:r>
              <a:rPr lang="en-GB" dirty="0"/>
              <a:t>Check for a winner.</a:t>
            </a:r>
          </a:p>
          <a:p>
            <a:pPr marL="609600" lvl="1" indent="0">
              <a:buNone/>
            </a:pPr>
            <a:endParaRPr lang="en-GB" dirty="0"/>
          </a:p>
          <a:p>
            <a:r>
              <a:rPr lang="en-GB" dirty="0"/>
              <a:t>Optionally:</a:t>
            </a:r>
          </a:p>
          <a:p>
            <a:pPr lvl="1"/>
            <a:r>
              <a:rPr lang="en-GB" dirty="0"/>
              <a:t>Draw a grid</a:t>
            </a:r>
          </a:p>
          <a:p>
            <a:pPr lvl="1"/>
            <a:r>
              <a:rPr lang="en-GB" dirty="0"/>
              <a:t>Draw the next piece</a:t>
            </a:r>
          </a:p>
          <a:p>
            <a:pPr lvl="1"/>
            <a:r>
              <a:rPr lang="en-GB" dirty="0"/>
              <a:t>Display the winner</a:t>
            </a:r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394D5-5F40-5156-BC76-50EF48EB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69" y="2481262"/>
            <a:ext cx="7750856" cy="4238625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3DB9D0-A59A-DDE9-6A41-CE2567D54C95}"/>
              </a:ext>
            </a:extLst>
          </p:cNvPr>
          <p:cNvSpPr txBox="1">
            <a:spLocks/>
          </p:cNvSpPr>
          <p:nvPr/>
        </p:nvSpPr>
        <p:spPr>
          <a:xfrm>
            <a:off x="6748444" y="774634"/>
            <a:ext cx="5027956" cy="170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Hints:</a:t>
            </a:r>
          </a:p>
          <a:p>
            <a:pPr lvl="1"/>
            <a:r>
              <a:rPr lang="en-GB" dirty="0"/>
              <a:t>You may want to implement the methods below into your 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5378D2-69A3-7821-740A-08CFF7A0EDE6}"/>
              </a:ext>
            </a:extLst>
          </p:cNvPr>
          <p:cNvSpPr/>
          <p:nvPr/>
        </p:nvSpPr>
        <p:spPr>
          <a:xfrm>
            <a:off x="6748443" y="962026"/>
            <a:ext cx="5027956" cy="1295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9687-5433-E8EF-5000-85B4FA97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be able to play.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428AD-6BCE-94BB-63BD-79AD8D04B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around the room playing each other’s Connect Four versions.</a:t>
            </a:r>
          </a:p>
          <a:p>
            <a:r>
              <a:rPr lang="en-GB" dirty="0"/>
              <a:t>After playing, tell the other person at least one thing that you liked and at least one improvement.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5B54C-200B-FBCE-986C-32E5F0BF17F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If you have some time, implement some suggested changes.</a:t>
            </a:r>
          </a:p>
        </p:txBody>
      </p:sp>
    </p:spTree>
    <p:extLst>
      <p:ext uri="{BB962C8B-B14F-4D97-AF65-F5344CB8AC3E}">
        <p14:creationId xmlns:p14="http://schemas.microsoft.com/office/powerpoint/2010/main" val="36267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87920-88DA-13B6-26F1-AF4CDFDD6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5071-7B6F-B0D6-3B59-65FACCF0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6F212-555F-62A8-9A5C-04223D9B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356967"/>
            <a:ext cx="5954094" cy="4555200"/>
          </a:xfrm>
        </p:spPr>
        <p:txBody>
          <a:bodyPr/>
          <a:lstStyle/>
          <a:p>
            <a:r>
              <a:rPr lang="en-GB" dirty="0"/>
              <a:t>Today:</a:t>
            </a:r>
          </a:p>
          <a:p>
            <a:pPr lvl="1"/>
            <a:r>
              <a:rPr lang="en-GB" dirty="0"/>
              <a:t>Applying pygame into Connect Four</a:t>
            </a:r>
          </a:p>
          <a:p>
            <a:pPr lvl="1"/>
            <a:r>
              <a:rPr lang="en-GB" dirty="0"/>
              <a:t>Playing our game</a:t>
            </a:r>
          </a:p>
          <a:p>
            <a:pPr marL="609600" lvl="1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6E4FD5-3B6A-6188-D3EB-770EA024C275}"/>
              </a:ext>
            </a:extLst>
          </p:cNvPr>
          <p:cNvSpPr txBox="1">
            <a:spLocks/>
          </p:cNvSpPr>
          <p:nvPr/>
        </p:nvSpPr>
        <p:spPr>
          <a:xfrm>
            <a:off x="6998346" y="1356967"/>
            <a:ext cx="4149402" cy="301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6000" dirty="0"/>
              <a:t>Thank you for coming!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829B89-2880-A6A4-D610-D830BE5426E0}"/>
              </a:ext>
            </a:extLst>
          </p:cNvPr>
          <p:cNvGrpSpPr/>
          <p:nvPr/>
        </p:nvGrpSpPr>
        <p:grpSpPr>
          <a:xfrm>
            <a:off x="1546859" y="2710539"/>
            <a:ext cx="4320228" cy="4147461"/>
            <a:chOff x="747404" y="1726918"/>
            <a:chExt cx="5081896" cy="48786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2E5481-5C7C-788A-264A-AA2E1D9D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11" t="2814" r="2999"/>
            <a:stretch/>
          </p:blipFill>
          <p:spPr>
            <a:xfrm>
              <a:off x="747405" y="1726918"/>
              <a:ext cx="5081895" cy="22737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95B1CD-A386-AD8B-77C9-7E00A141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200" r="1350" b="1517"/>
            <a:stretch/>
          </p:blipFill>
          <p:spPr>
            <a:xfrm>
              <a:off x="747404" y="4000674"/>
              <a:ext cx="5081896" cy="2604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0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DCBA-93D7-0242-A0CB-60609BDB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2A63-3423-1B84-71F5-E2FB6B50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All Sessions:</a:t>
            </a:r>
          </a:p>
          <a:p>
            <a:r>
              <a:rPr lang="en-GB" dirty="0"/>
              <a:t>If you don’t have python installed:</a:t>
            </a:r>
          </a:p>
          <a:p>
            <a:pPr lvl="1"/>
            <a:r>
              <a:rPr lang="en-GB" dirty="0"/>
              <a:t>Go to www.python.org/downloads</a:t>
            </a:r>
          </a:p>
          <a:p>
            <a:pPr lvl="1"/>
            <a:r>
              <a:rPr lang="en-GB" dirty="0"/>
              <a:t>Download and install the appropriate version</a:t>
            </a:r>
          </a:p>
          <a:p>
            <a:pPr lvl="1"/>
            <a:r>
              <a:rPr lang="en-GB" dirty="0"/>
              <a:t>Follow the instructions below.</a:t>
            </a:r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endParaRPr lang="en-GB" dirty="0"/>
          </a:p>
          <a:p>
            <a:pPr marL="609600" lvl="1" indent="0">
              <a:buNone/>
            </a:pPr>
            <a:endParaRPr lang="en-GB" dirty="0"/>
          </a:p>
          <a:p>
            <a:r>
              <a:rPr lang="en-GB" dirty="0"/>
              <a:t>If you have python installed:</a:t>
            </a:r>
          </a:p>
          <a:p>
            <a:pPr lvl="1"/>
            <a:r>
              <a:rPr lang="en-GB" dirty="0"/>
              <a:t>Create a folder with an appropriate name</a:t>
            </a:r>
          </a:p>
          <a:p>
            <a:pPr lvl="1"/>
            <a:r>
              <a:rPr lang="en-GB" dirty="0"/>
              <a:t>Create a new file with an appropriate name</a:t>
            </a:r>
          </a:p>
          <a:p>
            <a:pPr marL="609600" lvl="1" indent="0">
              <a:buNone/>
            </a:pP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FED165C-A142-9914-8BC0-725E6CF177F8}"/>
              </a:ext>
            </a:extLst>
          </p:cNvPr>
          <p:cNvSpPr txBox="1">
            <a:spLocks/>
          </p:cNvSpPr>
          <p:nvPr/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None/>
            </a:pPr>
            <a:r>
              <a:rPr lang="en-GB" b="1" dirty="0"/>
              <a:t>Sessions 3 and 4:</a:t>
            </a:r>
          </a:p>
          <a:p>
            <a:r>
              <a:rPr lang="en-GB" dirty="0"/>
              <a:t>If you don’t have pygame installed:</a:t>
            </a:r>
          </a:p>
          <a:p>
            <a:pPr lvl="1"/>
            <a:r>
              <a:rPr lang="en-GB" dirty="0"/>
              <a:t>Open the terminal</a:t>
            </a:r>
          </a:p>
          <a:p>
            <a:pPr lvl="1"/>
            <a:r>
              <a:rPr lang="en-GB" dirty="0"/>
              <a:t>Type “pip install pygame”</a:t>
            </a:r>
          </a:p>
          <a:p>
            <a:pPr lvl="1"/>
            <a:r>
              <a:rPr lang="en-GB" dirty="0"/>
              <a:t>Wait for the download</a:t>
            </a:r>
          </a:p>
          <a:p>
            <a:pPr lvl="1"/>
            <a:r>
              <a:rPr lang="en-GB" dirty="0"/>
              <a:t>Check correct set up by opening a python shell and typing “import pygame”</a:t>
            </a:r>
          </a:p>
          <a:p>
            <a:pPr lvl="1"/>
            <a:endParaRPr lang="en-GB" dirty="0"/>
          </a:p>
          <a:p>
            <a:r>
              <a:rPr lang="en-GB" dirty="0"/>
              <a:t>If you have pygame installed:</a:t>
            </a:r>
          </a:p>
          <a:p>
            <a:pPr lvl="1"/>
            <a:r>
              <a:rPr lang="en-GB" dirty="0"/>
              <a:t>Make sure it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578289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13983-D78A-9787-3DEB-3E4B2D2BB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F23D-7DDB-1C26-501D-51EFE603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31075"/>
            <a:ext cx="11360800" cy="763600"/>
          </a:xfrm>
        </p:spPr>
        <p:txBody>
          <a:bodyPr/>
          <a:lstStyle/>
          <a:p>
            <a:r>
              <a:rPr lang="en-GB" dirty="0"/>
              <a:t>Helper Functions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6B9AF-37B6-780E-E2F9-CC483E0B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968" y="1498862"/>
            <a:ext cx="4623275" cy="4976037"/>
          </a:xfrm>
        </p:spPr>
        <p:txBody>
          <a:bodyPr/>
          <a:lstStyle/>
          <a:p>
            <a:r>
              <a:rPr lang="en-GB" dirty="0"/>
              <a:t>We first need to create some helper function to assist our game loop.</a:t>
            </a:r>
          </a:p>
          <a:p>
            <a:pPr marL="139700" indent="0">
              <a:buNone/>
            </a:pPr>
            <a:r>
              <a:rPr lang="en-GB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Note: All type hints (data types after ‘:’ or ‘-&gt;’) are optional e.g.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5F22A-5D5D-7271-0B55-F81E2311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6" b="3262"/>
          <a:stretch/>
        </p:blipFill>
        <p:spPr>
          <a:xfrm>
            <a:off x="4937448" y="855042"/>
            <a:ext cx="7079584" cy="5409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23E2F-7769-7997-AF7E-E3734BEE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06" t="31696" r="51822" b="63627"/>
          <a:stretch/>
        </p:blipFill>
        <p:spPr>
          <a:xfrm>
            <a:off x="2914257" y="3135473"/>
            <a:ext cx="1628911" cy="2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60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6F8D2-B9C6-60C9-354C-2F4884248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B4164-6D6C-5413-9618-A0B89095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560994" cy="4555200"/>
          </a:xfrm>
        </p:spPr>
        <p:txBody>
          <a:bodyPr/>
          <a:lstStyle/>
          <a:p>
            <a:r>
              <a:rPr lang="en-GB" dirty="0"/>
              <a:t>To create the board, we need to decide what structure we will use. </a:t>
            </a:r>
          </a:p>
          <a:p>
            <a:r>
              <a:rPr lang="en-GB" dirty="0"/>
              <a:t>In this version, we suggest to use a list of lists of strings. It may sound complex but is easier to think about as:</a:t>
            </a:r>
          </a:p>
          <a:p>
            <a:pPr lvl="1"/>
            <a:r>
              <a:rPr lang="en-GB" dirty="0"/>
              <a:t>The board is a list of columns</a:t>
            </a:r>
          </a:p>
          <a:p>
            <a:pPr lvl="1"/>
            <a:r>
              <a:rPr lang="en-GB" dirty="0"/>
              <a:t>Each column is a list of pieces. </a:t>
            </a:r>
          </a:p>
          <a:p>
            <a:pPr lvl="1"/>
            <a:r>
              <a:rPr lang="en-GB" dirty="0"/>
              <a:t>Each piece is either “X” or “O”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print_board </a:t>
            </a:r>
            <a:r>
              <a:rPr lang="en-GB" dirty="0"/>
              <a:t>function will loop through the board and print the pieces in this format: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4018E-F421-BB14-CCB7-502545E5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31075"/>
            <a:ext cx="11360800" cy="763600"/>
          </a:xfrm>
        </p:spPr>
        <p:txBody>
          <a:bodyPr/>
          <a:lstStyle/>
          <a:p>
            <a:r>
              <a:rPr lang="en-GB" dirty="0"/>
              <a:t>Helper Functions	 -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4C274-466A-5386-83BF-50E0457E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32803" b="70281"/>
          <a:stretch/>
        </p:blipFill>
        <p:spPr>
          <a:xfrm>
            <a:off x="6834557" y="1335328"/>
            <a:ext cx="4941843" cy="16619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6A288BD-A463-C6EA-C0BA-5A78F6F2F8CC}"/>
              </a:ext>
            </a:extLst>
          </p:cNvPr>
          <p:cNvGrpSpPr/>
          <p:nvPr/>
        </p:nvGrpSpPr>
        <p:grpSpPr>
          <a:xfrm>
            <a:off x="6834557" y="3024276"/>
            <a:ext cx="4941843" cy="523220"/>
            <a:chOff x="6834557" y="3633876"/>
            <a:chExt cx="4941843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42FE3-6CEF-77AA-ACFE-50DD37922BB0}"/>
                </a:ext>
              </a:extLst>
            </p:cNvPr>
            <p:cNvSpPr txBox="1"/>
            <p:nvPr/>
          </p:nvSpPr>
          <p:spPr>
            <a:xfrm>
              <a:off x="6834557" y="3633876"/>
              <a:ext cx="494184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9700" indent="0">
                <a:buNone/>
              </a:pPr>
              <a:r>
                <a:rPr lang="en-GB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Note: All type hints (data types after ‘:’ or ‘-&gt;’) are optional e.g.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1EBCE6-D834-518B-E481-75589ECE8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8006" t="31696" r="51822" b="63627"/>
            <a:stretch/>
          </p:blipFill>
          <p:spPr>
            <a:xfrm>
              <a:off x="7377096" y="3910588"/>
              <a:ext cx="1395430" cy="246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FE2E05A-5556-9291-1056-5169647A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99" y="3938455"/>
            <a:ext cx="1209844" cy="1895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A31BF2-D341-3002-238A-BC99A9571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979" y="3938455"/>
            <a:ext cx="119079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306C1-2576-BF23-BC1C-34BDB7D39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E7F4DF-EEDE-D78F-727F-989689010F8C}"/>
              </a:ext>
            </a:extLst>
          </p:cNvPr>
          <p:cNvSpPr txBox="1">
            <a:spLocks/>
          </p:cNvSpPr>
          <p:nvPr/>
        </p:nvSpPr>
        <p:spPr>
          <a:xfrm>
            <a:off x="6633981" y="1549658"/>
            <a:ext cx="5643743" cy="23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Hints: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solidFill>
                  <a:schemeClr val="bg1"/>
                </a:solidFill>
              </a:rPr>
              <a:t>len(</a:t>
            </a: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col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/>
              <a:t>to find this size of a column.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solidFill>
                  <a:schemeClr val="bg1"/>
                </a:solidFill>
              </a:rPr>
              <a:t>append(</a:t>
            </a: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piece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/>
              <a:t> to add pieces.</a:t>
            </a:r>
          </a:p>
          <a:p>
            <a:pPr marL="609600" lvl="1" indent="0">
              <a:buNone/>
            </a:pPr>
            <a:endParaRPr lang="en-GB" dirty="0"/>
          </a:p>
          <a:p>
            <a:pPr lvl="1"/>
            <a:r>
              <a:rPr lang="en-GB" dirty="0"/>
              <a:t>Remember indexing starts at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/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D6FB24-2C90-77B0-DB53-0497318FB3DC}"/>
              </a:ext>
            </a:extLst>
          </p:cNvPr>
          <p:cNvSpPr/>
          <p:nvPr/>
        </p:nvSpPr>
        <p:spPr>
          <a:xfrm>
            <a:off x="6633981" y="1752599"/>
            <a:ext cx="5027956" cy="17430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C9FE1D-0155-DC39-8BC7-2059817F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063" y="1394675"/>
            <a:ext cx="5560994" cy="2768834"/>
          </a:xfrm>
        </p:spPr>
        <p:txBody>
          <a:bodyPr/>
          <a:lstStyle/>
          <a:p>
            <a:r>
              <a:rPr lang="en-GB" dirty="0"/>
              <a:t>Next, we need logic to place pieces.</a:t>
            </a:r>
          </a:p>
          <a:p>
            <a:r>
              <a:rPr lang="en-GB" dirty="0"/>
              <a:t>We want a function that takes in a column number and places a piece there.</a:t>
            </a:r>
          </a:p>
          <a:p>
            <a:r>
              <a:rPr lang="en-GB" dirty="0"/>
              <a:t>To do this we need a checking system to verify that the specified column is free to use.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7FB92-B50E-A566-1F08-CD65C93A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31075"/>
            <a:ext cx="11360800" cy="763600"/>
          </a:xfrm>
        </p:spPr>
        <p:txBody>
          <a:bodyPr/>
          <a:lstStyle/>
          <a:p>
            <a:r>
              <a:rPr lang="en-GB" dirty="0"/>
              <a:t>Helper Functions	 - Pieces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8BDC9B-5149-3864-C82C-ECE96E69E653}"/>
              </a:ext>
            </a:extLst>
          </p:cNvPr>
          <p:cNvGrpSpPr/>
          <p:nvPr/>
        </p:nvGrpSpPr>
        <p:grpSpPr>
          <a:xfrm>
            <a:off x="1186230" y="4228742"/>
            <a:ext cx="6709993" cy="2149448"/>
            <a:chOff x="5320080" y="1073585"/>
            <a:chExt cx="6709993" cy="21494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B41E99-F442-370D-DB92-733BFD114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1341" r="8761" b="40499"/>
            <a:stretch/>
          </p:blipFill>
          <p:spPr>
            <a:xfrm>
              <a:off x="5320080" y="1073585"/>
              <a:ext cx="6709993" cy="1574701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A5E4AC-8BDD-4142-C0C4-DB63CE6D98CF}"/>
                </a:ext>
              </a:extLst>
            </p:cNvPr>
            <p:cNvGrpSpPr/>
            <p:nvPr/>
          </p:nvGrpSpPr>
          <p:grpSpPr>
            <a:xfrm>
              <a:off x="6204156" y="2699813"/>
              <a:ext cx="4941843" cy="523220"/>
              <a:chOff x="6834557" y="3633876"/>
              <a:chExt cx="4941843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B46A4-0E79-2475-F3C7-1DB8857ECBCD}"/>
                  </a:ext>
                </a:extLst>
              </p:cNvPr>
              <p:cNvSpPr txBox="1"/>
              <p:nvPr/>
            </p:nvSpPr>
            <p:spPr>
              <a:xfrm>
                <a:off x="6834557" y="3633876"/>
                <a:ext cx="49418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indent="0">
                  <a:buNone/>
                </a:pPr>
                <a:r>
                  <a:rPr lang="en-GB" dirty="0">
                    <a:solidFill>
                      <a:schemeClr val="tx2">
                        <a:lumMod val="65000"/>
                        <a:lumOff val="35000"/>
                      </a:schemeClr>
                    </a:solidFill>
                  </a:rPr>
                  <a:t>Note: All type hints (data types after ‘:’ or ‘-&gt;’) are optional e.g.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08A9DC2-516C-0F53-9413-4A8D5FBEA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8006" t="31696" r="51822" b="63627"/>
              <a:stretch/>
            </p:blipFill>
            <p:spPr>
              <a:xfrm>
                <a:off x="7377096" y="3910588"/>
                <a:ext cx="1395430" cy="2465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585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6B110-59FC-BD64-F608-1D4251A0C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5EF6EF-F32D-4555-C0B7-2047014C6DE0}"/>
              </a:ext>
            </a:extLst>
          </p:cNvPr>
          <p:cNvSpPr txBox="1">
            <a:spLocks/>
          </p:cNvSpPr>
          <p:nvPr/>
        </p:nvSpPr>
        <p:spPr>
          <a:xfrm>
            <a:off x="6633982" y="1549658"/>
            <a:ext cx="5027955" cy="23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Hints:</a:t>
            </a:r>
          </a:p>
          <a:p>
            <a:pPr lvl="1"/>
            <a:r>
              <a:rPr lang="en-GB" dirty="0"/>
              <a:t>Think about all the possible positions a valid win may be in and how to generalise it inside a </a:t>
            </a:r>
            <a:r>
              <a:rPr lang="en-GB" dirty="0">
                <a:solidFill>
                  <a:schemeClr val="bg1"/>
                </a:solidFill>
              </a:rPr>
              <a:t>for</a:t>
            </a:r>
            <a:r>
              <a:rPr lang="en-GB" dirty="0"/>
              <a:t> loop</a:t>
            </a:r>
          </a:p>
          <a:p>
            <a:pPr lvl="1"/>
            <a:r>
              <a:rPr lang="en-GB" dirty="0"/>
              <a:t>Remember indexing starts at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/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56278B-6367-08AF-D134-9CA123252F29}"/>
              </a:ext>
            </a:extLst>
          </p:cNvPr>
          <p:cNvSpPr/>
          <p:nvPr/>
        </p:nvSpPr>
        <p:spPr>
          <a:xfrm>
            <a:off x="6633981" y="1752599"/>
            <a:ext cx="5027956" cy="17430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F7648B-81BE-AAA8-C22F-1DA81288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279" y="1256021"/>
            <a:ext cx="5560994" cy="276883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After a piece is placed, we need to check if someone has won.</a:t>
            </a:r>
          </a:p>
          <a:p>
            <a:r>
              <a:rPr lang="en-GB" dirty="0"/>
              <a:t>There are 4 ways of winning:</a:t>
            </a:r>
          </a:p>
          <a:p>
            <a:pPr lvl="1"/>
            <a:r>
              <a:rPr lang="en-GB" dirty="0"/>
              <a:t>A vertical [ | ]</a:t>
            </a:r>
          </a:p>
          <a:p>
            <a:pPr lvl="1"/>
            <a:r>
              <a:rPr lang="en-GB" dirty="0"/>
              <a:t>A horizontal [ - ]</a:t>
            </a:r>
          </a:p>
          <a:p>
            <a:pPr lvl="1"/>
            <a:r>
              <a:rPr lang="en-GB" dirty="0"/>
              <a:t>A positive diagonal [ / ]</a:t>
            </a:r>
          </a:p>
          <a:p>
            <a:pPr lvl="1"/>
            <a:r>
              <a:rPr lang="en-GB" dirty="0"/>
              <a:t>A negative diagonal [ \ ]</a:t>
            </a:r>
          </a:p>
          <a:p>
            <a:pPr lvl="1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E8624-A2F3-5DBB-8ADF-5EF0DCC9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31075"/>
            <a:ext cx="11360800" cy="763600"/>
          </a:xfrm>
        </p:spPr>
        <p:txBody>
          <a:bodyPr/>
          <a:lstStyle/>
          <a:p>
            <a:r>
              <a:rPr lang="en-GB" dirty="0"/>
              <a:t>Helper Functions	 - Winner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2E643-586E-B790-C5F4-C71AD36ADA96}"/>
              </a:ext>
            </a:extLst>
          </p:cNvPr>
          <p:cNvGrpSpPr/>
          <p:nvPr/>
        </p:nvGrpSpPr>
        <p:grpSpPr>
          <a:xfrm>
            <a:off x="930531" y="4163509"/>
            <a:ext cx="5986095" cy="2281994"/>
            <a:chOff x="5320080" y="1073585"/>
            <a:chExt cx="5986095" cy="22819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956130-6174-EB5A-0A73-DAFB842E8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30" t="63109" r="18733" b="5720"/>
            <a:stretch/>
          </p:blipFill>
          <p:spPr>
            <a:xfrm>
              <a:off x="5320080" y="1073585"/>
              <a:ext cx="5986095" cy="174307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264362-9427-0953-D666-FE199D2AFE33}"/>
                </a:ext>
              </a:extLst>
            </p:cNvPr>
            <p:cNvGrpSpPr/>
            <p:nvPr/>
          </p:nvGrpSpPr>
          <p:grpSpPr>
            <a:xfrm>
              <a:off x="5842205" y="2832359"/>
              <a:ext cx="4941843" cy="523220"/>
              <a:chOff x="6472606" y="3766422"/>
              <a:chExt cx="4941843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F6863-6645-C9FD-BB7E-1939B88C2206}"/>
                  </a:ext>
                </a:extLst>
              </p:cNvPr>
              <p:cNvSpPr txBox="1"/>
              <p:nvPr/>
            </p:nvSpPr>
            <p:spPr>
              <a:xfrm>
                <a:off x="6472606" y="3766422"/>
                <a:ext cx="49418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indent="0">
                  <a:buNone/>
                </a:pPr>
                <a:r>
                  <a:rPr lang="en-GB" dirty="0">
                    <a:solidFill>
                      <a:schemeClr val="tx2">
                        <a:lumMod val="65000"/>
                        <a:lumOff val="35000"/>
                      </a:schemeClr>
                    </a:solidFill>
                  </a:rPr>
                  <a:t>Note: All type hints (data types after ‘:’ or ‘-&gt;’) are optional e.g.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847145F-BB63-D20B-E8F5-7E8AAA2A8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8006" t="31696" r="51822" b="63627"/>
              <a:stretch/>
            </p:blipFill>
            <p:spPr>
              <a:xfrm>
                <a:off x="7072296" y="4043134"/>
                <a:ext cx="1395430" cy="2465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36552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B50D2-9012-8875-F97E-F5BBA536F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EB24-2984-6F9C-F073-136B9D6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B4102-480F-21C8-FA57-A4141E53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424" y="1587466"/>
            <a:ext cx="5344177" cy="3683067"/>
          </a:xfrm>
        </p:spPr>
        <p:txBody>
          <a:bodyPr/>
          <a:lstStyle/>
          <a:p>
            <a:r>
              <a:rPr lang="en-GB" dirty="0"/>
              <a:t>We now need to create our main function that will contain the game loop.</a:t>
            </a:r>
          </a:p>
          <a:p>
            <a:r>
              <a:rPr lang="en-GB" dirty="0"/>
              <a:t>Start with the initial variables. What should we keep track of throughout the game?</a:t>
            </a:r>
          </a:p>
          <a:p>
            <a:r>
              <a:rPr lang="en-GB" dirty="0"/>
              <a:t>How should verify user input?</a:t>
            </a:r>
          </a:p>
          <a:p>
            <a:r>
              <a:rPr lang="en-GB" dirty="0"/>
              <a:t>How should we handle a win?</a:t>
            </a:r>
          </a:p>
          <a:p>
            <a:pPr lvl="1"/>
            <a:r>
              <a:rPr lang="en-GB" dirty="0"/>
              <a:t>Can we have a draw?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A50E7-E1B1-2667-2C5E-019367B5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754" y="1289492"/>
            <a:ext cx="4724712" cy="353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FBBC1-FF3E-74F2-8FB4-2F7910AE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3" y="5095875"/>
            <a:ext cx="6989883" cy="158956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B05FE5B-5147-97DB-424D-E0B2F6296772}"/>
              </a:ext>
            </a:extLst>
          </p:cNvPr>
          <p:cNvSpPr txBox="1">
            <a:spLocks/>
          </p:cNvSpPr>
          <p:nvPr/>
        </p:nvSpPr>
        <p:spPr>
          <a:xfrm>
            <a:off x="2185825" y="5388182"/>
            <a:ext cx="3605376" cy="10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edium"/>
              <a:buChar char="&gt;"/>
              <a:defRPr sz="1867" b="0" i="0" u="none" strike="noStrike" cap="none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 Medium"/>
              <a:buChar char="○"/>
              <a:defRPr sz="1600" b="0" i="0" u="none" strike="noStrike" cap="none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Light"/>
              <a:buChar char="■"/>
              <a:defRPr sz="1600" b="0" i="0" u="none" strike="noStrike" cap="non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None/>
            </a:pPr>
            <a:r>
              <a:rPr lang="en-GB" dirty="0"/>
              <a:t>Our Helper functions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C110C91-891B-E11C-214C-24EC947F75C8}"/>
              </a:ext>
            </a:extLst>
          </p:cNvPr>
          <p:cNvSpPr/>
          <p:nvPr/>
        </p:nvSpPr>
        <p:spPr>
          <a:xfrm>
            <a:off x="4714875" y="5019675"/>
            <a:ext cx="306708" cy="1762125"/>
          </a:xfrm>
          <a:prstGeom prst="leftBrace">
            <a:avLst>
              <a:gd name="adj1" fmla="val 735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33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fPALS">
  <a:themeElements>
    <a:clrScheme name="Simple Light">
      <a:dk1>
        <a:srgbClr val="FFFFFF"/>
      </a:dk1>
      <a:lt1>
        <a:srgbClr val="D5D5D5"/>
      </a:lt1>
      <a:dk2>
        <a:srgbClr val="CCCCCC"/>
      </a:dk2>
      <a:lt2>
        <a:srgbClr val="000000"/>
      </a:lt2>
      <a:accent1>
        <a:srgbClr val="D9534F"/>
      </a:accent1>
      <a:accent2>
        <a:srgbClr val="212121"/>
      </a:accent2>
      <a:accent3>
        <a:srgbClr val="78909C"/>
      </a:accent3>
      <a:accent4>
        <a:srgbClr val="FFC83D"/>
      </a:accent4>
      <a:accent5>
        <a:srgbClr val="325D88"/>
      </a:accent5>
      <a:accent6>
        <a:srgbClr val="E91C51"/>
      </a:accent6>
      <a:hlink>
        <a:srgbClr val="5F52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2164</Words>
  <Application>Microsoft Office PowerPoint</Application>
  <PresentationFormat>Widescreen</PresentationFormat>
  <Paragraphs>346</Paragraphs>
  <Slides>38</Slides>
  <Notes>5</Notes>
  <HiddenSlides>1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Roboto Light</vt:lpstr>
      <vt:lpstr>Roboto Serif SemiBold</vt:lpstr>
      <vt:lpstr>Roboto</vt:lpstr>
      <vt:lpstr>Roboto Medium</vt:lpstr>
      <vt:lpstr>InfPALS</vt:lpstr>
      <vt:lpstr>Big Project 2025: Connect 4</vt:lpstr>
      <vt:lpstr>Project Overview – Connect 4</vt:lpstr>
      <vt:lpstr>Ice Breaker - Kahoot</vt:lpstr>
      <vt:lpstr>Before we begin...</vt:lpstr>
      <vt:lpstr>Helper Functions </vt:lpstr>
      <vt:lpstr>Helper Functions  - Board</vt:lpstr>
      <vt:lpstr>Helper Functions  - Pieces</vt:lpstr>
      <vt:lpstr>Helper Functions  - Winner</vt:lpstr>
      <vt:lpstr>Game loop</vt:lpstr>
      <vt:lpstr>Conclusion</vt:lpstr>
      <vt:lpstr>Big Project 2025: Connect 4</vt:lpstr>
      <vt:lpstr>Project Overview – Connect 4</vt:lpstr>
      <vt:lpstr>Before we begin...</vt:lpstr>
      <vt:lpstr>Session 1 Recap</vt:lpstr>
      <vt:lpstr>Game loop - Analysis</vt:lpstr>
      <vt:lpstr>Game loop - Display</vt:lpstr>
      <vt:lpstr>Reformatting - OOP</vt:lpstr>
      <vt:lpstr>Reformatting - OOP</vt:lpstr>
      <vt:lpstr>Conclusion</vt:lpstr>
      <vt:lpstr>Big Project 2025: Connect 4</vt:lpstr>
      <vt:lpstr>Project Overview – Connect 4</vt:lpstr>
      <vt:lpstr>Before we begin...</vt:lpstr>
      <vt:lpstr>PowerPoint Presentation</vt:lpstr>
      <vt:lpstr>PowerPoint Presentation</vt:lpstr>
      <vt:lpstr>Creating a Display</vt:lpstr>
      <vt:lpstr>Events</vt:lpstr>
      <vt:lpstr>Drawing Shapes</vt:lpstr>
      <vt:lpstr>Our Basic Loop</vt:lpstr>
      <vt:lpstr>Making Text</vt:lpstr>
      <vt:lpstr>Making Images</vt:lpstr>
      <vt:lpstr>Conclusion</vt:lpstr>
      <vt:lpstr>Big Project 2025: Connect 4</vt:lpstr>
      <vt:lpstr>Project Overview – Connect 4</vt:lpstr>
      <vt:lpstr>Before we begin...</vt:lpstr>
      <vt:lpstr>Recap:</vt:lpstr>
      <vt:lpstr>Where to Start?</vt:lpstr>
      <vt:lpstr>You should now be able to play.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Elliot Lister</dc:creator>
  <cp:lastModifiedBy>Igi Gudel</cp:lastModifiedBy>
  <cp:revision>6</cp:revision>
  <dcterms:created xsi:type="dcterms:W3CDTF">2023-07-01T11:43:35Z</dcterms:created>
  <dcterms:modified xsi:type="dcterms:W3CDTF">2025-01-27T12:38:43Z</dcterms:modified>
</cp:coreProperties>
</file>