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399FA8-DB24-45C0-86CF-FD25868C163E}">
  <a:tblStyle styleId="{7B399FA8-DB24-45C0-86CF-FD25868C16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Lora-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Lora-italic.fntdata"/><Relationship Id="rId23" Type="http://schemas.openxmlformats.org/officeDocument/2006/relationships/slide" Target="slides/slide17.xml"/><Relationship Id="rId45"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or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arxiv.org/pdf/1502.0304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arxiv.org/pdf/1602.02068.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0" y="630225"/>
            <a:ext cx="9144000" cy="3877500"/>
          </a:xfrm>
          <a:prstGeom prst="rect">
            <a:avLst/>
          </a:prstGeom>
        </p:spPr>
        <p:txBody>
          <a:bodyPr anchorCtr="0" anchor="t" bIns="91425" lIns="91425" spcFirstLastPara="1" rIns="91425" wrap="square" tIns="91425">
            <a:noAutofit/>
          </a:bodyPr>
          <a:lstStyle/>
          <a:p>
            <a:pPr indent="0" lvl="0" marL="2743200" rtl="0">
              <a:spcBef>
                <a:spcPts val="0"/>
              </a:spcBef>
              <a:spcAft>
                <a:spcPts val="0"/>
              </a:spcAft>
              <a:buNone/>
            </a:pPr>
            <a:r>
              <a:rPr lang="en" sz="3600">
                <a:latin typeface="Lora"/>
                <a:ea typeface="Lora"/>
                <a:cs typeface="Lora"/>
                <a:sym typeface="Lora"/>
              </a:rPr>
              <a:t>SMAI Project</a:t>
            </a:r>
            <a:r>
              <a:rPr lang="en">
                <a:latin typeface="Lora"/>
                <a:ea typeface="Lora"/>
                <a:cs typeface="Lora"/>
                <a:sym typeface="Lora"/>
              </a:rPr>
              <a:t> </a:t>
            </a:r>
            <a:endParaRPr>
              <a:latin typeface="Lora"/>
              <a:ea typeface="Lora"/>
              <a:cs typeface="Lora"/>
              <a:sym typeface="Lora"/>
            </a:endParaRPr>
          </a:p>
          <a:p>
            <a:pPr indent="0" lvl="0" marL="914400" rtl="0">
              <a:spcBef>
                <a:spcPts val="0"/>
              </a:spcBef>
              <a:spcAft>
                <a:spcPts val="0"/>
              </a:spcAft>
              <a:buNone/>
            </a:pPr>
            <a:br>
              <a:rPr lang="en" sz="2400">
                <a:latin typeface="Lora"/>
                <a:ea typeface="Lora"/>
                <a:cs typeface="Lora"/>
                <a:sym typeface="Lora"/>
              </a:rPr>
            </a:br>
            <a:r>
              <a:rPr lang="en" sz="2400">
                <a:latin typeface="Lora"/>
                <a:ea typeface="Lora"/>
                <a:cs typeface="Lora"/>
                <a:sym typeface="Lora"/>
              </a:rPr>
              <a:t>    Project  : From Softmax to Sparsemax</a:t>
            </a:r>
            <a:endParaRPr sz="2400">
              <a:latin typeface="Lora"/>
              <a:ea typeface="Lora"/>
              <a:cs typeface="Lora"/>
              <a:sym typeface="Lora"/>
            </a:endParaRPr>
          </a:p>
          <a:p>
            <a:pPr indent="0" lvl="0" marL="914400" rtl="0">
              <a:spcBef>
                <a:spcPts val="0"/>
              </a:spcBef>
              <a:spcAft>
                <a:spcPts val="0"/>
              </a:spcAft>
              <a:buNone/>
            </a:pPr>
            <a:r>
              <a:rPr lang="en" sz="2400">
                <a:latin typeface="Lora"/>
                <a:ea typeface="Lora"/>
                <a:cs typeface="Lora"/>
                <a:sym typeface="Lora"/>
              </a:rPr>
              <a:t>    </a:t>
            </a:r>
            <a:br>
              <a:rPr lang="en" sz="2400">
                <a:latin typeface="Lora"/>
                <a:ea typeface="Lora"/>
                <a:cs typeface="Lora"/>
                <a:sym typeface="Lora"/>
              </a:rPr>
            </a:br>
            <a:r>
              <a:rPr lang="en" sz="2400">
                <a:latin typeface="Lora"/>
                <a:ea typeface="Lora"/>
                <a:cs typeface="Lora"/>
                <a:sym typeface="Lora"/>
              </a:rPr>
              <a:t>    Members : Akhilesh Soni(201530001)	</a:t>
            </a:r>
            <a:endParaRPr sz="2400">
              <a:latin typeface="Lora"/>
              <a:ea typeface="Lora"/>
              <a:cs typeface="Lora"/>
              <a:sym typeface="Lora"/>
            </a:endParaRPr>
          </a:p>
          <a:p>
            <a:pPr indent="0" lvl="0" marL="2286000" rtl="0">
              <a:spcBef>
                <a:spcPts val="0"/>
              </a:spcBef>
              <a:spcAft>
                <a:spcPts val="0"/>
              </a:spcAft>
              <a:buClr>
                <a:schemeClr val="dk2"/>
              </a:buClr>
              <a:buSzPts val="1100"/>
              <a:buFont typeface="Arial"/>
              <a:buNone/>
            </a:pPr>
            <a:r>
              <a:rPr lang="en" sz="2400">
                <a:latin typeface="Lora"/>
                <a:ea typeface="Lora"/>
                <a:cs typeface="Lora"/>
                <a:sym typeface="Lora"/>
              </a:rPr>
              <a:t>       Nikhil Parasaram(201501202)</a:t>
            </a:r>
            <a:br>
              <a:rPr lang="en" sz="2400">
                <a:latin typeface="Lora"/>
                <a:ea typeface="Lora"/>
                <a:cs typeface="Lora"/>
                <a:sym typeface="Lora"/>
              </a:rPr>
            </a:br>
            <a:r>
              <a:rPr lang="en" sz="2400">
                <a:latin typeface="Lora"/>
                <a:ea typeface="Lora"/>
                <a:cs typeface="Lora"/>
                <a:sym typeface="Lora"/>
              </a:rPr>
              <a:t>       Raghav Gupta(201501192)</a:t>
            </a:r>
            <a:br>
              <a:rPr lang="en" sz="2400">
                <a:latin typeface="Lora"/>
                <a:ea typeface="Lora"/>
                <a:cs typeface="Lora"/>
                <a:sym typeface="Lora"/>
              </a:rPr>
            </a:br>
            <a:r>
              <a:rPr lang="en" sz="2400">
                <a:latin typeface="Lora"/>
                <a:ea typeface="Lora"/>
                <a:cs typeface="Lora"/>
                <a:sym typeface="Lora"/>
              </a:rPr>
              <a:t>       Satyam Mittal(201501020)</a:t>
            </a:r>
            <a:endParaRPr sz="2400">
              <a:latin typeface="Lora"/>
              <a:ea typeface="Lora"/>
              <a:cs typeface="Lora"/>
              <a:sym typeface="Lora"/>
            </a:endParaRPr>
          </a:p>
          <a:p>
            <a:pPr indent="0" lvl="0" marL="2286000" rtl="0">
              <a:spcBef>
                <a:spcPts val="0"/>
              </a:spcBef>
              <a:spcAft>
                <a:spcPts val="0"/>
              </a:spcAft>
              <a:buNone/>
            </a:pPr>
            <a:br>
              <a:rPr lang="en">
                <a:latin typeface="Lora"/>
                <a:ea typeface="Lora"/>
                <a:cs typeface="Lora"/>
                <a:sym typeface="Lora"/>
              </a:rPr>
            </a:b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438200" y="562075"/>
            <a:ext cx="6267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 Algorithm </a:t>
            </a:r>
            <a:endParaRPr sz="3600">
              <a:latin typeface="Lora"/>
              <a:ea typeface="Lora"/>
              <a:cs typeface="Lora"/>
              <a:sym typeface="Lora"/>
            </a:endParaRPr>
          </a:p>
        </p:txBody>
      </p:sp>
      <p:pic>
        <p:nvPicPr>
          <p:cNvPr id="137" name="Shape 137"/>
          <p:cNvPicPr preferRelativeResize="0"/>
          <p:nvPr/>
        </p:nvPicPr>
        <p:blipFill>
          <a:blip r:embed="rId3">
            <a:alphaModFix/>
          </a:blip>
          <a:stretch>
            <a:fillRect/>
          </a:stretch>
        </p:blipFill>
        <p:spPr>
          <a:xfrm>
            <a:off x="1800825" y="1738400"/>
            <a:ext cx="6201750" cy="238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Properties</a:t>
            </a:r>
            <a:r>
              <a:rPr lang="en" sz="3600"/>
              <a:t> </a:t>
            </a:r>
            <a:endParaRPr sz="3600"/>
          </a:p>
        </p:txBody>
      </p:sp>
      <p:sp>
        <p:nvSpPr>
          <p:cNvPr id="143" name="Shape 143"/>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latin typeface="Lora"/>
                <a:ea typeface="Lora"/>
                <a:cs typeface="Lora"/>
                <a:sym typeface="Lora"/>
              </a:rPr>
              <a:t>Sparsemax Activation Function retains the desirable properties of the softmax activation function.</a:t>
            </a:r>
            <a:endParaRPr sz="1800">
              <a:latin typeface="Lora"/>
              <a:ea typeface="Lora"/>
              <a:cs typeface="Lora"/>
              <a:sym typeface="Lora"/>
            </a:endParaRPr>
          </a:p>
          <a:p>
            <a:pPr indent="0" lvl="0" marL="0">
              <a:lnSpc>
                <a:spcPct val="115000"/>
              </a:lnSpc>
              <a:spcBef>
                <a:spcPts val="0"/>
              </a:spcBef>
              <a:spcAft>
                <a:spcPts val="0"/>
              </a:spcAft>
              <a:buNone/>
            </a:pPr>
            <a:r>
              <a:t/>
            </a:r>
            <a:endParaRPr sz="9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ρ(0) = 1/K and lim(𝝐-&gt;0</a:t>
            </a:r>
            <a:r>
              <a:rPr baseline="30000" lang="en" sz="1800">
                <a:solidFill>
                  <a:srgbClr val="F1F0F0"/>
                </a:solidFill>
                <a:latin typeface="Lora"/>
                <a:ea typeface="Lora"/>
                <a:cs typeface="Lora"/>
                <a:sym typeface="Lora"/>
              </a:rPr>
              <a:t>+</a:t>
            </a:r>
            <a:r>
              <a:rPr lang="en" sz="1800">
                <a:latin typeface="Lora"/>
                <a:ea typeface="Lora"/>
                <a:cs typeface="Lora"/>
                <a:sym typeface="Lora"/>
              </a:rPr>
              <a:t>)ρ(𝝐</a:t>
            </a:r>
            <a:r>
              <a:rPr baseline="30000" lang="en" sz="1800">
                <a:solidFill>
                  <a:srgbClr val="F1F0F0"/>
                </a:solidFill>
                <a:latin typeface="Lora"/>
                <a:ea typeface="Lora"/>
                <a:cs typeface="Lora"/>
                <a:sym typeface="Lora"/>
              </a:rPr>
              <a:t>-1</a:t>
            </a:r>
            <a:r>
              <a:rPr lang="en" sz="1800">
                <a:latin typeface="Lora"/>
                <a:ea typeface="Lora"/>
                <a:cs typeface="Lora"/>
                <a:sym typeface="Lora"/>
              </a:rPr>
              <a:t>z) = A(z)/|A(z)|. For sparsemax, the last equality holds for any 𝝐 ≤ γ(z) · |A(z)|.</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ρ(z) = ρ(z + c1), for any c ∈ R</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ρ(Pz) = Pρ(z) for any permutation matrix P</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If zi ≤ zj , then 0 ≤ ρj (z) − ρi (z) ≤ η(zj − zi ), where η = 1/2 for softmax, and η = 1 for sparsemax.</a:t>
            </a:r>
            <a:endParaRPr sz="18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1075450" y="471275"/>
            <a:ext cx="7216500" cy="11421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Advantages of Sparsemax     over Softmax</a:t>
            </a:r>
            <a:endParaRPr sz="3600">
              <a:latin typeface="Lora"/>
              <a:ea typeface="Lora"/>
              <a:cs typeface="Lora"/>
              <a:sym typeface="Lora"/>
            </a:endParaRPr>
          </a:p>
        </p:txBody>
      </p:sp>
      <p:sp>
        <p:nvSpPr>
          <p:cNvPr id="149" name="Shape 149"/>
          <p:cNvSpPr txBox="1"/>
          <p:nvPr>
            <p:ph type="ctrTitle"/>
          </p:nvPr>
        </p:nvSpPr>
        <p:spPr>
          <a:xfrm>
            <a:off x="410700" y="1908575"/>
            <a:ext cx="8322600" cy="28071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Returns sparse posterior distributions i.e assigns exactly zero probability to some of the output variables.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easy to compute and leads to faster gradient backpropagation.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Sparsemax loss is convex, everywhere differentiable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Better results on standard datasets in multi-label classification and attention based neural networks in comparison to softmax.</a:t>
            </a:r>
            <a:endParaRPr sz="18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2</a:t>
            </a:r>
            <a:r>
              <a:rPr lang="en" sz="3600">
                <a:latin typeface="Lora"/>
                <a:ea typeface="Lora"/>
                <a:cs typeface="Lora"/>
                <a:sym typeface="Lora"/>
              </a:rPr>
              <a:t>-</a:t>
            </a:r>
            <a:r>
              <a:rPr lang="en" sz="3600">
                <a:latin typeface="Lora"/>
                <a:ea typeface="Lora"/>
                <a:cs typeface="Lora"/>
                <a:sym typeface="Lora"/>
              </a:rPr>
              <a:t>D Case </a:t>
            </a:r>
            <a:endParaRPr sz="3600">
              <a:latin typeface="Lora"/>
              <a:ea typeface="Lora"/>
              <a:cs typeface="Lora"/>
              <a:sym typeface="Lora"/>
            </a:endParaRPr>
          </a:p>
        </p:txBody>
      </p:sp>
      <p:sp>
        <p:nvSpPr>
          <p:cNvPr id="155" name="Shape 155"/>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Consider the input vector as z = (t, 0)</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Then the softmax</a:t>
            </a:r>
            <a:r>
              <a:rPr lang="en" sz="1800">
                <a:latin typeface="Lora"/>
                <a:ea typeface="Lora"/>
                <a:cs typeface="Lora"/>
                <a:sym typeface="Lora"/>
              </a:rPr>
              <a:t>1</a:t>
            </a:r>
            <a:r>
              <a:rPr lang="en" sz="1800">
                <a:latin typeface="Lora"/>
                <a:ea typeface="Lora"/>
                <a:cs typeface="Lora"/>
                <a:sym typeface="Lora"/>
              </a:rPr>
              <a:t>(z) reduces to nothing but the sigmoid i.</a:t>
            </a:r>
            <a:r>
              <a:rPr lang="en" sz="1800">
                <a:latin typeface="Lora"/>
                <a:ea typeface="Lora"/>
                <a:cs typeface="Lora"/>
                <a:sym typeface="Lora"/>
              </a:rPr>
              <a:t>e   </a:t>
            </a:r>
            <a:r>
              <a:rPr lang="en" sz="1800">
                <a:latin typeface="Lora"/>
                <a:ea typeface="Lora"/>
                <a:cs typeface="Lora"/>
                <a:sym typeface="Lora"/>
              </a:rPr>
              <a:t>softmax(z) = σ(t) = </a:t>
            </a:r>
            <a:r>
              <a:rPr lang="en" sz="1800">
                <a:solidFill>
                  <a:srgbClr val="F1F0F0"/>
                </a:solidFill>
                <a:latin typeface="Lora"/>
                <a:ea typeface="Lora"/>
                <a:cs typeface="Lora"/>
                <a:sym typeface="Lora"/>
              </a:rPr>
              <a:t>1 ∕ (1 + e</a:t>
            </a:r>
            <a:r>
              <a:rPr baseline="30000" lang="en" sz="1800">
                <a:solidFill>
                  <a:srgbClr val="F1F0F0"/>
                </a:solidFill>
                <a:latin typeface="Lora"/>
                <a:ea typeface="Lora"/>
                <a:cs typeface="Lora"/>
                <a:sym typeface="Lora"/>
              </a:rPr>
              <a:t>-t</a:t>
            </a:r>
            <a:r>
              <a:rPr lang="en" sz="1800">
                <a:solidFill>
                  <a:srgbClr val="F1F0F0"/>
                </a:solidFill>
                <a:latin typeface="Lora"/>
                <a:ea typeface="Lora"/>
                <a:cs typeface="Lora"/>
                <a:sym typeface="Lora"/>
              </a:rPr>
              <a:t>)</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In the sparsemax case the output is</a:t>
            </a:r>
            <a:endParaRPr sz="1800">
              <a:latin typeface="Lora"/>
              <a:ea typeface="Lora"/>
              <a:cs typeface="Lora"/>
              <a:sym typeface="Lora"/>
            </a:endParaRPr>
          </a:p>
          <a:p>
            <a:pPr indent="0" lvl="0" marL="0" rtl="0">
              <a:spcBef>
                <a:spcPts val="0"/>
              </a:spcBef>
              <a:spcAft>
                <a:spcPts val="0"/>
              </a:spcAft>
              <a:buNone/>
            </a:pPr>
            <a:r>
              <a:t/>
            </a:r>
            <a:endParaRPr sz="1400"/>
          </a:p>
        </p:txBody>
      </p:sp>
      <p:pic>
        <p:nvPicPr>
          <p:cNvPr id="156" name="Shape 156"/>
          <p:cNvPicPr preferRelativeResize="0"/>
          <p:nvPr/>
        </p:nvPicPr>
        <p:blipFill>
          <a:blip r:embed="rId3">
            <a:alphaModFix/>
          </a:blip>
          <a:stretch>
            <a:fillRect/>
          </a:stretch>
        </p:blipFill>
        <p:spPr>
          <a:xfrm>
            <a:off x="2333450" y="3404988"/>
            <a:ext cx="4210050" cy="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12376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vs Softmax</a:t>
            </a:r>
            <a:r>
              <a:rPr lang="en" sz="3600"/>
              <a:t>  </a:t>
            </a:r>
            <a:endParaRPr sz="3600"/>
          </a:p>
        </p:txBody>
      </p:sp>
      <p:sp>
        <p:nvSpPr>
          <p:cNvPr id="162" name="Shape 162"/>
          <p:cNvSpPr txBox="1"/>
          <p:nvPr>
            <p:ph type="ctrTitle"/>
          </p:nvPr>
        </p:nvSpPr>
        <p:spPr>
          <a:xfrm>
            <a:off x="630275" y="1276575"/>
            <a:ext cx="8322600" cy="341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    Comparison of Softmax vs Sparsemax for 2-D Case.</a:t>
            </a:r>
            <a:endParaRPr sz="1800">
              <a:latin typeface="Lora"/>
              <a:ea typeface="Lora"/>
              <a:cs typeface="Lora"/>
              <a:sym typeface="Lora"/>
            </a:endParaRPr>
          </a:p>
        </p:txBody>
      </p:sp>
      <p:pic>
        <p:nvPicPr>
          <p:cNvPr id="163" name="Shape 163"/>
          <p:cNvPicPr preferRelativeResize="0"/>
          <p:nvPr/>
        </p:nvPicPr>
        <p:blipFill>
          <a:blip r:embed="rId3">
            <a:alphaModFix/>
          </a:blip>
          <a:stretch>
            <a:fillRect/>
          </a:stretch>
        </p:blipFill>
        <p:spPr>
          <a:xfrm>
            <a:off x="2833899" y="1836325"/>
            <a:ext cx="3476195" cy="263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Jacobian Softmax </a:t>
            </a:r>
            <a:endParaRPr sz="3600">
              <a:latin typeface="Lora"/>
              <a:ea typeface="Lora"/>
              <a:cs typeface="Lora"/>
              <a:sym typeface="Lora"/>
            </a:endParaRPr>
          </a:p>
        </p:txBody>
      </p:sp>
      <p:sp>
        <p:nvSpPr>
          <p:cNvPr id="169" name="Shape 169"/>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softmax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0" name="Shape 170"/>
          <p:cNvPicPr preferRelativeResize="0"/>
          <p:nvPr/>
        </p:nvPicPr>
        <p:blipFill>
          <a:blip r:embed="rId3">
            <a:alphaModFix/>
          </a:blip>
          <a:stretch>
            <a:fillRect/>
          </a:stretch>
        </p:blipFill>
        <p:spPr>
          <a:xfrm>
            <a:off x="2657775" y="2942788"/>
            <a:ext cx="4248150" cy="90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Jacobian Sparsemax </a:t>
            </a:r>
            <a:endParaRPr sz="3600">
              <a:latin typeface="Lora"/>
              <a:ea typeface="Lora"/>
              <a:cs typeface="Lora"/>
              <a:sym typeface="Lora"/>
            </a:endParaRPr>
          </a:p>
        </p:txBody>
      </p:sp>
      <p:sp>
        <p:nvSpPr>
          <p:cNvPr id="176" name="Shape 176"/>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sparsemax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7" name="Shape 177"/>
          <p:cNvPicPr preferRelativeResize="0"/>
          <p:nvPr/>
        </p:nvPicPr>
        <p:blipFill>
          <a:blip r:embed="rId3">
            <a:alphaModFix/>
          </a:blip>
          <a:stretch>
            <a:fillRect/>
          </a:stretch>
        </p:blipFill>
        <p:spPr>
          <a:xfrm>
            <a:off x="2105600" y="3050325"/>
            <a:ext cx="5153075" cy="84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Convergence </a:t>
            </a:r>
            <a:endParaRPr sz="3600">
              <a:latin typeface="Lora"/>
              <a:ea typeface="Lora"/>
              <a:cs typeface="Lora"/>
              <a:sym typeface="Lora"/>
            </a:endParaRPr>
          </a:p>
        </p:txBody>
      </p:sp>
      <p:sp>
        <p:nvSpPr>
          <p:cNvPr id="183" name="Shape 183"/>
          <p:cNvSpPr txBox="1"/>
          <p:nvPr>
            <p:ph type="ctrTitle"/>
          </p:nvPr>
        </p:nvSpPr>
        <p:spPr>
          <a:xfrm>
            <a:off x="410700" y="1412875"/>
            <a:ext cx="8322600" cy="3109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same as the Laplacian of a graph whose elements of S(z) are fully connected. To compute it, we only need S(z), which can be obtained in O(K) time with the same algorithm that evaluates the sparsemax</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softmax takes O(n) time to compute where n is the number of labels </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Therefore sparsemax leads to faster gradient backpropagation than the softmax, particularly in the case when number of important classes &lt;&lt; number of classes</a:t>
            </a:r>
            <a:endParaRPr sz="1800">
              <a:latin typeface="Lora"/>
              <a:ea typeface="Lora"/>
              <a:cs typeface="Lora"/>
              <a:sym typeface="Lora"/>
            </a:endParaRPr>
          </a:p>
          <a:p>
            <a:pPr indent="0" lvl="0" marL="0" rtl="0">
              <a:lnSpc>
                <a:spcPct val="115000"/>
              </a:lnSpc>
              <a:spcBef>
                <a:spcPts val="0"/>
              </a:spcBef>
              <a:spcAft>
                <a:spcPts val="0"/>
              </a:spcAft>
              <a:buClr>
                <a:schemeClr val="dk2"/>
              </a:buClr>
              <a:buSzPts val="1100"/>
              <a:buFont typeface="Arial"/>
              <a:buNone/>
            </a:pPr>
            <a:r>
              <a:t/>
            </a:r>
            <a:endParaRPr sz="1800">
              <a:latin typeface="Lora"/>
              <a:ea typeface="Lora"/>
              <a:cs typeface="Lora"/>
              <a:sym typeface="Lora"/>
            </a:endParaRPr>
          </a:p>
          <a:p>
            <a:pPr indent="0" lvl="0" marL="0" rtl="0">
              <a:lnSpc>
                <a:spcPct val="150000"/>
              </a:lnSpc>
              <a:spcBef>
                <a:spcPts val="0"/>
              </a:spcBef>
              <a:spcAft>
                <a:spcPts val="0"/>
              </a:spcAft>
              <a:buNone/>
            </a:pPr>
            <a:r>
              <a:t/>
            </a:r>
            <a:endParaRPr sz="18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Loss Function </a:t>
            </a:r>
            <a:r>
              <a:rPr lang="en" sz="3600"/>
              <a:t> </a:t>
            </a:r>
            <a:endParaRPr sz="3600"/>
          </a:p>
        </p:txBody>
      </p:sp>
      <p:sp>
        <p:nvSpPr>
          <p:cNvPr id="189" name="Shape 189"/>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Sparsemax loss is defined as a sparse analogue of logistic loss function. The definition is</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The loss function is convex and always greater than or equal to zero</a:t>
            </a:r>
            <a:endParaRPr sz="1800">
              <a:latin typeface="Lora"/>
              <a:ea typeface="Lora"/>
              <a:cs typeface="Lora"/>
              <a:sym typeface="Lora"/>
            </a:endParaRPr>
          </a:p>
          <a:p>
            <a:pPr indent="-342900" lvl="0" marL="457200" rtl="0">
              <a:spcBef>
                <a:spcPts val="0"/>
              </a:spcBef>
              <a:spcAft>
                <a:spcPts val="0"/>
              </a:spcAft>
              <a:buSzPts val="1800"/>
              <a:buChar char="●"/>
            </a:pPr>
            <a:r>
              <a:rPr lang="en" sz="1800">
                <a:latin typeface="Lora"/>
                <a:ea typeface="Lora"/>
                <a:cs typeface="Lora"/>
                <a:sym typeface="Lora"/>
              </a:rPr>
              <a:t>The loss function is differentiable everywhere and its derivative is given by</a:t>
            </a:r>
            <a:r>
              <a:rPr lang="en" sz="1800"/>
              <a:t> </a:t>
            </a:r>
            <a:endParaRPr sz="1800"/>
          </a:p>
          <a:p>
            <a:pPr indent="0" lvl="0" mar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pic>
        <p:nvPicPr>
          <p:cNvPr id="190" name="Shape 190"/>
          <p:cNvPicPr preferRelativeResize="0"/>
          <p:nvPr/>
        </p:nvPicPr>
        <p:blipFill>
          <a:blip r:embed="rId3">
            <a:alphaModFix/>
          </a:blip>
          <a:stretch>
            <a:fillRect/>
          </a:stretch>
        </p:blipFill>
        <p:spPr>
          <a:xfrm>
            <a:off x="1862100" y="2243738"/>
            <a:ext cx="4666274" cy="656025"/>
          </a:xfrm>
          <a:prstGeom prst="rect">
            <a:avLst/>
          </a:prstGeom>
          <a:noFill/>
          <a:ln>
            <a:noFill/>
          </a:ln>
        </p:spPr>
      </p:pic>
      <p:pic>
        <p:nvPicPr>
          <p:cNvPr id="191" name="Shape 191"/>
          <p:cNvPicPr preferRelativeResize="0"/>
          <p:nvPr/>
        </p:nvPicPr>
        <p:blipFill>
          <a:blip r:embed="rId4">
            <a:alphaModFix/>
          </a:blip>
          <a:stretch>
            <a:fillRect/>
          </a:stretch>
        </p:blipFill>
        <p:spPr>
          <a:xfrm>
            <a:off x="2663300" y="4100550"/>
            <a:ext cx="3521475" cy="47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197" name="Shape 197"/>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Till now w</a:t>
            </a:r>
            <a:r>
              <a:rPr lang="en" sz="1800">
                <a:latin typeface="Lora"/>
                <a:ea typeface="Lora"/>
                <a:cs typeface="Lora"/>
                <a:sym typeface="Lora"/>
              </a:rPr>
              <a:t>e have discussed about multiclass classification, which has only 1 target label, whereas in multilabel classification there can be multiple labels as target.</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We can </a:t>
            </a:r>
            <a:r>
              <a:rPr lang="en" sz="1800">
                <a:latin typeface="Lora"/>
                <a:ea typeface="Lora"/>
                <a:cs typeface="Lora"/>
                <a:sym typeface="Lora"/>
              </a:rPr>
              <a:t>consider</a:t>
            </a:r>
            <a:r>
              <a:rPr lang="en" sz="1800">
                <a:latin typeface="Lora"/>
                <a:ea typeface="Lora"/>
                <a:cs typeface="Lora"/>
                <a:sym typeface="Lora"/>
              </a:rPr>
              <a:t> more general problem of sparse label proportion </a:t>
            </a:r>
            <a:r>
              <a:rPr lang="en" sz="1800">
                <a:latin typeface="Lora"/>
                <a:ea typeface="Lora"/>
                <a:cs typeface="Lora"/>
                <a:sym typeface="Lora"/>
              </a:rPr>
              <a:t>estimation.</a:t>
            </a:r>
            <a:r>
              <a:rPr lang="en" sz="1800">
                <a:latin typeface="Lora"/>
                <a:ea typeface="Lora"/>
                <a:cs typeface="Lora"/>
                <a:sym typeface="Lora"/>
              </a:rPr>
              <a:t> The loss here is defined as KL divergence between target labels and activation of the output of network.</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Where KL divergence is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Clr>
                <a:srgbClr val="000000"/>
              </a:buClr>
              <a:buSzPts val="1100"/>
              <a:buFont typeface="Arial"/>
              <a:buNone/>
            </a:pPr>
            <a:r>
              <a:t/>
            </a:r>
            <a:endParaRPr sz="1800"/>
          </a:p>
        </p:txBody>
      </p:sp>
      <p:pic>
        <p:nvPicPr>
          <p:cNvPr id="198" name="Shape 198"/>
          <p:cNvPicPr preferRelativeResize="0"/>
          <p:nvPr/>
        </p:nvPicPr>
        <p:blipFill>
          <a:blip r:embed="rId3">
            <a:alphaModFix/>
          </a:blip>
          <a:stretch>
            <a:fillRect/>
          </a:stretch>
        </p:blipFill>
        <p:spPr>
          <a:xfrm>
            <a:off x="1804100" y="3252500"/>
            <a:ext cx="3765700" cy="389800"/>
          </a:xfrm>
          <a:prstGeom prst="rect">
            <a:avLst/>
          </a:prstGeom>
          <a:noFill/>
          <a:ln>
            <a:noFill/>
          </a:ln>
        </p:spPr>
      </p:pic>
      <p:pic>
        <p:nvPicPr>
          <p:cNvPr id="199" name="Shape 199"/>
          <p:cNvPicPr preferRelativeResize="0"/>
          <p:nvPr/>
        </p:nvPicPr>
        <p:blipFill>
          <a:blip r:embed="rId4">
            <a:alphaModFix/>
          </a:blip>
          <a:stretch>
            <a:fillRect/>
          </a:stretch>
        </p:blipFill>
        <p:spPr>
          <a:xfrm>
            <a:off x="2433075" y="4111550"/>
            <a:ext cx="2441125" cy="48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2381250" y="516675"/>
            <a:ext cx="4814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Project Description</a:t>
            </a:r>
            <a:endParaRPr sz="3600">
              <a:latin typeface="Lora"/>
              <a:ea typeface="Lora"/>
              <a:cs typeface="Lora"/>
              <a:sym typeface="Lora"/>
            </a:endParaRPr>
          </a:p>
        </p:txBody>
      </p:sp>
      <p:sp>
        <p:nvSpPr>
          <p:cNvPr id="78" name="Shape 78"/>
          <p:cNvSpPr txBox="1"/>
          <p:nvPr>
            <p:ph type="ctrTitle"/>
          </p:nvPr>
        </p:nvSpPr>
        <p:spPr>
          <a:xfrm>
            <a:off x="353850" y="1367400"/>
            <a:ext cx="8436300" cy="3333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Lora"/>
              <a:buChar char="●"/>
            </a:pPr>
            <a:r>
              <a:rPr lang="en" sz="1800">
                <a:latin typeface="Lora"/>
                <a:ea typeface="Lora"/>
                <a:cs typeface="Lora"/>
                <a:sym typeface="Lora"/>
              </a:rPr>
              <a:t>The paper focuses on sparsemax, a new activation function which is similar to softmax, but outputs sparse probabilities.</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It has properties similar to the softmax and it’s Jacobian can be efficiently computed, enabling its use in a neural network trained with backpropagation.</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Then, a new smooth and convex loss function which is the analogue of the logistic loss is defined for sparsemax.</a:t>
            </a:r>
            <a:endParaRPr sz="1800">
              <a:latin typeface="Lora"/>
              <a:ea typeface="Lora"/>
              <a:cs typeface="Lora"/>
              <a:sym typeface="Lora"/>
            </a:endParaRPr>
          </a:p>
          <a:p>
            <a:pPr indent="-342900" lvl="0" marL="457200" algn="just">
              <a:spcBef>
                <a:spcPts val="0"/>
              </a:spcBef>
              <a:spcAft>
                <a:spcPts val="0"/>
              </a:spcAft>
              <a:buSzPts val="1800"/>
              <a:buFont typeface="Lora"/>
              <a:buChar char="●"/>
            </a:pPr>
            <a:r>
              <a:rPr lang="en" sz="1800">
                <a:latin typeface="Lora"/>
                <a:ea typeface="Lora"/>
                <a:cs typeface="Lora"/>
                <a:sym typeface="Lora"/>
              </a:rPr>
              <a:t>Promising empirical results are obtained in multi-label classification problems and in attention-based neural networks for natural language inference</a:t>
            </a:r>
            <a:r>
              <a:rPr lang="en" sz="1800">
                <a:latin typeface="Lora"/>
                <a:ea typeface="Lora"/>
                <a:cs typeface="Lora"/>
                <a:sym typeface="Lora"/>
              </a:rPr>
              <a:t> but</a:t>
            </a:r>
            <a:r>
              <a:rPr lang="en" sz="1800">
                <a:latin typeface="Lora"/>
                <a:ea typeface="Lora"/>
                <a:cs typeface="Lora"/>
                <a:sym typeface="Lora"/>
              </a:rPr>
              <a:t> with a selective, more compact, attention focus.</a:t>
            </a:r>
            <a:endParaRPr sz="1800">
              <a:latin typeface="Lora"/>
              <a:ea typeface="Lora"/>
              <a:cs typeface="Lora"/>
              <a:sym typeface="Lora"/>
            </a:endParaRPr>
          </a:p>
          <a:p>
            <a:pPr indent="0" lvl="0" marL="0" rtl="0">
              <a:spcBef>
                <a:spcPts val="0"/>
              </a:spcBef>
              <a:spcAft>
                <a:spcPts val="0"/>
              </a:spcAft>
              <a:buNone/>
            </a:pPr>
            <a:r>
              <a:t/>
            </a:r>
            <a:endParaRPr sz="14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05" name="Shape 20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After expanding it we get a generalization of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for the loss the H(q) term(shannon entropy) will be eliminated which leads to the above equation which is generalized form of the equation for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p:txBody>
      </p:sp>
      <p:pic>
        <p:nvPicPr>
          <p:cNvPr id="206" name="Shape 206"/>
          <p:cNvPicPr preferRelativeResize="0"/>
          <p:nvPr/>
        </p:nvPicPr>
        <p:blipFill>
          <a:blip r:embed="rId3">
            <a:alphaModFix/>
          </a:blip>
          <a:stretch>
            <a:fillRect/>
          </a:stretch>
        </p:blipFill>
        <p:spPr>
          <a:xfrm>
            <a:off x="2256425" y="3540650"/>
            <a:ext cx="3755896" cy="468125"/>
          </a:xfrm>
          <a:prstGeom prst="rect">
            <a:avLst/>
          </a:prstGeom>
          <a:noFill/>
          <a:ln>
            <a:noFill/>
          </a:ln>
        </p:spPr>
      </p:pic>
      <p:pic>
        <p:nvPicPr>
          <p:cNvPr id="207" name="Shape 207"/>
          <p:cNvPicPr preferRelativeResize="0"/>
          <p:nvPr/>
        </p:nvPicPr>
        <p:blipFill>
          <a:blip r:embed="rId4">
            <a:alphaModFix/>
          </a:blip>
          <a:stretch>
            <a:fillRect/>
          </a:stretch>
        </p:blipFill>
        <p:spPr>
          <a:xfrm>
            <a:off x="2302599" y="1938836"/>
            <a:ext cx="3481275" cy="46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13" name="Shape 213"/>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generalize the same result for sparsemax as the following.</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we will end up with the generalized expression of multiclass loss gradient , which is quite </a:t>
            </a:r>
            <a:r>
              <a:rPr lang="en" sz="1800">
                <a:latin typeface="Lora"/>
                <a:ea typeface="Lora"/>
                <a:cs typeface="Lora"/>
                <a:sym typeface="Lora"/>
              </a:rPr>
              <a:t>interesting</a:t>
            </a:r>
            <a:r>
              <a:rPr lang="en" sz="1800">
                <a:latin typeface="Lora"/>
                <a:ea typeface="Lora"/>
                <a:cs typeface="Lora"/>
                <a:sym typeface="Lora"/>
              </a:rPr>
              <a:t>.</a:t>
            </a:r>
            <a:endParaRPr sz="1800">
              <a:latin typeface="Lora"/>
              <a:ea typeface="Lora"/>
              <a:cs typeface="Lora"/>
              <a:sym typeface="Lora"/>
            </a:endParaRPr>
          </a:p>
        </p:txBody>
      </p:sp>
      <p:pic>
        <p:nvPicPr>
          <p:cNvPr id="214" name="Shape 214"/>
          <p:cNvPicPr preferRelativeResize="0"/>
          <p:nvPr/>
        </p:nvPicPr>
        <p:blipFill>
          <a:blip r:embed="rId3">
            <a:alphaModFix/>
          </a:blip>
          <a:stretch>
            <a:fillRect/>
          </a:stretch>
        </p:blipFill>
        <p:spPr>
          <a:xfrm>
            <a:off x="1995275" y="3472525"/>
            <a:ext cx="3755896" cy="468125"/>
          </a:xfrm>
          <a:prstGeom prst="rect">
            <a:avLst/>
          </a:prstGeom>
          <a:noFill/>
          <a:ln>
            <a:noFill/>
          </a:ln>
        </p:spPr>
      </p:pic>
      <p:pic>
        <p:nvPicPr>
          <p:cNvPr id="215" name="Shape 215"/>
          <p:cNvPicPr preferRelativeResize="0"/>
          <p:nvPr/>
        </p:nvPicPr>
        <p:blipFill>
          <a:blip r:embed="rId4">
            <a:alphaModFix/>
          </a:blip>
          <a:stretch>
            <a:fillRect/>
          </a:stretch>
        </p:blipFill>
        <p:spPr>
          <a:xfrm>
            <a:off x="2153400" y="1885250"/>
            <a:ext cx="3371400" cy="41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ctrTitle"/>
          </p:nvPr>
        </p:nvSpPr>
        <p:spPr>
          <a:xfrm>
            <a:off x="2752725" y="630225"/>
            <a:ext cx="30645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Experiments</a:t>
            </a:r>
            <a:endParaRPr sz="3600">
              <a:latin typeface="Lora"/>
              <a:ea typeface="Lora"/>
              <a:cs typeface="Lora"/>
              <a:sym typeface="Lora"/>
            </a:endParaRPr>
          </a:p>
        </p:txBody>
      </p:sp>
      <p:sp>
        <p:nvSpPr>
          <p:cNvPr id="221" name="Shape 221"/>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22" name="Shape 222"/>
          <p:cNvGraphicFramePr/>
          <p:nvPr/>
        </p:nvGraphicFramePr>
        <p:xfrm>
          <a:off x="952500" y="1428750"/>
          <a:ext cx="3000000" cy="3000000"/>
        </p:xfrm>
        <a:graphic>
          <a:graphicData uri="http://schemas.openxmlformats.org/drawingml/2006/table">
            <a:tbl>
              <a:tblPr>
                <a:noFill/>
                <a:tableStyleId>{7B399FA8-DB24-45C0-86CF-FD25868C163E}</a:tableStyleId>
              </a:tblPr>
              <a:tblGrid>
                <a:gridCol w="1856175"/>
                <a:gridCol w="1567375"/>
                <a:gridCol w="1711775"/>
                <a:gridCol w="1711775"/>
              </a:tblGrid>
              <a:tr h="381000">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Dataset</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Softmax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Sparsemax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Logistic</a:t>
                      </a:r>
                      <a:endParaRPr b="1">
                        <a:solidFill>
                          <a:schemeClr val="lt1"/>
                        </a:solidFill>
                        <a:latin typeface="Lora"/>
                        <a:ea typeface="Lora"/>
                        <a:cs typeface="Lora"/>
                        <a:sym typeface="Lora"/>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Scene(6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72.8%</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72.6%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68.4%</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Emotions (6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64.1%</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rPr>
                        <a:t>64.5%</a:t>
                      </a:r>
                      <a:endParaRPr b="1">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Birds (19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44.1%</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44.3%</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41.7%</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CAL500(174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42.5%</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43.1%</a:t>
                      </a:r>
                      <a:endParaRPr>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Reuters(100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76.2%</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75.1%</a:t>
                      </a:r>
                      <a:endParaRPr>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1046325" y="383800"/>
            <a:ext cx="8177700" cy="97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t>MNIST Dataset (loss vs epochs)</a:t>
            </a:r>
            <a:endParaRPr sz="3200"/>
          </a:p>
        </p:txBody>
      </p:sp>
      <p:sp>
        <p:nvSpPr>
          <p:cNvPr id="228" name="Shape 228"/>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229" name="Shape 229"/>
          <p:cNvPicPr preferRelativeResize="0"/>
          <p:nvPr/>
        </p:nvPicPr>
        <p:blipFill>
          <a:blip r:embed="rId3">
            <a:alphaModFix/>
          </a:blip>
          <a:stretch>
            <a:fillRect/>
          </a:stretch>
        </p:blipFill>
        <p:spPr>
          <a:xfrm>
            <a:off x="951125" y="1101275"/>
            <a:ext cx="6620224" cy="370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Attention based Learning</a:t>
            </a:r>
            <a:endParaRPr sz="3600"/>
          </a:p>
        </p:txBody>
      </p:sp>
      <p:sp>
        <p:nvSpPr>
          <p:cNvPr id="235" name="Shape 23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These techniques are mainly used in text related domains(can also be used for images).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In this method the model trains itself to find important words in the sentences, rather than considering the entire sentence.</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With this it will be helpful in lot of tasks like neural machine translation, NL inference problem, generating image </a:t>
            </a:r>
            <a:r>
              <a:rPr lang="en" sz="1800">
                <a:latin typeface="Lora"/>
                <a:ea typeface="Lora"/>
                <a:cs typeface="Lora"/>
                <a:sym typeface="Lora"/>
              </a:rPr>
              <a:t>descriptions (</a:t>
            </a:r>
            <a:r>
              <a:rPr lang="en" sz="1800">
                <a:solidFill>
                  <a:srgbClr val="CFE2F3"/>
                </a:solidFill>
                <a:uFill>
                  <a:noFill/>
                </a:uFill>
                <a:latin typeface="Lora"/>
                <a:ea typeface="Lora"/>
                <a:cs typeface="Lora"/>
                <a:sym typeface="Lora"/>
                <a:hlinkClick r:id="rId3"/>
              </a:rPr>
              <a:t>link</a:t>
            </a:r>
            <a:r>
              <a:rPr lang="en" sz="1800">
                <a:latin typeface="Lora"/>
                <a:ea typeface="Lora"/>
                <a:cs typeface="Lora"/>
                <a:sym typeface="Lora"/>
              </a:rPr>
              <a:t>)</a:t>
            </a:r>
            <a:r>
              <a:rPr lang="en" sz="1800">
                <a:latin typeface="Lora"/>
                <a:ea typeface="Lora"/>
                <a:cs typeface="Lora"/>
                <a:sym typeface="Lora"/>
              </a:rPr>
              <a:t>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Sparsemax will be better than softmax as an activation in this case because of </a:t>
            </a:r>
            <a:r>
              <a:rPr lang="en" sz="1800">
                <a:latin typeface="Lora"/>
                <a:ea typeface="Lora"/>
                <a:cs typeface="Lora"/>
                <a:sym typeface="Lora"/>
              </a:rPr>
              <a:t>its</a:t>
            </a:r>
            <a:r>
              <a:rPr lang="en" sz="1800">
                <a:latin typeface="Lora"/>
                <a:ea typeface="Lora"/>
                <a:cs typeface="Lora"/>
                <a:sym typeface="Lora"/>
              </a:rPr>
              <a:t> ability to generate sparse probabilities only some words(or parts in an image) are selected which would be the key for making the final decision.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               NL inference problem</a:t>
            </a:r>
            <a:endParaRPr sz="3000"/>
          </a:p>
        </p:txBody>
      </p:sp>
      <p:sp>
        <p:nvSpPr>
          <p:cNvPr id="241" name="Shape 241"/>
          <p:cNvSpPr txBox="1"/>
          <p:nvPr>
            <p:ph type="ctrTitle"/>
          </p:nvPr>
        </p:nvSpPr>
        <p:spPr>
          <a:xfrm>
            <a:off x="410700" y="14130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be given a premise and a hypothesis.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Using these we need to say whether the statements entail or contradict each other or are neutral.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a:spcBef>
                <a:spcPts val="0"/>
              </a:spcBef>
              <a:spcAft>
                <a:spcPts val="0"/>
              </a:spcAft>
              <a:buClr>
                <a:srgbClr val="000000"/>
              </a:buClr>
              <a:buSzPts val="1100"/>
              <a:buFont typeface="Arial"/>
              <a:buNone/>
            </a:pPr>
            <a:r>
              <a:t/>
            </a:r>
            <a:endParaRPr sz="1800"/>
          </a:p>
          <a:p>
            <a:pPr indent="0" lvl="0" marL="0">
              <a:spcBef>
                <a:spcPts val="0"/>
              </a:spcBef>
              <a:spcAft>
                <a:spcPts val="0"/>
              </a:spcAft>
              <a:buClr>
                <a:srgbClr val="000000"/>
              </a:buClr>
              <a:buSzPts val="1100"/>
              <a:buFont typeface="Arial"/>
              <a:buNone/>
            </a:pPr>
            <a:r>
              <a:t/>
            </a:r>
            <a:endParaRPr sz="1800"/>
          </a:p>
          <a:p>
            <a:pPr indent="-342900" lvl="0" marL="457200">
              <a:spcBef>
                <a:spcPts val="0"/>
              </a:spcBef>
              <a:spcAft>
                <a:spcPts val="0"/>
              </a:spcAft>
              <a:buSzPts val="1800"/>
              <a:buChar char="●"/>
            </a:pPr>
            <a:r>
              <a:rPr lang="en" sz="1800"/>
              <a:t>The above highlighted words are the ones to which sparsemax gave attention to.</a:t>
            </a:r>
            <a:endParaRPr sz="1800"/>
          </a:p>
          <a:p>
            <a:pPr indent="0" lvl="0" marL="0" rtl="0">
              <a:spcBef>
                <a:spcPts val="0"/>
              </a:spcBef>
              <a:spcAft>
                <a:spcPts val="0"/>
              </a:spcAft>
              <a:buClr>
                <a:srgbClr val="000000"/>
              </a:buClr>
              <a:buSzPts val="1100"/>
              <a:buFont typeface="Arial"/>
              <a:buNone/>
            </a:pPr>
            <a:r>
              <a:t/>
            </a:r>
            <a:endParaRPr sz="1800"/>
          </a:p>
        </p:txBody>
      </p:sp>
      <p:pic>
        <p:nvPicPr>
          <p:cNvPr id="242" name="Shape 242"/>
          <p:cNvPicPr preferRelativeResize="0"/>
          <p:nvPr/>
        </p:nvPicPr>
        <p:blipFill>
          <a:blip r:embed="rId3">
            <a:alphaModFix/>
          </a:blip>
          <a:stretch>
            <a:fillRect/>
          </a:stretch>
        </p:blipFill>
        <p:spPr>
          <a:xfrm>
            <a:off x="2756025" y="2410975"/>
            <a:ext cx="3006300" cy="151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ctrTitle"/>
          </p:nvPr>
        </p:nvSpPr>
        <p:spPr>
          <a:xfrm>
            <a:off x="1006125" y="568325"/>
            <a:ext cx="63516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NL inference experiment </a:t>
            </a:r>
            <a:endParaRPr sz="3600">
              <a:latin typeface="Lora"/>
              <a:ea typeface="Lora"/>
              <a:cs typeface="Lora"/>
              <a:sym typeface="Lora"/>
            </a:endParaRPr>
          </a:p>
        </p:txBody>
      </p:sp>
      <p:sp>
        <p:nvSpPr>
          <p:cNvPr id="248" name="Shape 248"/>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49" name="Shape 249"/>
          <p:cNvGraphicFramePr/>
          <p:nvPr/>
        </p:nvGraphicFramePr>
        <p:xfrm>
          <a:off x="952500" y="1428750"/>
          <a:ext cx="3000000" cy="3000000"/>
        </p:xfrm>
        <a:graphic>
          <a:graphicData uri="http://schemas.openxmlformats.org/drawingml/2006/table">
            <a:tbl>
              <a:tblPr>
                <a:noFill/>
                <a:tableStyleId>{7B399FA8-DB24-45C0-86CF-FD25868C163E}</a:tableStyleId>
              </a:tblPr>
              <a:tblGrid>
                <a:gridCol w="2413000"/>
                <a:gridCol w="2413000"/>
                <a:gridCol w="2413000"/>
              </a:tblGrid>
              <a:tr h="449475">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Model</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Validation</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Test</a:t>
                      </a:r>
                      <a:endParaRPr b="1">
                        <a:solidFill>
                          <a:schemeClr val="lt1"/>
                        </a:solidFill>
                        <a:latin typeface="Lora"/>
                        <a:ea typeface="Lora"/>
                        <a:cs typeface="Lora"/>
                        <a:sym typeface="Lora"/>
                      </a:endParaRPr>
                    </a:p>
                  </a:txBody>
                  <a:tcPr marT="91425" marB="91425" marR="91425" marL="91425"/>
                </a:tc>
              </a:tr>
              <a:tr h="449475">
                <a:tc>
                  <a:txBody>
                    <a:bodyPr>
                      <a:noAutofit/>
                    </a:bodyPr>
                    <a:lstStyle/>
                    <a:p>
                      <a:pPr indent="0" lvl="0" marL="0" rtl="0">
                        <a:spcBef>
                          <a:spcPts val="0"/>
                        </a:spcBef>
                        <a:spcAft>
                          <a:spcPts val="0"/>
                        </a:spcAft>
                        <a:buNone/>
                      </a:pPr>
                      <a:r>
                        <a:rPr lang="en">
                          <a:solidFill>
                            <a:schemeClr val="lt1"/>
                          </a:solidFill>
                        </a:rPr>
                        <a:t>No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80.42%</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78.3%</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Logistic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80.28%</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78.56%</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Softmax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81.4%</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80.9%</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Sparsemax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81.27%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81.02%</a:t>
                      </a:r>
                      <a:endParaRPr>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2003225" y="491750"/>
            <a:ext cx="41925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Conclusion</a:t>
            </a:r>
            <a:endParaRPr sz="3600">
              <a:latin typeface="Lora"/>
              <a:ea typeface="Lora"/>
              <a:cs typeface="Lora"/>
              <a:sym typeface="Lora"/>
            </a:endParaRPr>
          </a:p>
        </p:txBody>
      </p:sp>
      <p:sp>
        <p:nvSpPr>
          <p:cNvPr id="255" name="Shape 255"/>
          <p:cNvSpPr txBox="1"/>
          <p:nvPr>
            <p:ph type="ctrTitle"/>
          </p:nvPr>
        </p:nvSpPr>
        <p:spPr>
          <a:xfrm>
            <a:off x="507150" y="12078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Introduced sparsemax transformation having similar properties as softmax but able to output sparse probabilities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Derived its jacobian needed for the backpropagation algorithm</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Defined a sparsemax loss function which is convex and differentiable</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Empirical results shown in multi-label classification, and NL inference.</a:t>
            </a:r>
            <a:endParaRPr sz="24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ctrTitle"/>
          </p:nvPr>
        </p:nvSpPr>
        <p:spPr>
          <a:xfrm>
            <a:off x="2089650" y="516675"/>
            <a:ext cx="41472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References</a:t>
            </a:r>
            <a:endParaRPr sz="3600">
              <a:latin typeface="Lora"/>
              <a:ea typeface="Lora"/>
              <a:cs typeface="Lora"/>
              <a:sym typeface="Lora"/>
            </a:endParaRPr>
          </a:p>
        </p:txBody>
      </p:sp>
      <p:sp>
        <p:nvSpPr>
          <p:cNvPr id="261" name="Shape 261"/>
          <p:cNvSpPr txBox="1"/>
          <p:nvPr>
            <p:ph type="ctrTitle"/>
          </p:nvPr>
        </p:nvSpPr>
        <p:spPr>
          <a:xfrm>
            <a:off x="507150" y="13100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Research paper: From softmax to sparsemax </a:t>
            </a:r>
            <a:r>
              <a:rPr lang="en" sz="2400" u="sng">
                <a:solidFill>
                  <a:schemeClr val="hlink"/>
                </a:solidFill>
                <a:latin typeface="Lora"/>
                <a:ea typeface="Lora"/>
                <a:cs typeface="Lora"/>
                <a:sym typeface="Lora"/>
                <a:hlinkClick r:id="rId3"/>
              </a:rPr>
              <a:t>https://arxiv.org/pdf/1602.02068.pdf</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Statistical Learning with Sparsity : the Lasso and Generalisations.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Optimisation and NonSmooth Analysis by Clark Frank.</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Classification by Richard O. Duda.</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Recognition and machine learning by Christopher Bishop</a:t>
            </a:r>
            <a:endParaRPr sz="24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953750" y="630225"/>
            <a:ext cx="7749600" cy="3616200"/>
          </a:xfrm>
          <a:prstGeom prst="rect">
            <a:avLst/>
          </a:prstGeom>
        </p:spPr>
        <p:txBody>
          <a:bodyPr anchorCtr="0" anchor="t" bIns="91425" lIns="91425" spcFirstLastPara="1" rIns="91425" wrap="square" tIns="91425">
            <a:noAutofit/>
          </a:bodyPr>
          <a:lstStyle/>
          <a:p>
            <a:pPr indent="457200" lvl="0" marL="1828800" rtl="0">
              <a:spcBef>
                <a:spcPts val="0"/>
              </a:spcBef>
              <a:spcAft>
                <a:spcPts val="0"/>
              </a:spcAft>
              <a:buNone/>
            </a:pPr>
            <a:br>
              <a:rPr lang="en" sz="3600"/>
            </a:br>
            <a:endParaRPr sz="3600"/>
          </a:p>
          <a:p>
            <a:pPr indent="0" lvl="0" marL="0" rtl="0">
              <a:spcBef>
                <a:spcPts val="0"/>
              </a:spcBef>
              <a:spcAft>
                <a:spcPts val="0"/>
              </a:spcAft>
              <a:buNone/>
            </a:pPr>
            <a:r>
              <a:rPr lang="en" sz="3600"/>
              <a:t>              </a:t>
            </a:r>
            <a:r>
              <a:rPr lang="en" sz="6000">
                <a:latin typeface="Lora"/>
                <a:ea typeface="Lora"/>
                <a:cs typeface="Lora"/>
                <a:sym typeface="Lora"/>
              </a:rPr>
              <a:t>Thank You !</a:t>
            </a:r>
            <a:endParaRPr sz="60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2261375" y="531950"/>
            <a:ext cx="6331500" cy="97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latin typeface="Lora"/>
                <a:ea typeface="Lora"/>
                <a:cs typeface="Lora"/>
                <a:sym typeface="Lora"/>
              </a:rPr>
              <a:t>Activation Functions</a:t>
            </a:r>
            <a:endParaRPr sz="3200">
              <a:latin typeface="Lora"/>
              <a:ea typeface="Lora"/>
              <a:cs typeface="Lora"/>
              <a:sym typeface="Lora"/>
            </a:endParaRPr>
          </a:p>
        </p:txBody>
      </p:sp>
      <p:sp>
        <p:nvSpPr>
          <p:cNvPr id="84" name="Shape 84"/>
          <p:cNvSpPr txBox="1"/>
          <p:nvPr>
            <p:ph type="ctrTitle"/>
          </p:nvPr>
        </p:nvSpPr>
        <p:spPr>
          <a:xfrm>
            <a:off x="738025" y="1362500"/>
            <a:ext cx="7675500" cy="3333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In neural networks, activation function of a node defines the output of that node given the input values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t>
            </a:r>
            <a:r>
              <a:rPr lang="en" sz="1800">
                <a:latin typeface="Lora"/>
                <a:ea typeface="Lora"/>
                <a:cs typeface="Lora"/>
                <a:sym typeface="Lora"/>
              </a:rPr>
              <a:t>are used in unit of neural networks which enables us to capture interesting properties of input</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chosen to be non-linear to model the non-linear classification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 output layer has a very specific objective – to try to replicate the true labels as much as possible.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numerous functions like sigmoid, tanh, ReLU, softmax, sparsemax, etc</a:t>
            </a:r>
            <a:endParaRPr sz="18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t>  </a:t>
            </a:r>
            <a:r>
              <a:rPr lang="en" sz="3600">
                <a:latin typeface="Lora"/>
                <a:ea typeface="Lora"/>
                <a:cs typeface="Lora"/>
                <a:sym typeface="Lora"/>
              </a:rPr>
              <a:t>      Literature Survey</a:t>
            </a:r>
            <a:endParaRPr sz="3600">
              <a:latin typeface="Lora"/>
              <a:ea typeface="Lora"/>
              <a:cs typeface="Lora"/>
              <a:sym typeface="Lora"/>
            </a:endParaRPr>
          </a:p>
        </p:txBody>
      </p:sp>
      <p:sp>
        <p:nvSpPr>
          <p:cNvPr id="90" name="Shape 90"/>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AutoNum type="alphaLcParenR"/>
            </a:pPr>
            <a:r>
              <a:rPr lang="en" sz="1800">
                <a:latin typeface="Lora"/>
                <a:ea typeface="Lora"/>
                <a:cs typeface="Lora"/>
                <a:sym typeface="Lora"/>
              </a:rPr>
              <a:t>Sigmoid: </a:t>
            </a:r>
            <a:endParaRPr sz="1800">
              <a:latin typeface="Lora"/>
              <a:ea typeface="Lora"/>
              <a:cs typeface="Lora"/>
              <a:sym typeface="Lora"/>
            </a:endParaRPr>
          </a:p>
        </p:txBody>
      </p:sp>
      <p:sp>
        <p:nvSpPr>
          <p:cNvPr id="91" name="Shape 91"/>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σ(x) = 1 ∕ (1 + e</a:t>
            </a:r>
            <a:r>
              <a:rPr b="1" baseline="30000" lang="en">
                <a:solidFill>
                  <a:srgbClr val="F1F0F0"/>
                </a:solidFill>
                <a:latin typeface="Lora"/>
                <a:ea typeface="Lora"/>
                <a:cs typeface="Lora"/>
                <a:sym typeface="Lora"/>
              </a:rPr>
              <a:t>-x</a:t>
            </a:r>
            <a:r>
              <a:rPr b="1" lang="en">
                <a:solidFill>
                  <a:srgbClr val="F1F0F0"/>
                </a:solidFill>
                <a:latin typeface="Lora"/>
                <a:ea typeface="Lora"/>
                <a:cs typeface="Lora"/>
                <a:sym typeface="Lora"/>
              </a:rPr>
              <a:t>)</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Range is between 0 and 1</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Easy to understand and apply</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Vanishing gradient problem</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Slow convergence</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sp>
        <p:nvSpPr>
          <p:cNvPr id="92" name="Shape 92"/>
          <p:cNvSpPr txBox="1"/>
          <p:nvPr/>
        </p:nvSpPr>
        <p:spPr>
          <a:xfrm>
            <a:off x="629575" y="2246475"/>
            <a:ext cx="3437700" cy="25404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3" name="Shape 93"/>
          <p:cNvPicPr preferRelativeResize="0"/>
          <p:nvPr/>
        </p:nvPicPr>
        <p:blipFill>
          <a:blip r:embed="rId3">
            <a:alphaModFix/>
          </a:blip>
          <a:stretch>
            <a:fillRect/>
          </a:stretch>
        </p:blipFill>
        <p:spPr>
          <a:xfrm>
            <a:off x="629575" y="2372256"/>
            <a:ext cx="3437700" cy="2288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99" name="Shape 99"/>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b) Relu </a:t>
            </a:r>
            <a:r>
              <a:rPr lang="en" sz="1800"/>
              <a:t> </a:t>
            </a:r>
            <a:endParaRPr sz="1800"/>
          </a:p>
        </p:txBody>
      </p:sp>
      <p:sp>
        <p:nvSpPr>
          <p:cNvPr id="100" name="Shape 100"/>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a:t>
            </a:r>
            <a:r>
              <a:rPr b="1" lang="en">
                <a:solidFill>
                  <a:schemeClr val="lt1"/>
                </a:solidFill>
                <a:latin typeface="Lora"/>
                <a:ea typeface="Lora"/>
                <a:cs typeface="Lora"/>
                <a:sym typeface="Lora"/>
              </a:rPr>
              <a:t>f(x) = max(0, x)</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Accelerates the convergence of SGD compared to sigmoid and tanh</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No expensive operations are required</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chemeClr val="lt1"/>
              </a:buClr>
              <a:buSzPts val="1400"/>
              <a:buFont typeface="Lora"/>
              <a:buAutoNum type="alphaLcParenR"/>
            </a:pPr>
            <a:r>
              <a:rPr b="1" lang="en">
                <a:solidFill>
                  <a:schemeClr val="lt1"/>
                </a:solidFill>
                <a:latin typeface="Lora"/>
                <a:ea typeface="Lora"/>
                <a:cs typeface="Lora"/>
                <a:sym typeface="Lora"/>
              </a:rPr>
              <a:t>ReLu could result in Dead Neurons</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pic>
        <p:nvPicPr>
          <p:cNvPr id="101" name="Shape 101"/>
          <p:cNvPicPr preferRelativeResize="0"/>
          <p:nvPr/>
        </p:nvPicPr>
        <p:blipFill>
          <a:blip r:embed="rId3">
            <a:alphaModFix/>
          </a:blip>
          <a:stretch>
            <a:fillRect/>
          </a:stretch>
        </p:blipFill>
        <p:spPr>
          <a:xfrm>
            <a:off x="700825" y="2080350"/>
            <a:ext cx="3429000" cy="26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107" name="Shape 107"/>
          <p:cNvSpPr txBox="1"/>
          <p:nvPr>
            <p:ph type="ctrTitle"/>
          </p:nvPr>
        </p:nvSpPr>
        <p:spPr>
          <a:xfrm>
            <a:off x="410700" y="1336875"/>
            <a:ext cx="8322600" cy="31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Lora"/>
                <a:ea typeface="Lora"/>
                <a:cs typeface="Lora"/>
                <a:sym typeface="Lora"/>
              </a:rPr>
              <a:t> c) Power Linear Units (PoLUs) </a:t>
            </a:r>
            <a:endParaRPr sz="1800">
              <a:latin typeface="Lora"/>
              <a:ea typeface="Lora"/>
              <a:cs typeface="Lora"/>
              <a:sym typeface="Lora"/>
            </a:endParaRPr>
          </a:p>
        </p:txBody>
      </p:sp>
      <p:sp>
        <p:nvSpPr>
          <p:cNvPr id="108" name="Shape 108"/>
          <p:cNvSpPr txBox="1"/>
          <p:nvPr/>
        </p:nvSpPr>
        <p:spPr>
          <a:xfrm>
            <a:off x="4430175" y="1470225"/>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https://arxiv.org/pdf/1802.00212.pdf</a:t>
            </a:r>
            <a:endParaRPr b="1">
              <a:solidFill>
                <a:schemeClr val="lt1"/>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February</a:t>
            </a:r>
            <a:r>
              <a:rPr b="1" lang="en">
                <a:solidFill>
                  <a:srgbClr val="F1F0F0"/>
                </a:solidFill>
                <a:latin typeface="Lora"/>
                <a:ea typeface="Lora"/>
                <a:cs typeface="Lora"/>
                <a:sym typeface="Lora"/>
              </a:rPr>
              <a:t> 2018</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For positive values, It is same as ReLU.</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Removes bias shift effect: Output mean close to 0</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Saturation in negative part make it noise robust.</a:t>
            </a:r>
            <a:endParaRPr b="1">
              <a:solidFill>
                <a:srgbClr val="F1F0F0"/>
              </a:solidFill>
              <a:latin typeface="Lora"/>
              <a:ea typeface="Lora"/>
              <a:cs typeface="Lora"/>
              <a:sym typeface="Lora"/>
            </a:endParaRPr>
          </a:p>
        </p:txBody>
      </p:sp>
      <p:pic>
        <p:nvPicPr>
          <p:cNvPr id="109" name="Shape 109"/>
          <p:cNvPicPr preferRelativeResize="0"/>
          <p:nvPr/>
        </p:nvPicPr>
        <p:blipFill>
          <a:blip r:embed="rId3">
            <a:alphaModFix/>
          </a:blip>
          <a:stretch>
            <a:fillRect/>
          </a:stretch>
        </p:blipFill>
        <p:spPr>
          <a:xfrm>
            <a:off x="349199" y="2176724"/>
            <a:ext cx="3880750" cy="790050"/>
          </a:xfrm>
          <a:prstGeom prst="rect">
            <a:avLst/>
          </a:prstGeom>
          <a:noFill/>
          <a:ln>
            <a:noFill/>
          </a:ln>
        </p:spPr>
      </p:pic>
      <p:sp>
        <p:nvSpPr>
          <p:cNvPr id="110" name="Shape 110"/>
          <p:cNvSpPr txBox="1"/>
          <p:nvPr/>
        </p:nvSpPr>
        <p:spPr>
          <a:xfrm>
            <a:off x="460825" y="3729350"/>
            <a:ext cx="7633200" cy="9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lt1"/>
                </a:solidFill>
                <a:latin typeface="Lora"/>
                <a:ea typeface="Lora"/>
                <a:cs typeface="Lora"/>
                <a:sym typeface="Lora"/>
              </a:rPr>
              <a:t> d) Swish or Sigmoid-weighted linear unit (SiLU):</a:t>
            </a:r>
            <a:endParaRPr b="1" sz="1800">
              <a:solidFill>
                <a:schemeClr val="lt1"/>
              </a:solidFill>
              <a:latin typeface="Lora"/>
              <a:ea typeface="Lora"/>
              <a:cs typeface="Lora"/>
              <a:sym typeface="Lora"/>
            </a:endParaRPr>
          </a:p>
          <a:p>
            <a:pPr indent="0" lvl="0" marL="0" rtl="0">
              <a:spcBef>
                <a:spcPts val="0"/>
              </a:spcBef>
              <a:spcAft>
                <a:spcPts val="0"/>
              </a:spcAft>
              <a:buClr>
                <a:schemeClr val="dk2"/>
              </a:buClr>
              <a:buSzPts val="1100"/>
              <a:buFont typeface="Arial"/>
              <a:buNone/>
            </a:pPr>
            <a:r>
              <a:rPr b="1" lang="en" sz="1800">
                <a:solidFill>
                  <a:schemeClr val="lt1"/>
                </a:solidFill>
                <a:latin typeface="Lora"/>
                <a:ea typeface="Lora"/>
                <a:cs typeface="Lora"/>
                <a:sym typeface="Lora"/>
              </a:rPr>
              <a:t>							</a:t>
            </a:r>
            <a:r>
              <a:rPr b="1" lang="en">
                <a:solidFill>
                  <a:schemeClr val="lt1"/>
                </a:solidFill>
                <a:latin typeface="Lora"/>
                <a:ea typeface="Lora"/>
                <a:cs typeface="Lora"/>
                <a:sym typeface="Lora"/>
              </a:rPr>
              <a:t>f(x) = x * σ(x)</a:t>
            </a:r>
            <a:endParaRPr b="1">
              <a:solidFill>
                <a:schemeClr val="l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2381250" y="516675"/>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Softmax </a:t>
            </a:r>
            <a:endParaRPr sz="3600">
              <a:latin typeface="Lora"/>
              <a:ea typeface="Lora"/>
              <a:cs typeface="Lora"/>
              <a:sym typeface="Lora"/>
            </a:endParaRPr>
          </a:p>
        </p:txBody>
      </p:sp>
      <p:sp>
        <p:nvSpPr>
          <p:cNvPr id="116" name="Shape 116"/>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rPr lang="en" sz="1800">
                <a:latin typeface="Lora"/>
                <a:ea typeface="Lora"/>
                <a:cs typeface="Lora"/>
                <a:sym typeface="Lora"/>
              </a:rPr>
              <a:t>Softmax Activation Function converts a vector of real weights to a probability distribution. It is useful in multi-class classification because it returns the probability vector indicating the probability of example being in the class.</a:t>
            </a:r>
            <a:endParaRPr sz="1400">
              <a:latin typeface="Lora"/>
              <a:ea typeface="Lora"/>
              <a:cs typeface="Lora"/>
              <a:sym typeface="Lora"/>
            </a:endParaRPr>
          </a:p>
        </p:txBody>
      </p:sp>
      <p:pic>
        <p:nvPicPr>
          <p:cNvPr id="117" name="Shape 117"/>
          <p:cNvPicPr preferRelativeResize="0"/>
          <p:nvPr/>
        </p:nvPicPr>
        <p:blipFill>
          <a:blip r:embed="rId3">
            <a:alphaModFix/>
          </a:blip>
          <a:stretch>
            <a:fillRect/>
          </a:stretch>
        </p:blipFill>
        <p:spPr>
          <a:xfrm>
            <a:off x="2914655" y="3261265"/>
            <a:ext cx="3056850" cy="642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1600950" y="528025"/>
            <a:ext cx="6403800" cy="9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Side effects of softmax</a:t>
            </a:r>
            <a:r>
              <a:rPr lang="en" sz="3600"/>
              <a:t> </a:t>
            </a:r>
            <a:endParaRPr sz="3600"/>
          </a:p>
        </p:txBody>
      </p:sp>
      <p:sp>
        <p:nvSpPr>
          <p:cNvPr id="123" name="Shape 123"/>
          <p:cNvSpPr txBox="1"/>
          <p:nvPr>
            <p:ph type="ctrTitle"/>
          </p:nvPr>
        </p:nvSpPr>
        <p:spPr>
          <a:xfrm>
            <a:off x="410700" y="141282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Finding exp(x) is computationally expensive for large values of x  therefore computing the value of softmax activation is computationally expensive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never (theoretically) outputs zero probability so it does not give any sparse posterior distribution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For multi label classification softmax does not give good results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cannot be used for regression tasks </a:t>
            </a:r>
            <a:endParaRPr sz="18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a:t>
            </a:r>
            <a:r>
              <a:rPr lang="en" sz="3600"/>
              <a:t> </a:t>
            </a:r>
            <a:endParaRPr sz="3600"/>
          </a:p>
        </p:txBody>
      </p:sp>
      <p:sp>
        <p:nvSpPr>
          <p:cNvPr id="129" name="Shape 129"/>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Lora"/>
                <a:ea typeface="Lora"/>
                <a:cs typeface="Lora"/>
                <a:sym typeface="Lora"/>
              </a:rPr>
              <a:t>Sparsemax Activation Function also converts a vector of real weights to a  probability distribution but it outputs sparse distribution i.e it truncates small probabilities to zero. This is very useful in multi-class classification because it returns less number of classes indicating the main classes. It is also useful in attention based neural networks where focus is on the limited set of data instead of the whole.</a:t>
            </a:r>
            <a:br>
              <a:rPr lang="en" sz="1800"/>
            </a:br>
            <a:br>
              <a:rPr lang="en" sz="1800"/>
            </a:br>
            <a:br>
              <a:rPr lang="en" sz="1800"/>
            </a:br>
            <a:br>
              <a:rPr lang="en" sz="1800"/>
            </a:br>
            <a:endParaRPr sz="1800"/>
          </a:p>
          <a:p>
            <a:pPr indent="0" lvl="0" marL="0" rtl="0">
              <a:spcBef>
                <a:spcPts val="0"/>
              </a:spcBef>
              <a:spcAft>
                <a:spcPts val="0"/>
              </a:spcAft>
              <a:buNone/>
            </a:pPr>
            <a:r>
              <a:rPr lang="en" sz="1800">
                <a:latin typeface="Lora"/>
                <a:ea typeface="Lora"/>
                <a:cs typeface="Lora"/>
                <a:sym typeface="Lora"/>
              </a:rPr>
              <a:t>Where </a:t>
            </a:r>
            <a:r>
              <a:rPr lang="en" sz="1800">
                <a:latin typeface="Lora"/>
                <a:ea typeface="Lora"/>
                <a:cs typeface="Lora"/>
                <a:sym typeface="Lora"/>
              </a:rPr>
              <a:t>𝞃 :       -&gt;R is the threshold function .</a:t>
            </a:r>
            <a:endParaRPr sz="1400">
              <a:latin typeface="Lora"/>
              <a:ea typeface="Lora"/>
              <a:cs typeface="Lora"/>
              <a:sym typeface="Lora"/>
            </a:endParaRPr>
          </a:p>
        </p:txBody>
      </p:sp>
      <p:pic>
        <p:nvPicPr>
          <p:cNvPr id="130" name="Shape 130"/>
          <p:cNvPicPr preferRelativeResize="0"/>
          <p:nvPr/>
        </p:nvPicPr>
        <p:blipFill>
          <a:blip r:embed="rId3">
            <a:alphaModFix/>
          </a:blip>
          <a:stretch>
            <a:fillRect/>
          </a:stretch>
        </p:blipFill>
        <p:spPr>
          <a:xfrm>
            <a:off x="2011488" y="3213607"/>
            <a:ext cx="5121025" cy="599268"/>
          </a:xfrm>
          <a:prstGeom prst="rect">
            <a:avLst/>
          </a:prstGeom>
          <a:noFill/>
          <a:ln>
            <a:noFill/>
          </a:ln>
        </p:spPr>
      </p:pic>
      <p:pic>
        <p:nvPicPr>
          <p:cNvPr id="131" name="Shape 131"/>
          <p:cNvPicPr preferRelativeResize="0"/>
          <p:nvPr/>
        </p:nvPicPr>
        <p:blipFill>
          <a:blip r:embed="rId4">
            <a:alphaModFix/>
          </a:blip>
          <a:stretch>
            <a:fillRect/>
          </a:stretch>
        </p:blipFill>
        <p:spPr>
          <a:xfrm>
            <a:off x="1684000" y="4146900"/>
            <a:ext cx="327500" cy="23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