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66" r:id="rId9"/>
    <p:sldId id="267" r:id="rId10"/>
    <p:sldId id="263" r:id="rId11"/>
    <p:sldId id="264" r:id="rId12"/>
    <p:sldId id="27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2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96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7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279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8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20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4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53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92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7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81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1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5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3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C71EC6-210F-42DE-9C53-41977AD35B3D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504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8229600" cy="165618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информационной безопасности поликлиники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6256" y="4869160"/>
            <a:ext cx="186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курса 7 группы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Бобрович Г.С.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М.Г.</a:t>
            </a:r>
          </a:p>
        </p:txBody>
      </p:sp>
    </p:spTree>
    <p:extLst>
      <p:ext uri="{BB962C8B-B14F-4D97-AF65-F5344CB8AC3E}">
        <p14:creationId xmlns:p14="http://schemas.microsoft.com/office/powerpoint/2010/main" val="215788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7123" y="404664"/>
            <a:ext cx="7989752" cy="1083329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рисков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40041"/>
              </p:ext>
            </p:extLst>
          </p:nvPr>
        </p:nvGraphicFramePr>
        <p:xfrm>
          <a:off x="577123" y="1509026"/>
          <a:ext cx="7989751" cy="388842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5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Атака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Ущерб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Вероятность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Риск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Кражи, взломы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Отказ и неисправность техники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Спам (переполнение почтового</a:t>
                      </a:r>
                      <a:r>
                        <a:rPr lang="en-US" sz="1800">
                          <a:effectLst/>
                        </a:rPr>
                        <a:t>  </a:t>
                      </a:r>
                      <a:r>
                        <a:rPr lang="ru-RU" sz="1800">
                          <a:effectLst/>
                        </a:rPr>
                        <a:t>ящика)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Отключение электропитания на длительное время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DDOS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Атаки типа </a:t>
                      </a:r>
                      <a:r>
                        <a:rPr lang="en-US" sz="1800">
                          <a:effectLst/>
                        </a:rPr>
                        <a:t>man-in-the-midle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r>
                        <a:rPr lang="ru-RU" sz="1800">
                          <a:effectLst/>
                        </a:rPr>
                        <a:t>,</a:t>
                      </a:r>
                      <a:r>
                        <a:rPr lang="en-US" sz="18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6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Потеря данных в результате несанкционированного доступа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Заражение информационной системы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Парольные атаки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28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1192" y="404664"/>
            <a:ext cx="7989752" cy="1083329"/>
          </a:xfrm>
        </p:spPr>
        <p:txBody>
          <a:bodyPr>
            <a:normAutofit/>
          </a:bodyPr>
          <a:lstStyle/>
          <a:p>
            <a:pPr lvl="0"/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мер защиты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77124" y="1504017"/>
            <a:ext cx="7989752" cy="4517271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объектами защиты системы информационной безопасности являются: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ресурсы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компьютерное аппаратное обеспечение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носители информации всех видов</a:t>
            </a:r>
          </a:p>
          <a:p>
            <a:pPr marL="3690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субъектами защиты системы информационной безопасности являются: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партнеры 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lvl="0" indent="0">
              <a:buNone/>
            </a:pP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6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1192" y="404664"/>
            <a:ext cx="7989752" cy="1083329"/>
          </a:xfrm>
        </p:spPr>
        <p:txBody>
          <a:bodyPr>
            <a:normAutofit/>
          </a:bodyPr>
          <a:lstStyle/>
          <a:p>
            <a:pPr lvl="0"/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мер защиты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9532" y="1268760"/>
            <a:ext cx="8424936" cy="3941966"/>
          </a:xfrm>
        </p:spPr>
        <p:txBody>
          <a:bodyPr>
            <a:noAutofit/>
          </a:bodyPr>
          <a:lstStyle/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помещений (кабинетов) и объектов от несанкционированного доступа;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защиты информации в бумажном виде;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информационной безопасности в компьютерных сетях; 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информации в автоматизированных системах;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архивы электронной информации;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 копирование данных;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аварийного восстановления данных;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данных.</a:t>
            </a:r>
          </a:p>
          <a:p>
            <a:pPr lvl="1"/>
            <a:endParaRPr lang="ru-RU" sz="1800" dirty="0">
              <a:latin typeface="Georgia" panose="02040502050405020303" pitchFamily="18" charset="0"/>
            </a:endParaRPr>
          </a:p>
          <a:p>
            <a:pPr lvl="1"/>
            <a:endParaRPr lang="ru-RU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8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7124" y="548680"/>
            <a:ext cx="7989752" cy="1083329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7276" y="1632009"/>
            <a:ext cx="8229600" cy="41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лабораторной работы были проанализированы риски, связанные с информационной безопасностью поликлиники. Были предусмотрены явления, которые могут оказать влияние на целостность системы и вывести ее из строя. Разработанная политика безопасности не способна обеспечить полную защиту всей информации, но она необходима для обеспечения некоторых гарантий. </a:t>
            </a:r>
          </a:p>
          <a:p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политики информационной безопасности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7576" y="1628800"/>
            <a:ext cx="8856984" cy="3149878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информационной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 направлена на обеспечение информационной безопасности ИС и связанных с ней ресурсов.</a:t>
            </a:r>
          </a:p>
          <a:p>
            <a:pPr marL="109728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445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политики информационной безопасности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ИС от угроз, исходящих от противоправных действий злоумышленников;</a:t>
            </a:r>
          </a:p>
          <a:p>
            <a:pPr marL="566928" indent="-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рисков;</a:t>
            </a:r>
          </a:p>
          <a:p>
            <a:pPr marL="566928" indent="-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потенциального вреда от ошибочных действий персонала;</a:t>
            </a:r>
          </a:p>
          <a:p>
            <a:pPr marL="566928" indent="-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вреда от технических сбоев;</a:t>
            </a:r>
          </a:p>
          <a:p>
            <a:pPr marL="566928" indent="-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и хранение информации.</a:t>
            </a:r>
          </a:p>
          <a:p>
            <a:pPr marL="566928" indent="-457200" algn="just"/>
            <a:endParaRPr lang="ru-RU" sz="3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8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7124" y="720407"/>
            <a:ext cx="7989752" cy="790075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поликлиники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C6BF12-1F63-4935-AEB0-3A9EA92DD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89" y="1844824"/>
            <a:ext cx="6938821" cy="3867968"/>
          </a:xfrm>
        </p:spPr>
      </p:pic>
    </p:spTree>
    <p:extLst>
      <p:ext uri="{BB962C8B-B14F-4D97-AF65-F5344CB8AC3E}">
        <p14:creationId xmlns:p14="http://schemas.microsoft.com/office/powerpoint/2010/main" val="421722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28597-0399-4401-943E-6474A002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поликлиники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227B0-A316-4047-9AD2-EAF9D536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административно-управленческая часть;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регистратура;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лечебно-профилактические отделения;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отделения восстановительного лечения;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консультативно-диагностическое отделение;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отделение медико-социальной помощи;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дневной стационар;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отделение неотложной медицинской помощи;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профильные кабинеты;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подразделения.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204527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1192" y="836712"/>
            <a:ext cx="7989752" cy="79007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угрозы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несанкционированный доступ к информационным ресурсам;</a:t>
            </a:r>
          </a:p>
          <a:p>
            <a:pPr lvl="0">
              <a:spcAft>
                <a:spcPts val="0"/>
              </a:spcAft>
            </a:pP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человеческий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сбои/отказы/перебои в аппаратуре сбора, обработки и передачи информации;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или недоступность важных данных, как при работе с данными, так и при их хранении;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вирусы и вредоносные программы;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утечка конфиденциальной информации.</a:t>
            </a:r>
          </a:p>
          <a:p>
            <a:pPr marL="109728" indent="0">
              <a:spcAft>
                <a:spcPts val="0"/>
              </a:spcAft>
              <a:buNone/>
            </a:pPr>
            <a:endParaRPr lang="ru-RU" sz="2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7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1192" y="548680"/>
            <a:ext cx="7989752" cy="1006099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риски: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6558" y="2204864"/>
            <a:ext cx="7989752" cy="3630795"/>
          </a:xfrm>
        </p:spPr>
        <p:txBody>
          <a:bodyPr>
            <a:normAutofit/>
          </a:bodyPr>
          <a:lstStyle/>
          <a:p>
            <a:pPr marL="452628" indent="-342900"/>
            <a:endParaRPr lang="ru-RU" sz="2400" dirty="0">
              <a:latin typeface="Georgia" panose="02040502050405020303" pitchFamily="18" charset="0"/>
            </a:endParaRPr>
          </a:p>
          <a:p>
            <a:pPr marL="452628" indent="-342900"/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554779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 утечки конфиденциальной информации;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потери или недоступности важных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использования неполной или искаженной информации;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неполадок и сбоев в системе;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несчастных случаев на производстве в связи с поломками оборудования;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потери управления в связи с неполадками в электропитании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распространения во внешней среде информации, угрожающей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репутации организации.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5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1024" y="332656"/>
            <a:ext cx="8205776" cy="862083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Численная шкала для оценки ущерба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87364"/>
              </p:ext>
            </p:extLst>
          </p:nvPr>
        </p:nvGraphicFramePr>
        <p:xfrm>
          <a:off x="390364" y="1194739"/>
          <a:ext cx="8363272" cy="5397947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51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Величина ущерба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Раскрытие информации принесет ничтожный моральный и финансовый ущерб поликлинике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 от атаки есть, но незначительный, основные финансовые операции и положение на рынке не затронуты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Финансовые операции не ведутся в течение некоторого времени, за это время поликлиника терпит убытки, но количество пациентов и статус изменяются минимально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Значительные потери в прибыли. Уходит ощутимая часть клиентов. Теряется статус поликлиники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Потери очень значительны, поликлиника теряет статус (на срок до 2 лет). Для восстановления статус и положения в медицинской области требуются финансовые средства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Поликлиника прекращает существование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5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Вероятностно-временная шкала реализации несанкционированного доступа к информационным ресурсам.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18424"/>
              </p:ext>
            </p:extLst>
          </p:nvPr>
        </p:nvGraphicFramePr>
        <p:xfrm>
          <a:off x="899592" y="2132856"/>
          <a:ext cx="7344816" cy="388843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Вероятность события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Средняя частота события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1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Данный вид атаки отсутствует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Реже, чем раз в год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год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месяц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неделю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Практически ежедневно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039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400</TotalTime>
  <Words>583</Words>
  <Application>Microsoft Office PowerPoint</Application>
  <PresentationFormat>Экран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Calisto MT</vt:lpstr>
      <vt:lpstr>Georgia</vt:lpstr>
      <vt:lpstr>Times New Roman</vt:lpstr>
      <vt:lpstr>Wingdings 2</vt:lpstr>
      <vt:lpstr>Сланец</vt:lpstr>
      <vt:lpstr>Политика информационной безопасности поликлиники</vt:lpstr>
      <vt:lpstr>Цели и задачи политики информационной безопасности</vt:lpstr>
      <vt:lpstr>Цели и задачи политики информационной безопасности</vt:lpstr>
      <vt:lpstr>Структура поликлиники</vt:lpstr>
      <vt:lpstr>Структура поликлиники</vt:lpstr>
      <vt:lpstr>Основные угрозы</vt:lpstr>
      <vt:lpstr>Основные риски:</vt:lpstr>
      <vt:lpstr>Численная шкала для оценки ущерба</vt:lpstr>
      <vt:lpstr>Вероятностно-временная шкала реализации несанкционированного доступа к информационным ресурсам.</vt:lpstr>
      <vt:lpstr>Оценка рисков</vt:lpstr>
      <vt:lpstr>Разработка мер защиты</vt:lpstr>
      <vt:lpstr>Разработка мер защиты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Политика информационной безопасности издательства</dc:title>
  <dc:creator>Глеб Бобрович</dc:creator>
  <cp:lastModifiedBy>Глеб Бобрович</cp:lastModifiedBy>
  <cp:revision>42</cp:revision>
  <dcterms:created xsi:type="dcterms:W3CDTF">2020-02-13T08:03:07Z</dcterms:created>
  <dcterms:modified xsi:type="dcterms:W3CDTF">2023-02-20T20:41:35Z</dcterms:modified>
</cp:coreProperties>
</file>