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66" r:id="rId4"/>
    <p:sldId id="269" r:id="rId5"/>
    <p:sldId id="270" r:id="rId6"/>
    <p:sldId id="271" r:id="rId7"/>
    <p:sldId id="277" r:id="rId8"/>
    <p:sldId id="272" r:id="rId9"/>
    <p:sldId id="273" r:id="rId10"/>
    <p:sldId id="274" r:id="rId11"/>
    <p:sldId id="275" r:id="rId12"/>
    <p:sldId id="278" r:id="rId13"/>
    <p:sldId id="27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65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8525A4-A320-4A64-BD24-4D2FB0987BDF}" type="datetime1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F699C-B389-43F5-A1F8-3AD86C9B17FA}" type="datetime1">
              <a:rPr lang="ru-RU" smtClean="0"/>
              <a:pPr/>
              <a:t>12.12.2023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54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05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3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9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/>
              <a:t>Примечания для докладчика: </a:t>
            </a:r>
          </a:p>
          <a:p>
            <a:pPr rtl="0"/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Как и во всяком рассказе, здесь должны быть начало, середина и конец.</a:t>
            </a:r>
          </a:p>
          <a:p>
            <a:pPr rtl="0"/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На другой стороне слайда можно добавить рисунок как доказательство того, что вы изучили.</a:t>
            </a:r>
          </a:p>
          <a:p>
            <a:pPr rtl="0"/>
            <a:endParaRPr lang="ru-RU"/>
          </a:p>
          <a:p>
            <a:pPr rtl="0"/>
            <a:r>
              <a:rPr lang="ru-RU"/>
              <a:t>Для иллюстрирования процесса можно использовать несколько слайдов. Кроме того, будет полезно добавить видеоролики учебного процесса.</a:t>
            </a:r>
          </a:p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/>
              <a:t>Примечания для докладчика: </a:t>
            </a:r>
          </a:p>
          <a:p>
            <a:pPr rtl="0"/>
            <a:r>
              <a:rPr lang="ru-RU" i="1"/>
              <a:t>С какой целью вы рассказываете об этом анализе?</a:t>
            </a:r>
          </a:p>
          <a:p>
            <a:pPr rtl="0"/>
            <a:r>
              <a:rPr lang="ru-RU" i="1"/>
              <a:t>Он завершает учебный модуль или весь проект? </a:t>
            </a:r>
          </a:p>
          <a:p>
            <a:pPr rtl="0"/>
            <a:r>
              <a:rPr lang="ru-RU" i="1"/>
              <a:t>Была ли достигнута цель обучения, которую вы поставили перед собой? </a:t>
            </a:r>
          </a:p>
          <a:p>
            <a:pPr rtl="0"/>
            <a:r>
              <a:rPr lang="ru-RU" i="1"/>
              <a:t>Этот анализ производится в конце курса? </a:t>
            </a:r>
          </a:p>
          <a:p>
            <a:pPr rtl="0"/>
            <a:endParaRPr lang="ru-RU" baseline="0"/>
          </a:p>
          <a:p>
            <a:pPr rtl="0"/>
            <a:r>
              <a:rPr lang="ru-RU"/>
              <a:t>Сформулируйте цель анализа или даже цель учебного процесса. Формулировка должна быть четкой и конкретной.</a:t>
            </a:r>
          </a:p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/>
              <a:t>Примечания для докладчика: </a:t>
            </a:r>
          </a:p>
          <a:p>
            <a:pPr rtl="0"/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Как и во всяком рассказе, здесь должны быть начало, середина и конец.</a:t>
            </a:r>
          </a:p>
          <a:p>
            <a:pPr rtl="0"/>
            <a:r>
              <a:rPr lang="ru-RU" b="0" i="1">
                <a:latin typeface="Segoe UI" panose="020B0502040204020203" pitchFamily="34" charset="0"/>
                <a:cs typeface="Segoe UI" panose="020B0502040204020203" pitchFamily="34" charset="0"/>
              </a:rPr>
              <a:t>На другой стороне слайда можно добавить рисунок как доказательство того, что вы изучили.</a:t>
            </a:r>
          </a:p>
          <a:p>
            <a:pPr rtl="0"/>
            <a:endParaRPr lang="ru-RU"/>
          </a:p>
          <a:p>
            <a:pPr rtl="0"/>
            <a:r>
              <a:rPr lang="ru-RU"/>
              <a:t>Для иллюстрирования процесса можно использовать несколько слайдов. Кроме того, будет полезно добавить видеоролики учебного процесса.</a:t>
            </a:r>
          </a:p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4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7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4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1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Графический объект 9" descr="Шестеренка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Графический объект 10" descr="Шестеренка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B7A54F2B-5C4E-4C52-995B-71AB3D8CD9F2}" type="datetime1">
              <a:rPr lang="ru-RU" noProof="0" smtClean="0"/>
              <a:t>12.12.2023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Графический объект 7" descr="Шестеренка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Графический объект 8" descr="Шестеренка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Графический объект 9" descr="Шестеренка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Графический объект 10" descr="Шестеренка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9FEF4-7990-426D-979B-9FB55CD1F05E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Шестеренка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Шестеренка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Шестеренка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Шестеренка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F392084-1C14-4FE4-A4FB-9629EAE676B7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Шестеренка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Шестеренка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Шестеренка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Шестеренка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3ECA407E-05C7-46DE-A90B-1DADE814CF4F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9FA202-FA73-4B45-8E11-B2823C3BF128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Графический элемент SmartArt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Шестеренка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7A0DD-3F22-4C76-AFFC-0CDA79A7CDCB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Графический объект 18" descr="Шестеренка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Графический объект 19" descr="Шестеренка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Шестеренка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Шестеренка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1D9D5-18EF-4DE9-BCCF-8D0ECB7D65E9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Надпись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Шестеренка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3081FA8B-6D2F-46C6-A98C-92F64521C893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Графический объект 23" descr="Шестеренка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Графический объект 24" descr="Шестеренка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Графический объект 25" descr="Шестеренка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Графический объект 26" descr="Шестеренка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00E846-A895-4D09-8FBA-20D817A1A2B7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Графический объект 18" descr="Шестеренка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Графический объект 19" descr="Шестеренка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Шестеренка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Шестеренка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Графический объект 22" descr="Шестеренка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Рисунок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6DEE1D73-811E-4E46-A6F6-D65E11559941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ru-RU" sz="2400" noProof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3" name="Текст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Объект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8" name="Объект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9" name="Объект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Графический объект 28" descr="Шестеренка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Графический объект 30" descr="Шестеренка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Графический объект 31" descr="Шестеренка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Графический объект 32" descr="Шестеренка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2CBBD-E7E4-401C-A205-7FBBA56DA394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несколько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Графический объект 11" descr="Шестеренка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Графический объект 18" descr="Шестеренка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AA9B1-0E89-430F-A9A5-7D3A7D537565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Графический объект 11" descr="Шестеренка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Шестеренка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E2422-9307-4232-AED2-AA351FD546B4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C7D25-E713-4F46-99FE-28B3EFBE6399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Шестеренка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C21E7412-46F2-43B4-979A-9E1435C66C69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Графический объект 16" descr="Шестеренка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Графический объект 17" descr="Шестеренка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Графический объект 18" descr="Шестеренка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41A71-5105-42E3-8680-AE54C532B898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Шестеренка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Шестеренка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8125186-CC78-4BBB-BB48-78CA20D53ED4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Шестеренка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Шестеренка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606311-D53F-46C6-A04E-9C677283AE77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Шестеренка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Шестеренка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Шестеренка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Шестеренка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Шестеренка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E14D11-8544-4C56-B9D6-D25FA770AC4B}" type="datetime1">
              <a:rPr lang="ru-RU" noProof="0" smtClean="0"/>
              <a:t>12.12.2023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9D24A8A-56D8-4215-B349-D6A5A3D15C1A}" type="datetime1">
              <a:rPr lang="ru-RU" noProof="0" smtClean="0"/>
              <a:t>12.12.2023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gif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ru-RU" sz="4800" dirty="0"/>
              <a:t>Паттерны проектирования. Поведенческие шаблоны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2800" dirty="0"/>
              <a:t>Семинар «Шаблоны проектирования»</a:t>
            </a:r>
          </a:p>
        </p:txBody>
      </p:sp>
      <p:pic>
        <p:nvPicPr>
          <p:cNvPr id="9" name="Рисунок 8" descr="Значок книги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 fontScale="92500"/>
          </a:bodyPr>
          <a:lstStyle/>
          <a:p>
            <a:pPr algn="l"/>
            <a:r>
              <a:rPr lang="ru-RU" sz="3600" dirty="0"/>
              <a:t>Паттерн преобразует запросы в объекты, позволяя передавать их как аргументы при вызове методов, выстраивать запросы в очередь, отменять операции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запросы должны обрабатываться в разном порядке и/или в разное время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При необходимости сохранения истории запросов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обработчик должен быть отделен от вызывающей стороны</a:t>
            </a:r>
            <a:r>
              <a:rPr lang="en-US" sz="2800" dirty="0"/>
              <a:t>.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030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2" y="2394163"/>
            <a:ext cx="6802698" cy="3710609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Клиент создает объекты конкретных команд. Отправитель хранит ссылку на объект команды и обращается к нему в том случае, если необходимо выполнить какое-то действие. Отправитель работает с командами исключительно через их общий интерфейс.</a:t>
            </a:r>
          </a:p>
          <a:p>
            <a:pPr algn="l"/>
            <a:r>
              <a:rPr lang="ru-RU" sz="2400" dirty="0"/>
              <a:t>Команда описывает этот интерфейс (обозначен как </a:t>
            </a:r>
            <a:r>
              <a:rPr lang="en-US" sz="2400" dirty="0" err="1"/>
              <a:t>ConcreteCommand</a:t>
            </a:r>
            <a:r>
              <a:rPr lang="ru-RU" sz="2400" dirty="0"/>
              <a:t>). Отправитель не знает какую команду использует, т.к. получает готовый объект команды от клиента</a:t>
            </a:r>
            <a:r>
              <a:rPr lang="en-US" sz="2400" dirty="0"/>
              <a:t>.</a:t>
            </a:r>
            <a:endParaRPr lang="ru-RU" sz="2400" dirty="0"/>
          </a:p>
          <a:p>
            <a:pPr algn="l"/>
            <a:r>
              <a:rPr lang="ru-RU" sz="2400" dirty="0"/>
              <a:t>Получатель содержит бизнес-логику программы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196620" y="2355017"/>
            <a:ext cx="4721418" cy="3090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3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18" y="3393207"/>
            <a:ext cx="9119159" cy="576262"/>
          </a:xfrm>
        </p:spPr>
        <p:txBody>
          <a:bodyPr/>
          <a:lstStyle/>
          <a:p>
            <a:r>
              <a:rPr lang="ru-RU" sz="2600" dirty="0"/>
              <a:t>Из преимуществ: шаблон позволяет реализовать отмену и повтор команд, отложенный запуск команд, собирает сложные команды из простых. </a:t>
            </a:r>
          </a:p>
          <a:p>
            <a:r>
              <a:rPr lang="ru-RU" sz="2600" dirty="0"/>
              <a:t>Паттерн усложняет код программы, так как вводятся дополнительные классы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71D128A-8B79-4961-BA38-E537032E1ADD}"/>
              </a:ext>
            </a:extLst>
          </p:cNvPr>
          <p:cNvSpPr txBox="1">
            <a:spLocks/>
          </p:cNvSpPr>
          <p:nvPr/>
        </p:nvSpPr>
        <p:spPr>
          <a:xfrm>
            <a:off x="669218" y="6104772"/>
            <a:ext cx="911915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Пример использования: шаблон можно использовать для облегчения асинхронной обработки алгоритмов, путем передачи очереди заданий для обработки таким образом, чтобы очередь не знала о фактическом результате выполнения. Объект, который ставится в очередь, реализует свой алгоритм в рамках интерфейса, ожидаемого очередью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4155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Итератор</a:t>
            </a:r>
          </a:p>
        </p:txBody>
      </p:sp>
    </p:spTree>
    <p:extLst>
      <p:ext uri="{BB962C8B-B14F-4D97-AF65-F5344CB8AC3E}">
        <p14:creationId xmlns:p14="http://schemas.microsoft.com/office/powerpoint/2010/main" val="44878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Шаблон нужен для получения доступа к элементам составного объекта без доступа к его внутреннему представлению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03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требуется доступ к элементам без открытия доступа ко всему представлению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При необходимости единого интерфейса для обхода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нужны множественные или параллельные обходы элементов</a:t>
            </a:r>
            <a:r>
              <a:rPr lang="en-US" sz="2800" dirty="0"/>
              <a:t>.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994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2" y="2394163"/>
            <a:ext cx="6802698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Итератор описывает интерфейс для доступа и обхода элементов коллекции. Конкретный итератор нужен для реализации алгоритма обхода конкретной коллекции. Коллекция возвращает новый экземпляр определенного конкретного итератора, связывая его с текущим объектом коллекции. Клиент взаимодействует со всеми объектами через интерфейсы коллекции и итератора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76755" y="2355017"/>
            <a:ext cx="4161147" cy="3090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160104"/>
            <a:ext cx="9624960" cy="2108357"/>
          </a:xfrm>
        </p:spPr>
        <p:txBody>
          <a:bodyPr/>
          <a:lstStyle/>
          <a:p>
            <a:r>
              <a:rPr lang="ru-RU" sz="2600" dirty="0"/>
              <a:t>Данный шаблон упрощает классы хранения данных, позволяет перемещаться по структуре данных в разные стороны, а также реализовывать разные способы обхода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Однако, если можно обойтись циклом, то необходимость в паттерне отпадает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60497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Посредник</a:t>
            </a:r>
          </a:p>
        </p:txBody>
      </p:sp>
    </p:spTree>
    <p:extLst>
      <p:ext uri="{BB962C8B-B14F-4D97-AF65-F5344CB8AC3E}">
        <p14:creationId xmlns:p14="http://schemas.microsoft.com/office/powerpoint/2010/main" val="8228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Цель поведенческих паттернов проектирования</a:t>
            </a:r>
          </a:p>
        </p:txBody>
      </p:sp>
      <p:pic>
        <p:nvPicPr>
          <p:cNvPr id="5" name="Рисунок 4" descr="Значок цели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ru-RU" sz="2400" dirty="0"/>
              <a:t>Поведенческие шаблоны необходимы для определения способов и алгоритмов реализации взаимодействия объектов и классов. Их использование позволяет сделать программный продукт более гибким, за счет упрощения взаимодействия между объектами и снижения уровня связности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Снижает связность множества компонентов, работающих совместно, что убирает нужду объектов вызывать друг друга напрямую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0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связь между наборами объектов сложна и хорошо определена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существует слишком много взаимосвязей, в следствие чего нужна общая точка управления</a:t>
            </a:r>
            <a:r>
              <a:rPr lang="en-US" sz="2800" dirty="0"/>
              <a:t>.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329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2" y="2394163"/>
            <a:ext cx="6802698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Посредник определяет интерфейс для обмена информацией с объектами </a:t>
            </a:r>
            <a:r>
              <a:rPr lang="en-US" sz="2600" dirty="0"/>
              <a:t>Colleague</a:t>
            </a:r>
            <a:r>
              <a:rPr lang="ru-RU" sz="2600" dirty="0"/>
              <a:t>. Конкретный посредник координирует действия объектов </a:t>
            </a:r>
            <a:r>
              <a:rPr lang="en-US" sz="2600" dirty="0"/>
              <a:t>Colleague</a:t>
            </a:r>
            <a:r>
              <a:rPr lang="ru-RU" sz="2600" dirty="0"/>
              <a:t>. Каждый класс </a:t>
            </a:r>
            <a:r>
              <a:rPr lang="en-US" sz="2600" dirty="0"/>
              <a:t>Colleague</a:t>
            </a:r>
            <a:r>
              <a:rPr lang="ru-RU" sz="2600" dirty="0"/>
              <a:t> знает о своем объекте Посредник, и все объекты обмениваются информацией только с Посредником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118823" y="2821991"/>
            <a:ext cx="4799215" cy="2487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6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219363"/>
            <a:ext cx="9624960" cy="1565018"/>
          </a:xfrm>
        </p:spPr>
        <p:txBody>
          <a:bodyPr/>
          <a:lstStyle/>
          <a:p>
            <a:r>
              <a:rPr lang="ru-RU" sz="2600" dirty="0"/>
              <a:t>Посредник предлагает упростить взаимодействие между компонентами</a:t>
            </a:r>
            <a:r>
              <a:rPr lang="en-US" sz="2600" dirty="0"/>
              <a:t>;</a:t>
            </a:r>
            <a:r>
              <a:rPr lang="ru-RU" sz="2600" dirty="0"/>
              <a:t> удалить зависимости между компонентами, позволяя повторно их использовать</a:t>
            </a:r>
            <a:r>
              <a:rPr lang="en-US" sz="2600" dirty="0"/>
              <a:t>; </a:t>
            </a:r>
            <a:r>
              <a:rPr lang="ru-RU" sz="2600" dirty="0"/>
              <a:t>централизовать управление компонентами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A8E5F-01CE-4FE3-A123-3685843F8AD7}"/>
              </a:ext>
            </a:extLst>
          </p:cNvPr>
          <p:cNvSpPr txBox="1"/>
          <p:nvPr/>
        </p:nvSpPr>
        <p:spPr>
          <a:xfrm>
            <a:off x="669222" y="3964900"/>
            <a:ext cx="96249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/>
              <a:t>Пример использования: приложения для управления почтовой рассылкой. Идет отслеживание, кто и на что подписан, и предоставляется точка доступа, через которую администратор рассылки может отправлять сообщения всем или отдельным подписчикам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3188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Хранитель</a:t>
            </a:r>
          </a:p>
        </p:txBody>
      </p:sp>
    </p:spTree>
    <p:extLst>
      <p:ext uri="{BB962C8B-B14F-4D97-AF65-F5344CB8AC3E}">
        <p14:creationId xmlns:p14="http://schemas.microsoft.com/office/powerpoint/2010/main" val="293734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Хранитель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Захватывает и извлекает внутреннее состояние объекта, чтобы его можно были восстановить позже, не нарушая инкапсуляции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16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Хранитель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есть необходимость в сохранении внутреннего состояния объекта с последующим восстановлением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границы инкапсуляции должны быть сохранены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внутреннее состояние не может быть раскрыто интерфейсами без раскрытия реализации</a:t>
            </a:r>
            <a:r>
              <a:rPr lang="en-US" sz="2800" dirty="0"/>
              <a:t>.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8371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Хранитель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2" y="2394163"/>
            <a:ext cx="6802698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Создатель делает снимки своего состояния и может воспроизводить прошлое состояние, если передать в него готовый снимок. Хранитель – простой объект данных, что содержит состояние создателя, Опекун знает, когда делает снимок создателя и когда его нужно восстанавливать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226259" y="2821990"/>
            <a:ext cx="4691779" cy="3710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9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Хранитель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663687"/>
            <a:ext cx="9624960" cy="2360148"/>
          </a:xfrm>
        </p:spPr>
        <p:txBody>
          <a:bodyPr/>
          <a:lstStyle/>
          <a:p>
            <a:r>
              <a:rPr lang="ru-RU" sz="2600" dirty="0"/>
              <a:t>Паттерн не нарушает инкапсуляции исходного объекта. Упрощает структуру исходного объекта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Из недостатков: требует много памяти, если клиенты слишком часто создают снимки</a:t>
            </a:r>
            <a:r>
              <a:rPr lang="en-US" sz="2600" dirty="0"/>
              <a:t>; </a:t>
            </a:r>
            <a:r>
              <a:rPr lang="ru-RU" sz="2600" dirty="0"/>
              <a:t>в некоторых языках программирования сложно гарантировать, чтобы только исходный объект имел доступ к состоянию снимка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33804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Наблюдатель</a:t>
            </a:r>
          </a:p>
        </p:txBody>
      </p:sp>
    </p:spTree>
    <p:extLst>
      <p:ext uri="{BB962C8B-B14F-4D97-AF65-F5344CB8AC3E}">
        <p14:creationId xmlns:p14="http://schemas.microsoft.com/office/powerpoint/2010/main" val="2792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Виды поведенческих паттернов</a:t>
            </a:r>
          </a:p>
        </p:txBody>
      </p:sp>
      <p:pic>
        <p:nvPicPr>
          <p:cNvPr id="6" name="Рисунок 5" descr="Значок учебы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2"/>
            <a:ext cx="4913803" cy="3997667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ru-RU" dirty="0"/>
              <a:t>Цепочка обязанностей (</a:t>
            </a:r>
            <a:r>
              <a:rPr lang="en-US" dirty="0"/>
              <a:t>Chain of responsibility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rtl="0"/>
            <a:r>
              <a:rPr lang="ru-RU" dirty="0"/>
              <a:t>Команда </a:t>
            </a:r>
            <a:r>
              <a:rPr lang="en-US" dirty="0"/>
              <a:t>(Command);</a:t>
            </a:r>
          </a:p>
          <a:p>
            <a:pPr rtl="0"/>
            <a:r>
              <a:rPr lang="ru-RU" dirty="0"/>
              <a:t>Итератор </a:t>
            </a:r>
            <a:r>
              <a:rPr lang="en-US" dirty="0"/>
              <a:t>(Iterator);</a:t>
            </a:r>
            <a:endParaRPr lang="ru-RU" dirty="0"/>
          </a:p>
          <a:p>
            <a:pPr rtl="0"/>
            <a:r>
              <a:rPr lang="ru-RU" dirty="0"/>
              <a:t>Посредник (</a:t>
            </a:r>
            <a:r>
              <a:rPr lang="en-US" dirty="0"/>
              <a:t>Mediator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ru-RU" dirty="0"/>
              <a:t>Хранитель (</a:t>
            </a:r>
            <a:r>
              <a:rPr lang="en-US" dirty="0"/>
              <a:t>Memento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rtl="0"/>
            <a:r>
              <a:rPr lang="ru-RU" dirty="0"/>
              <a:t>Наблюдатель </a:t>
            </a:r>
            <a:r>
              <a:rPr lang="en-US" dirty="0"/>
              <a:t>(Observer);</a:t>
            </a:r>
          </a:p>
          <a:p>
            <a:pPr rtl="0"/>
            <a:r>
              <a:rPr lang="ru-RU" dirty="0"/>
              <a:t>Состояние (</a:t>
            </a:r>
            <a:r>
              <a:rPr lang="en-US" dirty="0"/>
              <a:t>State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rtl="0"/>
            <a:r>
              <a:rPr lang="ru-RU" dirty="0"/>
              <a:t>Стратегия (</a:t>
            </a:r>
            <a:r>
              <a:rPr lang="en-US" dirty="0"/>
              <a:t>Strategy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rtl="0"/>
            <a:r>
              <a:rPr lang="ru-RU" dirty="0"/>
              <a:t>Шаблонный метод (</a:t>
            </a:r>
            <a:r>
              <a:rPr lang="en-US" dirty="0"/>
              <a:t>Template method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rtl="0"/>
            <a:r>
              <a:rPr lang="ru-RU" dirty="0"/>
              <a:t>Посредник (</a:t>
            </a:r>
            <a:r>
              <a:rPr lang="en-US" dirty="0"/>
              <a:t>Visitor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8" name="Picture 4" descr="Шаблоны проектирования по-человечески: поведенческие паттерны в примерах">
            <a:extLst>
              <a:ext uri="{FF2B5EF4-FFF2-40B4-BE49-F238E27FC236}">
                <a16:creationId xmlns:a16="http://schemas.microsoft.com/office/drawing/2014/main" id="{90BA3585-D9E2-4D3D-82FA-3B5CFFFAD5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20" y="2336872"/>
            <a:ext cx="3954287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Наблюдатель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Паттерн позволяет одному или нескольким объектам получать уведомления об изменениях состояния других объектов в системе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6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Наблюдатель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изменение состояния одного/нескольких объектов должно вызывать реакцию других объектов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Для управления массовой рассылкой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9659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Наблюдатель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2" y="2394163"/>
            <a:ext cx="6802698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Наблюдатель передает запрос одновременно всем заинтересованным получателям, но позволяет им динамически подписываться/отписываться от оповещений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226259" y="2844705"/>
            <a:ext cx="4691779" cy="1942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84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Наблюдатель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156790"/>
            <a:ext cx="9624960" cy="1594835"/>
          </a:xfrm>
        </p:spPr>
        <p:txBody>
          <a:bodyPr/>
          <a:lstStyle/>
          <a:p>
            <a:r>
              <a:rPr lang="ru-RU" sz="2600" dirty="0"/>
              <a:t>Преимущества: издатели не зависят от конкретных классов подписчиков (и наоборот)</a:t>
            </a:r>
            <a:r>
              <a:rPr lang="en-US" sz="2600" dirty="0"/>
              <a:t>; </a:t>
            </a:r>
            <a:r>
              <a:rPr lang="ru-RU" sz="2600" dirty="0"/>
              <a:t>можно подписывать/отписывать получателей на лету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Недостатки: подписчики оповещаются в случайном порядке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5149D41A-B51A-42B6-AD32-13449E8E1193}"/>
              </a:ext>
            </a:extLst>
          </p:cNvPr>
          <p:cNvSpPr txBox="1">
            <a:spLocks/>
          </p:cNvSpPr>
          <p:nvPr/>
        </p:nvSpPr>
        <p:spPr>
          <a:xfrm>
            <a:off x="669222" y="4458562"/>
            <a:ext cx="9624960" cy="1486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Пример использования: любой графический интерфейс. При вызове пользователем события, например, нажатия кнопки, элемент управления перебирает все наблюдатели и посылает каждому из них уведомление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569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2939574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Состояние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Данный шаблон позволяет объектам менять свое поведение в зависимости от своего состояния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6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Состояние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поведение объекта должно зависеть от его состояния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Переходы между состояниями должны быть явными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Поведение объекта с его состоянием связывают сложные условия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6448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Состояние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2" y="2394163"/>
            <a:ext cx="6334377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Контекст хранит ссылку на объект состояния и передает ему часть работы, которая зависит от состояний. Состояние описывает общий интерфейс для всех конкретных состояний (А и В). Конкретные состояния реализуют поведения, связанные с определенным состоянием контекста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608339" y="3133528"/>
            <a:ext cx="5446377" cy="1584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77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Состояние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156790"/>
            <a:ext cx="9624960" cy="1594835"/>
          </a:xfrm>
        </p:spPr>
        <p:txBody>
          <a:bodyPr/>
          <a:lstStyle/>
          <a:p>
            <a:r>
              <a:rPr lang="ru-RU" sz="2600" dirty="0"/>
              <a:t>Из преимуществ: упрощает код контекста</a:t>
            </a:r>
            <a:r>
              <a:rPr lang="en-US" sz="2600" dirty="0"/>
              <a:t>;</a:t>
            </a:r>
            <a:r>
              <a:rPr lang="ru-RU" sz="2600" dirty="0"/>
              <a:t> концентрирует в одном месте код, связанный с определенным состоянием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Из недостатков: может усложнить код в случае, когда состояний мало и они редко меняются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5149D41A-B51A-42B6-AD32-13449E8E1193}"/>
              </a:ext>
            </a:extLst>
          </p:cNvPr>
          <p:cNvSpPr txBox="1">
            <a:spLocks/>
          </p:cNvSpPr>
          <p:nvPr/>
        </p:nvSpPr>
        <p:spPr>
          <a:xfrm>
            <a:off x="669222" y="4909136"/>
            <a:ext cx="9624960" cy="1486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Пример использования: электронное письмо может иметь разные состояния, каждое из которых влияет на то, как объект обрабатывает разные функции. Если состояние «не отправлено», то вызов функции отправки сообщения отправит его, а если вызвать функцию отмены отправки, то она либо вызовет ошибку, либо просто не выполнится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00742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170861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Цепочка обязанностей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Стратегия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3600" dirty="0"/>
              <a:t>Определяет семейство схожих алгоритмов и помещает каждый из них в собственный класс, благодаря чему алгоритмы можно взаимозаменять во время исполнения программы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76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Стратегия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единственным отличием между родственными классами является их поведение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необходимо несколько версий алгоритма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поведение класса должно быть определено во время выполнения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алгоритмы получают доступ/используют данные, что не должны быть доступны вызывающему коду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2055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Стратегия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3" y="2394163"/>
            <a:ext cx="6179402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Контекст хранит ссылку на объект конкретной стратегии и работает с ним через общий интерфейс стратегий (обозначен как </a:t>
            </a:r>
            <a:r>
              <a:rPr lang="en-US" sz="2600" dirty="0"/>
              <a:t>IStrategy</a:t>
            </a:r>
            <a:r>
              <a:rPr lang="ru-RU" sz="2600" dirty="0"/>
              <a:t>). Стратегия определяет общий для всех вариаций алгоритма интерфейс. Конкретные стратегии реализуют различные вариации алгоритма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453364" y="2732700"/>
            <a:ext cx="5488421" cy="2420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91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Состояние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006702"/>
            <a:ext cx="9624960" cy="2277553"/>
          </a:xfrm>
        </p:spPr>
        <p:txBody>
          <a:bodyPr/>
          <a:lstStyle/>
          <a:p>
            <a:r>
              <a:rPr lang="ru-RU" sz="2600" dirty="0"/>
              <a:t>Шаблон позволяет заменять алгоритмы на лету; изолирует код и данные алгоритмов от остальных классов; отделяется от наследования и делегирования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Но, усложняет программу за счет введенных дополнительных классов и клиент должен знать разницу между стратегиями для выбора подходящей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5149D41A-B51A-42B6-AD32-13449E8E1193}"/>
              </a:ext>
            </a:extLst>
          </p:cNvPr>
          <p:cNvSpPr txBox="1">
            <a:spLocks/>
          </p:cNvSpPr>
          <p:nvPr/>
        </p:nvSpPr>
        <p:spPr>
          <a:xfrm>
            <a:off x="669222" y="4305696"/>
            <a:ext cx="9624960" cy="2552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Пример использования: при импорте данных в новую систему на основе набора данных могут выполняться разные алгоритмы проверки. Настроив импорт на использование стратегий, можно убрать логику выбора набора проверки и отделить импорт от кода проверки. Это позволит динамически вызывать одну/несколько стратегий во время импорта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95592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Шаблонный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2775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Шаблонный метод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 fontScale="92500"/>
          </a:bodyPr>
          <a:lstStyle/>
          <a:p>
            <a:pPr algn="l"/>
            <a:r>
              <a:rPr lang="ru-RU" sz="3600" dirty="0"/>
              <a:t>Вид поведенческого паттерна, который определяет структуру алгоритма, позволяя реализующим классам определять фактическое поведение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23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Шаблонный метод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общее поведение подклассов должно быть локализовано в общем классе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есть нужда в единой абстрактной реализации алгоритма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большинство/все подклассы должны реализовывать поведение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родительские классы должны иметь возможность единообразно вызывать поведение в своих подклассах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3807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Шаблонный метод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3" y="2394163"/>
            <a:ext cx="7007466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Абстрактный класс определяет шаги алгоритма и содержит шаблонный метод, состоящий из вызовов этих шагов. Конкретный класс переопределяет все/некоторые шаги алгоритма. Конкретные класс не переопределяют сам шаблонный метод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281429" y="2732700"/>
            <a:ext cx="4611816" cy="2912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1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Шаблонный метод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097553"/>
            <a:ext cx="9624960" cy="1633820"/>
          </a:xfrm>
        </p:spPr>
        <p:txBody>
          <a:bodyPr/>
          <a:lstStyle/>
          <a:p>
            <a:r>
              <a:rPr lang="ru-RU" sz="2600" dirty="0"/>
              <a:t>Шаблонный метод облегчает повторное использование кода</a:t>
            </a:r>
          </a:p>
          <a:p>
            <a:r>
              <a:rPr lang="ru-RU" sz="2600" dirty="0"/>
              <a:t>Однако, есть ограничение в виде «скелета» существующего алгоритма; с ростом количества шагов данный паттерн становится тяжело поддерживать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806E7E1E-2D1C-4440-98A9-1EFE9A881957}"/>
              </a:ext>
            </a:extLst>
          </p:cNvPr>
          <p:cNvSpPr txBox="1">
            <a:spLocks/>
          </p:cNvSpPr>
          <p:nvPr/>
        </p:nvSpPr>
        <p:spPr>
          <a:xfrm>
            <a:off x="669222" y="4606016"/>
            <a:ext cx="9624960" cy="1633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В качестве примера можно использовать аналогию из жизни. При строительстве дома строители используют что-то схожее с шаблонным методом. Есть проект с шагами строительства, но, могут быть внесены незначительные изменения, чтобы дом был немного отличным от другого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36848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249227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654218" cy="35567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3600" dirty="0"/>
              <a:t>Паттерн объединяет несколько объектов в цепочку, по которой последовательно передаются запросы. Каждый объект из цепочки может обработать запрос сам, а может передать его следующему объекту цепочки.</a:t>
            </a:r>
          </a:p>
        </p:txBody>
      </p:sp>
      <p:pic>
        <p:nvPicPr>
          <p:cNvPr id="2050" name="Picture 2" descr="Chain of Responsibility design pattern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4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05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E2E5-9D73-4CA4-B060-AFF9C26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Посетитель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1A971-2B99-446C-983E-410E07D70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2" y="2313953"/>
            <a:ext cx="5415678" cy="355676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Паттерн применяет одну или несколько операций к набору объектов во время выполнения, отделяя операции от структуры объекта</a:t>
            </a:r>
            <a:r>
              <a:rPr lang="en-US" sz="3600" dirty="0"/>
              <a:t>.</a:t>
            </a:r>
            <a:endParaRPr lang="ru-RU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A03-215C-4FC7-8B40-4E7FCB2E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231395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53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Посетитель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Если над структурой объекта выполняется множество несвязанных операций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структура объекта не должна меняться, но операции, выполняемые над ней, могут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При наличии операций, которые должны выполняться над конкретными классами структуры объекта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допустимо раскрытие внутреннего состояния или операций структуры объекта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4401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3713-2B82-4257-86C8-BE304464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Посетитель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E28BA-4BBF-4A51-9A85-222BD4D04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963" y="2394163"/>
            <a:ext cx="7658608" cy="3710609"/>
          </a:xfrm>
        </p:spPr>
        <p:txBody>
          <a:bodyPr>
            <a:noAutofit/>
          </a:bodyPr>
          <a:lstStyle/>
          <a:p>
            <a:pPr algn="l"/>
            <a:r>
              <a:rPr lang="ru-RU" sz="2600" dirty="0"/>
              <a:t>Посетитель описывает общий интерфейс для всех типов посетителей. Он объявляет набор методов, отличающихся типом входящего параметра, которые нужны для запуска операции для всех типов конкретных элементов</a:t>
            </a:r>
            <a:r>
              <a:rPr lang="en-US" sz="2600" dirty="0"/>
              <a:t>.</a:t>
            </a:r>
            <a:endParaRPr lang="ru-RU" sz="2600" dirty="0"/>
          </a:p>
          <a:p>
            <a:pPr algn="l"/>
            <a:r>
              <a:rPr lang="ru-RU" sz="2600" dirty="0"/>
              <a:t>Конкретные посетители реализуют поведение для всех типов элементов. Элемент описывает метод принятия посетителя. Конкретные элементы реализуют методы принятия посетителя. Клиентом является коллекция или сложны составной объект</a:t>
            </a:r>
            <a:r>
              <a:rPr lang="en-US" sz="2600" dirty="0"/>
              <a:t>.</a:t>
            </a:r>
            <a:endParaRPr lang="ru-RU" sz="26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1BC7F31-971C-4D20-9B72-A868BF23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932571" y="2732700"/>
            <a:ext cx="3831456" cy="3372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62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lnSpc>
                <a:spcPct val="100000"/>
              </a:lnSpc>
            </a:pPr>
            <a:r>
              <a:rPr lang="ru-RU" dirty="0"/>
              <a:t>Посетитель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3025204"/>
            <a:ext cx="9624960" cy="1633820"/>
          </a:xfrm>
        </p:spPr>
        <p:txBody>
          <a:bodyPr/>
          <a:lstStyle/>
          <a:p>
            <a:r>
              <a:rPr lang="ru-RU" sz="2600" dirty="0"/>
              <a:t>Преимущества: объединяет родственные операции в одном классе; посетитель может накапливать состояние при обходе структуры элементов; упрощает добавление операций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Недостатки: иерархия элементов часто меняется; использование паттерна может привести к нарушению инкапсуляции элементов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806E7E1E-2D1C-4440-98A9-1EFE9A881957}"/>
              </a:ext>
            </a:extLst>
          </p:cNvPr>
          <p:cNvSpPr txBox="1">
            <a:spLocks/>
          </p:cNvSpPr>
          <p:nvPr/>
        </p:nvSpPr>
        <p:spPr>
          <a:xfrm>
            <a:off x="669222" y="4659024"/>
            <a:ext cx="9624960" cy="1633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Пример использования: страховой агент, нуждающийся в новых клиентах. Он посещает дома на улице, но для разных типов домов у него разные предложения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31626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Итоги</a:t>
            </a:r>
          </a:p>
        </p:txBody>
      </p:sp>
      <p:pic>
        <p:nvPicPr>
          <p:cNvPr id="6" name="Рисунок 5" descr="Значок учебы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2"/>
            <a:ext cx="8702634" cy="399766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600" dirty="0"/>
              <a:t>Были изучены 10 поведенческих паттернов проектирования. Для каждого из паттернов были рассмотрены назначение, цели использования, графическое представление, преимущества и недостатки, пример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593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0CEAC-84E1-4584-8E68-9733D51A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7449837-79B2-47F2-ABD8-E16BEBC70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064968"/>
            <a:ext cx="9613861" cy="4534616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Когда используют: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программа должна иметь возможность обработки запросов разными способами, при этом не известно, какие конкретно запросы придут и какие обработчики для них нужны</a:t>
            </a:r>
            <a:r>
              <a:rPr lang="en-US" sz="2800" dirty="0"/>
              <a:t>;</a:t>
            </a:r>
            <a:endParaRPr lang="ru-RU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800" dirty="0"/>
              <a:t>Когда необходимо выполнение обработчиков в определенном порядке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02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C6B76-3AF6-4F51-921F-18987D9A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A8C1E-9850-4A59-A87F-9F457DEE3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271" y="1961341"/>
            <a:ext cx="5807469" cy="4143431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Обработчики реализуют один абстрактный класс </a:t>
            </a:r>
            <a:r>
              <a:rPr lang="en-US" sz="2800" dirty="0"/>
              <a:t>Handler</a:t>
            </a:r>
            <a:r>
              <a:rPr lang="ru-RU" sz="2800" dirty="0"/>
              <a:t>, что содержит ссылку на самого себя (обозначена как </a:t>
            </a:r>
            <a:r>
              <a:rPr lang="en-US" sz="2800" dirty="0"/>
              <a:t>successor</a:t>
            </a:r>
            <a:r>
              <a:rPr lang="ru-RU" sz="2800" dirty="0"/>
              <a:t>) для делегирования обязанностей по обработке следующему в цепочке объекту. Метод </a:t>
            </a:r>
            <a:r>
              <a:rPr lang="en-US" sz="2800" dirty="0" err="1"/>
              <a:t>handlerRequest</a:t>
            </a:r>
            <a:r>
              <a:rPr lang="en-US" sz="2800" dirty="0"/>
              <a:t>()</a:t>
            </a:r>
            <a:r>
              <a:rPr lang="ru-RU" sz="2800" dirty="0"/>
              <a:t> отвечает за эту делегацию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4" name="Picture 14" descr="ООП для чайников. Паттерны проектирования. Цепочка ответственности (Chain  of Responsibility) | The Pursuit of Happyness">
            <a:extLst>
              <a:ext uri="{FF2B5EF4-FFF2-40B4-BE49-F238E27FC236}">
                <a16:creationId xmlns:a16="http://schemas.microsoft.com/office/drawing/2014/main" id="{F033B114-EE05-4F81-8660-C9403A2B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82" y="2351320"/>
            <a:ext cx="5656187" cy="2155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7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38148-DD4E-4D1E-A951-5542FA0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90A6-751E-45A6-B40D-426640FA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1" y="2054087"/>
            <a:ext cx="9624960" cy="1563756"/>
          </a:xfrm>
        </p:spPr>
        <p:txBody>
          <a:bodyPr/>
          <a:lstStyle/>
          <a:p>
            <a:r>
              <a:rPr lang="ru-RU" sz="2600" dirty="0"/>
              <a:t>Преимуществом является уменьшение зависимости между клиентом и обработчиком</a:t>
            </a:r>
            <a:r>
              <a:rPr lang="en-US" sz="2600" dirty="0"/>
              <a:t>.</a:t>
            </a:r>
            <a:endParaRPr lang="ru-RU" sz="2600" dirty="0"/>
          </a:p>
          <a:p>
            <a:r>
              <a:rPr lang="ru-RU" sz="2600" dirty="0"/>
              <a:t>Недостаток данного паттерна заключается в том, что поступивший запрос может остаться не обработанным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71D128A-8B79-4961-BA38-E537032E1ADD}"/>
              </a:ext>
            </a:extLst>
          </p:cNvPr>
          <p:cNvSpPr txBox="1">
            <a:spLocks/>
          </p:cNvSpPr>
          <p:nvPr/>
        </p:nvSpPr>
        <p:spPr>
          <a:xfrm>
            <a:off x="669220" y="3717132"/>
            <a:ext cx="9624960" cy="29884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Пример использования: в некоторых языках программирования шаблон используется для обработки исключений. При возникновении исключения идет проверка на наличие механизма его обработки, в ином случае идет передача в стек вызовов. В стеке вызовов процесс будет повторяться до тех пор, пока не будет найден код для обработки исключения или пока не останется объектов для передачи запроса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20239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7" y="753228"/>
            <a:ext cx="9711086" cy="1080938"/>
          </a:xfrm>
        </p:spPr>
        <p:txBody>
          <a:bodyPr rtlCol="0"/>
          <a:lstStyle/>
          <a:p>
            <a:pPr rtl="0"/>
            <a:r>
              <a:rPr lang="ru-RU" dirty="0"/>
              <a:t>Поведенческие паттерны проектирования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04" y="1947685"/>
            <a:ext cx="9565592" cy="37865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Команда</a:t>
            </a:r>
          </a:p>
        </p:txBody>
      </p:sp>
    </p:spTree>
    <p:extLst>
      <p:ext uri="{BB962C8B-B14F-4D97-AF65-F5344CB8AC3E}">
        <p14:creationId xmlns:p14="http://schemas.microsoft.com/office/powerpoint/2010/main" val="49462540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234_TF67421116_Win32" id="{9A8BA83B-4522-4927-A185-4C480AB08BE3}" vid="{88F51146-4371-4AF7-A2EC-8CAD2016211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пройденного материала </Template>
  <TotalTime>328</TotalTime>
  <Words>2107</Words>
  <Application>Microsoft Office PowerPoint</Application>
  <PresentationFormat>Широкоэкранный</PresentationFormat>
  <Paragraphs>204</Paragraphs>
  <Slides>54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Segoe UI</vt:lpstr>
      <vt:lpstr>Trebuchet MS</vt:lpstr>
      <vt:lpstr>Берлин</vt:lpstr>
      <vt:lpstr>Паттерны проектирования. Поведенческие шаблоны</vt:lpstr>
      <vt:lpstr>Цель поведенческих паттернов проектирования</vt:lpstr>
      <vt:lpstr>Виды поведенческих паттернов</vt:lpstr>
      <vt:lpstr>Поведенческие паттерны проектирования</vt:lpstr>
      <vt:lpstr>Цепочка обязанностей</vt:lpstr>
      <vt:lpstr>Цепочка обязанностей</vt:lpstr>
      <vt:lpstr>Цепочка обязанностей</vt:lpstr>
      <vt:lpstr>Цепочка обязанностей</vt:lpstr>
      <vt:lpstr>Поведенческие паттерны проектирования</vt:lpstr>
      <vt:lpstr>Команда</vt:lpstr>
      <vt:lpstr>Команда</vt:lpstr>
      <vt:lpstr>Команда</vt:lpstr>
      <vt:lpstr>Команда</vt:lpstr>
      <vt:lpstr>Поведенческие паттерны проектирования</vt:lpstr>
      <vt:lpstr>Итератор</vt:lpstr>
      <vt:lpstr>Итератор</vt:lpstr>
      <vt:lpstr>Итератор</vt:lpstr>
      <vt:lpstr>Итератор</vt:lpstr>
      <vt:lpstr>Поведенческие паттерны проектирования</vt:lpstr>
      <vt:lpstr>Посредник</vt:lpstr>
      <vt:lpstr>Посредник</vt:lpstr>
      <vt:lpstr>Посредник</vt:lpstr>
      <vt:lpstr>Посредник</vt:lpstr>
      <vt:lpstr>Поведенческие паттерны проектирования</vt:lpstr>
      <vt:lpstr>Хранитель</vt:lpstr>
      <vt:lpstr>Хранитель</vt:lpstr>
      <vt:lpstr>Хранитель</vt:lpstr>
      <vt:lpstr>Хранитель</vt:lpstr>
      <vt:lpstr>Поведенческие паттерны проектирования</vt:lpstr>
      <vt:lpstr>Наблюдатель</vt:lpstr>
      <vt:lpstr>Наблюдатель</vt:lpstr>
      <vt:lpstr>Наблюдатель</vt:lpstr>
      <vt:lpstr>Наблюдатель</vt:lpstr>
      <vt:lpstr>Поведенческие паттерны проектирования</vt:lpstr>
      <vt:lpstr>Состояние</vt:lpstr>
      <vt:lpstr>Состояние</vt:lpstr>
      <vt:lpstr>Состояние</vt:lpstr>
      <vt:lpstr>Состояние</vt:lpstr>
      <vt:lpstr>Поведенческие паттерны проектирования</vt:lpstr>
      <vt:lpstr>Стратегия</vt:lpstr>
      <vt:lpstr>Стратегия</vt:lpstr>
      <vt:lpstr>Стратегия</vt:lpstr>
      <vt:lpstr>Состояние</vt:lpstr>
      <vt:lpstr>Поведенческие паттерны проектирования</vt:lpstr>
      <vt:lpstr>Шаблонный метод</vt:lpstr>
      <vt:lpstr>Шаблонный метод</vt:lpstr>
      <vt:lpstr>Шаблонный метод</vt:lpstr>
      <vt:lpstr>Шаблонный метод</vt:lpstr>
      <vt:lpstr>Поведенческие паттерны проектирования</vt:lpstr>
      <vt:lpstr>Посетитель</vt:lpstr>
      <vt:lpstr>Посетитель</vt:lpstr>
      <vt:lpstr>Посетитель</vt:lpstr>
      <vt:lpstr>Посетитель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проектирования. Поведенческие шаблоны</dc:title>
  <dc:creator>Глеб Бобрович</dc:creator>
  <cp:lastModifiedBy>Глеб Бобрович</cp:lastModifiedBy>
  <cp:revision>24</cp:revision>
  <dcterms:created xsi:type="dcterms:W3CDTF">2023-12-10T11:36:23Z</dcterms:created>
  <dcterms:modified xsi:type="dcterms:W3CDTF">2023-12-12T17:20:53Z</dcterms:modified>
</cp:coreProperties>
</file>