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79" r:id="rId5"/>
    <p:sldId id="380" r:id="rId6"/>
    <p:sldId id="381" r:id="rId7"/>
    <p:sldId id="388" r:id="rId8"/>
    <p:sldId id="382" r:id="rId9"/>
    <p:sldId id="385" r:id="rId10"/>
    <p:sldId id="386" r:id="rId11"/>
    <p:sldId id="387" r:id="rId12"/>
    <p:sldId id="384" r:id="rId13"/>
    <p:sldId id="331" r:id="rId14"/>
    <p:sldId id="389" r:id="rId15"/>
    <p:sldId id="390" r:id="rId16"/>
    <p:sldId id="391" r:id="rId17"/>
    <p:sldId id="392" r:id="rId18"/>
    <p:sldId id="393" r:id="rId19"/>
    <p:sldId id="395" r:id="rId20"/>
    <p:sldId id="394" r:id="rId21"/>
    <p:sldId id="383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1" autoAdjust="0"/>
    <p:restoredTop sz="8935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206" y="96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want to be a master in JS </a:t>
            </a:r>
            <a:r>
              <a:rPr lang="pl-PL" dirty="0" err="1" smtClean="0"/>
              <a:t>ecosystem</a:t>
            </a:r>
            <a:r>
              <a:rPr lang="pl-PL" dirty="0" smtClean="0"/>
              <a:t>.</a:t>
            </a:r>
            <a:r>
              <a:rPr lang="pl-PL" baseline="0" dirty="0" smtClean="0"/>
              <a:t> We want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a team,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people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deep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understanding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least</a:t>
            </a:r>
            <a:r>
              <a:rPr lang="pl-PL" baseline="0" dirty="0" smtClean="0"/>
              <a:t> one top popular JS </a:t>
            </a:r>
            <a:r>
              <a:rPr lang="pl-PL" baseline="0" dirty="0" err="1" smtClean="0"/>
              <a:t>technology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Everyone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I’m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expert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too</a:t>
            </a:r>
            <a:r>
              <a:rPr lang="pl-PL" baseline="0" dirty="0" smtClean="0"/>
              <a:t>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baseline="0" dirty="0" err="1" smtClean="0">
                <a:sym typeface="Wingdings" panose="05000000000000000000" pitchFamily="2" charset="2"/>
              </a:rPr>
              <a:t>Every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two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weeks</a:t>
            </a:r>
            <a:r>
              <a:rPr lang="pl-PL" baseline="0" dirty="0" smtClean="0">
                <a:sym typeface="Wingdings" panose="05000000000000000000" pitchFamily="2" charset="2"/>
              </a:rPr>
              <a:t> – we </a:t>
            </a:r>
            <a:r>
              <a:rPr lang="pl-PL" baseline="0" dirty="0" err="1" smtClean="0">
                <a:sym typeface="Wingdings" panose="05000000000000000000" pitchFamily="2" charset="2"/>
              </a:rPr>
              <a:t>already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have</a:t>
            </a:r>
            <a:r>
              <a:rPr lang="pl-PL" baseline="0" dirty="0" smtClean="0">
                <a:sym typeface="Wingdings" panose="05000000000000000000" pitchFamily="2" charset="2"/>
              </a:rPr>
              <a:t> a plan for 9 </a:t>
            </a:r>
            <a:r>
              <a:rPr lang="pl-PL" baseline="0" dirty="0" err="1" smtClean="0">
                <a:sym typeface="Wingdings" panose="05000000000000000000" pitchFamily="2" charset="2"/>
              </a:rPr>
              <a:t>meetings</a:t>
            </a:r>
            <a:endParaRPr lang="pl-PL" baseline="0" dirty="0" smtClean="0">
              <a:sym typeface="Wingdings" panose="05000000000000000000" pitchFamily="2" charset="2"/>
            </a:endParaRPr>
          </a:p>
          <a:p>
            <a:r>
              <a:rPr lang="pl-PL" baseline="0" dirty="0" err="1" smtClean="0">
                <a:sym typeface="Wingdings" panose="05000000000000000000" pitchFamily="2" charset="2"/>
              </a:rPr>
              <a:t>What</a:t>
            </a:r>
            <a:r>
              <a:rPr lang="pl-PL" baseline="0" dirty="0" smtClean="0">
                <a:sym typeface="Wingdings" panose="05000000000000000000" pitchFamily="2" charset="2"/>
              </a:rPr>
              <a:t>: React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6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9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ES2015 is the most extensive update to the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since the publication of its first edition in 1997.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the nearest block and are NOT hoisted.</a:t>
            </a:r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3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0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 syntax is not introducing a new object model to JavaScript. It’s just syntactical sugar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existing prototype-based inheritance.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 syntax is not introducing a new object model to JavaScript. It’s just syntactical sugar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existing prototype-based inheritance.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React-Cassio-Sousa-Antonio/dp/14842126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hyperlink" Target="http://helion.pl/ksiazki/react-dla-zaawansowanych-cassio-de-sousa-antonio,reactz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ln>
            <a:noFill/>
          </a:ln>
        </p:spPr>
      </p:sp>
      <p:sp>
        <p:nvSpPr>
          <p:cNvPr id="3" name="Title 3"/>
          <p:cNvSpPr txBox="1">
            <a:spLocks/>
          </p:cNvSpPr>
          <p:nvPr/>
        </p:nvSpPr>
        <p:spPr>
          <a:xfrm>
            <a:off x="1700784" y="457200"/>
            <a:ext cx="6650387" cy="769441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 anchor="t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0" b="1" i="0" u="none" strike="noStrike" cap="none" spc="-600" normalizeH="0" baseline="0" dirty="0">
                <a:ln>
                  <a:noFill/>
                </a:ln>
                <a:solidFill>
                  <a:srgbClr val="A7A7A7"/>
                </a:solidFill>
                <a:effectLst/>
                <a:uFillTx/>
                <a:latin typeface="Arial"/>
                <a:ea typeface="Arial"/>
                <a:cs typeface="Arial"/>
                <a:sym typeface="Helvetica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9pPr>
          </a:lstStyle>
          <a:p>
            <a:pPr hangingPunct="1"/>
            <a:r>
              <a:rPr lang="pl-PL" sz="5000" b="0" spc="-75" dirty="0" smtClean="0">
                <a:solidFill>
                  <a:schemeClr val="tx1"/>
                </a:solidFill>
              </a:rPr>
              <a:t>Infusion.js #1</a:t>
            </a:r>
            <a:endParaRPr lang="en-US" sz="5000" b="0" spc="-75" dirty="0">
              <a:solidFill>
                <a:schemeClr val="tx1"/>
              </a:solidFill>
            </a:endParaRP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1661028" y="2200761"/>
            <a:ext cx="7408175" cy="28615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smtClean="0"/>
              <a:t>I</a:t>
            </a:r>
            <a:r>
              <a:rPr lang="en-US" dirty="0" err="1" smtClean="0"/>
              <a:t>ntroduction</a:t>
            </a:r>
            <a:r>
              <a:rPr lang="en-US" dirty="0" smtClean="0"/>
              <a:t> </a:t>
            </a:r>
            <a:r>
              <a:rPr lang="en-US" dirty="0"/>
              <a:t>to JSWonderland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Marcin Dudek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Tomek Łaszkiewicz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30</a:t>
            </a:r>
            <a:r>
              <a:rPr lang="en-US" sz="1600" dirty="0" smtClean="0">
                <a:solidFill>
                  <a:schemeClr val="bg1"/>
                </a:solidFill>
              </a:rPr>
              <a:t>/0</a:t>
            </a:r>
            <a:r>
              <a:rPr lang="pl-PL" sz="1600" dirty="0" smtClean="0">
                <a:solidFill>
                  <a:schemeClr val="bg1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pl-PL" sz="1600" dirty="0" smtClean="0">
                <a:solidFill>
                  <a:schemeClr val="bg1"/>
                </a:solidFill>
              </a:rPr>
              <a:t>2017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smtClean="0">
                <a:solidFill>
                  <a:schemeClr val="bg1"/>
                </a:solidFill>
              </a:rPr>
              <a:t>Wrocław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i="1" dirty="0" err="1"/>
              <a:t>l</a:t>
            </a:r>
            <a:r>
              <a:rPr lang="pl-PL" b="1" i="1" dirty="0" err="1" smtClean="0"/>
              <a:t>et</a:t>
            </a:r>
            <a:r>
              <a:rPr lang="pl-PL" b="1" dirty="0" smtClean="0"/>
              <a:t> and </a:t>
            </a:r>
            <a:r>
              <a:rPr lang="pl-PL" b="1" i="1" dirty="0" err="1" smtClean="0"/>
              <a:t>const</a:t>
            </a:r>
            <a:endParaRPr lang="en-US" b="1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6406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Cure for </a:t>
            </a:r>
            <a:r>
              <a:rPr lang="en-US" dirty="0" smtClean="0">
                <a:solidFill>
                  <a:schemeClr val="bg2"/>
                </a:solidFill>
              </a:rPr>
              <a:t>sick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98625" y="2665338"/>
            <a:ext cx="8751980" cy="14260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Don’t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err="1" smtClean="0">
                <a:solidFill>
                  <a:schemeClr val="bg2"/>
                </a:solidFill>
              </a:rPr>
              <a:t>use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r>
              <a:rPr lang="pl-PL" dirty="0" smtClean="0">
                <a:solidFill>
                  <a:schemeClr val="bg2"/>
                </a:solidFill>
              </a:rPr>
              <a:t>!</a:t>
            </a:r>
          </a:p>
          <a:p>
            <a:r>
              <a:rPr lang="pl-PL" dirty="0" err="1" smtClean="0">
                <a:solidFill>
                  <a:schemeClr val="bg2"/>
                </a:solidFill>
              </a:rPr>
              <a:t>Prefer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const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b="1" dirty="0"/>
              <a:t>Functions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Default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parameter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value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Spread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Arrow </a:t>
            </a:r>
            <a:r>
              <a:rPr lang="pl-PL" sz="2700" dirty="0" err="1" smtClean="0">
                <a:solidFill>
                  <a:schemeClr val="bg2"/>
                </a:solidFill>
              </a:rPr>
              <a:t>functions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smtClean="0"/>
              <a:t>Objects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Don’t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repeat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yourself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Be </a:t>
            </a:r>
            <a:r>
              <a:rPr lang="pl-PL" sz="2700" dirty="0" err="1" smtClean="0">
                <a:solidFill>
                  <a:schemeClr val="bg2"/>
                </a:solidFill>
              </a:rPr>
              <a:t>destructive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Be </a:t>
            </a:r>
            <a:r>
              <a:rPr lang="pl-PL" sz="2700" dirty="0" err="1" smtClean="0">
                <a:solidFill>
                  <a:schemeClr val="bg2"/>
                </a:solidFill>
              </a:rPr>
              <a:t>concise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err="1" smtClean="0"/>
              <a:t>Object.assign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39" y="1525784"/>
            <a:ext cx="10048095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The </a:t>
            </a:r>
            <a:r>
              <a:rPr lang="en-US" sz="2700" dirty="0" err="1">
                <a:solidFill>
                  <a:schemeClr val="bg2"/>
                </a:solidFill>
              </a:rPr>
              <a:t>Object.assign</a:t>
            </a:r>
            <a:r>
              <a:rPr lang="en-US" sz="2700" dirty="0">
                <a:solidFill>
                  <a:schemeClr val="bg2"/>
                </a:solidFill>
              </a:rPr>
              <a:t> method copies properties from one or more source objects to a target </a:t>
            </a:r>
            <a:r>
              <a:rPr lang="en-US" sz="2700" dirty="0" smtClean="0">
                <a:solidFill>
                  <a:schemeClr val="bg2"/>
                </a:solidFill>
              </a:rPr>
              <a:t>object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en-US" sz="2700" dirty="0" smtClean="0">
                <a:solidFill>
                  <a:schemeClr val="bg2"/>
                </a:solidFill>
              </a:rPr>
              <a:t>specified </a:t>
            </a:r>
            <a:r>
              <a:rPr lang="en-US" sz="2700" dirty="0">
                <a:solidFill>
                  <a:schemeClr val="bg2"/>
                </a:solidFill>
              </a:rPr>
              <a:t>as the very first </a:t>
            </a:r>
            <a:r>
              <a:rPr lang="en-US" sz="2700" dirty="0" smtClean="0">
                <a:solidFill>
                  <a:schemeClr val="bg2"/>
                </a:solidFill>
              </a:rPr>
              <a:t>argument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700" dirty="0" smtClean="0">
              <a:solidFill>
                <a:schemeClr val="bg2"/>
              </a:solidFill>
            </a:endParaRPr>
          </a:p>
          <a:p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Object.assign</a:t>
            </a:r>
            <a:r>
              <a:rPr lang="pl-PL" sz="2700" dirty="0" smtClean="0">
                <a:solidFill>
                  <a:schemeClr val="bg2"/>
                </a:solidFill>
              </a:rPr>
              <a:t>({}, </a:t>
            </a:r>
            <a:r>
              <a:rPr lang="pl-PL" sz="2700" dirty="0" err="1" smtClean="0">
                <a:solidFill>
                  <a:schemeClr val="bg2"/>
                </a:solidFill>
              </a:rPr>
              <a:t>defaults</a:t>
            </a:r>
            <a:r>
              <a:rPr lang="pl-PL" sz="2700" dirty="0" smtClean="0">
                <a:solidFill>
                  <a:schemeClr val="bg2"/>
                </a:solidFill>
              </a:rPr>
              <a:t>, options1, options2, options3)</a:t>
            </a:r>
            <a:endParaRPr lang="pl-PL" sz="2700" dirty="0">
              <a:solidFill>
                <a:schemeClr val="bg2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H="1">
            <a:off x="3845169" y="3731636"/>
            <a:ext cx="1216152" cy="365760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4" name="Curved Down Arrow 13"/>
          <p:cNvSpPr/>
          <p:nvPr/>
        </p:nvSpPr>
        <p:spPr>
          <a:xfrm flipH="1">
            <a:off x="3780755" y="3509479"/>
            <a:ext cx="2250831" cy="641604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5" name="Curved Down Arrow 14"/>
          <p:cNvSpPr/>
          <p:nvPr/>
        </p:nvSpPr>
        <p:spPr>
          <a:xfrm flipH="1">
            <a:off x="3780753" y="3423138"/>
            <a:ext cx="4038538" cy="727945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6" name="Curved Down Arrow 15"/>
          <p:cNvSpPr/>
          <p:nvPr/>
        </p:nvSpPr>
        <p:spPr>
          <a:xfrm flipH="1">
            <a:off x="3780752" y="3317631"/>
            <a:ext cx="5410140" cy="833452"/>
          </a:xfrm>
          <a:prstGeom prst="curvedDown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954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err="1" smtClean="0"/>
              <a:t>Collections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Array</a:t>
            </a:r>
            <a:r>
              <a:rPr lang="pl-PL" sz="2700" dirty="0" smtClean="0">
                <a:solidFill>
                  <a:schemeClr val="bg2"/>
                </a:solidFill>
              </a:rPr>
              <a:t> – </a:t>
            </a:r>
            <a:r>
              <a:rPr lang="pl-PL" sz="2700" dirty="0" err="1" smtClean="0">
                <a:solidFill>
                  <a:schemeClr val="bg2"/>
                </a:solidFill>
              </a:rPr>
              <a:t>what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new</a:t>
            </a:r>
            <a:r>
              <a:rPr lang="pl-PL" sz="2700" dirty="0" smtClean="0">
                <a:solidFill>
                  <a:schemeClr val="bg2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Maps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Sets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err="1" smtClean="0"/>
              <a:t>Classes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40" y="1525784"/>
            <a:ext cx="7878552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Syntatic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sugar</a:t>
            </a:r>
            <a:r>
              <a:rPr lang="pl-PL" sz="2700" dirty="0">
                <a:solidFill>
                  <a:schemeClr val="bg2"/>
                </a:solidFill>
              </a:rPr>
              <a:t> for </a:t>
            </a:r>
            <a:r>
              <a:rPr lang="pl-PL" sz="2700" dirty="0" err="1">
                <a:solidFill>
                  <a:schemeClr val="bg2"/>
                </a:solidFill>
              </a:rPr>
              <a:t>constructor</a:t>
            </a:r>
            <a:r>
              <a:rPr lang="pl-PL" sz="2700" dirty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function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But </a:t>
            </a:r>
            <a:r>
              <a:rPr lang="en-US" sz="2700" dirty="0" smtClean="0">
                <a:solidFill>
                  <a:schemeClr val="bg2"/>
                </a:solidFill>
              </a:rPr>
              <a:t>still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sweet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b="1" dirty="0" err="1" smtClean="0"/>
              <a:t>Modules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07540" y="1525784"/>
            <a:ext cx="7878552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Avoid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polluting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global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namespaces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err="1" smtClean="0">
                <a:solidFill>
                  <a:schemeClr val="bg2"/>
                </a:solidFill>
              </a:rPr>
              <a:t>Very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 smtClean="0">
                <a:solidFill>
                  <a:schemeClr val="bg2"/>
                </a:solidFill>
              </a:rPr>
              <a:t>important</a:t>
            </a:r>
            <a:r>
              <a:rPr lang="pl-PL" sz="2700" dirty="0" smtClean="0">
                <a:solidFill>
                  <a:schemeClr val="bg2"/>
                </a:solidFill>
              </a:rPr>
              <a:t> for React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b="1" dirty="0" smtClean="0"/>
              <a:t>Promises</a:t>
            </a:r>
            <a:r>
              <a:rPr lang="pl-PL" b="1" dirty="0" smtClean="0"/>
              <a:t> and </a:t>
            </a:r>
            <a:r>
              <a:rPr lang="en-US" b="1" dirty="0" err="1" smtClean="0"/>
              <a:t>async</a:t>
            </a:r>
            <a:endParaRPr lang="en-US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92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8091" y="3901661"/>
            <a:ext cx="8763336" cy="9001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smtClean="0"/>
              <a:t>Infusion.js? YES!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2084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Why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Who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When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What</a:t>
            </a:r>
            <a:r>
              <a:rPr lang="pl-PL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React!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Stable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Component </a:t>
            </a:r>
            <a:r>
              <a:rPr lang="en-US" sz="2700" dirty="0" smtClean="0">
                <a:solidFill>
                  <a:schemeClr val="bg2"/>
                </a:solidFill>
              </a:rPr>
              <a:t>philosophy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Maintained</a:t>
            </a:r>
            <a:r>
              <a:rPr lang="pl-PL" sz="2700" dirty="0" smtClean="0">
                <a:solidFill>
                  <a:schemeClr val="bg2"/>
                </a:solidFill>
              </a:rPr>
              <a:t> by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Bonus: Native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Book</a:t>
            </a:r>
            <a:r>
              <a:rPr lang="pl-PL" dirty="0" smtClean="0"/>
              <a:t>: Pro React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958862" y="1525784"/>
            <a:ext cx="2622644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3"/>
              </a:rPr>
              <a:t>Amazon</a:t>
            </a:r>
            <a:endParaRPr lang="pl-PL" sz="2700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4"/>
              </a:rPr>
              <a:t>Helion</a:t>
            </a:r>
            <a:endParaRPr lang="en-US" sz="27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9" y="1525784"/>
            <a:ext cx="3454574" cy="46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en-US" dirty="0" smtClean="0"/>
              <a:t>dark</a:t>
            </a:r>
            <a:r>
              <a:rPr lang="pl-PL" dirty="0" smtClean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495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874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IDE – ale gdzie?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99" y="2480050"/>
            <a:ext cx="3057525" cy="838200"/>
          </a:xfrm>
          <a:prstGeom prst="rect">
            <a:avLst/>
          </a:prstGeom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3877563" y="3450299"/>
            <a:ext cx="823391" cy="812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vs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20" y="4239570"/>
            <a:ext cx="4257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Atom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Created</a:t>
            </a:r>
            <a:r>
              <a:rPr lang="pl-PL" sz="2700" dirty="0" smtClean="0">
                <a:solidFill>
                  <a:schemeClr val="bg2"/>
                </a:solidFill>
              </a:rPr>
              <a:t> by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Cross-platform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Built-in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>
                <a:solidFill>
                  <a:schemeClr val="bg2"/>
                </a:solidFill>
              </a:rPr>
              <a:t>package</a:t>
            </a:r>
            <a:r>
              <a:rPr lang="pl-PL" sz="2700" dirty="0">
                <a:solidFill>
                  <a:schemeClr val="bg2"/>
                </a:solidFill>
              </a:rPr>
              <a:t>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>
                <a:solidFill>
                  <a:schemeClr val="bg2"/>
                </a:solidFill>
              </a:rPr>
              <a:t>Smart </a:t>
            </a:r>
            <a:r>
              <a:rPr lang="en-US" sz="2700" dirty="0" err="1" smtClean="0">
                <a:solidFill>
                  <a:schemeClr val="bg2"/>
                </a:solidFill>
              </a:rPr>
              <a:t>autocompletion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O</a:t>
            </a:r>
            <a:r>
              <a:rPr lang="en-US" sz="2700" dirty="0" smtClean="0">
                <a:solidFill>
                  <a:schemeClr val="bg2"/>
                </a:solidFill>
              </a:rPr>
              <a:t>pen </a:t>
            </a:r>
            <a:r>
              <a:rPr lang="en-US" sz="2700" dirty="0">
                <a:solidFill>
                  <a:schemeClr val="bg2"/>
                </a:solidFill>
              </a:rPr>
              <a:t>source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b="1" dirty="0" err="1" smtClean="0"/>
              <a:t>Ecma</a:t>
            </a:r>
            <a:r>
              <a:rPr lang="pl-PL" b="1" dirty="0" smtClean="0"/>
              <a:t> </a:t>
            </a:r>
            <a:r>
              <a:rPr lang="pl-PL" b="1" dirty="0" err="1" smtClean="0"/>
              <a:t>Script</a:t>
            </a:r>
            <a:r>
              <a:rPr lang="pl-PL" b="1" dirty="0" smtClean="0"/>
              <a:t> 2015</a:t>
            </a:r>
            <a:endParaRPr lang="en-US" b="1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253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</TotalTime>
  <Words>331</Words>
  <Application>Microsoft Office PowerPoint</Application>
  <PresentationFormat>Widescreen</PresentationFormat>
  <Paragraphs>89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</vt:lpstr>
      <vt:lpstr>Segoe UI Light</vt:lpstr>
      <vt:lpstr>Wingdings</vt:lpstr>
      <vt:lpstr>IGT 2013</vt:lpstr>
      <vt:lpstr>PowerPoint Presentation</vt:lpstr>
      <vt:lpstr>Infusion.js? YES!</vt:lpstr>
      <vt:lpstr>React!</vt:lpstr>
      <vt:lpstr>Book: Pro React</vt:lpstr>
      <vt:lpstr>JavaScript dark history</vt:lpstr>
      <vt:lpstr>JavaScript basis</vt:lpstr>
      <vt:lpstr>IDE – ale gdzie?</vt:lpstr>
      <vt:lpstr>Atom</vt:lpstr>
      <vt:lpstr>Ecma Script 2015</vt:lpstr>
      <vt:lpstr>let and const</vt:lpstr>
      <vt:lpstr>Functions</vt:lpstr>
      <vt:lpstr>Objects</vt:lpstr>
      <vt:lpstr>Object.assign</vt:lpstr>
      <vt:lpstr>Collections</vt:lpstr>
      <vt:lpstr>Classes</vt:lpstr>
      <vt:lpstr>Modules</vt:lpstr>
      <vt:lpstr>Promises and async</vt:lpstr>
      <vt:lpstr>Slide Divider Arial 50 pt.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Tomasz Laszkiewicz</cp:lastModifiedBy>
  <cp:revision>511</cp:revision>
  <cp:lastPrinted>2017-02-07T17:13:29Z</cp:lastPrinted>
  <dcterms:created xsi:type="dcterms:W3CDTF">2013-12-12T17:28:20Z</dcterms:created>
  <dcterms:modified xsi:type="dcterms:W3CDTF">2017-03-30T00:13:21Z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