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"/>
      <p:regular r:id="rId20"/>
      <p:bold r:id="rId21"/>
      <p:italic r:id="rId22"/>
      <p:boldItalic r:id="rId23"/>
    </p:embeddedFont>
    <p:embeddedFont>
      <p:font typeface="Nixie One"/>
      <p:regular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regular.fntdata"/><Relationship Id="rId22" Type="http://schemas.openxmlformats.org/officeDocument/2006/relationships/font" Target="fonts/Muli-italic.fntdata"/><Relationship Id="rId21" Type="http://schemas.openxmlformats.org/officeDocument/2006/relationships/font" Target="fonts/Muli-bold.fntdata"/><Relationship Id="rId24" Type="http://schemas.openxmlformats.org/officeDocument/2006/relationships/font" Target="fonts/NixieOne-regular.fntdata"/><Relationship Id="rId23" Type="http://schemas.openxmlformats.org/officeDocument/2006/relationships/font" Target="fonts/Muli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2f5434d0c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2f5434d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2f5434d0c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2f5434d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2f5434d0c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2f5434d0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2f5434d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2f5434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2f5434d0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2f5434d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2f5434d0c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2f5434d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2f5434d0c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2f5434d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38" name="Google Shape;338;p11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Varnit Goyal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to tell you how to get started with machine learning </a:t>
            </a:r>
            <a:endParaRPr/>
          </a:p>
        </p:txBody>
      </p:sp>
      <p:sp>
        <p:nvSpPr>
          <p:cNvPr id="339" name="Google Shape;339;p1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Tools Required</a:t>
            </a:r>
            <a:endParaRPr sz="4800"/>
          </a:p>
        </p:txBody>
      </p:sp>
      <p:sp>
        <p:nvSpPr>
          <p:cNvPr id="415" name="Google Shape;415;p2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/>
          <p:nvPr>
            <p:ph type="title"/>
          </p:nvPr>
        </p:nvSpPr>
        <p:spPr>
          <a:xfrm>
            <a:off x="1732700" y="991825"/>
            <a:ext cx="6071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required to get Started</a:t>
            </a:r>
            <a:endParaRPr sz="3000"/>
          </a:p>
        </p:txBody>
      </p:sp>
      <p:sp>
        <p:nvSpPr>
          <p:cNvPr id="421" name="Google Shape;421;p21"/>
          <p:cNvSpPr txBox="1"/>
          <p:nvPr>
            <p:ph idx="1" type="body"/>
          </p:nvPr>
        </p:nvSpPr>
        <p:spPr>
          <a:xfrm>
            <a:off x="1732700" y="1888475"/>
            <a:ext cx="49443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Python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Scikit learn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Jupyter notebook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Numpy and pandas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Some other frameworks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Cloud computing (optional)</a:t>
            </a:r>
            <a:endParaRPr sz="2200"/>
          </a:p>
        </p:txBody>
      </p:sp>
      <p:sp>
        <p:nvSpPr>
          <p:cNvPr id="422" name="Google Shape;42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22"/>
          <p:cNvSpPr txBox="1"/>
          <p:nvPr>
            <p:ph idx="4294967295" type="ctrTitle"/>
          </p:nvPr>
        </p:nvSpPr>
        <p:spPr>
          <a:xfrm>
            <a:off x="3829050" y="144305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429" name="Google Shape;429;p22"/>
          <p:cNvSpPr txBox="1"/>
          <p:nvPr>
            <p:ph idx="4294967295" type="subTitle"/>
          </p:nvPr>
        </p:nvSpPr>
        <p:spPr>
          <a:xfrm>
            <a:off x="4017625" y="2223874"/>
            <a:ext cx="43338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Role of cloud computing</a:t>
            </a:r>
            <a:endParaRPr sz="2400"/>
          </a:p>
        </p:txBody>
      </p:sp>
      <p:grpSp>
        <p:nvGrpSpPr>
          <p:cNvPr id="430" name="Google Shape;430;p22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431" name="Google Shape;431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2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34" name="Google Shape;434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2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50" y="609438"/>
            <a:ext cx="7140800" cy="39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>
            <p:ph idx="4294967295" type="ctrTitle"/>
          </p:nvPr>
        </p:nvSpPr>
        <p:spPr>
          <a:xfrm>
            <a:off x="607575" y="743775"/>
            <a:ext cx="7846200" cy="3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Cost 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5000$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whole pc would cost more than 7000$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3" name="Google Shape;453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2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60" name="Google Shape;460;p25"/>
          <p:cNvSpPr txBox="1"/>
          <p:nvPr>
            <p:ph idx="4294967295" type="body"/>
          </p:nvPr>
        </p:nvSpPr>
        <p:spPr>
          <a:xfrm>
            <a:off x="2126552" y="2400250"/>
            <a:ext cx="5721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Question will be appreciated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varnitgoyal95@gmail.com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+919412522023 (whatsapp)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https://github.com/varnitgoyal95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idx="4294967295" type="ctrTitle"/>
          </p:nvPr>
        </p:nvSpPr>
        <p:spPr>
          <a:xfrm>
            <a:off x="685800" y="1403724"/>
            <a:ext cx="7772400" cy="27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uli"/>
                <a:ea typeface="Muli"/>
                <a:cs typeface="Muli"/>
                <a:sym typeface="Muli"/>
              </a:rPr>
              <a:t>Who is going to top exams this year ?</a:t>
            </a:r>
            <a:endParaRPr b="1" sz="3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 what is ML?</a:t>
            </a:r>
            <a:endParaRPr sz="4800"/>
          </a:p>
        </p:txBody>
      </p:sp>
      <p:sp>
        <p:nvSpPr>
          <p:cNvPr id="356" name="Google Shape;356;p14"/>
          <p:cNvSpPr txBox="1"/>
          <p:nvPr>
            <p:ph idx="1" type="subTitle"/>
          </p:nvPr>
        </p:nvSpPr>
        <p:spPr>
          <a:xfrm>
            <a:off x="2795600" y="2841979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Predicting the unknown </a:t>
            </a:r>
            <a:endParaRPr sz="1800"/>
          </a:p>
        </p:txBody>
      </p:sp>
      <p:sp>
        <p:nvSpPr>
          <p:cNvPr id="357" name="Google Shape;357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/>
          <p:nvPr>
            <p:ph type="title"/>
          </p:nvPr>
        </p:nvSpPr>
        <p:spPr>
          <a:xfrm>
            <a:off x="1732700" y="973600"/>
            <a:ext cx="7411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Types of Machine Learning</a:t>
            </a:r>
            <a:endParaRPr sz="3500"/>
          </a:p>
        </p:txBody>
      </p:sp>
      <p:sp>
        <p:nvSpPr>
          <p:cNvPr id="363" name="Google Shape;363;p15"/>
          <p:cNvSpPr txBox="1"/>
          <p:nvPr/>
        </p:nvSpPr>
        <p:spPr>
          <a:xfrm>
            <a:off x="1732700" y="1744525"/>
            <a:ext cx="29184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Supervised Learning</a:t>
            </a:r>
            <a:endParaRPr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Supervised learning is when we use algorithm to learn mapping between input and output function.</a:t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Unsupervised learning </a:t>
            </a:r>
            <a:endParaRPr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Unsupervised learning is when you only give input but no corresponding output, the algorithm learns on its own.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type="title"/>
          </p:nvPr>
        </p:nvSpPr>
        <p:spPr>
          <a:xfrm>
            <a:off x="1963175" y="803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</a:t>
            </a:r>
            <a:endParaRPr/>
          </a:p>
        </p:txBody>
      </p:sp>
      <p:sp>
        <p:nvSpPr>
          <p:cNvPr id="372" name="Google Shape;372;p16"/>
          <p:cNvSpPr txBox="1"/>
          <p:nvPr>
            <p:ph idx="1" type="body"/>
          </p:nvPr>
        </p:nvSpPr>
        <p:spPr>
          <a:xfrm>
            <a:off x="1889850" y="1804750"/>
            <a:ext cx="49443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Terms to know before getting started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Tools required </a:t>
            </a:r>
            <a:r>
              <a:rPr lang="en" sz="2200"/>
              <a:t>before getting started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Practical example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◇"/>
            </a:pPr>
            <a:r>
              <a:rPr lang="en" sz="2200"/>
              <a:t>Queries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title"/>
          </p:nvPr>
        </p:nvSpPr>
        <p:spPr>
          <a:xfrm>
            <a:off x="1732700" y="973600"/>
            <a:ext cx="7411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Types of Supervised Learning</a:t>
            </a:r>
            <a:endParaRPr sz="3500"/>
          </a:p>
        </p:txBody>
      </p:sp>
      <p:sp>
        <p:nvSpPr>
          <p:cNvPr id="379" name="Google Shape;379;p17"/>
          <p:cNvSpPr txBox="1"/>
          <p:nvPr/>
        </p:nvSpPr>
        <p:spPr>
          <a:xfrm>
            <a:off x="1732700" y="1744525"/>
            <a:ext cx="29184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Classification	</a:t>
            </a:r>
            <a:endParaRPr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Classification problem is when the output is a category for ex - topper, average, failure.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Regression </a:t>
            </a:r>
            <a:endParaRPr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Regression is when the output is a real value for ex- percentage, value etc.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1669850" y="39590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2" name="Google Shape;382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idx="4294967295" type="title"/>
          </p:nvPr>
        </p:nvSpPr>
        <p:spPr>
          <a:xfrm>
            <a:off x="1732700" y="919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88" name="Google Shape;388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661" y="1978925"/>
            <a:ext cx="4418375" cy="2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539900" y="597075"/>
            <a:ext cx="20112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Load the dataset </a:t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3739775" y="597075"/>
            <a:ext cx="20112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dataset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6123025" y="597075"/>
            <a:ext cx="20112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dataset</a:t>
            </a:r>
            <a:endParaRPr/>
          </a:p>
        </p:txBody>
      </p:sp>
      <p:cxnSp>
        <p:nvCxnSpPr>
          <p:cNvPr id="398" name="Google Shape;398;p19"/>
          <p:cNvCxnSpPr>
            <a:endCxn id="396" idx="1"/>
          </p:cNvCxnSpPr>
          <p:nvPr/>
        </p:nvCxnSpPr>
        <p:spPr>
          <a:xfrm>
            <a:off x="3551075" y="932325"/>
            <a:ext cx="1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19"/>
          <p:cNvCxnSpPr>
            <a:stCxn id="396" idx="3"/>
            <a:endCxn id="397" idx="1"/>
          </p:cNvCxnSpPr>
          <p:nvPr/>
        </p:nvCxnSpPr>
        <p:spPr>
          <a:xfrm>
            <a:off x="5750975" y="932325"/>
            <a:ext cx="3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19"/>
          <p:cNvSpPr/>
          <p:nvPr/>
        </p:nvSpPr>
        <p:spPr>
          <a:xfrm>
            <a:off x="5206350" y="1958900"/>
            <a:ext cx="13932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573775" y="1958850"/>
            <a:ext cx="13932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5206350" y="3153125"/>
            <a:ext cx="1393200" cy="6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with        Algorithm</a:t>
            </a:r>
            <a:endParaRPr/>
          </a:p>
        </p:txBody>
      </p:sp>
      <p:cxnSp>
        <p:nvCxnSpPr>
          <p:cNvPr id="403" name="Google Shape;403;p19"/>
          <p:cNvCxnSpPr>
            <a:stCxn id="400" idx="2"/>
            <a:endCxn id="402" idx="0"/>
          </p:cNvCxnSpPr>
          <p:nvPr/>
        </p:nvCxnSpPr>
        <p:spPr>
          <a:xfrm>
            <a:off x="5902950" y="2629400"/>
            <a:ext cx="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19"/>
          <p:cNvCxnSpPr>
            <a:stCxn id="397" idx="2"/>
            <a:endCxn id="400" idx="0"/>
          </p:cNvCxnSpPr>
          <p:nvPr/>
        </p:nvCxnSpPr>
        <p:spPr>
          <a:xfrm flipH="1">
            <a:off x="5902825" y="1267575"/>
            <a:ext cx="1225800" cy="6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19"/>
          <p:cNvCxnSpPr>
            <a:stCxn id="397" idx="2"/>
            <a:endCxn id="401" idx="0"/>
          </p:cNvCxnSpPr>
          <p:nvPr/>
        </p:nvCxnSpPr>
        <p:spPr>
          <a:xfrm>
            <a:off x="7128625" y="1267575"/>
            <a:ext cx="1141800" cy="6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19"/>
          <p:cNvSpPr/>
          <p:nvPr/>
        </p:nvSpPr>
        <p:spPr>
          <a:xfrm>
            <a:off x="7573775" y="3153125"/>
            <a:ext cx="1393200" cy="6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</p:txBody>
      </p:sp>
      <p:cxnSp>
        <p:nvCxnSpPr>
          <p:cNvPr id="407" name="Google Shape;407;p19"/>
          <p:cNvCxnSpPr>
            <a:stCxn id="401" idx="2"/>
            <a:endCxn id="406" idx="0"/>
          </p:cNvCxnSpPr>
          <p:nvPr/>
        </p:nvCxnSpPr>
        <p:spPr>
          <a:xfrm>
            <a:off x="8270375" y="2629350"/>
            <a:ext cx="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19"/>
          <p:cNvSpPr/>
          <p:nvPr/>
        </p:nvSpPr>
        <p:spPr>
          <a:xfrm>
            <a:off x="7699475" y="4452125"/>
            <a:ext cx="11418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Metrics</a:t>
            </a:r>
            <a:endParaRPr/>
          </a:p>
        </p:txBody>
      </p:sp>
      <p:cxnSp>
        <p:nvCxnSpPr>
          <p:cNvPr id="409" name="Google Shape;409;p19"/>
          <p:cNvCxnSpPr>
            <a:stCxn id="406" idx="4"/>
            <a:endCxn id="408" idx="0"/>
          </p:cNvCxnSpPr>
          <p:nvPr/>
        </p:nvCxnSpPr>
        <p:spPr>
          <a:xfrm>
            <a:off x="8270375" y="3760625"/>
            <a:ext cx="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