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5065-54D3-438F-A342-14B561570AAD}"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16C6D-A440-42A1-A6EC-47EE0CC422A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45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5065-54D3-438F-A342-14B561570AAD}"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416838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5065-54D3-438F-A342-14B561570AAD}"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285124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5065-54D3-438F-A342-14B561570AAD}"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258036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5065-54D3-438F-A342-14B561570AAD}"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816C6D-A440-42A1-A6EC-47EE0CC422A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4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5065-54D3-438F-A342-14B561570AAD}"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324787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5065-54D3-438F-A342-14B561570AAD}" type="datetimeFigureOut">
              <a:rPr lang="en-IN" smtClean="0"/>
              <a:t>09-09-2021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365145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5065-54D3-438F-A342-14B561570AAD}" type="datetimeFigureOut">
              <a:rPr lang="en-IN" smtClean="0"/>
              <a:t>09-09-2021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348735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8C5065-54D3-438F-A342-14B561570AAD}" type="datetimeFigureOut">
              <a:rPr lang="en-IN" smtClean="0"/>
              <a:t>09-09-2021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401835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8C5065-54D3-438F-A342-14B561570AAD}" type="datetimeFigureOut">
              <a:rPr lang="en-IN" smtClean="0"/>
              <a:t>09-09-2021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816C6D-A440-42A1-A6EC-47EE0CC422AB}" type="slidenum">
              <a:rPr lang="en-IN" smtClean="0"/>
              <a:t>‹#›</a:t>
            </a:fld>
            <a:endParaRPr lang="en-IN"/>
          </a:p>
        </p:txBody>
      </p:sp>
    </p:spTree>
    <p:extLst>
      <p:ext uri="{BB962C8B-B14F-4D97-AF65-F5344CB8AC3E}">
        <p14:creationId xmlns:p14="http://schemas.microsoft.com/office/powerpoint/2010/main" val="111684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5065-54D3-438F-A342-14B561570AAD}"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816C6D-A440-42A1-A6EC-47EE0CC422AB}" type="slidenum">
              <a:rPr lang="en-IN" smtClean="0"/>
              <a:t>‹#›</a:t>
            </a:fld>
            <a:endParaRPr lang="en-IN"/>
          </a:p>
        </p:txBody>
      </p:sp>
    </p:spTree>
    <p:extLst>
      <p:ext uri="{BB962C8B-B14F-4D97-AF65-F5344CB8AC3E}">
        <p14:creationId xmlns:p14="http://schemas.microsoft.com/office/powerpoint/2010/main" val="182500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8C5065-54D3-438F-A342-14B561570AAD}" type="datetimeFigureOut">
              <a:rPr lang="en-IN" smtClean="0"/>
              <a:t>09-09-2021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816C6D-A440-42A1-A6EC-47EE0CC422A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303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uipath.com/studio/v2020.10/docs/flowcharts" TargetMode="External"/><Relationship Id="rId2" Type="http://schemas.openxmlformats.org/officeDocument/2006/relationships/hyperlink" Target="https://docs.uipath.com/studio/v2020.10/docs/sequences" TargetMode="External"/><Relationship Id="rId1" Type="http://schemas.openxmlformats.org/officeDocument/2006/relationships/slideLayout" Target="../slideLayouts/slideLayout2.xml"/><Relationship Id="rId5" Type="http://schemas.openxmlformats.org/officeDocument/2006/relationships/hyperlink" Target="https://docs.uipath.com/studio/v2020.10/docs/global-exception-handler" TargetMode="External"/><Relationship Id="rId4" Type="http://schemas.openxmlformats.org/officeDocument/2006/relationships/hyperlink" Target="https://docs.uipath.com/studio/v2020.10/docs/state-machin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B5BF-6786-4FBD-99E4-50D4642B2C26}"/>
              </a:ext>
            </a:extLst>
          </p:cNvPr>
          <p:cNvSpPr>
            <a:spLocks noGrp="1"/>
          </p:cNvSpPr>
          <p:nvPr>
            <p:ph type="ctrTitle"/>
          </p:nvPr>
        </p:nvSpPr>
        <p:spPr>
          <a:xfrm>
            <a:off x="1066800" y="812218"/>
            <a:ext cx="10058400" cy="3566160"/>
          </a:xfrm>
        </p:spPr>
        <p:txBody>
          <a:bodyPr>
            <a:normAutofit/>
          </a:bodyPr>
          <a:lstStyle/>
          <a:p>
            <a:pPr algn="ctr"/>
            <a:r>
              <a:rPr lang="en-US" sz="6600" b="1" dirty="0"/>
              <a:t>Variables, Arguments, and Control Flow in Studio</a:t>
            </a:r>
            <a:endParaRPr lang="en-IN" sz="6600" b="1" dirty="0"/>
          </a:p>
        </p:txBody>
      </p:sp>
    </p:spTree>
    <p:extLst>
      <p:ext uri="{BB962C8B-B14F-4D97-AF65-F5344CB8AC3E}">
        <p14:creationId xmlns:p14="http://schemas.microsoft.com/office/powerpoint/2010/main" val="37686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2694-EA7D-4A45-A6AE-C1864863B4EB}"/>
              </a:ext>
            </a:extLst>
          </p:cNvPr>
          <p:cNvSpPr>
            <a:spLocks noGrp="1"/>
          </p:cNvSpPr>
          <p:nvPr>
            <p:ph idx="1"/>
          </p:nvPr>
        </p:nvSpPr>
        <p:spPr>
          <a:xfrm>
            <a:off x="905522" y="1863867"/>
            <a:ext cx="9960745" cy="3356203"/>
          </a:xfrm>
        </p:spPr>
        <p:txBody>
          <a:bodyPr>
            <a:normAutofit/>
          </a:bodyPr>
          <a:lstStyle/>
          <a:p>
            <a:pPr algn="l">
              <a:buFont typeface="Arial" panose="020B0604020202020204" pitchFamily="34" charset="0"/>
              <a:buChar char="•"/>
            </a:pPr>
            <a:r>
              <a:rPr lang="en-IN" dirty="0"/>
              <a:t>Text Variables</a:t>
            </a:r>
          </a:p>
          <a:p>
            <a:pPr algn="l">
              <a:buFont typeface="Arial" panose="020B0604020202020204" pitchFamily="34" charset="0"/>
              <a:buChar char="•"/>
            </a:pPr>
            <a:r>
              <a:rPr lang="en-IN" dirty="0"/>
              <a:t>True or False Variables</a:t>
            </a:r>
          </a:p>
          <a:p>
            <a:pPr algn="l">
              <a:buFont typeface="Arial" panose="020B0604020202020204" pitchFamily="34" charset="0"/>
              <a:buChar char="•"/>
            </a:pPr>
            <a:r>
              <a:rPr lang="en-IN" dirty="0"/>
              <a:t>Number Variables</a:t>
            </a:r>
          </a:p>
          <a:p>
            <a:pPr algn="l">
              <a:buFont typeface="Arial" panose="020B0604020202020204" pitchFamily="34" charset="0"/>
              <a:buChar char="•"/>
            </a:pPr>
            <a:r>
              <a:rPr lang="en-IN" dirty="0"/>
              <a:t>Array Variables</a:t>
            </a:r>
          </a:p>
          <a:p>
            <a:pPr algn="l">
              <a:buFont typeface="Arial" panose="020B0604020202020204" pitchFamily="34" charset="0"/>
              <a:buChar char="•"/>
            </a:pPr>
            <a:r>
              <a:rPr lang="en-IN" dirty="0"/>
              <a:t>Date and Time Variables</a:t>
            </a:r>
          </a:p>
          <a:p>
            <a:pPr algn="l">
              <a:buFont typeface="Arial" panose="020B0604020202020204" pitchFamily="34" charset="0"/>
              <a:buChar char="•"/>
            </a:pPr>
            <a:r>
              <a:rPr lang="en-IN" dirty="0"/>
              <a:t>Data Table Variables</a:t>
            </a:r>
          </a:p>
          <a:p>
            <a:pPr algn="l">
              <a:buFont typeface="Arial" panose="020B0604020202020204" pitchFamily="34" charset="0"/>
              <a:buChar char="•"/>
            </a:pPr>
            <a:r>
              <a:rPr lang="en-IN" dirty="0" err="1"/>
              <a:t>GenericValue</a:t>
            </a:r>
            <a:r>
              <a:rPr lang="en-IN" dirty="0"/>
              <a:t> Variables</a:t>
            </a:r>
          </a:p>
        </p:txBody>
      </p:sp>
      <p:sp>
        <p:nvSpPr>
          <p:cNvPr id="4" name="Title 3">
            <a:extLst>
              <a:ext uri="{FF2B5EF4-FFF2-40B4-BE49-F238E27FC236}">
                <a16:creationId xmlns:a16="http://schemas.microsoft.com/office/drawing/2014/main" id="{C05BA975-F923-4B97-9B7F-D1C13BC094C5}"/>
              </a:ext>
            </a:extLst>
          </p:cNvPr>
          <p:cNvSpPr>
            <a:spLocks noGrp="1"/>
          </p:cNvSpPr>
          <p:nvPr>
            <p:ph type="title"/>
          </p:nvPr>
        </p:nvSpPr>
        <p:spPr/>
        <p:txBody>
          <a:bodyPr>
            <a:normAutofit fontScale="90000"/>
          </a:bodyPr>
          <a:lstStyle/>
          <a:p>
            <a:br>
              <a:rPr lang="en-IN" b="1" i="0" dirty="0">
                <a:solidFill>
                  <a:srgbClr val="4C555A"/>
                </a:solidFill>
                <a:effectLst/>
                <a:latin typeface="proxima nova"/>
              </a:rPr>
            </a:br>
            <a:r>
              <a:rPr lang="en-IN" b="1" i="0" dirty="0">
                <a:solidFill>
                  <a:srgbClr val="384248"/>
                </a:solidFill>
                <a:effectLst/>
                <a:latin typeface="proxima nova"/>
              </a:rPr>
              <a:t>Types of Variables</a:t>
            </a:r>
            <a:br>
              <a:rPr lang="en-IN" b="1" i="0" dirty="0">
                <a:solidFill>
                  <a:srgbClr val="384248"/>
                </a:solidFill>
                <a:effectLst/>
                <a:latin typeface="proxima nova"/>
              </a:rPr>
            </a:br>
            <a:endParaRPr lang="en-IN" b="1" i="0" dirty="0">
              <a:solidFill>
                <a:srgbClr val="4C555A"/>
              </a:solidFill>
              <a:effectLst/>
              <a:latin typeface="proxima nova"/>
            </a:endParaRPr>
          </a:p>
        </p:txBody>
      </p:sp>
    </p:spTree>
    <p:extLst>
      <p:ext uri="{BB962C8B-B14F-4D97-AF65-F5344CB8AC3E}">
        <p14:creationId xmlns:p14="http://schemas.microsoft.com/office/powerpoint/2010/main" val="263595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125D-81D7-4B92-80BC-4F04DABE2F67}"/>
              </a:ext>
            </a:extLst>
          </p:cNvPr>
          <p:cNvSpPr>
            <a:spLocks noGrp="1"/>
          </p:cNvSpPr>
          <p:nvPr>
            <p:ph type="title"/>
          </p:nvPr>
        </p:nvSpPr>
        <p:spPr/>
        <p:txBody>
          <a:bodyPr/>
          <a:lstStyle/>
          <a:p>
            <a:br>
              <a:rPr lang="en-IN" dirty="0"/>
            </a:br>
            <a:r>
              <a:rPr lang="en-IN" b="1" i="0" dirty="0">
                <a:solidFill>
                  <a:srgbClr val="000000"/>
                </a:solidFill>
                <a:effectLst/>
                <a:latin typeface="Inter"/>
              </a:rPr>
              <a:t>Invoke Workflow and Arguments</a:t>
            </a:r>
            <a:endParaRPr lang="en-IN" dirty="0"/>
          </a:p>
        </p:txBody>
      </p:sp>
      <p:sp>
        <p:nvSpPr>
          <p:cNvPr id="3" name="Content Placeholder 2">
            <a:extLst>
              <a:ext uri="{FF2B5EF4-FFF2-40B4-BE49-F238E27FC236}">
                <a16:creationId xmlns:a16="http://schemas.microsoft.com/office/drawing/2014/main" id="{A53DEDA0-1CEF-49DA-AF8D-1539046BCB91}"/>
              </a:ext>
            </a:extLst>
          </p:cNvPr>
          <p:cNvSpPr>
            <a:spLocks noGrp="1"/>
          </p:cNvSpPr>
          <p:nvPr>
            <p:ph idx="1"/>
          </p:nvPr>
        </p:nvSpPr>
        <p:spPr/>
        <p:txBody>
          <a:bodyPr>
            <a:normAutofit/>
          </a:bodyPr>
          <a:lstStyle/>
          <a:p>
            <a:pPr algn="l" fontAlgn="auto"/>
            <a:r>
              <a:rPr lang="en-US" b="1" i="0" dirty="0">
                <a:solidFill>
                  <a:srgbClr val="313537"/>
                </a:solidFill>
                <a:effectLst/>
                <a:latin typeface="Inter"/>
              </a:rPr>
              <a:t>What is a workflow?</a:t>
            </a:r>
          </a:p>
          <a:p>
            <a:pPr marL="0" indent="0" algn="l" fontAlgn="auto">
              <a:buNone/>
            </a:pPr>
            <a:r>
              <a:rPr lang="en-US" b="0" i="0" dirty="0">
                <a:solidFill>
                  <a:srgbClr val="313537"/>
                </a:solidFill>
                <a:effectLst/>
                <a:latin typeface="Inter"/>
              </a:rPr>
              <a:t>A workflow represents a small piece of automation that you can take and re-use in your projects. It is basically your canvas, the place where you design and work with all the UiPath Studio activities and it defines the flow of your automation. Hence the name, workflow.</a:t>
            </a:r>
            <a:br>
              <a:rPr lang="en-US" b="0" i="0" dirty="0">
                <a:solidFill>
                  <a:srgbClr val="313537"/>
                </a:solidFill>
                <a:effectLst/>
                <a:latin typeface="Inter"/>
              </a:rPr>
            </a:br>
            <a:endParaRPr lang="en-US" b="0" i="0" dirty="0">
              <a:solidFill>
                <a:srgbClr val="313537"/>
              </a:solidFill>
              <a:effectLst/>
              <a:latin typeface="Inter"/>
            </a:endParaRPr>
          </a:p>
          <a:p>
            <a:pPr algn="l" fontAlgn="auto"/>
            <a:r>
              <a:rPr lang="en-US" b="0" i="0" dirty="0">
                <a:solidFill>
                  <a:srgbClr val="313537"/>
                </a:solidFill>
                <a:effectLst/>
                <a:latin typeface="Inter"/>
              </a:rPr>
              <a:t>UiPath Studio provides you with predefined workflow layouts to suit all the needs of a fast and reliable automation process.</a:t>
            </a:r>
          </a:p>
          <a:p>
            <a:pPr algn="l" fontAlgn="auto"/>
            <a:endParaRPr lang="en-US" b="0" i="0" dirty="0">
              <a:solidFill>
                <a:srgbClr val="313537"/>
              </a:solidFill>
              <a:effectLst/>
              <a:latin typeface="Inter"/>
            </a:endParaRPr>
          </a:p>
          <a:p>
            <a:endParaRPr lang="en-IN" dirty="0"/>
          </a:p>
        </p:txBody>
      </p:sp>
    </p:spTree>
    <p:extLst>
      <p:ext uri="{BB962C8B-B14F-4D97-AF65-F5344CB8AC3E}">
        <p14:creationId xmlns:p14="http://schemas.microsoft.com/office/powerpoint/2010/main" val="358615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8B71-6AC0-4DBC-BD8E-0F79BAE153E1}"/>
              </a:ext>
            </a:extLst>
          </p:cNvPr>
          <p:cNvSpPr>
            <a:spLocks noGrp="1"/>
          </p:cNvSpPr>
          <p:nvPr>
            <p:ph type="title"/>
          </p:nvPr>
        </p:nvSpPr>
        <p:spPr>
          <a:xfrm>
            <a:off x="1097280" y="286603"/>
            <a:ext cx="9680211" cy="1124947"/>
          </a:xfrm>
        </p:spPr>
        <p:txBody>
          <a:bodyPr>
            <a:normAutofit/>
          </a:bodyPr>
          <a:lstStyle/>
          <a:p>
            <a:r>
              <a:rPr lang="en-US" sz="3600" b="0" i="0" dirty="0">
                <a:solidFill>
                  <a:srgbClr val="313537"/>
                </a:solidFill>
                <a:effectLst/>
                <a:latin typeface="Inter"/>
              </a:rPr>
              <a:t>The workflow layouts are:</a:t>
            </a:r>
            <a:br>
              <a:rPr lang="en-US" sz="3600" b="0" i="0" dirty="0">
                <a:solidFill>
                  <a:srgbClr val="313537"/>
                </a:solidFill>
                <a:effectLst/>
                <a:latin typeface="Inter"/>
              </a:rPr>
            </a:br>
            <a:endParaRPr lang="en-IN" sz="3600" dirty="0"/>
          </a:p>
        </p:txBody>
      </p:sp>
      <p:sp>
        <p:nvSpPr>
          <p:cNvPr id="3" name="Content Placeholder 2">
            <a:extLst>
              <a:ext uri="{FF2B5EF4-FFF2-40B4-BE49-F238E27FC236}">
                <a16:creationId xmlns:a16="http://schemas.microsoft.com/office/drawing/2014/main" id="{3CC55D5B-456C-4FE2-91B2-E3199040DBBB}"/>
              </a:ext>
            </a:extLst>
          </p:cNvPr>
          <p:cNvSpPr>
            <a:spLocks noGrp="1"/>
          </p:cNvSpPr>
          <p:nvPr>
            <p:ph idx="1"/>
          </p:nvPr>
        </p:nvSpPr>
        <p:spPr/>
        <p:txBody>
          <a:bodyPr/>
          <a:lstStyle/>
          <a:p>
            <a:pPr algn="l" fontAlgn="auto">
              <a:buFont typeface="Arial" panose="020B0604020202020204" pitchFamily="34" charset="0"/>
              <a:buChar char="•"/>
            </a:pPr>
            <a:r>
              <a:rPr lang="en-US" b="1" i="0" dirty="0">
                <a:solidFill>
                  <a:srgbClr val="FA4616"/>
                </a:solidFill>
                <a:effectLst/>
                <a:latin typeface="Inter"/>
                <a:hlinkClick r:id="rId2"/>
              </a:rPr>
              <a:t>Sequences</a:t>
            </a:r>
            <a:endParaRPr lang="en-US" b="0" i="0" dirty="0">
              <a:solidFill>
                <a:srgbClr val="313537"/>
              </a:solidFill>
              <a:effectLst/>
              <a:latin typeface="Inter"/>
            </a:endParaRPr>
          </a:p>
          <a:p>
            <a:pPr algn="l" fontAlgn="auto">
              <a:buFont typeface="Arial" panose="020B0604020202020204" pitchFamily="34" charset="0"/>
              <a:buChar char="•"/>
            </a:pPr>
            <a:r>
              <a:rPr lang="en-US" b="1" i="0" dirty="0">
                <a:solidFill>
                  <a:srgbClr val="FA4616"/>
                </a:solidFill>
                <a:effectLst/>
                <a:latin typeface="Inter"/>
                <a:hlinkClick r:id="rId3"/>
              </a:rPr>
              <a:t>Flowcharts</a:t>
            </a:r>
            <a:endParaRPr lang="en-US" b="0" i="0" dirty="0">
              <a:solidFill>
                <a:srgbClr val="313537"/>
              </a:solidFill>
              <a:effectLst/>
              <a:latin typeface="Inter"/>
            </a:endParaRPr>
          </a:p>
          <a:p>
            <a:pPr algn="l" fontAlgn="auto">
              <a:buFont typeface="Arial" panose="020B0604020202020204" pitchFamily="34" charset="0"/>
              <a:buChar char="•"/>
            </a:pPr>
            <a:r>
              <a:rPr lang="en-US" b="1" i="0" dirty="0">
                <a:solidFill>
                  <a:srgbClr val="FA4616"/>
                </a:solidFill>
                <a:effectLst/>
                <a:latin typeface="Inter"/>
                <a:hlinkClick r:id="rId4"/>
              </a:rPr>
              <a:t>State Machines</a:t>
            </a:r>
            <a:endParaRPr lang="en-US" b="0" i="0" dirty="0">
              <a:solidFill>
                <a:srgbClr val="313537"/>
              </a:solidFill>
              <a:effectLst/>
              <a:latin typeface="Inter"/>
            </a:endParaRPr>
          </a:p>
          <a:p>
            <a:pPr algn="l" fontAlgn="auto">
              <a:buFont typeface="Arial" panose="020B0604020202020204" pitchFamily="34" charset="0"/>
              <a:buChar char="•"/>
            </a:pPr>
            <a:r>
              <a:rPr lang="en-US" b="1" i="0" dirty="0">
                <a:solidFill>
                  <a:srgbClr val="FA4616"/>
                </a:solidFill>
                <a:effectLst/>
                <a:latin typeface="Inter"/>
                <a:hlinkClick r:id="rId5"/>
              </a:rPr>
              <a:t>Global Exception Handler</a:t>
            </a:r>
            <a:endParaRPr lang="en-US" b="0" i="0" dirty="0">
              <a:solidFill>
                <a:srgbClr val="313537"/>
              </a:solidFill>
              <a:effectLst/>
              <a:latin typeface="Inter"/>
            </a:endParaRPr>
          </a:p>
          <a:p>
            <a:endParaRPr lang="en-IN" dirty="0"/>
          </a:p>
        </p:txBody>
      </p:sp>
    </p:spTree>
    <p:extLst>
      <p:ext uri="{BB962C8B-B14F-4D97-AF65-F5344CB8AC3E}">
        <p14:creationId xmlns:p14="http://schemas.microsoft.com/office/powerpoint/2010/main" val="142441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A86A-9DD5-44E9-9022-13E325E6482B}"/>
              </a:ext>
            </a:extLst>
          </p:cNvPr>
          <p:cNvSpPr>
            <a:spLocks noGrp="1"/>
          </p:cNvSpPr>
          <p:nvPr>
            <p:ph type="title"/>
          </p:nvPr>
        </p:nvSpPr>
        <p:spPr/>
        <p:txBody>
          <a:bodyPr/>
          <a:lstStyle/>
          <a:p>
            <a:r>
              <a:rPr lang="en-IN" b="1" i="0" dirty="0">
                <a:solidFill>
                  <a:srgbClr val="313537"/>
                </a:solidFill>
                <a:effectLst/>
                <a:latin typeface="Inter"/>
              </a:rPr>
              <a:t>Arguments</a:t>
            </a:r>
            <a:endParaRPr lang="en-IN" dirty="0"/>
          </a:p>
        </p:txBody>
      </p:sp>
      <p:sp>
        <p:nvSpPr>
          <p:cNvPr id="3" name="Content Placeholder 2">
            <a:extLst>
              <a:ext uri="{FF2B5EF4-FFF2-40B4-BE49-F238E27FC236}">
                <a16:creationId xmlns:a16="http://schemas.microsoft.com/office/drawing/2014/main" id="{7902C21D-1030-453F-9CD1-066766C43199}"/>
              </a:ext>
            </a:extLst>
          </p:cNvPr>
          <p:cNvSpPr>
            <a:spLocks noGrp="1"/>
          </p:cNvSpPr>
          <p:nvPr>
            <p:ph idx="1"/>
          </p:nvPr>
        </p:nvSpPr>
        <p:spPr/>
        <p:txBody>
          <a:bodyPr/>
          <a:lstStyle/>
          <a:p>
            <a:pPr algn="l" fontAlgn="auto"/>
            <a:r>
              <a:rPr lang="en-US" b="1" i="0" dirty="0">
                <a:solidFill>
                  <a:srgbClr val="313537"/>
                </a:solidFill>
                <a:effectLst/>
                <a:latin typeface="Inter"/>
              </a:rPr>
              <a:t>What is an argument?</a:t>
            </a:r>
          </a:p>
          <a:p>
            <a:pPr algn="l" fontAlgn="auto"/>
            <a:r>
              <a:rPr lang="en-US" b="0" i="0" dirty="0">
                <a:solidFill>
                  <a:srgbClr val="313537"/>
                </a:solidFill>
                <a:effectLst/>
                <a:latin typeface="Inter"/>
              </a:rPr>
              <a:t>Arguments are very similar to variables: </a:t>
            </a:r>
          </a:p>
          <a:p>
            <a:pPr algn="l" fontAlgn="auto">
              <a:buFont typeface="Arial" panose="020B0604020202020204" pitchFamily="34" charset="0"/>
              <a:buChar char="•"/>
            </a:pPr>
            <a:r>
              <a:rPr lang="en-US" b="0" i="0" dirty="0">
                <a:solidFill>
                  <a:srgbClr val="313537"/>
                </a:solidFill>
                <a:effectLst/>
                <a:latin typeface="Inter"/>
              </a:rPr>
              <a:t>They store data dynamically</a:t>
            </a:r>
          </a:p>
          <a:p>
            <a:pPr algn="l" fontAlgn="auto">
              <a:buFont typeface="Arial" panose="020B0604020202020204" pitchFamily="34" charset="0"/>
              <a:buChar char="•"/>
            </a:pPr>
            <a:r>
              <a:rPr lang="en-US" b="0" i="0" dirty="0">
                <a:solidFill>
                  <a:srgbClr val="313537"/>
                </a:solidFill>
                <a:effectLst/>
                <a:latin typeface="Inter"/>
              </a:rPr>
              <a:t>They have the same data types</a:t>
            </a:r>
          </a:p>
          <a:p>
            <a:pPr algn="l" fontAlgn="auto">
              <a:buFont typeface="Arial" panose="020B0604020202020204" pitchFamily="34" charset="0"/>
              <a:buChar char="•"/>
            </a:pPr>
            <a:r>
              <a:rPr lang="en-US" b="0" i="0" dirty="0">
                <a:solidFill>
                  <a:srgbClr val="313537"/>
                </a:solidFill>
                <a:effectLst/>
                <a:latin typeface="Inter"/>
              </a:rPr>
              <a:t>They support the same methods and properties</a:t>
            </a:r>
          </a:p>
          <a:p>
            <a:endParaRPr lang="en-US" b="0" i="0" dirty="0">
              <a:solidFill>
                <a:srgbClr val="313537"/>
              </a:solidFill>
              <a:effectLst/>
              <a:latin typeface="Inter"/>
            </a:endParaRPr>
          </a:p>
          <a:p>
            <a:r>
              <a:rPr lang="en-US" b="0" i="0" dirty="0">
                <a:solidFill>
                  <a:srgbClr val="313537"/>
                </a:solidFill>
                <a:effectLst/>
                <a:latin typeface="Inter"/>
              </a:rPr>
              <a:t>The difference is that they pass data between workflows, and they have an additional property for this – the direction. Arguments have specific directions: In, Out, and In/Out. These tell the Robot where the information stored in them is supposed to go.</a:t>
            </a:r>
            <a:endParaRPr lang="en-IN" dirty="0"/>
          </a:p>
        </p:txBody>
      </p:sp>
    </p:spTree>
    <p:extLst>
      <p:ext uri="{BB962C8B-B14F-4D97-AF65-F5344CB8AC3E}">
        <p14:creationId xmlns:p14="http://schemas.microsoft.com/office/powerpoint/2010/main" val="52640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98D2-05E1-40B0-8F67-8E197D352B7E}"/>
              </a:ext>
            </a:extLst>
          </p:cNvPr>
          <p:cNvSpPr>
            <a:spLocks noGrp="1"/>
          </p:cNvSpPr>
          <p:nvPr>
            <p:ph type="title"/>
          </p:nvPr>
        </p:nvSpPr>
        <p:spPr/>
        <p:txBody>
          <a:bodyPr>
            <a:normAutofit/>
          </a:bodyPr>
          <a:lstStyle/>
          <a:p>
            <a:r>
              <a:rPr lang="en-IN" sz="4000" b="1" i="0" dirty="0">
                <a:solidFill>
                  <a:srgbClr val="313537"/>
                </a:solidFill>
                <a:effectLst/>
                <a:latin typeface="Inter"/>
              </a:rPr>
              <a:t>Creating Arguments</a:t>
            </a:r>
            <a:endParaRPr lang="en-IN" sz="4000" dirty="0"/>
          </a:p>
        </p:txBody>
      </p:sp>
      <p:sp>
        <p:nvSpPr>
          <p:cNvPr id="3" name="Content Placeholder 2">
            <a:extLst>
              <a:ext uri="{FF2B5EF4-FFF2-40B4-BE49-F238E27FC236}">
                <a16:creationId xmlns:a16="http://schemas.microsoft.com/office/drawing/2014/main" id="{2A3A39F6-29E3-4E3F-8C22-FFDBE38D3567}"/>
              </a:ext>
            </a:extLst>
          </p:cNvPr>
          <p:cNvSpPr>
            <a:spLocks noGrp="1"/>
          </p:cNvSpPr>
          <p:nvPr>
            <p:ph idx="1"/>
          </p:nvPr>
        </p:nvSpPr>
        <p:spPr/>
        <p:txBody>
          <a:bodyPr/>
          <a:lstStyle/>
          <a:p>
            <a:pPr algn="l" fontAlgn="auto"/>
            <a:r>
              <a:rPr lang="en-US" b="1" i="0" dirty="0">
                <a:solidFill>
                  <a:srgbClr val="313537"/>
                </a:solidFill>
                <a:effectLst/>
                <a:latin typeface="Inter"/>
              </a:rPr>
              <a:t>Why are they important?</a:t>
            </a:r>
          </a:p>
          <a:p>
            <a:pPr algn="l" fontAlgn="auto"/>
            <a:r>
              <a:rPr lang="en-US" b="0" i="0" dirty="0">
                <a:solidFill>
                  <a:srgbClr val="313537"/>
                </a:solidFill>
                <a:effectLst/>
                <a:latin typeface="Inter"/>
              </a:rPr>
              <a:t>Arguments are a key component when it comes to building more complex automations, where you need to store and use data between multiple workflows.</a:t>
            </a:r>
          </a:p>
          <a:p>
            <a:endParaRPr lang="en-US" dirty="0"/>
          </a:p>
          <a:p>
            <a:r>
              <a:rPr lang="en-US" dirty="0"/>
              <a:t>Argument names should be in upper CamelCase with a prefix stating the argument direction, such as </a:t>
            </a:r>
            <a:r>
              <a:rPr lang="en-US" b="1" dirty="0" err="1"/>
              <a:t>in_DefaultTimeout</a:t>
            </a:r>
            <a:r>
              <a:rPr lang="en-US" b="1" dirty="0"/>
              <a:t>, </a:t>
            </a:r>
            <a:r>
              <a:rPr lang="en-US" b="1" dirty="0" err="1"/>
              <a:t>in_FileName</a:t>
            </a:r>
            <a:r>
              <a:rPr lang="en-US" b="1" dirty="0"/>
              <a:t>, </a:t>
            </a:r>
            <a:r>
              <a:rPr lang="en-US" b="1" dirty="0" err="1"/>
              <a:t>out_TextResult</a:t>
            </a:r>
            <a:r>
              <a:rPr lang="en-US" b="1" dirty="0"/>
              <a:t>, </a:t>
            </a:r>
            <a:r>
              <a:rPr lang="en-US" b="1" dirty="0" err="1"/>
              <a:t>io_RetryNumber</a:t>
            </a:r>
            <a:endParaRPr lang="en-IN" b="1" dirty="0"/>
          </a:p>
        </p:txBody>
      </p:sp>
    </p:spTree>
    <p:extLst>
      <p:ext uri="{BB962C8B-B14F-4D97-AF65-F5344CB8AC3E}">
        <p14:creationId xmlns:p14="http://schemas.microsoft.com/office/powerpoint/2010/main" val="162415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5A74-D68B-4DBD-B6FB-08C790BE9F8B}"/>
              </a:ext>
            </a:extLst>
          </p:cNvPr>
          <p:cNvSpPr>
            <a:spLocks noGrp="1"/>
          </p:cNvSpPr>
          <p:nvPr>
            <p:ph type="title"/>
          </p:nvPr>
        </p:nvSpPr>
        <p:spPr>
          <a:xfrm>
            <a:off x="1097280" y="286604"/>
            <a:ext cx="10203994" cy="556776"/>
          </a:xfrm>
        </p:spPr>
        <p:txBody>
          <a:bodyPr>
            <a:normAutofit/>
          </a:bodyPr>
          <a:lstStyle/>
          <a:p>
            <a:r>
              <a:rPr lang="en-US" sz="2800" b="0" i="0" dirty="0">
                <a:solidFill>
                  <a:srgbClr val="4C555A"/>
                </a:solidFill>
                <a:effectLst/>
                <a:latin typeface="proxima nova"/>
              </a:rPr>
              <a:t>From the Body of an Activity</a:t>
            </a:r>
            <a:endParaRPr lang="en-IN" sz="2800" dirty="0"/>
          </a:p>
        </p:txBody>
      </p:sp>
      <p:sp>
        <p:nvSpPr>
          <p:cNvPr id="3" name="Content Placeholder 2">
            <a:extLst>
              <a:ext uri="{FF2B5EF4-FFF2-40B4-BE49-F238E27FC236}">
                <a16:creationId xmlns:a16="http://schemas.microsoft.com/office/drawing/2014/main" id="{9C0BAA43-B729-4A9E-ADAF-518363AAF6F4}"/>
              </a:ext>
            </a:extLst>
          </p:cNvPr>
          <p:cNvSpPr>
            <a:spLocks noGrp="1"/>
          </p:cNvSpPr>
          <p:nvPr>
            <p:ph idx="1"/>
          </p:nvPr>
        </p:nvSpPr>
        <p:spPr>
          <a:xfrm>
            <a:off x="1097280" y="1845734"/>
            <a:ext cx="6155776" cy="4023360"/>
          </a:xfrm>
        </p:spPr>
        <p:txBody>
          <a:bodyPr/>
          <a:lstStyle/>
          <a:p>
            <a:pPr algn="l">
              <a:buFont typeface="+mj-lt"/>
              <a:buAutoNum type="arabicPeriod"/>
            </a:pPr>
            <a:r>
              <a:rPr lang="en-US" b="0" i="0" dirty="0">
                <a:solidFill>
                  <a:srgbClr val="4C555A"/>
                </a:solidFill>
                <a:effectLst/>
                <a:latin typeface="proxima nova"/>
              </a:rPr>
              <a:t>From the </a:t>
            </a:r>
            <a:r>
              <a:rPr lang="en-US" b="1" i="0" dirty="0">
                <a:solidFill>
                  <a:srgbClr val="4C555A"/>
                </a:solidFill>
                <a:effectLst/>
                <a:latin typeface="proxima nova"/>
              </a:rPr>
              <a:t>Activities</a:t>
            </a:r>
            <a:r>
              <a:rPr lang="en-US" b="0" i="0" dirty="0">
                <a:solidFill>
                  <a:srgbClr val="4C555A"/>
                </a:solidFill>
                <a:effectLst/>
                <a:latin typeface="proxima nova"/>
              </a:rPr>
              <a:t> panel, drag an activity to the </a:t>
            </a:r>
            <a:r>
              <a:rPr lang="en-US" b="1" i="0" dirty="0">
                <a:solidFill>
                  <a:srgbClr val="4C555A"/>
                </a:solidFill>
                <a:effectLst/>
                <a:latin typeface="proxima nova"/>
              </a:rPr>
              <a:t>Designer</a:t>
            </a:r>
            <a:r>
              <a:rPr lang="en-US" b="0" i="0" dirty="0">
                <a:solidFill>
                  <a:srgbClr val="4C555A"/>
                </a:solidFill>
                <a:effectLst/>
                <a:latin typeface="proxima nova"/>
              </a:rPr>
              <a:t> panel. Right-click a field and select </a:t>
            </a:r>
            <a:r>
              <a:rPr lang="en-US" b="1" i="0" dirty="0">
                <a:solidFill>
                  <a:srgbClr val="4C555A"/>
                </a:solidFill>
                <a:effectLst/>
                <a:latin typeface="proxima nova"/>
              </a:rPr>
              <a:t>Create In Argument</a:t>
            </a:r>
            <a:r>
              <a:rPr lang="en-US" b="0" i="0" dirty="0">
                <a:solidFill>
                  <a:srgbClr val="4C555A"/>
                </a:solidFill>
                <a:effectLst/>
                <a:latin typeface="proxima nova"/>
              </a:rPr>
              <a:t> or </a:t>
            </a:r>
            <a:r>
              <a:rPr lang="en-US" b="1" i="0" dirty="0">
                <a:solidFill>
                  <a:srgbClr val="4C555A"/>
                </a:solidFill>
                <a:effectLst/>
                <a:latin typeface="proxima nova"/>
              </a:rPr>
              <a:t>Create Out Argument</a:t>
            </a:r>
            <a:r>
              <a:rPr lang="en-US" b="0" i="0" dirty="0">
                <a:solidFill>
                  <a:srgbClr val="4C555A"/>
                </a:solidFill>
                <a:effectLst/>
                <a:latin typeface="proxima nova"/>
              </a:rPr>
              <a:t> from the context menu. Alternatively, press </a:t>
            </a:r>
            <a:r>
              <a:rPr lang="en-US" b="0" i="0" dirty="0" err="1">
                <a:solidFill>
                  <a:srgbClr val="4C555A"/>
                </a:solidFill>
                <a:effectLst/>
                <a:latin typeface="proxima nova"/>
              </a:rPr>
              <a:t>Ctrl+M</a:t>
            </a:r>
            <a:r>
              <a:rPr lang="en-US" b="0" i="0" dirty="0">
                <a:solidFill>
                  <a:srgbClr val="4C555A"/>
                </a:solidFill>
                <a:effectLst/>
                <a:latin typeface="proxima nova"/>
              </a:rPr>
              <a:t> or </a:t>
            </a:r>
            <a:r>
              <a:rPr lang="en-US" b="0" i="0" dirty="0" err="1">
                <a:solidFill>
                  <a:srgbClr val="4C555A"/>
                </a:solidFill>
                <a:effectLst/>
                <a:latin typeface="proxima nova"/>
              </a:rPr>
              <a:t>Ctrl+Shift+M</a:t>
            </a:r>
            <a:r>
              <a:rPr lang="en-US" b="0" i="0" dirty="0">
                <a:solidFill>
                  <a:srgbClr val="4C555A"/>
                </a:solidFill>
                <a:effectLst/>
                <a:latin typeface="proxima nova"/>
              </a:rPr>
              <a:t>. The </a:t>
            </a:r>
            <a:r>
              <a:rPr lang="en-US" b="1" i="0" dirty="0">
                <a:solidFill>
                  <a:srgbClr val="4C555A"/>
                </a:solidFill>
                <a:effectLst/>
                <a:latin typeface="proxima nova"/>
              </a:rPr>
              <a:t>Set Arg</a:t>
            </a:r>
            <a:r>
              <a:rPr lang="en-US" b="0" i="0" dirty="0">
                <a:solidFill>
                  <a:srgbClr val="4C555A"/>
                </a:solidFill>
                <a:effectLst/>
                <a:latin typeface="proxima nova"/>
              </a:rPr>
              <a:t> field is displayed.</a:t>
            </a:r>
          </a:p>
          <a:p>
            <a:pPr algn="l">
              <a:buFont typeface="+mj-lt"/>
              <a:buAutoNum type="arabicPeriod"/>
            </a:pPr>
            <a:r>
              <a:rPr lang="en-US" b="0" i="0" dirty="0">
                <a:solidFill>
                  <a:srgbClr val="4C555A"/>
                </a:solidFill>
                <a:effectLst/>
                <a:latin typeface="proxima nova"/>
              </a:rPr>
              <a:t>Fill in the name and press Enter. The argument is created and visible in the field. Check its direction and type in the </a:t>
            </a:r>
            <a:r>
              <a:rPr lang="en-US" b="1" i="0" dirty="0">
                <a:solidFill>
                  <a:srgbClr val="4C555A"/>
                </a:solidFill>
                <a:effectLst/>
                <a:latin typeface="proxima nova"/>
              </a:rPr>
              <a:t>Arguments</a:t>
            </a:r>
            <a:r>
              <a:rPr lang="en-US" b="0" i="0" dirty="0">
                <a:solidFill>
                  <a:srgbClr val="4C555A"/>
                </a:solidFill>
                <a:effectLst/>
                <a:latin typeface="proxima nova"/>
              </a:rPr>
              <a:t> panel.</a:t>
            </a:r>
          </a:p>
          <a:p>
            <a:endParaRPr lang="en-IN" dirty="0"/>
          </a:p>
        </p:txBody>
      </p:sp>
      <p:pic>
        <p:nvPicPr>
          <p:cNvPr id="2050" name="Picture 2">
            <a:extLst>
              <a:ext uri="{FF2B5EF4-FFF2-40B4-BE49-F238E27FC236}">
                <a16:creationId xmlns:a16="http://schemas.microsoft.com/office/drawing/2014/main" id="{5EEA5C06-528B-46EB-8EA5-A043BDC96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864" y="2624924"/>
            <a:ext cx="422910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64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5A74-D68B-4DBD-B6FB-08C790BE9F8B}"/>
              </a:ext>
            </a:extLst>
          </p:cNvPr>
          <p:cNvSpPr>
            <a:spLocks noGrp="1"/>
          </p:cNvSpPr>
          <p:nvPr>
            <p:ph type="title"/>
          </p:nvPr>
        </p:nvSpPr>
        <p:spPr>
          <a:xfrm>
            <a:off x="1097280" y="286604"/>
            <a:ext cx="10203994" cy="556776"/>
          </a:xfrm>
        </p:spPr>
        <p:txBody>
          <a:bodyPr>
            <a:normAutofit/>
          </a:bodyPr>
          <a:lstStyle/>
          <a:p>
            <a:r>
              <a:rPr lang="en-US" sz="2800" b="0" i="0" dirty="0">
                <a:solidFill>
                  <a:srgbClr val="4C555A"/>
                </a:solidFill>
                <a:effectLst/>
                <a:latin typeface="proxima nova"/>
              </a:rPr>
              <a:t>From Expressions</a:t>
            </a:r>
            <a:endParaRPr lang="en-IN" sz="2800" dirty="0"/>
          </a:p>
        </p:txBody>
      </p:sp>
      <p:sp>
        <p:nvSpPr>
          <p:cNvPr id="3" name="Content Placeholder 2">
            <a:extLst>
              <a:ext uri="{FF2B5EF4-FFF2-40B4-BE49-F238E27FC236}">
                <a16:creationId xmlns:a16="http://schemas.microsoft.com/office/drawing/2014/main" id="{9C0BAA43-B729-4A9E-ADAF-518363AAF6F4}"/>
              </a:ext>
            </a:extLst>
          </p:cNvPr>
          <p:cNvSpPr>
            <a:spLocks noGrp="1"/>
          </p:cNvSpPr>
          <p:nvPr>
            <p:ph idx="1"/>
          </p:nvPr>
        </p:nvSpPr>
        <p:spPr>
          <a:xfrm>
            <a:off x="1097280" y="1845734"/>
            <a:ext cx="6155776" cy="4023360"/>
          </a:xfrm>
        </p:spPr>
        <p:txBody>
          <a:bodyPr/>
          <a:lstStyle/>
          <a:p>
            <a:pPr algn="l"/>
            <a:r>
              <a:rPr lang="en-US" b="0" i="0" dirty="0">
                <a:solidFill>
                  <a:srgbClr val="4C555A"/>
                </a:solidFill>
                <a:effectLst/>
                <a:latin typeface="proxima nova"/>
              </a:rPr>
              <a:t>Alternatively, arguments can be created from expressions directly in an activity input field or the </a:t>
            </a:r>
            <a:r>
              <a:rPr lang="en-US" b="1" i="0" dirty="0">
                <a:solidFill>
                  <a:srgbClr val="4C555A"/>
                </a:solidFill>
                <a:effectLst/>
                <a:latin typeface="proxima nova"/>
              </a:rPr>
              <a:t>Expression Editor</a:t>
            </a:r>
            <a:r>
              <a:rPr lang="en-US" b="0" i="0" dirty="0">
                <a:solidFill>
                  <a:srgbClr val="4C555A"/>
                </a:solidFill>
                <a:effectLst/>
                <a:latin typeface="proxima nova"/>
              </a:rPr>
              <a:t>:</a:t>
            </a:r>
          </a:p>
          <a:p>
            <a:pPr algn="l">
              <a:buFont typeface="+mj-lt"/>
              <a:buAutoNum type="arabicPeriod"/>
            </a:pPr>
            <a:r>
              <a:rPr lang="en-US" b="0" i="0" dirty="0">
                <a:solidFill>
                  <a:srgbClr val="4C555A"/>
                </a:solidFill>
                <a:effectLst/>
                <a:latin typeface="proxima nova"/>
              </a:rPr>
              <a:t>Select a part of the expression and press </a:t>
            </a:r>
            <a:r>
              <a:rPr lang="en-US" b="0" i="0" dirty="0" err="1">
                <a:solidFill>
                  <a:srgbClr val="4C555A"/>
                </a:solidFill>
                <a:effectLst/>
                <a:latin typeface="proxima nova"/>
              </a:rPr>
              <a:t>Ctrl+M</a:t>
            </a:r>
            <a:r>
              <a:rPr lang="en-US" b="0" i="0" dirty="0">
                <a:solidFill>
                  <a:srgbClr val="4C555A"/>
                </a:solidFill>
                <a:effectLst/>
                <a:latin typeface="proxima nova"/>
              </a:rPr>
              <a:t> or </a:t>
            </a:r>
            <a:r>
              <a:rPr lang="en-US" b="0" i="0" dirty="0" err="1">
                <a:solidFill>
                  <a:srgbClr val="4C555A"/>
                </a:solidFill>
                <a:effectLst/>
                <a:latin typeface="proxima nova"/>
              </a:rPr>
              <a:t>Ctrl+Shift+M</a:t>
            </a:r>
            <a:r>
              <a:rPr lang="en-US" b="0" i="0" dirty="0">
                <a:solidFill>
                  <a:srgbClr val="4C555A"/>
                </a:solidFill>
                <a:effectLst/>
                <a:latin typeface="proxima nova"/>
              </a:rPr>
              <a:t>. The </a:t>
            </a:r>
            <a:r>
              <a:rPr lang="en-US" b="1" i="0" dirty="0">
                <a:solidFill>
                  <a:srgbClr val="4C555A"/>
                </a:solidFill>
                <a:effectLst/>
                <a:latin typeface="proxima nova"/>
              </a:rPr>
              <a:t>Set Arg</a:t>
            </a:r>
            <a:r>
              <a:rPr lang="en-US" b="0" i="0" dirty="0">
                <a:solidFill>
                  <a:srgbClr val="4C555A"/>
                </a:solidFill>
                <a:effectLst/>
                <a:latin typeface="proxima nova"/>
              </a:rPr>
              <a:t> field is displayed.</a:t>
            </a:r>
          </a:p>
          <a:p>
            <a:pPr algn="l">
              <a:buFont typeface="+mj-lt"/>
              <a:buAutoNum type="arabicPeriod"/>
            </a:pPr>
            <a:r>
              <a:rPr lang="en-US" b="0" i="0" dirty="0">
                <a:solidFill>
                  <a:srgbClr val="4C555A"/>
                </a:solidFill>
                <a:effectLst/>
                <a:latin typeface="proxima nova"/>
              </a:rPr>
              <a:t>Fill in the name and press Enter. The argument is created. Check its type and direction in the </a:t>
            </a:r>
            <a:r>
              <a:rPr lang="en-US" b="1" i="0" dirty="0">
                <a:solidFill>
                  <a:srgbClr val="4C555A"/>
                </a:solidFill>
                <a:effectLst/>
                <a:latin typeface="proxima nova"/>
              </a:rPr>
              <a:t>Arguments</a:t>
            </a:r>
            <a:r>
              <a:rPr lang="en-US" b="0" i="0" dirty="0">
                <a:solidFill>
                  <a:srgbClr val="4C555A"/>
                </a:solidFill>
                <a:effectLst/>
                <a:latin typeface="proxima nova"/>
              </a:rPr>
              <a:t> panel.</a:t>
            </a:r>
          </a:p>
          <a:p>
            <a:pPr marL="0" indent="0">
              <a:buNone/>
            </a:pPr>
            <a:endParaRPr lang="en-IN" dirty="0"/>
          </a:p>
        </p:txBody>
      </p:sp>
      <p:pic>
        <p:nvPicPr>
          <p:cNvPr id="5" name="Picture 4">
            <a:extLst>
              <a:ext uri="{FF2B5EF4-FFF2-40B4-BE49-F238E27FC236}">
                <a16:creationId xmlns:a16="http://schemas.microsoft.com/office/drawing/2014/main" id="{5C9F79A2-A3E6-4750-A6B6-2B981A0F01B9}"/>
              </a:ext>
            </a:extLst>
          </p:cNvPr>
          <p:cNvPicPr>
            <a:picLocks noChangeAspect="1"/>
          </p:cNvPicPr>
          <p:nvPr/>
        </p:nvPicPr>
        <p:blipFill>
          <a:blip r:embed="rId2"/>
          <a:stretch>
            <a:fillRect/>
          </a:stretch>
        </p:blipFill>
        <p:spPr>
          <a:xfrm>
            <a:off x="7464613" y="1950592"/>
            <a:ext cx="4915326" cy="2956816"/>
          </a:xfrm>
          <a:prstGeom prst="rect">
            <a:avLst/>
          </a:prstGeom>
        </p:spPr>
      </p:pic>
    </p:spTree>
    <p:extLst>
      <p:ext uri="{BB962C8B-B14F-4D97-AF65-F5344CB8AC3E}">
        <p14:creationId xmlns:p14="http://schemas.microsoft.com/office/powerpoint/2010/main" val="415715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5A74-D68B-4DBD-B6FB-08C790BE9F8B}"/>
              </a:ext>
            </a:extLst>
          </p:cNvPr>
          <p:cNvSpPr>
            <a:spLocks noGrp="1"/>
          </p:cNvSpPr>
          <p:nvPr>
            <p:ph type="title"/>
          </p:nvPr>
        </p:nvSpPr>
        <p:spPr>
          <a:xfrm>
            <a:off x="1097280" y="286604"/>
            <a:ext cx="10203994" cy="885248"/>
          </a:xfrm>
        </p:spPr>
        <p:txBody>
          <a:bodyPr>
            <a:normAutofit/>
          </a:bodyPr>
          <a:lstStyle/>
          <a:p>
            <a:r>
              <a:rPr lang="en-US" sz="2800" b="0" i="0" dirty="0">
                <a:solidFill>
                  <a:srgbClr val="4C555A"/>
                </a:solidFill>
                <a:effectLst/>
                <a:latin typeface="proxima nova"/>
              </a:rPr>
              <a:t>From the Properties Panel</a:t>
            </a:r>
            <a:endParaRPr lang="en-IN" sz="2800" dirty="0"/>
          </a:p>
        </p:txBody>
      </p:sp>
      <p:sp>
        <p:nvSpPr>
          <p:cNvPr id="3" name="Content Placeholder 2">
            <a:extLst>
              <a:ext uri="{FF2B5EF4-FFF2-40B4-BE49-F238E27FC236}">
                <a16:creationId xmlns:a16="http://schemas.microsoft.com/office/drawing/2014/main" id="{9C0BAA43-B729-4A9E-ADAF-518363AAF6F4}"/>
              </a:ext>
            </a:extLst>
          </p:cNvPr>
          <p:cNvSpPr>
            <a:spLocks noGrp="1"/>
          </p:cNvSpPr>
          <p:nvPr>
            <p:ph idx="1"/>
          </p:nvPr>
        </p:nvSpPr>
        <p:spPr>
          <a:xfrm>
            <a:off x="1097280" y="1845734"/>
            <a:ext cx="6155776" cy="4023360"/>
          </a:xfrm>
        </p:spPr>
        <p:txBody>
          <a:bodyPr/>
          <a:lstStyle/>
          <a:p>
            <a:pPr algn="l">
              <a:buFont typeface="+mj-lt"/>
              <a:buAutoNum type="arabicPeriod"/>
            </a:pPr>
            <a:r>
              <a:rPr lang="en-US" b="0" i="0" dirty="0">
                <a:solidFill>
                  <a:srgbClr val="4C555A"/>
                </a:solidFill>
                <a:effectLst/>
                <a:latin typeface="proxima nova"/>
              </a:rPr>
              <a:t>In the </a:t>
            </a:r>
            <a:r>
              <a:rPr lang="en-US" b="1" i="0" dirty="0">
                <a:solidFill>
                  <a:srgbClr val="4C555A"/>
                </a:solidFill>
                <a:effectLst/>
                <a:latin typeface="proxima nova"/>
              </a:rPr>
              <a:t>Properties</a:t>
            </a:r>
            <a:r>
              <a:rPr lang="en-US" b="0" i="0" dirty="0">
                <a:solidFill>
                  <a:srgbClr val="4C555A"/>
                </a:solidFill>
                <a:effectLst/>
                <a:latin typeface="proxima nova"/>
              </a:rPr>
              <a:t> panel of any activity, right-click a field that can be edited, and select </a:t>
            </a:r>
            <a:r>
              <a:rPr lang="en-US" b="1" i="0" dirty="0">
                <a:solidFill>
                  <a:srgbClr val="4C555A"/>
                </a:solidFill>
                <a:effectLst/>
                <a:latin typeface="proxima nova"/>
              </a:rPr>
              <a:t>Create In Argument</a:t>
            </a:r>
            <a:r>
              <a:rPr lang="en-US" b="0" i="0" dirty="0">
                <a:solidFill>
                  <a:srgbClr val="4C555A"/>
                </a:solidFill>
                <a:effectLst/>
                <a:latin typeface="proxima nova"/>
              </a:rPr>
              <a:t> or </a:t>
            </a:r>
            <a:r>
              <a:rPr lang="en-US" b="1" i="0" dirty="0">
                <a:solidFill>
                  <a:srgbClr val="4C555A"/>
                </a:solidFill>
                <a:effectLst/>
                <a:latin typeface="proxima nova"/>
              </a:rPr>
              <a:t>Create Out Argument</a:t>
            </a:r>
            <a:r>
              <a:rPr lang="en-US" b="0" i="0" dirty="0">
                <a:solidFill>
                  <a:srgbClr val="4C555A"/>
                </a:solidFill>
                <a:effectLst/>
                <a:latin typeface="proxima nova"/>
              </a:rPr>
              <a:t> from the context menu. Alternatively, press </a:t>
            </a:r>
            <a:r>
              <a:rPr lang="en-US" b="0" i="0" dirty="0" err="1">
                <a:solidFill>
                  <a:srgbClr val="4C555A"/>
                </a:solidFill>
                <a:effectLst/>
                <a:latin typeface="proxima nova"/>
              </a:rPr>
              <a:t>Ctrl+M</a:t>
            </a:r>
            <a:r>
              <a:rPr lang="en-US" b="0" i="0" dirty="0">
                <a:solidFill>
                  <a:srgbClr val="4C555A"/>
                </a:solidFill>
                <a:effectLst/>
                <a:latin typeface="proxima nova"/>
              </a:rPr>
              <a:t> or </a:t>
            </a:r>
            <a:r>
              <a:rPr lang="en-US" b="0" i="0" dirty="0" err="1">
                <a:solidFill>
                  <a:srgbClr val="4C555A"/>
                </a:solidFill>
                <a:effectLst/>
                <a:latin typeface="proxima nova"/>
              </a:rPr>
              <a:t>Ctrl+Shift+M</a:t>
            </a:r>
            <a:r>
              <a:rPr lang="en-US" b="0" i="0" dirty="0">
                <a:solidFill>
                  <a:srgbClr val="4C555A"/>
                </a:solidFill>
                <a:effectLst/>
                <a:latin typeface="proxima nova"/>
              </a:rPr>
              <a:t>. The </a:t>
            </a:r>
            <a:r>
              <a:rPr lang="en-US" b="1" i="0" dirty="0">
                <a:solidFill>
                  <a:srgbClr val="4C555A"/>
                </a:solidFill>
                <a:effectLst/>
                <a:latin typeface="proxima nova"/>
              </a:rPr>
              <a:t>Set Arg</a:t>
            </a:r>
            <a:r>
              <a:rPr lang="en-US" b="0" i="0" dirty="0">
                <a:solidFill>
                  <a:srgbClr val="4C555A"/>
                </a:solidFill>
                <a:effectLst/>
                <a:latin typeface="proxima nova"/>
              </a:rPr>
              <a:t> field is displayed.</a:t>
            </a:r>
          </a:p>
          <a:p>
            <a:pPr algn="l">
              <a:buFont typeface="+mj-lt"/>
              <a:buAutoNum type="arabicPeriod"/>
            </a:pPr>
            <a:r>
              <a:rPr lang="en-US" b="0" i="0" dirty="0">
                <a:solidFill>
                  <a:srgbClr val="4C555A"/>
                </a:solidFill>
                <a:effectLst/>
                <a:latin typeface="proxima nova"/>
              </a:rPr>
              <a:t>Fill in the name and press Enter. The argument is created and visible in the field. Check its direction and type in the </a:t>
            </a:r>
            <a:r>
              <a:rPr lang="en-US" b="1" i="0" dirty="0">
                <a:solidFill>
                  <a:srgbClr val="4C555A"/>
                </a:solidFill>
                <a:effectLst/>
                <a:latin typeface="proxima nova"/>
              </a:rPr>
              <a:t>Arguments</a:t>
            </a:r>
            <a:r>
              <a:rPr lang="en-US" b="0" i="0" dirty="0">
                <a:solidFill>
                  <a:srgbClr val="4C555A"/>
                </a:solidFill>
                <a:effectLst/>
                <a:latin typeface="proxima nova"/>
              </a:rPr>
              <a:t> panel.</a:t>
            </a:r>
          </a:p>
          <a:p>
            <a:pPr marL="0" indent="0">
              <a:buNone/>
            </a:pPr>
            <a:endParaRPr lang="en-IN" dirty="0"/>
          </a:p>
        </p:txBody>
      </p:sp>
      <p:pic>
        <p:nvPicPr>
          <p:cNvPr id="3074" name="Picture 2">
            <a:extLst>
              <a:ext uri="{FF2B5EF4-FFF2-40B4-BE49-F238E27FC236}">
                <a16:creationId xmlns:a16="http://schemas.microsoft.com/office/drawing/2014/main" id="{2BC21BB8-EED4-4502-ADA2-B4131A31C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740" y="1845734"/>
            <a:ext cx="3754763" cy="4404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5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5A74-D68B-4DBD-B6FB-08C790BE9F8B}"/>
              </a:ext>
            </a:extLst>
          </p:cNvPr>
          <p:cNvSpPr>
            <a:spLocks noGrp="1"/>
          </p:cNvSpPr>
          <p:nvPr>
            <p:ph type="title"/>
          </p:nvPr>
        </p:nvSpPr>
        <p:spPr>
          <a:xfrm>
            <a:off x="1097280" y="286604"/>
            <a:ext cx="10203994" cy="947392"/>
          </a:xfrm>
        </p:spPr>
        <p:txBody>
          <a:bodyPr>
            <a:normAutofit/>
          </a:bodyPr>
          <a:lstStyle/>
          <a:p>
            <a:r>
              <a:rPr lang="en-US" sz="2800" b="0" i="0" dirty="0">
                <a:solidFill>
                  <a:srgbClr val="4C555A"/>
                </a:solidFill>
                <a:effectLst/>
                <a:latin typeface="proxima nova"/>
              </a:rPr>
              <a:t>From the Arguments Panel</a:t>
            </a:r>
            <a:endParaRPr lang="en-IN" sz="2800" dirty="0"/>
          </a:p>
        </p:txBody>
      </p:sp>
      <p:sp>
        <p:nvSpPr>
          <p:cNvPr id="3" name="Content Placeholder 2">
            <a:extLst>
              <a:ext uri="{FF2B5EF4-FFF2-40B4-BE49-F238E27FC236}">
                <a16:creationId xmlns:a16="http://schemas.microsoft.com/office/drawing/2014/main" id="{9C0BAA43-B729-4A9E-ADAF-518363AAF6F4}"/>
              </a:ext>
            </a:extLst>
          </p:cNvPr>
          <p:cNvSpPr>
            <a:spLocks noGrp="1"/>
          </p:cNvSpPr>
          <p:nvPr>
            <p:ph idx="1"/>
          </p:nvPr>
        </p:nvSpPr>
        <p:spPr>
          <a:xfrm>
            <a:off x="1097279" y="1845734"/>
            <a:ext cx="8446215" cy="1332472"/>
          </a:xfrm>
        </p:spPr>
        <p:txBody>
          <a:bodyPr>
            <a:normAutofit lnSpcReduction="10000"/>
          </a:bodyPr>
          <a:lstStyle/>
          <a:p>
            <a:pPr algn="l">
              <a:buFont typeface="+mj-lt"/>
              <a:buAutoNum type="arabicPeriod"/>
            </a:pPr>
            <a:r>
              <a:rPr lang="en-US" b="0" i="0" dirty="0">
                <a:solidFill>
                  <a:srgbClr val="4C555A"/>
                </a:solidFill>
                <a:effectLst/>
                <a:latin typeface="proxima nova"/>
              </a:rPr>
              <a:t>In the </a:t>
            </a:r>
            <a:r>
              <a:rPr lang="en-US" b="1" i="0" dirty="0">
                <a:solidFill>
                  <a:srgbClr val="4C555A"/>
                </a:solidFill>
                <a:effectLst/>
                <a:latin typeface="proxima nova"/>
              </a:rPr>
              <a:t>Designer</a:t>
            </a:r>
            <a:r>
              <a:rPr lang="en-US" b="0" i="0" dirty="0">
                <a:solidFill>
                  <a:srgbClr val="4C555A"/>
                </a:solidFill>
                <a:effectLst/>
                <a:latin typeface="proxima nova"/>
              </a:rPr>
              <a:t> panel, click </a:t>
            </a:r>
            <a:r>
              <a:rPr lang="en-US" b="1" i="0" dirty="0">
                <a:solidFill>
                  <a:srgbClr val="4C555A"/>
                </a:solidFill>
                <a:effectLst/>
                <a:latin typeface="proxima nova"/>
              </a:rPr>
              <a:t>Arguments</a:t>
            </a:r>
            <a:r>
              <a:rPr lang="en-US" b="0" i="0" dirty="0">
                <a:solidFill>
                  <a:srgbClr val="4C555A"/>
                </a:solidFill>
                <a:effectLst/>
                <a:latin typeface="proxima nova"/>
              </a:rPr>
              <a:t>. The </a:t>
            </a:r>
            <a:r>
              <a:rPr lang="en-US" b="1" i="0" dirty="0">
                <a:solidFill>
                  <a:srgbClr val="4C555A"/>
                </a:solidFill>
                <a:effectLst/>
                <a:latin typeface="proxima nova"/>
              </a:rPr>
              <a:t>Arguments</a:t>
            </a:r>
            <a:r>
              <a:rPr lang="en-US" b="0" i="0" dirty="0">
                <a:solidFill>
                  <a:srgbClr val="4C555A"/>
                </a:solidFill>
                <a:effectLst/>
                <a:latin typeface="proxima nova"/>
              </a:rPr>
              <a:t> panel is displayed.</a:t>
            </a:r>
          </a:p>
          <a:p>
            <a:pPr algn="l">
              <a:buFont typeface="+mj-lt"/>
              <a:buAutoNum type="arabicPeriod"/>
            </a:pPr>
            <a:r>
              <a:rPr lang="en-US" b="0" i="0" dirty="0">
                <a:solidFill>
                  <a:srgbClr val="4C555A"/>
                </a:solidFill>
                <a:effectLst/>
                <a:latin typeface="proxima nova"/>
              </a:rPr>
              <a:t>Click the </a:t>
            </a:r>
            <a:r>
              <a:rPr lang="en-US" b="1" i="0" dirty="0">
                <a:solidFill>
                  <a:srgbClr val="4C555A"/>
                </a:solidFill>
                <a:effectLst/>
                <a:latin typeface="proxima nova"/>
              </a:rPr>
              <a:t>Create Argument</a:t>
            </a:r>
            <a:r>
              <a:rPr lang="en-US" b="0" i="0" dirty="0">
                <a:solidFill>
                  <a:srgbClr val="4C555A"/>
                </a:solidFill>
                <a:effectLst/>
                <a:latin typeface="proxima nova"/>
              </a:rPr>
              <a:t> line, and fill in the name. A new argument is created.</a:t>
            </a:r>
          </a:p>
        </p:txBody>
      </p:sp>
      <p:pic>
        <p:nvPicPr>
          <p:cNvPr id="4098" name="Picture 2">
            <a:extLst>
              <a:ext uri="{FF2B5EF4-FFF2-40B4-BE49-F238E27FC236}">
                <a16:creationId xmlns:a16="http://schemas.microsoft.com/office/drawing/2014/main" id="{5045D892-2D3A-4381-A366-2E35E1F13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954" y="3273040"/>
            <a:ext cx="6196289" cy="256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32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5A74-D68B-4DBD-B6FB-08C790BE9F8B}"/>
              </a:ext>
            </a:extLst>
          </p:cNvPr>
          <p:cNvSpPr>
            <a:spLocks noGrp="1"/>
          </p:cNvSpPr>
          <p:nvPr>
            <p:ph type="title"/>
          </p:nvPr>
        </p:nvSpPr>
        <p:spPr>
          <a:xfrm>
            <a:off x="1097280" y="286604"/>
            <a:ext cx="10203994" cy="947392"/>
          </a:xfrm>
        </p:spPr>
        <p:txBody>
          <a:bodyPr>
            <a:normAutofit/>
          </a:bodyPr>
          <a:lstStyle/>
          <a:p>
            <a:r>
              <a:rPr lang="en-US" sz="2800" b="0" i="0" dirty="0">
                <a:solidFill>
                  <a:srgbClr val="4C555A"/>
                </a:solidFill>
                <a:effectLst/>
                <a:latin typeface="proxima nova"/>
              </a:rPr>
              <a:t>Removing Arguments</a:t>
            </a:r>
            <a:endParaRPr lang="en-IN" sz="2800" dirty="0"/>
          </a:p>
        </p:txBody>
      </p:sp>
      <p:sp>
        <p:nvSpPr>
          <p:cNvPr id="3" name="Content Placeholder 2">
            <a:extLst>
              <a:ext uri="{FF2B5EF4-FFF2-40B4-BE49-F238E27FC236}">
                <a16:creationId xmlns:a16="http://schemas.microsoft.com/office/drawing/2014/main" id="{9C0BAA43-B729-4A9E-ADAF-518363AAF6F4}"/>
              </a:ext>
            </a:extLst>
          </p:cNvPr>
          <p:cNvSpPr>
            <a:spLocks noGrp="1"/>
          </p:cNvSpPr>
          <p:nvPr>
            <p:ph idx="1"/>
          </p:nvPr>
        </p:nvSpPr>
        <p:spPr>
          <a:xfrm>
            <a:off x="1097279" y="1845734"/>
            <a:ext cx="9520414" cy="1332472"/>
          </a:xfrm>
        </p:spPr>
        <p:txBody>
          <a:bodyPr>
            <a:normAutofit/>
          </a:bodyPr>
          <a:lstStyle/>
          <a:p>
            <a:pPr algn="l">
              <a:buFont typeface="+mj-lt"/>
              <a:buAutoNum type="arabicPeriod"/>
            </a:pPr>
            <a:r>
              <a:rPr lang="en-US" b="0" i="0" dirty="0">
                <a:solidFill>
                  <a:srgbClr val="4C555A"/>
                </a:solidFill>
                <a:effectLst/>
                <a:latin typeface="proxima nova"/>
              </a:rPr>
              <a:t>To remove an argument, in the </a:t>
            </a:r>
            <a:r>
              <a:rPr lang="en-US" b="1" i="0" dirty="0">
                <a:solidFill>
                  <a:srgbClr val="4C555A"/>
                </a:solidFill>
                <a:effectLst/>
                <a:latin typeface="proxima nova"/>
              </a:rPr>
              <a:t>Arguments</a:t>
            </a:r>
            <a:r>
              <a:rPr lang="en-US" b="0" i="0" dirty="0">
                <a:solidFill>
                  <a:srgbClr val="4C555A"/>
                </a:solidFill>
                <a:effectLst/>
                <a:latin typeface="proxima nova"/>
              </a:rPr>
              <a:t> panel, either right-click the argument and select </a:t>
            </a:r>
            <a:r>
              <a:rPr lang="en-US" b="1" i="0" dirty="0">
                <a:solidFill>
                  <a:srgbClr val="4C555A"/>
                </a:solidFill>
                <a:effectLst/>
                <a:latin typeface="proxima nova"/>
              </a:rPr>
              <a:t>Delete</a:t>
            </a:r>
            <a:r>
              <a:rPr lang="en-US" b="0" i="0" dirty="0">
                <a:solidFill>
                  <a:srgbClr val="4C555A"/>
                </a:solidFill>
                <a:effectLst/>
                <a:latin typeface="proxima nova"/>
              </a:rPr>
              <a:t>, or select the argument and press the Delete key.</a:t>
            </a:r>
          </a:p>
        </p:txBody>
      </p:sp>
      <p:pic>
        <p:nvPicPr>
          <p:cNvPr id="5122" name="Picture 2">
            <a:extLst>
              <a:ext uri="{FF2B5EF4-FFF2-40B4-BE49-F238E27FC236}">
                <a16:creationId xmlns:a16="http://schemas.microsoft.com/office/drawing/2014/main" id="{2D281DF7-B440-4484-A8ED-A6C0F2045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902" y="2815286"/>
            <a:ext cx="105727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2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343A-349D-443D-B219-3E67A977B40A}"/>
              </a:ext>
            </a:extLst>
          </p:cNvPr>
          <p:cNvSpPr>
            <a:spLocks noGrp="1"/>
          </p:cNvSpPr>
          <p:nvPr>
            <p:ph type="title"/>
          </p:nvPr>
        </p:nvSpPr>
        <p:spPr/>
        <p:txBody>
          <a:bodyPr/>
          <a:lstStyle/>
          <a:p>
            <a:r>
              <a:rPr lang="en-IN" b="1" i="0" dirty="0">
                <a:solidFill>
                  <a:srgbClr val="000000"/>
                </a:solidFill>
                <a:effectLst/>
                <a:latin typeface="Inter"/>
              </a:rPr>
              <a:t>Variables</a:t>
            </a:r>
            <a:endParaRPr lang="en-IN" dirty="0"/>
          </a:p>
        </p:txBody>
      </p:sp>
      <p:sp>
        <p:nvSpPr>
          <p:cNvPr id="3" name="Content Placeholder 2">
            <a:extLst>
              <a:ext uri="{FF2B5EF4-FFF2-40B4-BE49-F238E27FC236}">
                <a16:creationId xmlns:a16="http://schemas.microsoft.com/office/drawing/2014/main" id="{B03B2486-BB89-493B-A476-53C1F8AAF51C}"/>
              </a:ext>
            </a:extLst>
          </p:cNvPr>
          <p:cNvSpPr>
            <a:spLocks noGrp="1"/>
          </p:cNvSpPr>
          <p:nvPr>
            <p:ph idx="1"/>
          </p:nvPr>
        </p:nvSpPr>
        <p:spPr/>
        <p:txBody>
          <a:bodyPr/>
          <a:lstStyle/>
          <a:p>
            <a:pPr algn="l" fontAlgn="auto"/>
            <a:r>
              <a:rPr lang="en-US" b="1" i="0" dirty="0">
                <a:solidFill>
                  <a:srgbClr val="313537"/>
                </a:solidFill>
                <a:effectLst/>
                <a:latin typeface="Inter"/>
              </a:rPr>
              <a:t>What are variables?</a:t>
            </a:r>
          </a:p>
          <a:p>
            <a:pPr algn="l" fontAlgn="auto"/>
            <a:r>
              <a:rPr lang="en-US" b="0" i="0" dirty="0">
                <a:solidFill>
                  <a:srgbClr val="313537"/>
                </a:solidFill>
                <a:effectLst/>
                <a:latin typeface="Inter"/>
              </a:rPr>
              <a:t>Variables are containers that can hold multiple data entries (values) of the same data type. </a:t>
            </a:r>
          </a:p>
          <a:p>
            <a:pPr algn="l" fontAlgn="auto"/>
            <a:r>
              <a:rPr lang="en-US" b="0" i="0" dirty="0">
                <a:solidFill>
                  <a:srgbClr val="313537"/>
                </a:solidFill>
                <a:effectLst/>
                <a:latin typeface="Inter"/>
              </a:rPr>
              <a:t>For example, </a:t>
            </a:r>
            <a:r>
              <a:rPr lang="en-US" b="1" i="0" dirty="0" err="1">
                <a:solidFill>
                  <a:srgbClr val="313537"/>
                </a:solidFill>
                <a:effectLst/>
                <a:latin typeface="Inter"/>
              </a:rPr>
              <a:t>EmailAddress</a:t>
            </a:r>
            <a:r>
              <a:rPr lang="en-US" b="0" i="0" dirty="0">
                <a:solidFill>
                  <a:srgbClr val="313537"/>
                </a:solidFill>
                <a:effectLst/>
                <a:latin typeface="Inter"/>
              </a:rPr>
              <a:t> can be a variable that holds the value "rpadeveloper@uipath.com". </a:t>
            </a:r>
          </a:p>
          <a:p>
            <a:pPr algn="l" fontAlgn="auto"/>
            <a:r>
              <a:rPr lang="en-US" b="0" i="0" dirty="0">
                <a:solidFill>
                  <a:srgbClr val="313537"/>
                </a:solidFill>
                <a:effectLst/>
                <a:latin typeface="Inter"/>
              </a:rPr>
              <a:t>The value of a variable can change through external input, data manipulation or passing from one activity to another. </a:t>
            </a:r>
          </a:p>
          <a:p>
            <a:pPr algn="l" fontAlgn="auto"/>
            <a:endParaRPr lang="en-US" b="0" i="0" dirty="0">
              <a:solidFill>
                <a:srgbClr val="313537"/>
              </a:solidFill>
              <a:effectLst/>
              <a:latin typeface="Inter"/>
            </a:endParaRPr>
          </a:p>
          <a:p>
            <a:pPr algn="l" fontAlgn="auto"/>
            <a:r>
              <a:rPr lang="en-US" b="1" i="0" dirty="0">
                <a:solidFill>
                  <a:srgbClr val="313537"/>
                </a:solidFill>
                <a:effectLst/>
                <a:latin typeface="Inter"/>
              </a:rPr>
              <a:t>Why are they important?</a:t>
            </a:r>
          </a:p>
          <a:p>
            <a:pPr algn="l" fontAlgn="auto"/>
            <a:r>
              <a:rPr lang="en-US" b="0" i="0" dirty="0">
                <a:solidFill>
                  <a:srgbClr val="313537"/>
                </a:solidFill>
                <a:effectLst/>
                <a:latin typeface="Inter"/>
              </a:rPr>
              <a:t>Variables help us pass data from one activity to another. Advancing with any automation process would be hardly possible without using variables.</a:t>
            </a:r>
          </a:p>
          <a:p>
            <a:endParaRPr lang="en-IN" dirty="0"/>
          </a:p>
        </p:txBody>
      </p:sp>
    </p:spTree>
    <p:extLst>
      <p:ext uri="{BB962C8B-B14F-4D97-AF65-F5344CB8AC3E}">
        <p14:creationId xmlns:p14="http://schemas.microsoft.com/office/powerpoint/2010/main" val="320058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DAFA-C0A3-4600-B749-8B1919691BE5}"/>
              </a:ext>
            </a:extLst>
          </p:cNvPr>
          <p:cNvSpPr>
            <a:spLocks noGrp="1"/>
          </p:cNvSpPr>
          <p:nvPr>
            <p:ph type="title"/>
          </p:nvPr>
        </p:nvSpPr>
        <p:spPr>
          <a:xfrm>
            <a:off x="1097280" y="286604"/>
            <a:ext cx="9609190" cy="974026"/>
          </a:xfrm>
        </p:spPr>
        <p:txBody>
          <a:bodyPr>
            <a:normAutofit fontScale="90000"/>
          </a:bodyPr>
          <a:lstStyle/>
          <a:p>
            <a:br>
              <a:rPr lang="en-IN" b="1" i="0" dirty="0">
                <a:solidFill>
                  <a:srgbClr val="4C555A"/>
                </a:solidFill>
                <a:effectLst/>
                <a:latin typeface="proxima nova"/>
              </a:rPr>
            </a:br>
            <a:r>
              <a:rPr lang="en-IN" sz="4000" b="1" i="0" dirty="0">
                <a:solidFill>
                  <a:srgbClr val="4C555A"/>
                </a:solidFill>
                <a:effectLst/>
                <a:latin typeface="proxima nova"/>
              </a:rPr>
              <a:t>Naming</a:t>
            </a:r>
            <a:r>
              <a:rPr lang="en-IN" b="1" i="0" dirty="0">
                <a:solidFill>
                  <a:srgbClr val="4C555A"/>
                </a:solidFill>
                <a:effectLst/>
                <a:latin typeface="proxima nova"/>
              </a:rPr>
              <a:t> Conventions</a:t>
            </a:r>
            <a:endParaRPr lang="en-IN" dirty="0"/>
          </a:p>
        </p:txBody>
      </p:sp>
      <p:sp>
        <p:nvSpPr>
          <p:cNvPr id="3" name="Content Placeholder 2">
            <a:extLst>
              <a:ext uri="{FF2B5EF4-FFF2-40B4-BE49-F238E27FC236}">
                <a16:creationId xmlns:a16="http://schemas.microsoft.com/office/drawing/2014/main" id="{916403CA-D6B6-4AD4-96DE-76A48BD28740}"/>
              </a:ext>
            </a:extLst>
          </p:cNvPr>
          <p:cNvSpPr>
            <a:spLocks noGrp="1"/>
          </p:cNvSpPr>
          <p:nvPr>
            <p:ph idx="1"/>
          </p:nvPr>
        </p:nvSpPr>
        <p:spPr>
          <a:xfrm>
            <a:off x="1097280" y="1845734"/>
            <a:ext cx="9928786" cy="2273505"/>
          </a:xfrm>
        </p:spPr>
        <p:txBody>
          <a:bodyPr/>
          <a:lstStyle/>
          <a:p>
            <a:r>
              <a:rPr lang="en-US" b="0" i="0" dirty="0">
                <a:solidFill>
                  <a:srgbClr val="4C555A"/>
                </a:solidFill>
                <a:effectLst/>
                <a:latin typeface="proxima nova"/>
              </a:rPr>
              <a:t>Meaningful names should be assigned to workflow files, activities, arguments, and variables in order to accurately describe their usage throughout the project.</a:t>
            </a:r>
          </a:p>
          <a:p>
            <a:r>
              <a:rPr lang="en-US" b="0" i="0" dirty="0">
                <a:solidFill>
                  <a:srgbClr val="4C555A"/>
                </a:solidFill>
                <a:effectLst/>
                <a:latin typeface="proxima nova"/>
              </a:rPr>
              <a:t>Projects should have meaningful descriptions, as they are also displayed in the Orchestrator user interface and might help in multi-user environments.</a:t>
            </a:r>
          </a:p>
          <a:p>
            <a:r>
              <a:rPr lang="en-US" b="0" i="0" dirty="0">
                <a:solidFill>
                  <a:srgbClr val="4C555A"/>
                </a:solidFill>
                <a:effectLst/>
                <a:latin typeface="proxima nova"/>
              </a:rPr>
              <a:t>To improve readability, variable and argument names should also align to a naming convention:</a:t>
            </a:r>
          </a:p>
          <a:p>
            <a:endParaRPr lang="en-US" dirty="0">
              <a:solidFill>
                <a:srgbClr val="4C555A"/>
              </a:solidFill>
              <a:latin typeface="proxima nova"/>
            </a:endParaRPr>
          </a:p>
          <a:p>
            <a:endParaRPr lang="en-IN" dirty="0"/>
          </a:p>
        </p:txBody>
      </p:sp>
      <p:pic>
        <p:nvPicPr>
          <p:cNvPr id="8" name="Picture 7">
            <a:extLst>
              <a:ext uri="{FF2B5EF4-FFF2-40B4-BE49-F238E27FC236}">
                <a16:creationId xmlns:a16="http://schemas.microsoft.com/office/drawing/2014/main" id="{96EE7121-5013-4B08-A2B6-9FF7B14F52C2}"/>
              </a:ext>
            </a:extLst>
          </p:cNvPr>
          <p:cNvPicPr>
            <a:picLocks noChangeAspect="1"/>
          </p:cNvPicPr>
          <p:nvPr/>
        </p:nvPicPr>
        <p:blipFill>
          <a:blip r:embed="rId2"/>
          <a:stretch>
            <a:fillRect/>
          </a:stretch>
        </p:blipFill>
        <p:spPr>
          <a:xfrm>
            <a:off x="1097279" y="4012707"/>
            <a:ext cx="9360615" cy="2157274"/>
          </a:xfrm>
          <a:prstGeom prst="rect">
            <a:avLst/>
          </a:prstGeom>
        </p:spPr>
      </p:pic>
    </p:spTree>
    <p:extLst>
      <p:ext uri="{BB962C8B-B14F-4D97-AF65-F5344CB8AC3E}">
        <p14:creationId xmlns:p14="http://schemas.microsoft.com/office/powerpoint/2010/main" val="217711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27E3-CCA3-4468-A8D9-973571E73697}"/>
              </a:ext>
            </a:extLst>
          </p:cNvPr>
          <p:cNvSpPr>
            <a:spLocks noGrp="1"/>
          </p:cNvSpPr>
          <p:nvPr>
            <p:ph type="title"/>
          </p:nvPr>
        </p:nvSpPr>
        <p:spPr/>
        <p:txBody>
          <a:bodyPr/>
          <a:lstStyle/>
          <a:p>
            <a:r>
              <a:rPr lang="en-IN" b="0" i="0" dirty="0">
                <a:solidFill>
                  <a:srgbClr val="313537"/>
                </a:solidFill>
                <a:effectLst/>
                <a:latin typeface="Inter"/>
              </a:rPr>
              <a:t>Variables Properties</a:t>
            </a:r>
            <a:endParaRPr lang="en-IN" dirty="0"/>
          </a:p>
        </p:txBody>
      </p:sp>
      <p:sp>
        <p:nvSpPr>
          <p:cNvPr id="3" name="Content Placeholder 2">
            <a:extLst>
              <a:ext uri="{FF2B5EF4-FFF2-40B4-BE49-F238E27FC236}">
                <a16:creationId xmlns:a16="http://schemas.microsoft.com/office/drawing/2014/main" id="{BC731C74-24EB-4E0E-8C6A-49C144FF764F}"/>
              </a:ext>
            </a:extLst>
          </p:cNvPr>
          <p:cNvSpPr>
            <a:spLocks noGrp="1"/>
          </p:cNvSpPr>
          <p:nvPr>
            <p:ph idx="1"/>
          </p:nvPr>
        </p:nvSpPr>
        <p:spPr>
          <a:xfrm>
            <a:off x="1097280" y="1845734"/>
            <a:ext cx="10150728" cy="4288736"/>
          </a:xfrm>
        </p:spPr>
        <p:txBody>
          <a:bodyPr/>
          <a:lstStyle/>
          <a:p>
            <a:pPr>
              <a:buFont typeface="Arial" panose="020B0604020202020204" pitchFamily="34" charset="0"/>
              <a:buChar char="•"/>
            </a:pPr>
            <a:r>
              <a:rPr lang="en-IN" b="1" i="0" dirty="0">
                <a:solidFill>
                  <a:srgbClr val="282828"/>
                </a:solidFill>
                <a:effectLst/>
                <a:latin typeface="Inter"/>
              </a:rPr>
              <a:t>Name</a:t>
            </a:r>
          </a:p>
          <a:p>
            <a:pPr lvl="1">
              <a:buFont typeface="Arial" panose="020B0604020202020204" pitchFamily="34" charset="0"/>
              <a:buChar char="•"/>
            </a:pPr>
            <a:r>
              <a:rPr lang="en-US" b="0" i="0" dirty="0">
                <a:solidFill>
                  <a:srgbClr val="313537"/>
                </a:solidFill>
                <a:effectLst/>
                <a:latin typeface="Inter"/>
              </a:rPr>
              <a:t>The variable's name is its unique ID and it defines the way it is displayed and used. </a:t>
            </a:r>
            <a:endParaRPr lang="en-IN" b="1" dirty="0">
              <a:solidFill>
                <a:srgbClr val="282828"/>
              </a:solidFill>
              <a:latin typeface="Inter"/>
            </a:endParaRPr>
          </a:p>
          <a:p>
            <a:pPr lvl="1">
              <a:buFont typeface="Arial" panose="020B0604020202020204" pitchFamily="34" charset="0"/>
              <a:buChar char="•"/>
            </a:pPr>
            <a:r>
              <a:rPr lang="en-US" b="0" i="0" dirty="0">
                <a:solidFill>
                  <a:srgbClr val="313537"/>
                </a:solidFill>
                <a:effectLst/>
                <a:latin typeface="Inter"/>
              </a:rPr>
              <a:t>we recommend using </a:t>
            </a:r>
            <a:r>
              <a:rPr lang="en-US" b="0" i="0" dirty="0" err="1">
                <a:solidFill>
                  <a:srgbClr val="313537"/>
                </a:solidFill>
                <a:effectLst/>
                <a:latin typeface="Inter"/>
              </a:rPr>
              <a:t>PascalCase</a:t>
            </a:r>
            <a:r>
              <a:rPr lang="en-US" b="0" i="0" dirty="0">
                <a:solidFill>
                  <a:srgbClr val="313537"/>
                </a:solidFill>
                <a:effectLst/>
                <a:latin typeface="Inter"/>
              </a:rPr>
              <a:t> for variable names.</a:t>
            </a:r>
            <a:endParaRPr lang="en-US" dirty="0">
              <a:solidFill>
                <a:srgbClr val="313537"/>
              </a:solidFill>
              <a:latin typeface="Inter"/>
            </a:endParaRPr>
          </a:p>
          <a:p>
            <a:pPr>
              <a:buFont typeface="Arial" panose="020B0604020202020204" pitchFamily="34" charset="0"/>
              <a:buChar char="•"/>
            </a:pPr>
            <a:r>
              <a:rPr lang="en-IN" b="1" i="0" dirty="0">
                <a:solidFill>
                  <a:srgbClr val="282828"/>
                </a:solidFill>
                <a:effectLst/>
                <a:latin typeface="Inter"/>
              </a:rPr>
              <a:t>Type</a:t>
            </a:r>
          </a:p>
          <a:p>
            <a:pPr lvl="1">
              <a:buFont typeface="Arial" panose="020B0604020202020204" pitchFamily="34" charset="0"/>
              <a:buChar char="•"/>
            </a:pPr>
            <a:r>
              <a:rPr lang="en-US" b="0" i="0" dirty="0">
                <a:solidFill>
                  <a:srgbClr val="313537"/>
                </a:solidFill>
                <a:effectLst/>
                <a:latin typeface="Inter"/>
              </a:rPr>
              <a:t>It defines what kind of data can be stored in the variable. In UiPath, the type is declared when the variable is created, however there are some types that can accommodate different types of data.</a:t>
            </a:r>
            <a:endParaRPr lang="en-IN" b="1" dirty="0">
              <a:solidFill>
                <a:srgbClr val="282828"/>
              </a:solidFill>
              <a:latin typeface="Inter"/>
            </a:endParaRPr>
          </a:p>
          <a:p>
            <a:pPr>
              <a:buFont typeface="Arial" panose="020B0604020202020204" pitchFamily="34" charset="0"/>
              <a:buChar char="•"/>
            </a:pPr>
            <a:r>
              <a:rPr lang="en-IN" b="1" i="0" dirty="0">
                <a:solidFill>
                  <a:srgbClr val="282828"/>
                </a:solidFill>
                <a:effectLst/>
                <a:latin typeface="Inter"/>
              </a:rPr>
              <a:t>Default Value</a:t>
            </a:r>
          </a:p>
          <a:p>
            <a:pPr lvl="1">
              <a:buFont typeface="Arial" panose="020B0604020202020204" pitchFamily="34" charset="0"/>
              <a:buChar char="•"/>
            </a:pPr>
            <a:r>
              <a:rPr lang="en-US" b="0" i="0" dirty="0">
                <a:solidFill>
                  <a:srgbClr val="313537"/>
                </a:solidFill>
                <a:effectLst/>
                <a:latin typeface="Inter"/>
              </a:rPr>
              <a:t>In general, variables have initial values that change throughout the process. For most variables, if no initial value is assigned when the variable is declared, there is a default rule that assigns a value. </a:t>
            </a:r>
            <a:endParaRPr lang="en-IN" b="1" dirty="0">
              <a:solidFill>
                <a:srgbClr val="282828"/>
              </a:solidFill>
              <a:latin typeface="Inter"/>
            </a:endParaRPr>
          </a:p>
          <a:p>
            <a:pPr>
              <a:buFont typeface="Arial" panose="020B0604020202020204" pitchFamily="34" charset="0"/>
              <a:buChar char="•"/>
            </a:pPr>
            <a:r>
              <a:rPr lang="en-IN" b="1" i="0" dirty="0">
                <a:solidFill>
                  <a:srgbClr val="282828"/>
                </a:solidFill>
                <a:effectLst/>
                <a:latin typeface="Inter"/>
              </a:rPr>
              <a:t>Scope</a:t>
            </a:r>
          </a:p>
          <a:p>
            <a:pPr lvl="1">
              <a:buFont typeface="Arial" panose="020B0604020202020204" pitchFamily="34" charset="0"/>
              <a:buChar char="•"/>
            </a:pPr>
            <a:r>
              <a:rPr lang="en-US" b="0" i="0" dirty="0">
                <a:solidFill>
                  <a:srgbClr val="313537"/>
                </a:solidFill>
                <a:effectLst/>
                <a:latin typeface="Inter"/>
              </a:rPr>
              <a:t>The part of the workflow in which the variable can be used. Some variables can be global (used throughout the workflow), others local (used inside an activity).</a:t>
            </a:r>
            <a:endParaRPr lang="en-IN" b="1" i="0" dirty="0">
              <a:solidFill>
                <a:srgbClr val="282828"/>
              </a:solidFill>
              <a:effectLst/>
              <a:latin typeface="Inter"/>
            </a:endParaRPr>
          </a:p>
          <a:p>
            <a:pPr lvl="1">
              <a:buFont typeface="Arial" panose="020B0604020202020204" pitchFamily="34" charset="0"/>
              <a:buChar char="•"/>
            </a:pPr>
            <a:endParaRPr lang="en-US" b="1" i="0" dirty="0">
              <a:solidFill>
                <a:srgbClr val="313537"/>
              </a:solidFill>
              <a:effectLst/>
              <a:latin typeface="Inter"/>
            </a:endParaRPr>
          </a:p>
          <a:p>
            <a:pPr lvl="1">
              <a:buFont typeface="Arial" panose="020B0604020202020204" pitchFamily="34" charset="0"/>
              <a:buChar char="•"/>
            </a:pPr>
            <a:endParaRPr lang="en-US" b="0" i="0" dirty="0">
              <a:solidFill>
                <a:srgbClr val="313537"/>
              </a:solidFill>
              <a:effectLst/>
              <a:latin typeface="Inter"/>
            </a:endParaRPr>
          </a:p>
        </p:txBody>
      </p:sp>
    </p:spTree>
    <p:extLst>
      <p:ext uri="{BB962C8B-B14F-4D97-AF65-F5344CB8AC3E}">
        <p14:creationId xmlns:p14="http://schemas.microsoft.com/office/powerpoint/2010/main" val="392087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2694-EA7D-4A45-A6AE-C1864863B4EB}"/>
              </a:ext>
            </a:extLst>
          </p:cNvPr>
          <p:cNvSpPr>
            <a:spLocks noGrp="1"/>
          </p:cNvSpPr>
          <p:nvPr>
            <p:ph idx="1"/>
          </p:nvPr>
        </p:nvSpPr>
        <p:spPr>
          <a:xfrm>
            <a:off x="1265954" y="2154611"/>
            <a:ext cx="4830045" cy="3899960"/>
          </a:xfrm>
        </p:spPr>
        <p:txBody>
          <a:bodyPr>
            <a:normAutofit/>
          </a:bodyPr>
          <a:lstStyle/>
          <a:p>
            <a:pPr algn="l">
              <a:buFont typeface="+mj-lt"/>
              <a:buAutoNum type="arabicPeriod"/>
            </a:pPr>
            <a:r>
              <a:rPr lang="en-US" b="0" i="0" dirty="0">
                <a:solidFill>
                  <a:srgbClr val="4C555A"/>
                </a:solidFill>
                <a:effectLst/>
                <a:latin typeface="proxima nova"/>
              </a:rPr>
              <a:t>From the </a:t>
            </a:r>
            <a:r>
              <a:rPr lang="en-US" b="1" i="0" dirty="0">
                <a:solidFill>
                  <a:srgbClr val="4C555A"/>
                </a:solidFill>
                <a:effectLst/>
                <a:latin typeface="proxima nova"/>
              </a:rPr>
              <a:t>Activities</a:t>
            </a:r>
            <a:r>
              <a:rPr lang="en-US" b="0" i="0" dirty="0">
                <a:solidFill>
                  <a:srgbClr val="4C555A"/>
                </a:solidFill>
                <a:effectLst/>
                <a:latin typeface="proxima nova"/>
              </a:rPr>
              <a:t> panel, drag an activity to the </a:t>
            </a:r>
            <a:r>
              <a:rPr lang="en-US" b="1" i="0" dirty="0">
                <a:solidFill>
                  <a:srgbClr val="4C555A"/>
                </a:solidFill>
                <a:effectLst/>
                <a:latin typeface="proxima nova"/>
              </a:rPr>
              <a:t>Designer</a:t>
            </a:r>
            <a:r>
              <a:rPr lang="en-US" b="0" i="0" dirty="0">
                <a:solidFill>
                  <a:srgbClr val="4C555A"/>
                </a:solidFill>
                <a:effectLst/>
                <a:latin typeface="proxima nova"/>
              </a:rPr>
              <a:t> panel. Right-click a field and select </a:t>
            </a:r>
            <a:r>
              <a:rPr lang="en-US" b="1" i="0" dirty="0">
                <a:solidFill>
                  <a:srgbClr val="4C555A"/>
                </a:solidFill>
                <a:effectLst/>
                <a:latin typeface="proxima nova"/>
              </a:rPr>
              <a:t>Create Variable</a:t>
            </a:r>
            <a:r>
              <a:rPr lang="en-US" b="0" i="0" dirty="0">
                <a:solidFill>
                  <a:srgbClr val="4C555A"/>
                </a:solidFill>
                <a:effectLst/>
                <a:latin typeface="proxima nova"/>
              </a:rPr>
              <a:t> from the context menu, or press </a:t>
            </a:r>
            <a:r>
              <a:rPr lang="en-US" b="0" i="0" dirty="0" err="1">
                <a:solidFill>
                  <a:srgbClr val="4C555A"/>
                </a:solidFill>
                <a:effectLst/>
                <a:latin typeface="proxima nova"/>
              </a:rPr>
              <a:t>Ctrl+K</a:t>
            </a:r>
            <a:r>
              <a:rPr lang="en-US" b="0" i="0" dirty="0">
                <a:solidFill>
                  <a:srgbClr val="4C555A"/>
                </a:solidFill>
                <a:effectLst/>
                <a:latin typeface="proxima nova"/>
              </a:rPr>
              <a:t>. The </a:t>
            </a:r>
            <a:r>
              <a:rPr lang="en-US" b="1" i="0" dirty="0">
                <a:solidFill>
                  <a:srgbClr val="4C555A"/>
                </a:solidFill>
                <a:effectLst/>
                <a:latin typeface="proxima nova"/>
              </a:rPr>
              <a:t>Set Var</a:t>
            </a:r>
            <a:r>
              <a:rPr lang="en-US" b="0" i="0" dirty="0">
                <a:solidFill>
                  <a:srgbClr val="4C555A"/>
                </a:solidFill>
                <a:effectLst/>
                <a:latin typeface="proxima nova"/>
              </a:rPr>
              <a:t> field is displayed.</a:t>
            </a:r>
          </a:p>
          <a:p>
            <a:pPr algn="l">
              <a:buFont typeface="+mj-lt"/>
              <a:buAutoNum type="arabicPeriod"/>
            </a:pPr>
            <a:r>
              <a:rPr lang="en-US" b="0" i="0" dirty="0">
                <a:solidFill>
                  <a:srgbClr val="4C555A"/>
                </a:solidFill>
                <a:effectLst/>
                <a:latin typeface="proxima nova"/>
              </a:rPr>
              <a:t>Fill in the name and press Enter. The variable is created and visible in the field. Check its scope and type in the </a:t>
            </a:r>
            <a:r>
              <a:rPr lang="en-US" b="1" i="0" dirty="0">
                <a:solidFill>
                  <a:srgbClr val="4C555A"/>
                </a:solidFill>
                <a:effectLst/>
                <a:latin typeface="proxima nova"/>
              </a:rPr>
              <a:t>Variables</a:t>
            </a:r>
            <a:r>
              <a:rPr lang="en-US" b="0" i="0" dirty="0">
                <a:solidFill>
                  <a:srgbClr val="4C555A"/>
                </a:solidFill>
                <a:effectLst/>
                <a:latin typeface="proxima nova"/>
              </a:rPr>
              <a:t> panel.</a:t>
            </a:r>
          </a:p>
          <a:p>
            <a:endParaRPr lang="en-IN" dirty="0"/>
          </a:p>
        </p:txBody>
      </p:sp>
      <p:sp>
        <p:nvSpPr>
          <p:cNvPr id="4" name="Title 3">
            <a:extLst>
              <a:ext uri="{FF2B5EF4-FFF2-40B4-BE49-F238E27FC236}">
                <a16:creationId xmlns:a16="http://schemas.microsoft.com/office/drawing/2014/main" id="{C05BA975-F923-4B97-9B7F-D1C13BC094C5}"/>
              </a:ext>
            </a:extLst>
          </p:cNvPr>
          <p:cNvSpPr>
            <a:spLocks noGrp="1"/>
          </p:cNvSpPr>
          <p:nvPr>
            <p:ph type="title"/>
          </p:nvPr>
        </p:nvSpPr>
        <p:spPr/>
        <p:txBody>
          <a:bodyPr/>
          <a:lstStyle/>
          <a:p>
            <a:r>
              <a:rPr lang="en-IN" b="1" i="0" dirty="0">
                <a:solidFill>
                  <a:srgbClr val="4C555A"/>
                </a:solidFill>
                <a:effectLst/>
                <a:latin typeface="proxima nova"/>
              </a:rPr>
              <a:t>Creating Variables</a:t>
            </a:r>
            <a:endParaRPr lang="en-IN" dirty="0"/>
          </a:p>
        </p:txBody>
      </p:sp>
      <p:pic>
        <p:nvPicPr>
          <p:cNvPr id="2054" name="Picture 6">
            <a:extLst>
              <a:ext uri="{FF2B5EF4-FFF2-40B4-BE49-F238E27FC236}">
                <a16:creationId xmlns:a16="http://schemas.microsoft.com/office/drawing/2014/main" id="{A559C95B-CB33-44B6-AF8C-5B93B46AF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073" y="2427300"/>
            <a:ext cx="519112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8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2694-EA7D-4A45-A6AE-C1864863B4EB}"/>
              </a:ext>
            </a:extLst>
          </p:cNvPr>
          <p:cNvSpPr>
            <a:spLocks noGrp="1"/>
          </p:cNvSpPr>
          <p:nvPr>
            <p:ph idx="1"/>
          </p:nvPr>
        </p:nvSpPr>
        <p:spPr>
          <a:xfrm>
            <a:off x="932155" y="2154611"/>
            <a:ext cx="5015883" cy="3482709"/>
          </a:xfrm>
        </p:spPr>
        <p:txBody>
          <a:bodyPr>
            <a:normAutofit/>
          </a:bodyPr>
          <a:lstStyle/>
          <a:p>
            <a:pPr algn="l"/>
            <a:r>
              <a:rPr lang="en-US" b="1" i="0" dirty="0">
                <a:solidFill>
                  <a:srgbClr val="4C555A"/>
                </a:solidFill>
                <a:effectLst/>
                <a:latin typeface="proxima nova"/>
              </a:rPr>
              <a:t>From Expressions</a:t>
            </a:r>
          </a:p>
          <a:p>
            <a:pPr algn="l"/>
            <a:r>
              <a:rPr lang="en-US" b="0" i="0" dirty="0">
                <a:solidFill>
                  <a:srgbClr val="4C555A"/>
                </a:solidFill>
                <a:effectLst/>
                <a:latin typeface="proxima nova"/>
              </a:rPr>
              <a:t>Alternatively, variables can be created from expressions directly in an activity input field or the </a:t>
            </a:r>
            <a:r>
              <a:rPr lang="en-US" b="1" i="0" dirty="0">
                <a:solidFill>
                  <a:srgbClr val="4C555A"/>
                </a:solidFill>
                <a:effectLst/>
                <a:latin typeface="proxima nova"/>
              </a:rPr>
              <a:t>Expression Editor</a:t>
            </a:r>
            <a:r>
              <a:rPr lang="en-US" b="0" i="0" dirty="0">
                <a:solidFill>
                  <a:srgbClr val="4C555A"/>
                </a:solidFill>
                <a:effectLst/>
                <a:latin typeface="proxima nova"/>
              </a:rPr>
              <a:t>:</a:t>
            </a:r>
          </a:p>
          <a:p>
            <a:pPr algn="l">
              <a:buFont typeface="+mj-lt"/>
              <a:buAutoNum type="arabicPeriod"/>
            </a:pPr>
            <a:r>
              <a:rPr lang="en-US" b="0" i="0" dirty="0">
                <a:solidFill>
                  <a:srgbClr val="4C555A"/>
                </a:solidFill>
                <a:effectLst/>
                <a:latin typeface="proxima nova"/>
              </a:rPr>
              <a:t>Select a part of the expression and press </a:t>
            </a:r>
            <a:r>
              <a:rPr lang="en-US" b="0" i="0" dirty="0" err="1">
                <a:solidFill>
                  <a:srgbClr val="4C555A"/>
                </a:solidFill>
                <a:effectLst/>
                <a:latin typeface="proxima nova"/>
              </a:rPr>
              <a:t>Ctrl+K</a:t>
            </a:r>
            <a:r>
              <a:rPr lang="en-US" b="0" i="0" dirty="0">
                <a:solidFill>
                  <a:srgbClr val="4C555A"/>
                </a:solidFill>
                <a:effectLst/>
                <a:latin typeface="proxima nova"/>
              </a:rPr>
              <a:t>. The </a:t>
            </a:r>
            <a:r>
              <a:rPr lang="en-US" b="1" i="0" dirty="0">
                <a:solidFill>
                  <a:srgbClr val="4C555A"/>
                </a:solidFill>
                <a:effectLst/>
                <a:latin typeface="proxima nova"/>
              </a:rPr>
              <a:t>Set Var</a:t>
            </a:r>
            <a:r>
              <a:rPr lang="en-US" b="0" i="0" dirty="0">
                <a:solidFill>
                  <a:srgbClr val="4C555A"/>
                </a:solidFill>
                <a:effectLst/>
                <a:latin typeface="proxima nova"/>
              </a:rPr>
              <a:t> field is displayed.</a:t>
            </a:r>
          </a:p>
          <a:p>
            <a:pPr algn="l">
              <a:buFont typeface="+mj-lt"/>
              <a:buAutoNum type="arabicPeriod"/>
            </a:pPr>
            <a:r>
              <a:rPr lang="en-US" b="0" i="0" dirty="0">
                <a:solidFill>
                  <a:srgbClr val="4C555A"/>
                </a:solidFill>
                <a:effectLst/>
                <a:latin typeface="proxima nova"/>
              </a:rPr>
              <a:t>Fill in the name and press Enter. The variable is created. Check its scope and type in the </a:t>
            </a:r>
            <a:r>
              <a:rPr lang="en-US" b="1" i="0" dirty="0">
                <a:solidFill>
                  <a:srgbClr val="4C555A"/>
                </a:solidFill>
                <a:effectLst/>
                <a:latin typeface="proxima nova"/>
              </a:rPr>
              <a:t>Variables</a:t>
            </a:r>
            <a:r>
              <a:rPr lang="en-US" b="0" i="0" dirty="0">
                <a:solidFill>
                  <a:srgbClr val="4C555A"/>
                </a:solidFill>
                <a:effectLst/>
                <a:latin typeface="proxima nova"/>
              </a:rPr>
              <a:t> panel.</a:t>
            </a:r>
          </a:p>
          <a:p>
            <a:endParaRPr lang="en-IN" dirty="0"/>
          </a:p>
        </p:txBody>
      </p:sp>
      <p:sp>
        <p:nvSpPr>
          <p:cNvPr id="4" name="Title 3">
            <a:extLst>
              <a:ext uri="{FF2B5EF4-FFF2-40B4-BE49-F238E27FC236}">
                <a16:creationId xmlns:a16="http://schemas.microsoft.com/office/drawing/2014/main" id="{C05BA975-F923-4B97-9B7F-D1C13BC094C5}"/>
              </a:ext>
            </a:extLst>
          </p:cNvPr>
          <p:cNvSpPr>
            <a:spLocks noGrp="1"/>
          </p:cNvSpPr>
          <p:nvPr>
            <p:ph type="title"/>
          </p:nvPr>
        </p:nvSpPr>
        <p:spPr/>
        <p:txBody>
          <a:bodyPr/>
          <a:lstStyle/>
          <a:p>
            <a:r>
              <a:rPr lang="en-IN" b="1" i="0" dirty="0">
                <a:solidFill>
                  <a:srgbClr val="4C555A"/>
                </a:solidFill>
                <a:effectLst/>
                <a:latin typeface="proxima nova"/>
              </a:rPr>
              <a:t>Creating Variables</a:t>
            </a:r>
            <a:endParaRPr lang="en-IN" dirty="0"/>
          </a:p>
        </p:txBody>
      </p:sp>
      <p:pic>
        <p:nvPicPr>
          <p:cNvPr id="5" name="Picture 4">
            <a:extLst>
              <a:ext uri="{FF2B5EF4-FFF2-40B4-BE49-F238E27FC236}">
                <a16:creationId xmlns:a16="http://schemas.microsoft.com/office/drawing/2014/main" id="{103D1DD9-DCE8-41F7-A37A-86121CCF62BE}"/>
              </a:ext>
            </a:extLst>
          </p:cNvPr>
          <p:cNvPicPr>
            <a:picLocks noChangeAspect="1"/>
          </p:cNvPicPr>
          <p:nvPr/>
        </p:nvPicPr>
        <p:blipFill>
          <a:blip r:embed="rId2"/>
          <a:stretch>
            <a:fillRect/>
          </a:stretch>
        </p:blipFill>
        <p:spPr>
          <a:xfrm>
            <a:off x="7105097" y="2154611"/>
            <a:ext cx="4746592" cy="3364098"/>
          </a:xfrm>
          <a:prstGeom prst="rect">
            <a:avLst/>
          </a:prstGeom>
        </p:spPr>
      </p:pic>
    </p:spTree>
    <p:extLst>
      <p:ext uri="{BB962C8B-B14F-4D97-AF65-F5344CB8AC3E}">
        <p14:creationId xmlns:p14="http://schemas.microsoft.com/office/powerpoint/2010/main" val="269369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2694-EA7D-4A45-A6AE-C1864863B4EB}"/>
              </a:ext>
            </a:extLst>
          </p:cNvPr>
          <p:cNvSpPr>
            <a:spLocks noGrp="1"/>
          </p:cNvSpPr>
          <p:nvPr>
            <p:ph idx="1"/>
          </p:nvPr>
        </p:nvSpPr>
        <p:spPr>
          <a:xfrm>
            <a:off x="932155" y="2154611"/>
            <a:ext cx="5015883" cy="3482709"/>
          </a:xfrm>
        </p:spPr>
        <p:txBody>
          <a:bodyPr>
            <a:normAutofit lnSpcReduction="10000"/>
          </a:bodyPr>
          <a:lstStyle/>
          <a:p>
            <a:pPr algn="l"/>
            <a:br>
              <a:rPr lang="en-IN" b="1" i="0" dirty="0">
                <a:solidFill>
                  <a:srgbClr val="4C555A"/>
                </a:solidFill>
                <a:effectLst/>
                <a:latin typeface="proxima nova"/>
              </a:rPr>
            </a:br>
            <a:r>
              <a:rPr lang="en-IN" b="1" i="0" dirty="0">
                <a:solidFill>
                  <a:srgbClr val="4C555A"/>
                </a:solidFill>
                <a:effectLst/>
                <a:latin typeface="proxima nova"/>
              </a:rPr>
              <a:t>From the Properties Panel</a:t>
            </a:r>
          </a:p>
          <a:p>
            <a:pPr algn="l">
              <a:buFont typeface="+mj-lt"/>
              <a:buAutoNum type="arabicPeriod"/>
            </a:pPr>
            <a:r>
              <a:rPr lang="en-US" b="0" i="0" dirty="0">
                <a:solidFill>
                  <a:srgbClr val="4C555A"/>
                </a:solidFill>
                <a:effectLst/>
                <a:latin typeface="proxima nova"/>
              </a:rPr>
              <a:t>In the </a:t>
            </a:r>
            <a:r>
              <a:rPr lang="en-US" b="1" i="0" dirty="0">
                <a:solidFill>
                  <a:srgbClr val="4C555A"/>
                </a:solidFill>
                <a:effectLst/>
                <a:latin typeface="proxima nova"/>
              </a:rPr>
              <a:t>Properties</a:t>
            </a:r>
            <a:r>
              <a:rPr lang="en-US" b="0" i="0" dirty="0">
                <a:solidFill>
                  <a:srgbClr val="4C555A"/>
                </a:solidFill>
                <a:effectLst/>
                <a:latin typeface="proxima nova"/>
              </a:rPr>
              <a:t> panel of any activity, right-click a field that can be edited, and select </a:t>
            </a:r>
            <a:r>
              <a:rPr lang="en-US" b="1" i="0" dirty="0">
                <a:solidFill>
                  <a:srgbClr val="4C555A"/>
                </a:solidFill>
                <a:effectLst/>
                <a:latin typeface="proxima nova"/>
              </a:rPr>
              <a:t>Create Variable</a:t>
            </a:r>
            <a:r>
              <a:rPr lang="en-US" b="0" i="0" dirty="0">
                <a:solidFill>
                  <a:srgbClr val="4C555A"/>
                </a:solidFill>
                <a:effectLst/>
                <a:latin typeface="proxima nova"/>
              </a:rPr>
              <a:t> from the context menu, or press </a:t>
            </a:r>
            <a:r>
              <a:rPr lang="en-US" b="0" i="0" dirty="0" err="1">
                <a:solidFill>
                  <a:srgbClr val="4C555A"/>
                </a:solidFill>
                <a:effectLst/>
                <a:latin typeface="proxima nova"/>
              </a:rPr>
              <a:t>Ctrl+K</a:t>
            </a:r>
            <a:r>
              <a:rPr lang="en-US" b="0" i="0" dirty="0">
                <a:solidFill>
                  <a:srgbClr val="4C555A"/>
                </a:solidFill>
                <a:effectLst/>
                <a:latin typeface="proxima nova"/>
              </a:rPr>
              <a:t>. The </a:t>
            </a:r>
            <a:r>
              <a:rPr lang="en-US" b="1" i="0" dirty="0">
                <a:solidFill>
                  <a:srgbClr val="4C555A"/>
                </a:solidFill>
                <a:effectLst/>
                <a:latin typeface="proxima nova"/>
              </a:rPr>
              <a:t>Set Var</a:t>
            </a:r>
            <a:r>
              <a:rPr lang="en-US" b="0" i="0" dirty="0">
                <a:solidFill>
                  <a:srgbClr val="4C555A"/>
                </a:solidFill>
                <a:effectLst/>
                <a:latin typeface="proxima nova"/>
              </a:rPr>
              <a:t> field is displayed.</a:t>
            </a:r>
          </a:p>
          <a:p>
            <a:pPr algn="l">
              <a:buFont typeface="+mj-lt"/>
              <a:buAutoNum type="arabicPeriod"/>
            </a:pPr>
            <a:r>
              <a:rPr lang="en-US" b="0" i="0" dirty="0">
                <a:solidFill>
                  <a:srgbClr val="4C555A"/>
                </a:solidFill>
                <a:effectLst/>
                <a:latin typeface="proxima nova"/>
              </a:rPr>
              <a:t>Fill in the name and press Enter. The variable is created and visible in the field. Check its scope and type in the </a:t>
            </a:r>
            <a:r>
              <a:rPr lang="en-US" b="1" i="0" dirty="0">
                <a:solidFill>
                  <a:srgbClr val="4C555A"/>
                </a:solidFill>
                <a:effectLst/>
                <a:latin typeface="proxima nova"/>
              </a:rPr>
              <a:t>Variables</a:t>
            </a:r>
            <a:r>
              <a:rPr lang="en-US" b="0" i="0" dirty="0">
                <a:solidFill>
                  <a:srgbClr val="4C555A"/>
                </a:solidFill>
                <a:effectLst/>
                <a:latin typeface="proxima nova"/>
              </a:rPr>
              <a:t> panel.</a:t>
            </a:r>
          </a:p>
          <a:p>
            <a:endParaRPr lang="en-IN" dirty="0"/>
          </a:p>
        </p:txBody>
      </p:sp>
      <p:sp>
        <p:nvSpPr>
          <p:cNvPr id="4" name="Title 3">
            <a:extLst>
              <a:ext uri="{FF2B5EF4-FFF2-40B4-BE49-F238E27FC236}">
                <a16:creationId xmlns:a16="http://schemas.microsoft.com/office/drawing/2014/main" id="{C05BA975-F923-4B97-9B7F-D1C13BC094C5}"/>
              </a:ext>
            </a:extLst>
          </p:cNvPr>
          <p:cNvSpPr>
            <a:spLocks noGrp="1"/>
          </p:cNvSpPr>
          <p:nvPr>
            <p:ph type="title"/>
          </p:nvPr>
        </p:nvSpPr>
        <p:spPr/>
        <p:txBody>
          <a:bodyPr/>
          <a:lstStyle/>
          <a:p>
            <a:r>
              <a:rPr lang="en-IN" b="1" i="0" dirty="0">
                <a:solidFill>
                  <a:srgbClr val="4C555A"/>
                </a:solidFill>
                <a:effectLst/>
                <a:latin typeface="proxima nova"/>
              </a:rPr>
              <a:t>Creating Variables</a:t>
            </a:r>
            <a:endParaRPr lang="en-IN" dirty="0"/>
          </a:p>
        </p:txBody>
      </p:sp>
      <p:pic>
        <p:nvPicPr>
          <p:cNvPr id="3074" name="Picture 2">
            <a:extLst>
              <a:ext uri="{FF2B5EF4-FFF2-40B4-BE49-F238E27FC236}">
                <a16:creationId xmlns:a16="http://schemas.microsoft.com/office/drawing/2014/main" id="{BFC48021-98C6-4E49-8C61-CF6771A3E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314" y="1879402"/>
            <a:ext cx="3739045" cy="404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74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2694-EA7D-4A45-A6AE-C1864863B4EB}"/>
              </a:ext>
            </a:extLst>
          </p:cNvPr>
          <p:cNvSpPr>
            <a:spLocks noGrp="1"/>
          </p:cNvSpPr>
          <p:nvPr>
            <p:ph idx="1"/>
          </p:nvPr>
        </p:nvSpPr>
        <p:spPr>
          <a:xfrm>
            <a:off x="905523" y="1863867"/>
            <a:ext cx="9898602" cy="1565133"/>
          </a:xfrm>
        </p:spPr>
        <p:txBody>
          <a:bodyPr>
            <a:normAutofit fontScale="85000" lnSpcReduction="20000"/>
          </a:bodyPr>
          <a:lstStyle/>
          <a:p>
            <a:pPr algn="l"/>
            <a:br>
              <a:rPr lang="en-IN" b="1" i="0" dirty="0">
                <a:solidFill>
                  <a:srgbClr val="4C555A"/>
                </a:solidFill>
                <a:effectLst/>
                <a:latin typeface="proxima nova"/>
              </a:rPr>
            </a:br>
            <a:r>
              <a:rPr lang="en-IN" b="1" i="0" dirty="0">
                <a:solidFill>
                  <a:srgbClr val="4C555A"/>
                </a:solidFill>
                <a:effectLst/>
                <a:latin typeface="proxima nova"/>
              </a:rPr>
              <a:t>From the Variables Panel</a:t>
            </a:r>
          </a:p>
          <a:p>
            <a:pPr algn="l">
              <a:buFont typeface="+mj-lt"/>
              <a:buAutoNum type="arabicPeriod"/>
            </a:pPr>
            <a:r>
              <a:rPr lang="en-US" b="0" i="0" dirty="0">
                <a:solidFill>
                  <a:srgbClr val="4C555A"/>
                </a:solidFill>
                <a:effectLst/>
                <a:latin typeface="proxima nova"/>
              </a:rPr>
              <a:t>In the </a:t>
            </a:r>
            <a:r>
              <a:rPr lang="en-US" b="1" i="0" dirty="0">
                <a:solidFill>
                  <a:srgbClr val="4C555A"/>
                </a:solidFill>
                <a:effectLst/>
                <a:latin typeface="proxima nova"/>
              </a:rPr>
              <a:t>Designer</a:t>
            </a:r>
            <a:r>
              <a:rPr lang="en-US" b="0" i="0" dirty="0">
                <a:solidFill>
                  <a:srgbClr val="4C555A"/>
                </a:solidFill>
                <a:effectLst/>
                <a:latin typeface="proxima nova"/>
              </a:rPr>
              <a:t> panel, click </a:t>
            </a:r>
            <a:r>
              <a:rPr lang="en-US" b="1" i="0" dirty="0">
                <a:solidFill>
                  <a:srgbClr val="4C555A"/>
                </a:solidFill>
                <a:effectLst/>
                <a:latin typeface="proxima nova"/>
              </a:rPr>
              <a:t>Variables</a:t>
            </a:r>
            <a:r>
              <a:rPr lang="en-US" b="0" i="0" dirty="0">
                <a:solidFill>
                  <a:srgbClr val="4C555A"/>
                </a:solidFill>
                <a:effectLst/>
                <a:latin typeface="proxima nova"/>
              </a:rPr>
              <a:t>. The </a:t>
            </a:r>
            <a:r>
              <a:rPr lang="en-US" b="1" i="0" dirty="0">
                <a:solidFill>
                  <a:srgbClr val="4C555A"/>
                </a:solidFill>
                <a:effectLst/>
                <a:latin typeface="proxima nova"/>
              </a:rPr>
              <a:t>Variables</a:t>
            </a:r>
            <a:r>
              <a:rPr lang="en-US" b="0" i="0" dirty="0">
                <a:solidFill>
                  <a:srgbClr val="4C555A"/>
                </a:solidFill>
                <a:effectLst/>
                <a:latin typeface="proxima nova"/>
              </a:rPr>
              <a:t> panel is displayed.</a:t>
            </a:r>
          </a:p>
          <a:p>
            <a:pPr algn="l">
              <a:buFont typeface="+mj-lt"/>
              <a:buAutoNum type="arabicPeriod"/>
            </a:pPr>
            <a:r>
              <a:rPr lang="en-US" b="0" i="0" dirty="0">
                <a:solidFill>
                  <a:srgbClr val="4C555A"/>
                </a:solidFill>
                <a:effectLst/>
                <a:latin typeface="proxima nova"/>
              </a:rPr>
              <a:t>Click the </a:t>
            </a:r>
            <a:r>
              <a:rPr lang="en-US" b="1" i="0" dirty="0">
                <a:solidFill>
                  <a:srgbClr val="4C555A"/>
                </a:solidFill>
                <a:effectLst/>
                <a:latin typeface="proxima nova"/>
              </a:rPr>
              <a:t>Create Variable</a:t>
            </a:r>
            <a:r>
              <a:rPr lang="en-US" b="0" i="0" dirty="0">
                <a:solidFill>
                  <a:srgbClr val="4C555A"/>
                </a:solidFill>
                <a:effectLst/>
                <a:latin typeface="proxima nova"/>
              </a:rPr>
              <a:t> line, and fill in the name. A new variable is created.</a:t>
            </a:r>
          </a:p>
          <a:p>
            <a:pPr algn="l"/>
            <a:r>
              <a:rPr lang="en-US" b="0" i="0" dirty="0">
                <a:solidFill>
                  <a:srgbClr val="4C555A"/>
                </a:solidFill>
                <a:effectLst/>
                <a:latin typeface="proxima nova"/>
              </a:rPr>
              <a:t>The default type of variables created this way is </a:t>
            </a:r>
            <a:r>
              <a:rPr lang="en-US" b="1" i="0" dirty="0">
                <a:solidFill>
                  <a:srgbClr val="4C555A"/>
                </a:solidFill>
                <a:effectLst/>
                <a:latin typeface="proxima nova"/>
              </a:rPr>
              <a:t>String</a:t>
            </a:r>
            <a:r>
              <a:rPr lang="en-US" b="0" i="0" dirty="0">
                <a:solidFill>
                  <a:srgbClr val="4C555A"/>
                </a:solidFill>
                <a:effectLst/>
                <a:latin typeface="proxima nova"/>
              </a:rPr>
              <a:t>.</a:t>
            </a:r>
          </a:p>
          <a:p>
            <a:pPr algn="l"/>
            <a:endParaRPr lang="en-IN" dirty="0"/>
          </a:p>
        </p:txBody>
      </p:sp>
      <p:sp>
        <p:nvSpPr>
          <p:cNvPr id="4" name="Title 3">
            <a:extLst>
              <a:ext uri="{FF2B5EF4-FFF2-40B4-BE49-F238E27FC236}">
                <a16:creationId xmlns:a16="http://schemas.microsoft.com/office/drawing/2014/main" id="{C05BA975-F923-4B97-9B7F-D1C13BC094C5}"/>
              </a:ext>
            </a:extLst>
          </p:cNvPr>
          <p:cNvSpPr>
            <a:spLocks noGrp="1"/>
          </p:cNvSpPr>
          <p:nvPr>
            <p:ph type="title"/>
          </p:nvPr>
        </p:nvSpPr>
        <p:spPr/>
        <p:txBody>
          <a:bodyPr/>
          <a:lstStyle/>
          <a:p>
            <a:r>
              <a:rPr lang="en-IN" b="1" i="0" dirty="0">
                <a:solidFill>
                  <a:srgbClr val="4C555A"/>
                </a:solidFill>
                <a:effectLst/>
                <a:latin typeface="proxima nova"/>
              </a:rPr>
              <a:t>Creating Variables</a:t>
            </a:r>
            <a:endParaRPr lang="en-IN" dirty="0"/>
          </a:p>
        </p:txBody>
      </p:sp>
      <p:pic>
        <p:nvPicPr>
          <p:cNvPr id="5" name="Picture 4">
            <a:extLst>
              <a:ext uri="{FF2B5EF4-FFF2-40B4-BE49-F238E27FC236}">
                <a16:creationId xmlns:a16="http://schemas.microsoft.com/office/drawing/2014/main" id="{C7C44789-A679-46E9-8C08-9067B67D76A9}"/>
              </a:ext>
            </a:extLst>
          </p:cNvPr>
          <p:cNvPicPr>
            <a:picLocks noChangeAspect="1"/>
          </p:cNvPicPr>
          <p:nvPr/>
        </p:nvPicPr>
        <p:blipFill>
          <a:blip r:embed="rId2"/>
          <a:stretch>
            <a:fillRect/>
          </a:stretch>
        </p:blipFill>
        <p:spPr>
          <a:xfrm>
            <a:off x="822072" y="3555507"/>
            <a:ext cx="9495343" cy="2789162"/>
          </a:xfrm>
          <a:prstGeom prst="rect">
            <a:avLst/>
          </a:prstGeom>
        </p:spPr>
      </p:pic>
    </p:spTree>
    <p:extLst>
      <p:ext uri="{BB962C8B-B14F-4D97-AF65-F5344CB8AC3E}">
        <p14:creationId xmlns:p14="http://schemas.microsoft.com/office/powerpoint/2010/main" val="264665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32694-EA7D-4A45-A6AE-C1864863B4EB}"/>
              </a:ext>
            </a:extLst>
          </p:cNvPr>
          <p:cNvSpPr>
            <a:spLocks noGrp="1"/>
          </p:cNvSpPr>
          <p:nvPr>
            <p:ph idx="1"/>
          </p:nvPr>
        </p:nvSpPr>
        <p:spPr>
          <a:xfrm>
            <a:off x="905522" y="1863867"/>
            <a:ext cx="9960745" cy="675147"/>
          </a:xfrm>
        </p:spPr>
        <p:txBody>
          <a:bodyPr>
            <a:normAutofit/>
          </a:bodyPr>
          <a:lstStyle/>
          <a:p>
            <a:pPr algn="l"/>
            <a:r>
              <a:rPr lang="en-US" b="0" i="0" dirty="0">
                <a:solidFill>
                  <a:srgbClr val="4C555A"/>
                </a:solidFill>
                <a:effectLst/>
                <a:latin typeface="proxima nova"/>
              </a:rPr>
              <a:t>To remove a variable, in the </a:t>
            </a:r>
            <a:r>
              <a:rPr lang="en-US" b="1" i="0" dirty="0">
                <a:solidFill>
                  <a:srgbClr val="4C555A"/>
                </a:solidFill>
                <a:effectLst/>
                <a:latin typeface="proxima nova"/>
              </a:rPr>
              <a:t>Variables</a:t>
            </a:r>
            <a:r>
              <a:rPr lang="en-US" b="0" i="0" dirty="0">
                <a:solidFill>
                  <a:srgbClr val="4C555A"/>
                </a:solidFill>
                <a:effectLst/>
                <a:latin typeface="proxima nova"/>
              </a:rPr>
              <a:t> panel, either right-click the variable and select </a:t>
            </a:r>
            <a:r>
              <a:rPr lang="en-US" b="1" i="0" dirty="0">
                <a:solidFill>
                  <a:srgbClr val="4C555A"/>
                </a:solidFill>
                <a:effectLst/>
                <a:latin typeface="proxima nova"/>
              </a:rPr>
              <a:t>Delete</a:t>
            </a:r>
            <a:r>
              <a:rPr lang="en-US" b="0" i="0" dirty="0">
                <a:solidFill>
                  <a:srgbClr val="4C555A"/>
                </a:solidFill>
                <a:effectLst/>
                <a:latin typeface="proxima nova"/>
              </a:rPr>
              <a:t>, or select the variable and press the Delete key</a:t>
            </a:r>
            <a:endParaRPr lang="en-IN" dirty="0"/>
          </a:p>
        </p:txBody>
      </p:sp>
      <p:sp>
        <p:nvSpPr>
          <p:cNvPr id="4" name="Title 3">
            <a:extLst>
              <a:ext uri="{FF2B5EF4-FFF2-40B4-BE49-F238E27FC236}">
                <a16:creationId xmlns:a16="http://schemas.microsoft.com/office/drawing/2014/main" id="{C05BA975-F923-4B97-9B7F-D1C13BC094C5}"/>
              </a:ext>
            </a:extLst>
          </p:cNvPr>
          <p:cNvSpPr>
            <a:spLocks noGrp="1"/>
          </p:cNvSpPr>
          <p:nvPr>
            <p:ph type="title"/>
          </p:nvPr>
        </p:nvSpPr>
        <p:spPr/>
        <p:txBody>
          <a:bodyPr/>
          <a:lstStyle/>
          <a:p>
            <a:pPr algn="l"/>
            <a:br>
              <a:rPr lang="en-IN" b="1" i="0" dirty="0">
                <a:solidFill>
                  <a:srgbClr val="4C555A"/>
                </a:solidFill>
                <a:effectLst/>
                <a:latin typeface="proxima nova"/>
              </a:rPr>
            </a:br>
            <a:r>
              <a:rPr lang="en-IN" b="1" i="0" dirty="0">
                <a:solidFill>
                  <a:srgbClr val="4C555A"/>
                </a:solidFill>
                <a:effectLst/>
                <a:latin typeface="proxima nova"/>
              </a:rPr>
              <a:t>Removing Variables</a:t>
            </a:r>
          </a:p>
        </p:txBody>
      </p:sp>
      <p:pic>
        <p:nvPicPr>
          <p:cNvPr id="4100" name="Picture 4">
            <a:extLst>
              <a:ext uri="{FF2B5EF4-FFF2-40B4-BE49-F238E27FC236}">
                <a16:creationId xmlns:a16="http://schemas.microsoft.com/office/drawing/2014/main" id="{31C57BDA-6AE4-44C6-ADAC-B00485DC0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522" y="2799749"/>
            <a:ext cx="1058227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7285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TotalTime>
  <Words>1166</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Inter</vt:lpstr>
      <vt:lpstr>proxima nova</vt:lpstr>
      <vt:lpstr>Retrospect</vt:lpstr>
      <vt:lpstr>Variables, Arguments, and Control Flow in Studio</vt:lpstr>
      <vt:lpstr>Variables</vt:lpstr>
      <vt:lpstr> Naming Conventions</vt:lpstr>
      <vt:lpstr>Variables Properties</vt:lpstr>
      <vt:lpstr>Creating Variables</vt:lpstr>
      <vt:lpstr>Creating Variables</vt:lpstr>
      <vt:lpstr>Creating Variables</vt:lpstr>
      <vt:lpstr>Creating Variables</vt:lpstr>
      <vt:lpstr> Removing Variables</vt:lpstr>
      <vt:lpstr> Types of Variables </vt:lpstr>
      <vt:lpstr> Invoke Workflow and Arguments</vt:lpstr>
      <vt:lpstr>The workflow layouts are: </vt:lpstr>
      <vt:lpstr>Arguments</vt:lpstr>
      <vt:lpstr>Creating Arguments</vt:lpstr>
      <vt:lpstr>From the Body of an Activity</vt:lpstr>
      <vt:lpstr>From Expressions</vt:lpstr>
      <vt:lpstr>From the Properties Panel</vt:lpstr>
      <vt:lpstr>From the Arguments Panel</vt:lpstr>
      <vt:lpstr>Removing Arguments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more</dc:creator>
  <cp:lastModifiedBy>sunil more</cp:lastModifiedBy>
  <cp:revision>24</cp:revision>
  <dcterms:created xsi:type="dcterms:W3CDTF">2021-09-08T06:05:49Z</dcterms:created>
  <dcterms:modified xsi:type="dcterms:W3CDTF">2021-09-09T14:31:24Z</dcterms:modified>
</cp:coreProperties>
</file>