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83A54-F60E-44A1-BE37-D2434857467F}" type="datetimeFigureOut">
              <a:rPr lang="ru-RU" smtClean="0"/>
              <a:t>13.03.2019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F836F-38DD-450B-A6B9-CE3DD02B12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829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83A54-F60E-44A1-BE37-D2434857467F}" type="datetimeFigureOut">
              <a:rPr lang="ru-RU" smtClean="0"/>
              <a:t>13.03.2019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F836F-38DD-450B-A6B9-CE3DD02B12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3449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83A54-F60E-44A1-BE37-D2434857467F}" type="datetimeFigureOut">
              <a:rPr lang="ru-RU" smtClean="0"/>
              <a:t>13.03.2019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F836F-38DD-450B-A6B9-CE3DD02B12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42515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Заголовок и текст над объек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51405738-6B1D-4C62-BAFA-3F78197757E7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50976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C3CB20D7-8F63-4C01-A9D4-A252E2666BFD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5285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83A54-F60E-44A1-BE37-D2434857467F}" type="datetimeFigureOut">
              <a:rPr lang="ru-RU" smtClean="0"/>
              <a:t>13.03.2019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F836F-38DD-450B-A6B9-CE3DD02B12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1264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83A54-F60E-44A1-BE37-D2434857467F}" type="datetimeFigureOut">
              <a:rPr lang="ru-RU" smtClean="0"/>
              <a:t>13.03.2019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F836F-38DD-450B-A6B9-CE3DD02B12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356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83A54-F60E-44A1-BE37-D2434857467F}" type="datetimeFigureOut">
              <a:rPr lang="ru-RU" smtClean="0"/>
              <a:t>13.03.2019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F836F-38DD-450B-A6B9-CE3DD02B12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3125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83A54-F60E-44A1-BE37-D2434857467F}" type="datetimeFigureOut">
              <a:rPr lang="ru-RU" smtClean="0"/>
              <a:t>13.03.2019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F836F-38DD-450B-A6B9-CE3DD02B12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9565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83A54-F60E-44A1-BE37-D2434857467F}" type="datetimeFigureOut">
              <a:rPr lang="ru-RU" smtClean="0"/>
              <a:t>13.03.2019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F836F-38DD-450B-A6B9-CE3DD02B12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1648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83A54-F60E-44A1-BE37-D2434857467F}" type="datetimeFigureOut">
              <a:rPr lang="ru-RU" smtClean="0"/>
              <a:t>13.03.2019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F836F-38DD-450B-A6B9-CE3DD02B12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1441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83A54-F60E-44A1-BE37-D2434857467F}" type="datetimeFigureOut">
              <a:rPr lang="ru-RU" smtClean="0"/>
              <a:t>13.03.2019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F836F-38DD-450B-A6B9-CE3DD02B12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9916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83A54-F60E-44A1-BE37-D2434857467F}" type="datetimeFigureOut">
              <a:rPr lang="ru-RU" smtClean="0"/>
              <a:t>13.03.2019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F836F-38DD-450B-A6B9-CE3DD02B12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0242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83A54-F60E-44A1-BE37-D2434857467F}" type="datetimeFigureOut">
              <a:rPr lang="ru-RU" smtClean="0"/>
              <a:t>13.03.2019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F836F-38DD-450B-A6B9-CE3DD02B12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4912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Типы переменных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sz="1800" dirty="0" smtClean="0">
                <a:latin typeface="Courier New" pitchFamily="49" charset="0"/>
                <a:cs typeface="Courier New" pitchFamily="49" charset="0"/>
              </a:rPr>
              <a:t>Объявление переменной без инициализации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A;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float B;</a:t>
            </a:r>
            <a:endParaRPr lang="ru-RU" sz="18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sz="1800" dirty="0" smtClean="0">
                <a:latin typeface="Courier New" pitchFamily="49" charset="0"/>
                <a:cs typeface="Courier New" pitchFamily="49" charset="0"/>
              </a:rPr>
              <a:t>Объявление переменной и инициализация</a:t>
            </a:r>
          </a:p>
          <a:p>
            <a:pPr marL="0" indent="0">
              <a:buNone/>
            </a:pP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perem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= 5;</a:t>
            </a:r>
          </a:p>
          <a:p>
            <a:pPr marL="0" indent="0"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loat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chislo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= 54.299;</a:t>
            </a:r>
          </a:p>
          <a:p>
            <a:pPr marL="0" indent="0"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//</a:t>
            </a:r>
            <a:r>
              <a:rPr lang="ru-RU" sz="1800" dirty="0" smtClean="0">
                <a:latin typeface="Courier New" pitchFamily="49" charset="0"/>
                <a:cs typeface="Courier New" pitchFamily="49" charset="0"/>
              </a:rPr>
              <a:t> Логический тип (отсутствует в Си!)</a:t>
            </a:r>
          </a:p>
          <a:p>
            <a:pPr marL="0" indent="0">
              <a:buNone/>
            </a:pP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logic_type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= false;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logic_type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- 0</a:t>
            </a:r>
          </a:p>
          <a:p>
            <a:pPr marL="0" indent="0">
              <a:buNone/>
            </a:pP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ool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peremennaya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= true;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peremennaya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- 1</a:t>
            </a:r>
            <a:endParaRPr lang="ru-RU" sz="1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349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4F340-7EA5-4CD7-8603-36A97561B1B2}" type="slidenum">
              <a:rPr lang="ru-RU"/>
              <a:pPr/>
              <a:t>10</a:t>
            </a:fld>
            <a:endParaRPr lang="ru-RU"/>
          </a:p>
        </p:txBody>
      </p:sp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latin typeface="Times New Roman" pitchFamily="18" charset="0"/>
              </a:rPr>
              <a:t>Оператор </a:t>
            </a:r>
            <a:r>
              <a:rPr lang="en-US">
                <a:latin typeface="Times New Roman" pitchFamily="18" charset="0"/>
              </a:rPr>
              <a:t>switch</a:t>
            </a:r>
            <a:endParaRPr lang="ru-RU">
              <a:latin typeface="Times New Roman" pitchFamily="18" charset="0"/>
            </a:endParaRPr>
          </a:p>
        </p:txBody>
      </p:sp>
      <p:graphicFrame>
        <p:nvGraphicFramePr>
          <p:cNvPr id="138257" name="Group 17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3538538"/>
                <a:gridCol w="4691062"/>
              </a:tblGrid>
              <a:tr h="4525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int mark = 4;</a:t>
                      </a:r>
                      <a:endParaRPr kumimoji="0" 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if (mark == 5)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printf(“Excellent\n”);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else if (mark == 4)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printf(“Good\n”);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else if (mark == 3)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printf(“Averadge\n”);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else if (mark == 2)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printf (“Poor\n”);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else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printf(“Illegal mark\n”);</a:t>
                      </a:r>
                      <a:endParaRPr kumimoji="0" 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int mark = 4;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switch (mark)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case 5:  printf(“Excellent\n”);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      break;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case 4:  printf(“Good\n”);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      break;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case 3:  printf(“Averadge\n”);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      break;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case 2:  printf(“Poor\n”);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      break;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default: printf(“Illegal mark\n”);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      break;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}</a:t>
                      </a:r>
                      <a:endParaRPr kumimoji="0" 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094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A110-5BE9-4B85-B912-C4B0D683C074}" type="slidenum">
              <a:rPr lang="ru-RU"/>
              <a:pPr/>
              <a:t>11</a:t>
            </a:fld>
            <a:endParaRPr lang="ru-RU"/>
          </a:p>
        </p:txBody>
      </p:sp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itchFamily="18" charset="0"/>
              </a:rPr>
              <a:t>Оператор </a:t>
            </a:r>
            <a:r>
              <a:rPr lang="en-US" dirty="0" smtClean="0">
                <a:latin typeface="Times New Roman" pitchFamily="18" charset="0"/>
              </a:rPr>
              <a:t>while, do-while</a:t>
            </a:r>
            <a:endParaRPr lang="ru-RU" dirty="0">
              <a:latin typeface="Times New Roman" pitchFamily="18" charset="0"/>
            </a:endParaRP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// </a:t>
            </a:r>
            <a:r>
              <a:rPr lang="ru-RU" sz="1800" b="1" dirty="0" smtClean="0">
                <a:latin typeface="Courier New" pitchFamily="49" charset="0"/>
              </a:rPr>
              <a:t>предусловие</a:t>
            </a:r>
            <a:endParaRPr lang="ru-RU" sz="1800" b="1" dirty="0" smtClean="0">
              <a:latin typeface="Courier New" pitchFamily="49" charset="0"/>
            </a:endParaRP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ru-RU" sz="1800" b="1" dirty="0" err="1" smtClean="0">
                <a:latin typeface="Courier New" pitchFamily="49" charset="0"/>
              </a:rPr>
              <a:t>while</a:t>
            </a:r>
            <a:r>
              <a:rPr lang="ru-RU" sz="1800" b="1" dirty="0" smtClean="0">
                <a:latin typeface="Courier New" pitchFamily="49" charset="0"/>
              </a:rPr>
              <a:t> </a:t>
            </a:r>
            <a:r>
              <a:rPr lang="ru-RU" sz="1800" b="1" dirty="0">
                <a:latin typeface="Courier New" pitchFamily="49" charset="0"/>
              </a:rPr>
              <a:t>(i &lt;= n)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ru-RU" sz="1800" b="1" dirty="0" smtClean="0">
                <a:latin typeface="Courier New" pitchFamily="49" charset="0"/>
              </a:rPr>
              <a:t>{</a:t>
            </a:r>
            <a:endParaRPr lang="ru-RU" sz="1800" b="1" dirty="0">
              <a:latin typeface="Courier New" pitchFamily="49" charset="0"/>
            </a:endParaRP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ru-RU" sz="1800" b="1" dirty="0" err="1" smtClean="0">
                <a:latin typeface="Courier New" pitchFamily="49" charset="0"/>
              </a:rPr>
              <a:t>sum</a:t>
            </a:r>
            <a:r>
              <a:rPr lang="ru-RU" sz="1800" b="1" dirty="0" smtClean="0">
                <a:latin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</a:rPr>
              <a:t>= sum +</a:t>
            </a:r>
            <a:r>
              <a:rPr lang="ru-RU" sz="1800" b="1" dirty="0" smtClean="0">
                <a:latin typeface="Courier New" pitchFamily="49" charset="0"/>
              </a:rPr>
              <a:t> </a:t>
            </a:r>
            <a:r>
              <a:rPr lang="ru-RU" sz="1800" b="1" dirty="0">
                <a:latin typeface="Courier New" pitchFamily="49" charset="0"/>
              </a:rPr>
              <a:t>i;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	</a:t>
            </a:r>
            <a:r>
              <a:rPr lang="ru-RU" sz="1800" b="1" dirty="0" smtClean="0">
                <a:latin typeface="Courier New" pitchFamily="49" charset="0"/>
              </a:rPr>
              <a:t>i</a:t>
            </a:r>
            <a:r>
              <a:rPr lang="ru-RU" sz="1800" b="1" dirty="0">
                <a:latin typeface="Courier New" pitchFamily="49" charset="0"/>
              </a:rPr>
              <a:t>++;</a:t>
            </a:r>
          </a:p>
          <a:p>
            <a:pPr marL="0" indent="0">
              <a:lnSpc>
                <a:spcPct val="80000"/>
              </a:lnSpc>
              <a:buFontTx/>
              <a:buNone/>
            </a:pPr>
            <a:endParaRPr lang="ru-RU" sz="1800" b="1" dirty="0">
              <a:latin typeface="Courier New" pitchFamily="49" charset="0"/>
            </a:endParaRP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ru-RU" sz="1800" b="1" dirty="0" smtClean="0">
                <a:latin typeface="Courier New" pitchFamily="49" charset="0"/>
              </a:rPr>
              <a:t>}</a:t>
            </a:r>
            <a:endParaRPr lang="en-US" sz="1800" b="1" dirty="0" smtClean="0">
              <a:latin typeface="Courier New" pitchFamily="49" charset="0"/>
            </a:endParaRPr>
          </a:p>
          <a:p>
            <a:pPr marL="0" indent="0">
              <a:lnSpc>
                <a:spcPct val="80000"/>
              </a:lnSpc>
              <a:buFontTx/>
              <a:buNone/>
            </a:pPr>
            <a:endParaRPr lang="en-US" sz="1800" b="1" dirty="0" smtClean="0">
              <a:latin typeface="Courier New" pitchFamily="49" charset="0"/>
            </a:endParaRPr>
          </a:p>
          <a:p>
            <a:pPr marL="0" indent="0">
              <a:lnSpc>
                <a:spcPct val="80000"/>
              </a:lnSpc>
              <a:buFontTx/>
              <a:buNone/>
            </a:pPr>
            <a:endParaRPr lang="en-US" sz="1800" b="1" dirty="0" smtClean="0">
              <a:latin typeface="Courier New" pitchFamily="49" charset="0"/>
            </a:endParaRP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// </a:t>
            </a:r>
            <a:r>
              <a:rPr lang="ru-RU" sz="1800" b="1" dirty="0" smtClean="0">
                <a:latin typeface="Courier New" pitchFamily="49" charset="0"/>
              </a:rPr>
              <a:t>постусловие</a:t>
            </a:r>
            <a:endParaRPr lang="en-US" sz="1800" b="1" dirty="0">
              <a:latin typeface="Courier New" pitchFamily="49" charset="0"/>
            </a:endParaRP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ru-RU" sz="1800" b="1" dirty="0" err="1" smtClean="0">
                <a:latin typeface="Courier New" pitchFamily="49" charset="0"/>
              </a:rPr>
              <a:t>do</a:t>
            </a:r>
            <a:endParaRPr lang="ru-RU" sz="1800" b="1" dirty="0" smtClean="0">
              <a:latin typeface="Courier New" pitchFamily="49" charset="0"/>
            </a:endParaRP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ru-RU" sz="1800" b="1" dirty="0" smtClean="0">
                <a:latin typeface="Courier New" pitchFamily="49" charset="0"/>
              </a:rPr>
              <a:t>{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ru-RU" sz="1800" b="1" dirty="0" err="1" smtClean="0">
                <a:latin typeface="Courier New" pitchFamily="49" charset="0"/>
              </a:rPr>
              <a:t>digits</a:t>
            </a:r>
            <a:r>
              <a:rPr lang="ru-RU" sz="1800" b="1" dirty="0" smtClean="0">
                <a:latin typeface="Courier New" pitchFamily="49" charset="0"/>
              </a:rPr>
              <a:t>++;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ru-RU" sz="1800" b="1" dirty="0" smtClean="0">
                <a:latin typeface="Courier New" pitchFamily="49" charset="0"/>
              </a:rPr>
              <a:t>n /= 10;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ru-RU" sz="1800" b="1" dirty="0" smtClean="0">
                <a:latin typeface="Courier New" pitchFamily="49" charset="0"/>
              </a:rPr>
              <a:t>}</a:t>
            </a:r>
            <a:r>
              <a:rPr lang="en-US" sz="1800" b="1" dirty="0" smtClean="0">
                <a:latin typeface="Courier New" pitchFamily="49" charset="0"/>
              </a:rPr>
              <a:t> </a:t>
            </a:r>
            <a:r>
              <a:rPr lang="ru-RU" sz="1800" b="1" dirty="0" err="1" smtClean="0">
                <a:latin typeface="Courier New" pitchFamily="49" charset="0"/>
              </a:rPr>
              <a:t>while</a:t>
            </a:r>
            <a:r>
              <a:rPr lang="ru-RU" sz="1800" b="1" dirty="0" smtClean="0">
                <a:latin typeface="Courier New" pitchFamily="49" charset="0"/>
              </a:rPr>
              <a:t> (n != 0);</a:t>
            </a:r>
          </a:p>
          <a:p>
            <a:pPr marL="0" indent="0">
              <a:lnSpc>
                <a:spcPct val="80000"/>
              </a:lnSpc>
              <a:buFontTx/>
              <a:buNone/>
            </a:pPr>
            <a:endParaRPr lang="ru-RU" sz="16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6972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Номер слайда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0D7C0-B216-4DF6-8CCB-A844F85DA2EF}" type="slidenum">
              <a:rPr lang="ru-RU"/>
              <a:pPr/>
              <a:t>12</a:t>
            </a:fld>
            <a:endParaRPr lang="ru-RU"/>
          </a:p>
        </p:txBody>
      </p:sp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itchFamily="18" charset="0"/>
              </a:rPr>
              <a:t>Оператор </a:t>
            </a:r>
            <a:r>
              <a:rPr lang="en-US" dirty="0">
                <a:latin typeface="Times New Roman" pitchFamily="18" charset="0"/>
              </a:rPr>
              <a:t>for</a:t>
            </a:r>
            <a:endParaRPr lang="ru-RU" dirty="0">
              <a:latin typeface="Times New Roman" pitchFamily="18" charset="0"/>
            </a:endParaRP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341438"/>
            <a:ext cx="8229600" cy="3024187"/>
          </a:xfrm>
        </p:spPr>
        <p:txBody>
          <a:bodyPr/>
          <a:lstStyle/>
          <a:p>
            <a:pPr marL="0" indent="0">
              <a:lnSpc>
                <a:spcPct val="90000"/>
              </a:lnSpc>
              <a:buFontTx/>
              <a:buNone/>
            </a:pPr>
            <a:endParaRPr lang="en-US" sz="2400" dirty="0" smtClean="0">
              <a:latin typeface="Times New Roman" pitchFamily="18" charset="0"/>
            </a:endParaRP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ru-RU" sz="2400" dirty="0" smtClean="0">
                <a:latin typeface="Times New Roman" pitchFamily="18" charset="0"/>
              </a:rPr>
              <a:t>Оператор </a:t>
            </a:r>
            <a:r>
              <a:rPr lang="en-US" sz="2400" dirty="0">
                <a:latin typeface="Times New Roman" pitchFamily="18" charset="0"/>
              </a:rPr>
              <a:t>for </a:t>
            </a:r>
            <a:r>
              <a:rPr lang="ru-RU" sz="2400" dirty="0">
                <a:latin typeface="Times New Roman" pitchFamily="18" charset="0"/>
              </a:rPr>
              <a:t>обычно используют для реализации цикла со счетчиком.</a:t>
            </a:r>
            <a:endParaRPr lang="en-US" sz="2400" dirty="0">
              <a:latin typeface="Times New Roman" pitchFamily="18" charset="0"/>
            </a:endParaRP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ru-RU" sz="2400" dirty="0">
                <a:latin typeface="Times New Roman" pitchFamily="18" charset="0"/>
              </a:rPr>
              <a:t>В общей форме этот оператор записывается следующим образом</a:t>
            </a:r>
            <a:endParaRPr lang="en-US" sz="2400" dirty="0">
              <a:latin typeface="Times New Roman" pitchFamily="18" charset="0"/>
            </a:endParaRPr>
          </a:p>
          <a:p>
            <a:pPr marL="0" indent="0">
              <a:lnSpc>
                <a:spcPct val="90000"/>
              </a:lnSpc>
              <a:buFontTx/>
              <a:buNone/>
            </a:pPr>
            <a:endParaRPr lang="en-US" sz="1400" dirty="0">
              <a:latin typeface="Times New Roman" pitchFamily="18" charset="0"/>
            </a:endParaRP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sz="1400" b="1" dirty="0">
                <a:latin typeface="Courier New" pitchFamily="49" charset="0"/>
              </a:rPr>
              <a:t>for</a:t>
            </a:r>
            <a:r>
              <a:rPr lang="ru-RU" sz="1400" b="1" dirty="0">
                <a:latin typeface="Courier New" pitchFamily="49" charset="0"/>
              </a:rPr>
              <a:t> (</a:t>
            </a:r>
            <a:r>
              <a:rPr lang="en-US" sz="1400" b="1" dirty="0" err="1">
                <a:latin typeface="Courier New" pitchFamily="49" charset="0"/>
              </a:rPr>
              <a:t>expr</a:t>
            </a:r>
            <a:r>
              <a:rPr lang="ru-RU" sz="1400" b="1" dirty="0">
                <a:latin typeface="Courier New" pitchFamily="49" charset="0"/>
              </a:rPr>
              <a:t>_1; </a:t>
            </a:r>
            <a:r>
              <a:rPr lang="en-US" sz="1400" b="1" dirty="0" err="1">
                <a:latin typeface="Courier New" pitchFamily="49" charset="0"/>
              </a:rPr>
              <a:t>expr</a:t>
            </a:r>
            <a:r>
              <a:rPr lang="ru-RU" sz="1400" b="1" dirty="0">
                <a:latin typeface="Courier New" pitchFamily="49" charset="0"/>
              </a:rPr>
              <a:t>_2; </a:t>
            </a:r>
            <a:r>
              <a:rPr lang="en-US" sz="1400" b="1" dirty="0" err="1" smtClean="0">
                <a:latin typeface="Courier New" pitchFamily="49" charset="0"/>
              </a:rPr>
              <a:t>expr</a:t>
            </a:r>
            <a:r>
              <a:rPr lang="ru-RU" sz="1400" b="1" dirty="0" smtClean="0">
                <a:latin typeface="Courier New" pitchFamily="49" charset="0"/>
              </a:rPr>
              <a:t>_3</a:t>
            </a:r>
            <a:r>
              <a:rPr lang="ru-RU" sz="1400" b="1" dirty="0">
                <a:latin typeface="Courier New" pitchFamily="49" charset="0"/>
              </a:rPr>
              <a:t>) оператор</a:t>
            </a:r>
            <a:endParaRPr lang="en-US" sz="1400" b="1" dirty="0">
              <a:latin typeface="Courier New" pitchFamily="49" charset="0"/>
            </a:endParaRPr>
          </a:p>
          <a:p>
            <a:pPr marL="0" indent="0">
              <a:lnSpc>
                <a:spcPct val="90000"/>
              </a:lnSpc>
              <a:buFontTx/>
              <a:buNone/>
            </a:pPr>
            <a:endParaRPr lang="ru-RU" sz="2000" b="1" dirty="0">
              <a:latin typeface="Times New Roman" pitchFamily="18" charset="0"/>
            </a:endParaRPr>
          </a:p>
        </p:txBody>
      </p:sp>
      <p:graphicFrame>
        <p:nvGraphicFramePr>
          <p:cNvPr id="150550" name="Group 22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15455967"/>
              </p:ext>
            </p:extLst>
          </p:nvPr>
        </p:nvGraphicFramePr>
        <p:xfrm>
          <a:off x="467544" y="4293096"/>
          <a:ext cx="8229600" cy="1866900"/>
        </p:xfrm>
        <a:graphic>
          <a:graphicData uri="http://schemas.openxmlformats.org/drawingml/2006/table">
            <a:tbl>
              <a:tblPr/>
              <a:tblGrid>
                <a:gridCol w="2170113"/>
                <a:gridCol w="6059487"/>
              </a:tblGrid>
              <a:tr h="1866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expr_1;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while (expr_2)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</a:t>
                      </a: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оператор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expr_3;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}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expr_1 – 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шаг инициализации, который выполняется только один раз.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expr_2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– 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логическое выражение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, 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управляет 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завершением цикла.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epxr_3 – 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выражение, которое выполняется в конце каждой итерации цикла.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484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F06A7-1973-460A-A508-C61AE12AADAB}" type="slidenum">
              <a:rPr lang="ru-RU"/>
              <a:pPr/>
              <a:t>13</a:t>
            </a:fld>
            <a:endParaRPr lang="ru-RU"/>
          </a:p>
        </p:txBody>
      </p:sp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itchFamily="18" charset="0"/>
              </a:rPr>
              <a:t>Оператор </a:t>
            </a:r>
            <a:r>
              <a:rPr lang="en-US" dirty="0">
                <a:latin typeface="Times New Roman" pitchFamily="18" charset="0"/>
              </a:rPr>
              <a:t>for: </a:t>
            </a:r>
            <a:r>
              <a:rPr lang="ru-RU" dirty="0" smtClean="0">
                <a:latin typeface="Times New Roman" pitchFamily="18" charset="0"/>
              </a:rPr>
              <a:t>примеры</a:t>
            </a:r>
            <a:endParaRPr lang="ru-RU" dirty="0">
              <a:latin typeface="Times New Roman" pitchFamily="18" charset="0"/>
            </a:endParaRPr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// </a:t>
            </a:r>
            <a:r>
              <a:rPr lang="ru-RU" sz="2000" b="1" dirty="0">
                <a:latin typeface="Courier New" pitchFamily="49" charset="0"/>
              </a:rPr>
              <a:t>Считать в прямом направлении от</a:t>
            </a:r>
            <a:r>
              <a:rPr lang="en-US" sz="2000" b="1" dirty="0">
                <a:latin typeface="Courier New" pitchFamily="49" charset="0"/>
              </a:rPr>
              <a:t> 0 </a:t>
            </a:r>
            <a:r>
              <a:rPr lang="ru-RU" sz="2000" b="1" dirty="0">
                <a:latin typeface="Courier New" pitchFamily="49" charset="0"/>
              </a:rPr>
              <a:t>до</a:t>
            </a:r>
            <a:r>
              <a:rPr lang="en-US" sz="2000" b="1" dirty="0">
                <a:latin typeface="Courier New" pitchFamily="49" charset="0"/>
              </a:rPr>
              <a:t> n-1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for (i = 0; i &lt; n; i++) ...</a:t>
            </a:r>
          </a:p>
          <a:p>
            <a:pPr marL="0" indent="0">
              <a:lnSpc>
                <a:spcPct val="90000"/>
              </a:lnSpc>
              <a:buFontTx/>
              <a:buNone/>
            </a:pPr>
            <a:endParaRPr lang="en-US" sz="2000" b="1" dirty="0">
              <a:latin typeface="Courier New" pitchFamily="49" charset="0"/>
            </a:endParaRP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// </a:t>
            </a:r>
            <a:r>
              <a:rPr lang="ru-RU" sz="2000" b="1" dirty="0">
                <a:latin typeface="Courier New" pitchFamily="49" charset="0"/>
              </a:rPr>
              <a:t>Считать в прямом направлении от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ru-RU" sz="2000" b="1" dirty="0">
                <a:latin typeface="Courier New" pitchFamily="49" charset="0"/>
              </a:rPr>
              <a:t>1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ru-RU" sz="2000" b="1" dirty="0">
                <a:latin typeface="Courier New" pitchFamily="49" charset="0"/>
              </a:rPr>
              <a:t>до</a:t>
            </a:r>
            <a:r>
              <a:rPr lang="en-US" sz="2000" b="1" dirty="0">
                <a:latin typeface="Courier New" pitchFamily="49" charset="0"/>
              </a:rPr>
              <a:t> n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for (i = 1; i &lt;= n; i++) ...</a:t>
            </a:r>
          </a:p>
          <a:p>
            <a:pPr marL="0" indent="0">
              <a:lnSpc>
                <a:spcPct val="90000"/>
              </a:lnSpc>
              <a:buFontTx/>
              <a:buNone/>
            </a:pPr>
            <a:endParaRPr lang="en-US" sz="2000" b="1" dirty="0">
              <a:latin typeface="Courier New" pitchFamily="49" charset="0"/>
            </a:endParaRP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// </a:t>
            </a:r>
            <a:r>
              <a:rPr lang="ru-RU" sz="2000" b="1" dirty="0">
                <a:latin typeface="Courier New" pitchFamily="49" charset="0"/>
              </a:rPr>
              <a:t>Считать в обратном направлении от</a:t>
            </a:r>
            <a:r>
              <a:rPr lang="en-US" sz="2000" b="1" dirty="0">
                <a:latin typeface="Courier New" pitchFamily="49" charset="0"/>
              </a:rPr>
              <a:t> n-1</a:t>
            </a:r>
            <a:r>
              <a:rPr lang="ru-RU" sz="2000" b="1" dirty="0">
                <a:latin typeface="Courier New" pitchFamily="49" charset="0"/>
              </a:rPr>
              <a:t> до 0</a:t>
            </a:r>
            <a:endParaRPr lang="en-US" sz="2000" b="1" dirty="0">
              <a:latin typeface="Courier New" pitchFamily="49" charset="0"/>
            </a:endParaRP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for (i = n-1; i &gt;= 0; i--) ...</a:t>
            </a:r>
          </a:p>
          <a:p>
            <a:pPr marL="0" indent="0">
              <a:lnSpc>
                <a:spcPct val="90000"/>
              </a:lnSpc>
              <a:buFontTx/>
              <a:buNone/>
            </a:pPr>
            <a:endParaRPr lang="en-US" sz="2000" b="1" dirty="0">
              <a:latin typeface="Courier New" pitchFamily="49" charset="0"/>
            </a:endParaRP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// </a:t>
            </a:r>
            <a:r>
              <a:rPr lang="ru-RU" sz="2000" b="1" dirty="0">
                <a:latin typeface="Courier New" pitchFamily="49" charset="0"/>
              </a:rPr>
              <a:t>Считать в обратном направлении от</a:t>
            </a:r>
            <a:r>
              <a:rPr lang="en-US" sz="2000" b="1" dirty="0">
                <a:latin typeface="Courier New" pitchFamily="49" charset="0"/>
              </a:rPr>
              <a:t> n</a:t>
            </a:r>
            <a:r>
              <a:rPr lang="ru-RU" sz="2000" b="1" dirty="0">
                <a:latin typeface="Courier New" pitchFamily="49" charset="0"/>
              </a:rPr>
              <a:t> до 1</a:t>
            </a:r>
            <a:endParaRPr lang="en-US" sz="2000" b="1" dirty="0">
              <a:latin typeface="Courier New" pitchFamily="49" charset="0"/>
            </a:endParaRP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for</a:t>
            </a:r>
            <a:r>
              <a:rPr lang="ru-RU" sz="2000" b="1" dirty="0">
                <a:latin typeface="Courier New" pitchFamily="49" charset="0"/>
              </a:rPr>
              <a:t> (</a:t>
            </a:r>
            <a:r>
              <a:rPr lang="en-US" sz="2000" b="1" dirty="0">
                <a:latin typeface="Courier New" pitchFamily="49" charset="0"/>
              </a:rPr>
              <a:t>i</a:t>
            </a:r>
            <a:r>
              <a:rPr lang="ru-RU" sz="2000" b="1" dirty="0">
                <a:latin typeface="Courier New" pitchFamily="49" charset="0"/>
              </a:rPr>
              <a:t> = </a:t>
            </a:r>
            <a:r>
              <a:rPr lang="en-US" sz="2000" b="1" dirty="0">
                <a:latin typeface="Courier New" pitchFamily="49" charset="0"/>
              </a:rPr>
              <a:t>n</a:t>
            </a:r>
            <a:r>
              <a:rPr lang="ru-RU" sz="2000" b="1" dirty="0">
                <a:latin typeface="Courier New" pitchFamily="49" charset="0"/>
              </a:rPr>
              <a:t>; </a:t>
            </a:r>
            <a:r>
              <a:rPr lang="en-US" sz="2000" b="1" dirty="0">
                <a:latin typeface="Courier New" pitchFamily="49" charset="0"/>
              </a:rPr>
              <a:t>i</a:t>
            </a:r>
            <a:r>
              <a:rPr lang="ru-RU" sz="2000" b="1" dirty="0">
                <a:latin typeface="Courier New" pitchFamily="49" charset="0"/>
              </a:rPr>
              <a:t> &gt; 0; </a:t>
            </a:r>
            <a:r>
              <a:rPr lang="en-US" sz="2000" b="1" dirty="0">
                <a:latin typeface="Courier New" pitchFamily="49" charset="0"/>
              </a:rPr>
              <a:t>i</a:t>
            </a:r>
            <a:r>
              <a:rPr lang="ru-RU" sz="2000" b="1" dirty="0">
                <a:latin typeface="Courier New" pitchFamily="49" charset="0"/>
              </a:rPr>
              <a:t>--) ...</a:t>
            </a:r>
          </a:p>
        </p:txBody>
      </p:sp>
    </p:spTree>
    <p:extLst>
      <p:ext uri="{BB962C8B-B14F-4D97-AF65-F5344CB8AC3E}">
        <p14:creationId xmlns:p14="http://schemas.microsoft.com/office/powerpoint/2010/main" val="1552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Номер слайда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431E6-933F-4A01-9AF0-48FD206DD9CF}" type="slidenum">
              <a:rPr lang="ru-RU"/>
              <a:pPr/>
              <a:t>14</a:t>
            </a:fld>
            <a:endParaRPr lang="ru-RU"/>
          </a:p>
        </p:txBody>
      </p:sp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latin typeface="Times New Roman" pitchFamily="18" charset="0"/>
              </a:rPr>
              <a:t>Подпрограммы в Си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311275"/>
            <a:ext cx="8229600" cy="5334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ru-RU" sz="2400">
                <a:latin typeface="Times New Roman" pitchFamily="18" charset="0"/>
              </a:rPr>
              <a:t>В языке Си подпрограммы представлены только функциями. </a:t>
            </a:r>
          </a:p>
        </p:txBody>
      </p:sp>
      <p:graphicFrame>
        <p:nvGraphicFramePr>
          <p:cNvPr id="95253" name="Group 21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140538995"/>
              </p:ext>
            </p:extLst>
          </p:nvPr>
        </p:nvGraphicFramePr>
        <p:xfrm>
          <a:off x="457200" y="2060575"/>
          <a:ext cx="8229600" cy="4181856"/>
        </p:xfrm>
        <a:graphic>
          <a:graphicData uri="http://schemas.openxmlformats.org/drawingml/2006/table">
            <a:tbl>
              <a:tblPr/>
              <a:tblGrid>
                <a:gridCol w="8229600"/>
              </a:tblGrid>
              <a:tr h="2124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// </a:t>
                      </a: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заголовок функции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тип-результата имя-функции(список формальных параметров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                                                с их типами)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// </a:t>
                      </a: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тело функции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определения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выражения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85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float avg(float a, float b)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float c;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c = a + b;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return c / 2.0;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}</a:t>
                      </a:r>
                      <a:endParaRPr kumimoji="0" 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7567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2750C-8A68-49C2-B28A-EF38F20CF056}" type="slidenum">
              <a:rPr lang="ru-RU"/>
              <a:pPr/>
              <a:t>15</a:t>
            </a:fld>
            <a:endParaRPr lang="ru-RU"/>
          </a:p>
        </p:txBody>
      </p:sp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r>
              <a:rPr lang="ru-RU">
                <a:latin typeface="Times New Roman" pitchFamily="18" charset="0"/>
              </a:rPr>
              <a:t>Объявление функции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4313"/>
            <a:ext cx="8229600" cy="5040312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ru-RU" sz="1600" b="1" dirty="0">
                <a:latin typeface="Courier New" pitchFamily="49" charset="0"/>
              </a:rPr>
              <a:t>#</a:t>
            </a:r>
            <a:r>
              <a:rPr lang="ru-RU" sz="1600" b="1" dirty="0" err="1">
                <a:latin typeface="Courier New" pitchFamily="49" charset="0"/>
              </a:rPr>
              <a:t>include</a:t>
            </a:r>
            <a:r>
              <a:rPr lang="ru-RU" sz="1600" b="1" dirty="0">
                <a:latin typeface="Courier New" pitchFamily="49" charset="0"/>
              </a:rPr>
              <a:t> &lt;</a:t>
            </a:r>
            <a:r>
              <a:rPr lang="ru-RU" sz="1600" b="1" dirty="0" err="1">
                <a:latin typeface="Courier New" pitchFamily="49" charset="0"/>
              </a:rPr>
              <a:t>stdio.h</a:t>
            </a:r>
            <a:r>
              <a:rPr lang="ru-RU" sz="1600" b="1" dirty="0">
                <a:latin typeface="Courier New" pitchFamily="49" charset="0"/>
              </a:rPr>
              <a:t>&gt;</a:t>
            </a:r>
          </a:p>
          <a:p>
            <a:pPr marL="0" indent="0">
              <a:buFontTx/>
              <a:buNone/>
            </a:pPr>
            <a:endParaRPr lang="ru-RU" sz="800" b="1" dirty="0">
              <a:latin typeface="Courier New" pitchFamily="49" charset="0"/>
            </a:endParaRPr>
          </a:p>
          <a:p>
            <a:pPr marL="0" indent="0">
              <a:buFontTx/>
              <a:buNone/>
            </a:pPr>
            <a:r>
              <a:rPr lang="ru-RU" sz="1600" b="1" dirty="0" err="1">
                <a:latin typeface="Courier New" pitchFamily="49" charset="0"/>
              </a:rPr>
              <a:t>int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main</a:t>
            </a:r>
            <a:r>
              <a:rPr lang="ru-RU" sz="1600" b="1" dirty="0">
                <a:latin typeface="Courier New" pitchFamily="49" charset="0"/>
              </a:rPr>
              <a:t>(</a:t>
            </a:r>
            <a:r>
              <a:rPr lang="ru-RU" sz="1600" b="1" dirty="0" err="1">
                <a:latin typeface="Courier New" pitchFamily="49" charset="0"/>
              </a:rPr>
              <a:t>void</a:t>
            </a:r>
            <a:r>
              <a:rPr lang="ru-RU" sz="1600" b="1" dirty="0">
                <a:latin typeface="Courier New" pitchFamily="49" charset="0"/>
              </a:rPr>
              <a:t>)</a:t>
            </a:r>
          </a:p>
          <a:p>
            <a:pPr marL="0" indent="0">
              <a:buFontTx/>
              <a:buNone/>
            </a:pPr>
            <a:r>
              <a:rPr lang="ru-RU" sz="1600" b="1" dirty="0">
                <a:latin typeface="Courier New" pitchFamily="49" charset="0"/>
              </a:rPr>
              <a:t>{</a:t>
            </a:r>
          </a:p>
          <a:p>
            <a:pPr marL="0" indent="0">
              <a:buFontTx/>
              <a:buNone/>
            </a:pPr>
            <a:r>
              <a:rPr lang="ru-RU" sz="1600" b="1" dirty="0">
                <a:latin typeface="Courier New" pitchFamily="49" charset="0"/>
              </a:rPr>
              <a:t>    </a:t>
            </a:r>
            <a:r>
              <a:rPr lang="ru-RU" sz="1600" b="1" dirty="0" err="1">
                <a:latin typeface="Courier New" pitchFamily="49" charset="0"/>
              </a:rPr>
              <a:t>float</a:t>
            </a:r>
            <a:r>
              <a:rPr lang="ru-RU" sz="1600" b="1" dirty="0">
                <a:latin typeface="Courier New" pitchFamily="49" charset="0"/>
              </a:rPr>
              <a:t> a = </a:t>
            </a:r>
            <a:r>
              <a:rPr lang="ru-RU" sz="1600" b="1" dirty="0" err="1">
                <a:latin typeface="Courier New" pitchFamily="49" charset="0"/>
              </a:rPr>
              <a:t>avg</a:t>
            </a:r>
            <a:r>
              <a:rPr lang="ru-RU" sz="1600" b="1" dirty="0">
                <a:latin typeface="Courier New" pitchFamily="49" charset="0"/>
              </a:rPr>
              <a:t>(2.0, 3.0);</a:t>
            </a:r>
            <a:endParaRPr lang="en-US" sz="1600" b="1" dirty="0">
              <a:latin typeface="Courier New" pitchFamily="49" charset="0"/>
            </a:endParaRPr>
          </a:p>
          <a:p>
            <a:pPr marL="0" indent="0">
              <a:buFontTx/>
              <a:buNone/>
            </a:pPr>
            <a:r>
              <a:rPr lang="en-US" sz="1600" b="1" dirty="0">
                <a:latin typeface="Courier New" pitchFamily="49" charset="0"/>
              </a:rPr>
              <a:t>    // warning: implicit declaration of function '</a:t>
            </a:r>
            <a:r>
              <a:rPr lang="en-US" sz="1600" b="1" dirty="0" err="1">
                <a:latin typeface="Courier New" pitchFamily="49" charset="0"/>
              </a:rPr>
              <a:t>avg</a:t>
            </a:r>
            <a:r>
              <a:rPr lang="en-US" sz="1600" b="1" dirty="0">
                <a:latin typeface="Courier New" pitchFamily="49" charset="0"/>
              </a:rPr>
              <a:t>‘</a:t>
            </a:r>
          </a:p>
          <a:p>
            <a:pPr marL="0" indent="0">
              <a:buFontTx/>
              <a:buNone/>
            </a:pPr>
            <a:r>
              <a:rPr lang="en-US" sz="1600" b="1" dirty="0">
                <a:latin typeface="Courier New" pitchFamily="49" charset="0"/>
              </a:rPr>
              <a:t>    // error: conflicting types for '</a:t>
            </a:r>
            <a:r>
              <a:rPr lang="en-US" sz="1600" b="1" dirty="0" err="1">
                <a:latin typeface="Courier New" pitchFamily="49" charset="0"/>
              </a:rPr>
              <a:t>avg</a:t>
            </a:r>
            <a:r>
              <a:rPr lang="en-US" sz="1600" b="1" dirty="0">
                <a:latin typeface="Courier New" pitchFamily="49" charset="0"/>
              </a:rPr>
              <a:t>'</a:t>
            </a:r>
            <a:endParaRPr lang="ru-RU" sz="1600" b="1" dirty="0">
              <a:latin typeface="Courier New" pitchFamily="49" charset="0"/>
            </a:endParaRPr>
          </a:p>
          <a:p>
            <a:pPr marL="0" indent="0">
              <a:buFontTx/>
              <a:buNone/>
            </a:pPr>
            <a:endParaRPr lang="ru-RU" sz="1600" b="1" dirty="0">
              <a:solidFill>
                <a:schemeClr val="bg2"/>
              </a:solidFill>
              <a:latin typeface="Courier New" pitchFamily="49" charset="0"/>
            </a:endParaRPr>
          </a:p>
          <a:p>
            <a:pPr marL="0" indent="0">
              <a:buFontTx/>
              <a:buNone/>
            </a:pPr>
            <a:r>
              <a:rPr lang="ru-RU" sz="1600" b="1" dirty="0">
                <a:latin typeface="Courier New" pitchFamily="49" charset="0"/>
              </a:rPr>
              <a:t>    </a:t>
            </a:r>
            <a:r>
              <a:rPr lang="ru-RU" sz="1600" b="1" dirty="0" err="1">
                <a:latin typeface="Courier New" pitchFamily="49" charset="0"/>
              </a:rPr>
              <a:t>printf</a:t>
            </a:r>
            <a:r>
              <a:rPr lang="ru-RU" sz="1600" b="1" dirty="0">
                <a:latin typeface="Courier New" pitchFamily="49" charset="0"/>
              </a:rPr>
              <a:t>("%f\n", a);</a:t>
            </a:r>
          </a:p>
          <a:p>
            <a:pPr marL="0" indent="0">
              <a:buFontTx/>
              <a:buNone/>
            </a:pPr>
            <a:endParaRPr lang="ru-RU" sz="1600" b="1" dirty="0">
              <a:latin typeface="Courier New" pitchFamily="49" charset="0"/>
            </a:endParaRPr>
          </a:p>
          <a:p>
            <a:pPr marL="0" indent="0">
              <a:buFontTx/>
              <a:buNone/>
            </a:pPr>
            <a:r>
              <a:rPr lang="ru-RU" sz="1600" b="1" dirty="0">
                <a:latin typeface="Courier New" pitchFamily="49" charset="0"/>
              </a:rPr>
              <a:t>    </a:t>
            </a:r>
            <a:r>
              <a:rPr lang="ru-RU" sz="1600" b="1" dirty="0" err="1">
                <a:latin typeface="Courier New" pitchFamily="49" charset="0"/>
              </a:rPr>
              <a:t>return</a:t>
            </a:r>
            <a:r>
              <a:rPr lang="ru-RU" sz="1600" b="1" dirty="0">
                <a:latin typeface="Courier New" pitchFamily="49" charset="0"/>
              </a:rPr>
              <a:t> 0;</a:t>
            </a:r>
          </a:p>
          <a:p>
            <a:pPr marL="0" indent="0">
              <a:buFontTx/>
              <a:buNone/>
            </a:pPr>
            <a:r>
              <a:rPr lang="ru-RU" sz="1600" b="1" dirty="0">
                <a:latin typeface="Courier New" pitchFamily="49" charset="0"/>
              </a:rPr>
              <a:t>}</a:t>
            </a:r>
          </a:p>
          <a:p>
            <a:pPr marL="0" indent="0">
              <a:buFontTx/>
              <a:buNone/>
            </a:pPr>
            <a:endParaRPr lang="ru-RU" sz="800" b="1" dirty="0">
              <a:latin typeface="Courier New" pitchFamily="49" charset="0"/>
            </a:endParaRPr>
          </a:p>
          <a:p>
            <a:pPr marL="0" indent="0">
              <a:buFontTx/>
              <a:buNone/>
            </a:pPr>
            <a:r>
              <a:rPr lang="ru-RU" sz="1600" b="1" dirty="0" err="1">
                <a:latin typeface="Courier New" pitchFamily="49" charset="0"/>
              </a:rPr>
              <a:t>float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avg</a:t>
            </a:r>
            <a:r>
              <a:rPr lang="ru-RU" sz="1600" b="1" dirty="0">
                <a:latin typeface="Courier New" pitchFamily="49" charset="0"/>
              </a:rPr>
              <a:t>(</a:t>
            </a:r>
            <a:r>
              <a:rPr lang="ru-RU" sz="1600" b="1" dirty="0" err="1">
                <a:latin typeface="Courier New" pitchFamily="49" charset="0"/>
              </a:rPr>
              <a:t>float</a:t>
            </a:r>
            <a:r>
              <a:rPr lang="ru-RU" sz="1600" b="1" dirty="0">
                <a:latin typeface="Courier New" pitchFamily="49" charset="0"/>
              </a:rPr>
              <a:t> a, </a:t>
            </a:r>
            <a:r>
              <a:rPr lang="ru-RU" sz="1600" b="1" dirty="0" err="1">
                <a:latin typeface="Courier New" pitchFamily="49" charset="0"/>
              </a:rPr>
              <a:t>float</a:t>
            </a:r>
            <a:r>
              <a:rPr lang="ru-RU" sz="1600" b="1" dirty="0">
                <a:latin typeface="Courier New" pitchFamily="49" charset="0"/>
              </a:rPr>
              <a:t> b)</a:t>
            </a:r>
          </a:p>
          <a:p>
            <a:pPr marL="0" indent="0">
              <a:buFontTx/>
              <a:buNone/>
            </a:pPr>
            <a:r>
              <a:rPr lang="ru-RU" sz="1600" b="1" dirty="0">
                <a:latin typeface="Courier New" pitchFamily="49" charset="0"/>
              </a:rPr>
              <a:t>{</a:t>
            </a:r>
          </a:p>
          <a:p>
            <a:pPr marL="0" indent="0">
              <a:buFontTx/>
              <a:buNone/>
            </a:pPr>
            <a:r>
              <a:rPr lang="en-US" sz="1600" b="1" dirty="0">
                <a:latin typeface="Courier New" pitchFamily="49" charset="0"/>
              </a:rPr>
              <a:t>    </a:t>
            </a:r>
            <a:r>
              <a:rPr lang="ru-RU" sz="1600" b="1" dirty="0" err="1">
                <a:latin typeface="Courier New" pitchFamily="49" charset="0"/>
              </a:rPr>
              <a:t>return</a:t>
            </a:r>
            <a:r>
              <a:rPr lang="ru-RU" sz="1600" b="1" dirty="0">
                <a:latin typeface="Courier New" pitchFamily="49" charset="0"/>
              </a:rPr>
              <a:t> (</a:t>
            </a:r>
            <a:r>
              <a:rPr lang="en-US" sz="1600" b="1" dirty="0">
                <a:latin typeface="Courier New" pitchFamily="49" charset="0"/>
              </a:rPr>
              <a:t>a + b</a:t>
            </a:r>
            <a:r>
              <a:rPr lang="ru-RU" sz="1600" b="1" dirty="0">
                <a:latin typeface="Courier New" pitchFamily="49" charset="0"/>
              </a:rPr>
              <a:t>) / 2.0;</a:t>
            </a:r>
          </a:p>
          <a:p>
            <a:pPr marL="0" indent="0">
              <a:buFontTx/>
              <a:buNone/>
            </a:pPr>
            <a:r>
              <a:rPr lang="ru-RU" sz="1600" b="1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1642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Номер слайда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EA673D7-3A65-4D93-AD4B-E9F673AC208C}" type="slidenum">
              <a:rPr lang="ru-RU" altLang="ru-RU"/>
              <a:pPr eaLnBrk="1" hangingPunct="1"/>
              <a:t>16</a:t>
            </a:fld>
            <a:endParaRPr lang="ru-RU" altLang="ru-RU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2827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ru-RU" altLang="ru-RU" smtClean="0">
                <a:latin typeface="Times New Roman" pitchFamily="18" charset="0"/>
              </a:rPr>
              <a:t>Одномерные статические массивы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00213"/>
            <a:ext cx="8229600" cy="4824412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ru-RU" altLang="ru-RU" sz="2400" dirty="0" smtClean="0">
                <a:latin typeface="Times New Roman" pitchFamily="18" charset="0"/>
              </a:rPr>
              <a:t>Массив – последовательность элементов одного и того же типа, расположенных в памяти друг за другом. </a:t>
            </a:r>
            <a:endParaRPr lang="en-US" altLang="ru-RU" sz="2400" dirty="0" smtClean="0">
              <a:latin typeface="Times New Roman" pitchFamily="18" charset="0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altLang="ru-RU" sz="1400" i="1" dirty="0" smtClean="0">
              <a:latin typeface="Times New Roman" pitchFamily="18" charset="0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ru-RU" altLang="ru-RU" sz="2400" i="1" dirty="0" smtClean="0">
                <a:latin typeface="Times New Roman" pitchFamily="18" charset="0"/>
              </a:rPr>
              <a:t>Определение переменной-массива</a:t>
            </a:r>
            <a:endParaRPr lang="en-US" altLang="ru-RU" sz="2400" i="1" dirty="0" smtClean="0">
              <a:latin typeface="Times New Roman" pitchFamily="18" charset="0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altLang="ru-RU" sz="800" b="1" dirty="0" smtClean="0">
              <a:latin typeface="Courier New" pitchFamily="49" charset="0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ru-RU" sz="1600" b="1" dirty="0" err="1" smtClean="0">
                <a:latin typeface="Courier New" pitchFamily="49" charset="0"/>
              </a:rPr>
              <a:t>int</a:t>
            </a:r>
            <a:r>
              <a:rPr lang="en-US" altLang="ru-RU" sz="1600" b="1" dirty="0" smtClean="0">
                <a:latin typeface="Courier New" pitchFamily="49" charset="0"/>
              </a:rPr>
              <a:t> </a:t>
            </a:r>
            <a:r>
              <a:rPr lang="en-US" altLang="ru-RU" sz="1600" b="1" dirty="0" smtClean="0">
                <a:latin typeface="Courier New" pitchFamily="49" charset="0"/>
              </a:rPr>
              <a:t>a[N];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ru-RU" altLang="ru-RU" sz="1600" dirty="0" smtClean="0">
              <a:latin typeface="Times New Roman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ru-RU" altLang="ru-RU" sz="2400" dirty="0" smtClean="0">
                <a:latin typeface="Times New Roman" pitchFamily="18" charset="0"/>
              </a:rPr>
              <a:t>Тип элемента может быть любым.</a:t>
            </a:r>
          </a:p>
          <a:p>
            <a:pPr lvl="1" eaLnBrk="1" hangingPunct="1">
              <a:lnSpc>
                <a:spcPct val="90000"/>
              </a:lnSpc>
            </a:pPr>
            <a:r>
              <a:rPr lang="ru-RU" altLang="ru-RU" sz="2400" dirty="0" smtClean="0">
                <a:latin typeface="Times New Roman" pitchFamily="18" charset="0"/>
              </a:rPr>
              <a:t>Количество элементов указывается целочисленным выражением.</a:t>
            </a:r>
          </a:p>
          <a:p>
            <a:pPr lvl="1" eaLnBrk="1" hangingPunct="1">
              <a:lnSpc>
                <a:spcPct val="90000"/>
              </a:lnSpc>
            </a:pPr>
            <a:r>
              <a:rPr lang="ru-RU" altLang="ru-RU" sz="2400" dirty="0" smtClean="0">
                <a:latin typeface="Times New Roman" pitchFamily="18" charset="0"/>
              </a:rPr>
              <a:t>Количество элементов не может быть изменено в ходе выполнения программы.</a:t>
            </a:r>
            <a:endParaRPr lang="ru-RU" altLang="ru-RU" sz="2400" b="1" dirty="0" smtClean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838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Номер слайда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8492ECC-11B7-4D6C-B52F-7D7C56580B26}" type="slidenum">
              <a:rPr lang="ru-RU" altLang="ru-RU"/>
              <a:pPr eaLnBrk="1" hangingPunct="1"/>
              <a:t>17</a:t>
            </a:fld>
            <a:endParaRPr lang="ru-RU" altLang="ru-RU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ru-RU" altLang="ru-RU" smtClean="0">
                <a:latin typeface="Times New Roman" pitchFamily="18" charset="0"/>
              </a:rPr>
              <a:t>Одномерные статические массивы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29600" cy="3413125"/>
          </a:xfrm>
        </p:spPr>
        <p:txBody>
          <a:bodyPr>
            <a:normAutofit lnSpcReduction="10000"/>
          </a:bodyPr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ru-RU" altLang="ru-RU" sz="2400" i="1" dirty="0" smtClean="0">
                <a:latin typeface="Times New Roman" pitchFamily="18" charset="0"/>
              </a:rPr>
              <a:t>Использование переменной-массива</a:t>
            </a:r>
            <a:endParaRPr lang="en-US" altLang="ru-RU" sz="2400" i="1" dirty="0" smtClean="0">
              <a:latin typeface="Times New Roman" pitchFamily="18" charset="0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ru-RU" altLang="ru-RU" sz="800" b="1" dirty="0" smtClean="0">
              <a:latin typeface="Courier New" pitchFamily="49" charset="0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ru-RU" sz="1600" b="1" dirty="0" smtClean="0">
                <a:latin typeface="Courier New" pitchFamily="49" charset="0"/>
              </a:rPr>
              <a:t>for (</a:t>
            </a:r>
            <a:r>
              <a:rPr lang="en-US" altLang="ru-RU" sz="1600" b="1" dirty="0" err="1" smtClean="0">
                <a:latin typeface="Courier New" pitchFamily="49" charset="0"/>
              </a:rPr>
              <a:t>int</a:t>
            </a:r>
            <a:r>
              <a:rPr lang="en-US" altLang="ru-RU" sz="1600" b="1" dirty="0" smtClean="0">
                <a:latin typeface="Courier New" pitchFamily="49" charset="0"/>
              </a:rPr>
              <a:t> i = 0; i &lt; N; i++)</a:t>
            </a:r>
            <a:endParaRPr lang="ru-RU" altLang="ru-RU" sz="1600" b="1" dirty="0" smtClean="0">
              <a:latin typeface="Courier New" pitchFamily="49" charset="0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ru-RU" altLang="ru-RU" sz="1600" b="1" dirty="0" smtClean="0">
                <a:latin typeface="Courier New" pitchFamily="49" charset="0"/>
              </a:rPr>
              <a:t>    </a:t>
            </a:r>
            <a:r>
              <a:rPr lang="en-US" altLang="ru-RU" sz="1600" b="1" dirty="0" smtClean="0">
                <a:latin typeface="Courier New" pitchFamily="49" charset="0"/>
              </a:rPr>
              <a:t>sum</a:t>
            </a:r>
            <a:r>
              <a:rPr lang="ru-RU" altLang="ru-RU" sz="1600" b="1" dirty="0" smtClean="0">
                <a:latin typeface="Courier New" pitchFamily="49" charset="0"/>
              </a:rPr>
              <a:t> </a:t>
            </a:r>
            <a:r>
              <a:rPr lang="ru-RU" altLang="ru-RU" sz="1600" b="1" dirty="0" smtClean="0">
                <a:latin typeface="Courier New" pitchFamily="49" charset="0"/>
              </a:rPr>
              <a:t>= </a:t>
            </a:r>
            <a:r>
              <a:rPr lang="en-US" altLang="ru-RU" sz="1600" b="1" dirty="0" smtClean="0">
                <a:latin typeface="Courier New" pitchFamily="49" charset="0"/>
              </a:rPr>
              <a:t>sum +</a:t>
            </a:r>
            <a:r>
              <a:rPr lang="ru-RU" altLang="ru-RU" sz="1600" b="1" dirty="0" smtClean="0">
                <a:latin typeface="Courier New" pitchFamily="49" charset="0"/>
              </a:rPr>
              <a:t> </a:t>
            </a:r>
            <a:r>
              <a:rPr lang="en-US" altLang="ru-RU" sz="1600" b="1" dirty="0" smtClean="0">
                <a:latin typeface="Courier New" pitchFamily="49" charset="0"/>
              </a:rPr>
              <a:t>a</a:t>
            </a:r>
            <a:r>
              <a:rPr lang="ru-RU" altLang="ru-RU" sz="1600" b="1" dirty="0" smtClean="0">
                <a:latin typeface="Courier New" pitchFamily="49" charset="0"/>
              </a:rPr>
              <a:t>[</a:t>
            </a:r>
            <a:r>
              <a:rPr lang="en-US" altLang="ru-RU" sz="1600" b="1" dirty="0" smtClean="0">
                <a:latin typeface="Courier New" pitchFamily="49" charset="0"/>
              </a:rPr>
              <a:t>i</a:t>
            </a:r>
            <a:r>
              <a:rPr lang="ru-RU" altLang="ru-RU" sz="1600" b="1" dirty="0" smtClean="0">
                <a:latin typeface="Courier New" pitchFamily="49" charset="0"/>
              </a:rPr>
              <a:t>];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ru-RU" altLang="ru-RU" sz="800" b="1" dirty="0" smtClean="0"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ru-RU" altLang="ru-RU" sz="2400" dirty="0" smtClean="0">
                <a:latin typeface="Times New Roman" pitchFamily="18" charset="0"/>
              </a:rPr>
              <a:t>Для доступа к элементу массива используется индекс.</a:t>
            </a:r>
          </a:p>
          <a:p>
            <a:pPr lvl="1" eaLnBrk="1" hangingPunct="1">
              <a:lnSpc>
                <a:spcPct val="90000"/>
              </a:lnSpc>
            </a:pPr>
            <a:r>
              <a:rPr lang="ru-RU" altLang="ru-RU" sz="2400" dirty="0" smtClean="0">
                <a:latin typeface="Times New Roman" pitchFamily="18" charset="0"/>
              </a:rPr>
              <a:t>Индексация выполняется с нуля.</a:t>
            </a:r>
          </a:p>
          <a:p>
            <a:pPr lvl="1" eaLnBrk="1" hangingPunct="1">
              <a:lnSpc>
                <a:spcPct val="90000"/>
              </a:lnSpc>
            </a:pPr>
            <a:r>
              <a:rPr lang="ru-RU" altLang="ru-RU" sz="2400" dirty="0" smtClean="0">
                <a:latin typeface="Times New Roman" pitchFamily="18" charset="0"/>
              </a:rPr>
              <a:t>В качестве индекса может выступать целочисленное выражение (например, </a:t>
            </a:r>
            <a:r>
              <a:rPr lang="en-US" altLang="ru-RU" sz="2400" dirty="0" smtClean="0">
                <a:latin typeface="Times New Roman" pitchFamily="18" charset="0"/>
              </a:rPr>
              <a:t>a[i-2]</a:t>
            </a:r>
            <a:r>
              <a:rPr lang="ru-RU" altLang="ru-RU" sz="2400" dirty="0" smtClean="0">
                <a:latin typeface="Times New Roman" pitchFamily="18" charset="0"/>
              </a:rPr>
              <a:t>).</a:t>
            </a:r>
          </a:p>
          <a:p>
            <a:pPr lvl="1" eaLnBrk="1" hangingPunct="1">
              <a:lnSpc>
                <a:spcPct val="90000"/>
              </a:lnSpc>
            </a:pPr>
            <a:r>
              <a:rPr lang="ru-RU" altLang="ru-RU" sz="2400" dirty="0" smtClean="0">
                <a:latin typeface="Times New Roman" pitchFamily="18" charset="0"/>
              </a:rPr>
              <a:t>Си не предусматривает никаких проверок на выход за пределы массива.</a:t>
            </a:r>
          </a:p>
        </p:txBody>
      </p:sp>
    </p:spTree>
    <p:extLst>
      <p:ext uri="{BB962C8B-B14F-4D97-AF65-F5344CB8AC3E}">
        <p14:creationId xmlns:p14="http://schemas.microsoft.com/office/powerpoint/2010/main" val="387109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Номер слайда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7ADDABD-CAF3-44CF-8E85-00B026B704B0}" type="slidenum">
              <a:rPr lang="ru-RU" altLang="ru-RU"/>
              <a:pPr eaLnBrk="1" hangingPunct="1"/>
              <a:t>18</a:t>
            </a:fld>
            <a:endParaRPr lang="ru-RU" altLang="ru-RU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2827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ru-RU" altLang="ru-RU" smtClean="0">
                <a:latin typeface="Times New Roman" pitchFamily="18" charset="0"/>
              </a:rPr>
              <a:t>Инициализация переменных-массивов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55788"/>
            <a:ext cx="8229600" cy="4525962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pt-BR" altLang="ru-RU" sz="1600" b="1" smtClean="0">
                <a:latin typeface="Courier New" pitchFamily="49" charset="0"/>
              </a:rPr>
              <a:t>int a[5] = {1, 2, 3, 4, 5};</a:t>
            </a:r>
          </a:p>
          <a:p>
            <a:pPr marL="0" indent="0" eaLnBrk="1" hangingPunct="1">
              <a:buFontTx/>
              <a:buNone/>
            </a:pPr>
            <a:r>
              <a:rPr lang="pt-BR" altLang="ru-RU" sz="1600" b="1" smtClean="0">
                <a:latin typeface="Courier New" pitchFamily="49" charset="0"/>
              </a:rPr>
              <a:t>// a[0] == 1, a[1] == 2, a[2] == 3, a[3] == 4, a[4] == 5</a:t>
            </a:r>
            <a:endParaRPr lang="ru-RU" altLang="ru-RU" sz="1600" b="1" smtClean="0">
              <a:latin typeface="Courier New" pitchFamily="49" charset="0"/>
            </a:endParaRPr>
          </a:p>
          <a:p>
            <a:pPr marL="0" indent="0" eaLnBrk="1" hangingPunct="1">
              <a:buFontTx/>
              <a:buNone/>
            </a:pPr>
            <a:endParaRPr lang="pt-BR" altLang="ru-RU" sz="1600" b="1" smtClean="0">
              <a:latin typeface="Courier New" pitchFamily="49" charset="0"/>
            </a:endParaRPr>
          </a:p>
          <a:p>
            <a:pPr marL="0" indent="0" eaLnBrk="1" hangingPunct="1">
              <a:buFontTx/>
              <a:buNone/>
            </a:pPr>
            <a:r>
              <a:rPr lang="pt-BR" altLang="ru-RU" sz="1600" b="1" smtClean="0">
                <a:latin typeface="Courier New" pitchFamily="49" charset="0"/>
              </a:rPr>
              <a:t>int b[5] = {1, 2, 3};</a:t>
            </a:r>
          </a:p>
          <a:p>
            <a:pPr marL="0" indent="0" eaLnBrk="1" hangingPunct="1">
              <a:buFontTx/>
              <a:buNone/>
            </a:pPr>
            <a:r>
              <a:rPr lang="pt-BR" altLang="ru-RU" sz="1600" b="1" smtClean="0">
                <a:latin typeface="Courier New" pitchFamily="49" charset="0"/>
              </a:rPr>
              <a:t>// b[0] == 1, b[1] == 2, b[2] == 3, b[3] == 0, b[4] == 0</a:t>
            </a:r>
            <a:endParaRPr lang="ru-RU" altLang="ru-RU" sz="1600" b="1" smtClean="0">
              <a:latin typeface="Courier New" pitchFamily="49" charset="0"/>
            </a:endParaRPr>
          </a:p>
          <a:p>
            <a:pPr marL="0" indent="0" eaLnBrk="1" hangingPunct="1">
              <a:buFontTx/>
              <a:buNone/>
            </a:pPr>
            <a:endParaRPr lang="pt-BR" altLang="ru-RU" sz="1600" b="1" smtClean="0">
              <a:latin typeface="Courier New" pitchFamily="49" charset="0"/>
            </a:endParaRPr>
          </a:p>
          <a:p>
            <a:pPr marL="0" indent="0" eaLnBrk="1" hangingPunct="1">
              <a:buFontTx/>
              <a:buNone/>
            </a:pPr>
            <a:r>
              <a:rPr lang="pt-BR" altLang="ru-RU" sz="1600" b="1" smtClean="0">
                <a:latin typeface="Courier New" pitchFamily="49" charset="0"/>
              </a:rPr>
              <a:t>int c</a:t>
            </a:r>
            <a:r>
              <a:rPr lang="ru-RU" altLang="ru-RU" sz="1600" b="1" smtClean="0">
                <a:latin typeface="Courier New" pitchFamily="49" charset="0"/>
              </a:rPr>
              <a:t>[5] = {0};</a:t>
            </a:r>
          </a:p>
          <a:p>
            <a:pPr marL="0" indent="0" eaLnBrk="1" hangingPunct="1">
              <a:buFontTx/>
              <a:buNone/>
            </a:pPr>
            <a:r>
              <a:rPr lang="ru-RU" altLang="ru-RU" sz="1600" b="1" smtClean="0">
                <a:latin typeface="Courier New" pitchFamily="49" charset="0"/>
              </a:rPr>
              <a:t>// все элементы массива с – нули</a:t>
            </a:r>
          </a:p>
          <a:p>
            <a:pPr marL="0" indent="0" eaLnBrk="1" hangingPunct="1">
              <a:buFontTx/>
              <a:buNone/>
            </a:pPr>
            <a:endParaRPr lang="pt-BR" altLang="ru-RU" sz="1600" b="1" smtClean="0">
              <a:latin typeface="Courier New" pitchFamily="49" charset="0"/>
            </a:endParaRPr>
          </a:p>
          <a:p>
            <a:pPr marL="0" indent="0" eaLnBrk="1" hangingPunct="1">
              <a:buFontTx/>
              <a:buNone/>
            </a:pPr>
            <a:r>
              <a:rPr lang="en-US" altLang="ru-RU" sz="1600" b="1" smtClean="0">
                <a:latin typeface="Courier New" pitchFamily="49" charset="0"/>
              </a:rPr>
              <a:t>int d[3] = {1, 2, 3, 4};</a:t>
            </a:r>
          </a:p>
          <a:p>
            <a:pPr marL="0" indent="0" eaLnBrk="1" hangingPunct="1">
              <a:buFontTx/>
              <a:buNone/>
            </a:pPr>
            <a:r>
              <a:rPr lang="en-US" altLang="ru-RU" sz="1600" b="1" smtClean="0">
                <a:latin typeface="Courier New" pitchFamily="49" charset="0"/>
              </a:rPr>
              <a:t>// warning: excess elements in array initializer</a:t>
            </a:r>
          </a:p>
          <a:p>
            <a:pPr marL="0" indent="0" eaLnBrk="1" hangingPunct="1">
              <a:buFontTx/>
              <a:buNone/>
            </a:pPr>
            <a:endParaRPr lang="en-US" altLang="ru-RU" sz="1600" b="1" smtClean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89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Номер слайда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ACFBD6-CA81-4CAD-ACB4-B3CD90CDEC78}" type="slidenum">
              <a:rPr lang="ru-RU" altLang="ru-RU"/>
              <a:pPr eaLnBrk="1" hangingPunct="1"/>
              <a:t>19</a:t>
            </a:fld>
            <a:endParaRPr lang="ru-RU" altLang="ru-RU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282700"/>
          </a:xfrm>
        </p:spPr>
        <p:txBody>
          <a:bodyPr/>
          <a:lstStyle/>
          <a:p>
            <a:pPr eaLnBrk="1" hangingPunct="1"/>
            <a:r>
              <a:rPr lang="ru-RU" altLang="ru-RU" smtClean="0">
                <a:latin typeface="Times New Roman" pitchFamily="18" charset="0"/>
              </a:rPr>
              <a:t>Ввод</a:t>
            </a:r>
            <a:r>
              <a:rPr lang="en-US" altLang="ru-RU" smtClean="0">
                <a:latin typeface="Times New Roman" pitchFamily="18" charset="0"/>
              </a:rPr>
              <a:t>-</a:t>
            </a:r>
            <a:r>
              <a:rPr lang="ru-RU" altLang="ru-RU" smtClean="0">
                <a:latin typeface="Times New Roman" pitchFamily="18" charset="0"/>
              </a:rPr>
              <a:t>вывод массива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55788"/>
            <a:ext cx="8229600" cy="4525962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ru-RU" sz="1800" b="1" u="sng" dirty="0" smtClean="0">
                <a:latin typeface="Courier New" pitchFamily="49" charset="0"/>
              </a:rPr>
              <a:t>Ввод:</a:t>
            </a:r>
            <a:br>
              <a:rPr lang="ru-RU" sz="1800" b="1" u="sng" dirty="0" smtClean="0">
                <a:latin typeface="Courier New" pitchFamily="49" charset="0"/>
              </a:rPr>
            </a:br>
            <a:endParaRPr lang="ru-RU" sz="1800" b="1" u="sng" dirty="0" smtClean="0">
              <a:latin typeface="Courier New" pitchFamily="49" charset="0"/>
            </a:endParaRPr>
          </a:p>
          <a:p>
            <a:pPr marL="0" indent="0" eaLnBrk="1" hangingPunct="1">
              <a:buFontTx/>
              <a:buNone/>
            </a:pPr>
            <a:r>
              <a:rPr lang="en-US" sz="1600" b="1" dirty="0" err="1" smtClean="0">
                <a:latin typeface="Courier New" pitchFamily="49" charset="0"/>
              </a:rPr>
              <a:t>std</a:t>
            </a:r>
            <a:r>
              <a:rPr lang="en-US" sz="1600" b="1" dirty="0" smtClean="0">
                <a:latin typeface="Courier New" pitchFamily="49" charset="0"/>
              </a:rPr>
              <a:t>::</a:t>
            </a:r>
            <a:r>
              <a:rPr lang="en-US" sz="1600" b="1" dirty="0" err="1" smtClean="0">
                <a:latin typeface="Courier New" pitchFamily="49" charset="0"/>
              </a:rPr>
              <a:t>cout</a:t>
            </a:r>
            <a:r>
              <a:rPr lang="en-US" sz="1600" b="1" dirty="0" smtClean="0">
                <a:latin typeface="Courier New" pitchFamily="49" charset="0"/>
              </a:rPr>
              <a:t> &lt;&lt; </a:t>
            </a:r>
            <a:r>
              <a:rPr lang="en-US" sz="1600" b="1" dirty="0" smtClean="0">
                <a:latin typeface="Courier New" pitchFamily="49" charset="0"/>
              </a:rPr>
              <a:t>"</a:t>
            </a:r>
            <a:r>
              <a:rPr lang="en-US" sz="1600" b="1" dirty="0" smtClean="0">
                <a:latin typeface="Courier New" pitchFamily="49" charset="0"/>
              </a:rPr>
              <a:t>Input the array elements</a:t>
            </a:r>
            <a:r>
              <a:rPr lang="en-US" sz="1600" b="1" dirty="0" smtClean="0">
                <a:latin typeface="Courier New" pitchFamily="49" charset="0"/>
              </a:rPr>
              <a:t>: “ &lt;&lt; </a:t>
            </a:r>
            <a:r>
              <a:rPr lang="en-US" sz="1600" b="1" dirty="0" err="1" smtClean="0">
                <a:latin typeface="Courier New" pitchFamily="49" charset="0"/>
              </a:rPr>
              <a:t>endl</a:t>
            </a:r>
            <a:r>
              <a:rPr lang="en-US" sz="1600" b="1" dirty="0" smtClean="0">
                <a:latin typeface="Courier New" pitchFamily="49" charset="0"/>
              </a:rPr>
              <a:t>;</a:t>
            </a:r>
            <a:endParaRPr lang="en-US" sz="1600" b="1" dirty="0" smtClean="0">
              <a:latin typeface="Courier New" pitchFamily="49" charset="0"/>
            </a:endParaRPr>
          </a:p>
          <a:p>
            <a:pPr marL="0" indent="0" eaLnBrk="1" hangingPunct="1"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for (</a:t>
            </a:r>
            <a:r>
              <a:rPr lang="en-US" sz="1600" b="1" dirty="0" err="1" smtClean="0">
                <a:latin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</a:rPr>
              <a:t> i = 0; i &lt; N; i++)</a:t>
            </a:r>
          </a:p>
          <a:p>
            <a:pPr marL="0" indent="0" eaLnBrk="1" hangingPunct="1"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    </a:t>
            </a:r>
            <a:r>
              <a:rPr lang="en-US" sz="1600" b="1" dirty="0" err="1" smtClean="0">
                <a:latin typeface="Courier New" pitchFamily="49" charset="0"/>
              </a:rPr>
              <a:t>std</a:t>
            </a:r>
            <a:r>
              <a:rPr lang="en-US" sz="1600" b="1" dirty="0" smtClean="0">
                <a:latin typeface="Courier New" pitchFamily="49" charset="0"/>
              </a:rPr>
              <a:t>::</a:t>
            </a:r>
            <a:r>
              <a:rPr lang="en-US" sz="1600" b="1" dirty="0" err="1" smtClean="0">
                <a:latin typeface="Courier New" pitchFamily="49" charset="0"/>
              </a:rPr>
              <a:t>cin</a:t>
            </a:r>
            <a:r>
              <a:rPr lang="en-US" sz="1600" b="1" dirty="0" smtClean="0">
                <a:latin typeface="Courier New" pitchFamily="49" charset="0"/>
              </a:rPr>
              <a:t> &gt;&gt; mass[i];</a:t>
            </a:r>
            <a:endParaRPr lang="en-US" sz="1600" b="1" dirty="0" smtClean="0">
              <a:latin typeface="Courier New" pitchFamily="49" charset="0"/>
            </a:endParaRPr>
          </a:p>
          <a:p>
            <a:pPr marL="0" indent="0" eaLnBrk="1" hangingPunct="1">
              <a:buFontTx/>
              <a:buNone/>
            </a:pPr>
            <a:r>
              <a:rPr lang="ru-RU" altLang="ru-RU" sz="1600" b="1" dirty="0" smtClean="0">
                <a:latin typeface="Courier New" pitchFamily="49" charset="0"/>
              </a:rPr>
              <a:t/>
            </a:r>
            <a:br>
              <a:rPr lang="ru-RU" altLang="ru-RU" sz="1600" b="1" dirty="0" smtClean="0">
                <a:latin typeface="Courier New" pitchFamily="49" charset="0"/>
              </a:rPr>
            </a:br>
            <a:endParaRPr lang="ru-RU" altLang="ru-RU" sz="1600" b="1" dirty="0" smtClean="0">
              <a:latin typeface="Courier New" pitchFamily="49" charset="0"/>
            </a:endParaRPr>
          </a:p>
          <a:p>
            <a:pPr marL="0" indent="0" eaLnBrk="1" hangingPunct="1">
              <a:buFontTx/>
              <a:buNone/>
            </a:pPr>
            <a:r>
              <a:rPr lang="ru-RU" sz="1800" b="1" u="sng" dirty="0" smtClean="0">
                <a:latin typeface="Courier New" pitchFamily="49" charset="0"/>
              </a:rPr>
              <a:t>Вывод:</a:t>
            </a:r>
            <a:r>
              <a:rPr lang="ru-RU" sz="1600" b="1" u="sng" dirty="0" smtClean="0">
                <a:latin typeface="Courier New" pitchFamily="49" charset="0"/>
              </a:rPr>
              <a:t/>
            </a:r>
            <a:br>
              <a:rPr lang="ru-RU" sz="1600" b="1" u="sng" dirty="0" smtClean="0">
                <a:latin typeface="Courier New" pitchFamily="49" charset="0"/>
              </a:rPr>
            </a:br>
            <a:endParaRPr lang="ru-RU" sz="1600" b="1" u="sng" dirty="0" smtClean="0">
              <a:latin typeface="Courier New" pitchFamily="49" charset="0"/>
            </a:endParaRPr>
          </a:p>
          <a:p>
            <a:pPr marL="0" indent="0" eaLnBrk="1" hangingPunct="1">
              <a:buFontTx/>
              <a:buNone/>
            </a:pPr>
            <a:r>
              <a:rPr lang="en-US" sz="1600" b="1" dirty="0" err="1" smtClean="0">
                <a:latin typeface="Courier New" pitchFamily="49" charset="0"/>
              </a:rPr>
              <a:t>std</a:t>
            </a:r>
            <a:r>
              <a:rPr lang="en-US" sz="1600" b="1" dirty="0" smtClean="0">
                <a:latin typeface="Courier New" pitchFamily="49" charset="0"/>
              </a:rPr>
              <a:t>::</a:t>
            </a:r>
            <a:r>
              <a:rPr lang="en-US" sz="1600" b="1" dirty="0" err="1" smtClean="0">
                <a:latin typeface="Courier New" pitchFamily="49" charset="0"/>
              </a:rPr>
              <a:t>cout</a:t>
            </a:r>
            <a:r>
              <a:rPr lang="en-US" sz="1600" b="1" dirty="0" smtClean="0">
                <a:latin typeface="Courier New" pitchFamily="49" charset="0"/>
              </a:rPr>
              <a:t> &lt;&lt; </a:t>
            </a:r>
            <a:r>
              <a:rPr lang="en-US" sz="1600" b="1" dirty="0" smtClean="0">
                <a:latin typeface="Courier New" pitchFamily="49" charset="0"/>
              </a:rPr>
              <a:t>"</a:t>
            </a:r>
            <a:r>
              <a:rPr lang="en-US" sz="1600" b="1" dirty="0" smtClean="0">
                <a:latin typeface="Courier New" pitchFamily="49" charset="0"/>
              </a:rPr>
              <a:t>Sorted </a:t>
            </a:r>
            <a:r>
              <a:rPr lang="en-US" sz="1600" b="1" dirty="0" smtClean="0">
                <a:latin typeface="Courier New" pitchFamily="49" charset="0"/>
              </a:rPr>
              <a:t>array:“ &lt;&lt; </a:t>
            </a:r>
            <a:r>
              <a:rPr lang="en-US" sz="1600" b="1" dirty="0" err="1" smtClean="0">
                <a:latin typeface="Courier New" pitchFamily="49" charset="0"/>
              </a:rPr>
              <a:t>endl</a:t>
            </a:r>
            <a:r>
              <a:rPr lang="en-US" sz="1600" b="1" dirty="0" smtClean="0">
                <a:latin typeface="Courier New" pitchFamily="49" charset="0"/>
              </a:rPr>
              <a:t>;</a:t>
            </a:r>
            <a:endParaRPr lang="en-US" sz="1600" b="1" dirty="0" smtClean="0">
              <a:latin typeface="Courier New" pitchFamily="49" charset="0"/>
            </a:endParaRPr>
          </a:p>
          <a:p>
            <a:pPr marL="0" indent="0" eaLnBrk="1" hangingPunct="1"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for (</a:t>
            </a:r>
            <a:r>
              <a:rPr lang="en-US" sz="1600" b="1" dirty="0" err="1" smtClean="0">
                <a:latin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</a:rPr>
              <a:t> i = 0; i &lt; N; i++)</a:t>
            </a:r>
          </a:p>
          <a:p>
            <a:pPr marL="0" indent="0" eaLnBrk="1" hangingPunct="1"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    </a:t>
            </a:r>
            <a:r>
              <a:rPr lang="en-US" sz="1600" b="1" dirty="0" err="1" smtClean="0">
                <a:latin typeface="Courier New" pitchFamily="49" charset="0"/>
              </a:rPr>
              <a:t>std</a:t>
            </a:r>
            <a:r>
              <a:rPr lang="en-US" sz="1600" b="1" dirty="0" smtClean="0">
                <a:latin typeface="Courier New" pitchFamily="49" charset="0"/>
              </a:rPr>
              <a:t>::</a:t>
            </a:r>
            <a:r>
              <a:rPr lang="en-US" sz="1600" b="1" dirty="0" err="1" smtClean="0">
                <a:latin typeface="Courier New" pitchFamily="49" charset="0"/>
              </a:rPr>
              <a:t>cout</a:t>
            </a:r>
            <a:r>
              <a:rPr lang="en-US" sz="1600" b="1" dirty="0" smtClean="0">
                <a:latin typeface="Courier New" pitchFamily="49" charset="0"/>
              </a:rPr>
              <a:t> &lt;&lt; “mass[“ &lt;&lt; i &lt;&lt; “] = “ &lt;&lt; mass[i];</a:t>
            </a:r>
            <a:endParaRPr lang="en-US" sz="1600" b="1" dirty="0" smtClean="0">
              <a:latin typeface="Courier New" pitchFamily="49" charset="0"/>
            </a:endParaRPr>
          </a:p>
          <a:p>
            <a:pPr marL="0" indent="0" eaLnBrk="1" hangingPunct="1">
              <a:buFontTx/>
              <a:buNone/>
            </a:pPr>
            <a:endParaRPr lang="pt-BR" altLang="ru-RU" sz="1600" b="1" dirty="0" smtClean="0">
              <a:latin typeface="Courier New" pitchFamily="49" charset="0"/>
            </a:endParaRPr>
          </a:p>
          <a:p>
            <a:pPr marL="0" indent="0" eaLnBrk="1" hangingPunct="1">
              <a:buFontTx/>
              <a:buNone/>
            </a:pPr>
            <a:endParaRPr lang="en-US" altLang="ru-RU" sz="1600" b="1" dirty="0" smtClean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645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Имена переменных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altLang="zh-CN" dirty="0" smtClean="0">
                <a:latin typeface="Times New Roman" pitchFamily="18" charset="0"/>
              </a:rPr>
              <a:t>Имя может содержать буквы, цифры и символ подчеркивания.</a:t>
            </a:r>
          </a:p>
          <a:p>
            <a:r>
              <a:rPr lang="ru-RU" altLang="zh-CN" dirty="0" smtClean="0">
                <a:latin typeface="Times New Roman" pitchFamily="18" charset="0"/>
              </a:rPr>
              <a:t>Имя обязательно должно начинаться или с буквы, или с символа подчеркивания.</a:t>
            </a:r>
          </a:p>
          <a:p>
            <a:r>
              <a:rPr lang="ru-RU" altLang="zh-CN" dirty="0" smtClean="0">
                <a:latin typeface="Times New Roman" pitchFamily="18" charset="0"/>
              </a:rPr>
              <a:t>Имя не должно совпадать с ключевыми словами языка.</a:t>
            </a:r>
          </a:p>
          <a:p>
            <a:r>
              <a:rPr lang="ru-RU" altLang="zh-CN" dirty="0" smtClean="0">
                <a:latin typeface="Times New Roman" pitchFamily="18" charset="0"/>
              </a:rPr>
              <a:t>Имя чувствительно к регистру символов.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23651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CED40-A18B-4313-9EFB-840AADA7061B}" type="slidenum">
              <a:rPr lang="ru-RU"/>
              <a:pPr/>
              <a:t>20</a:t>
            </a:fld>
            <a:endParaRPr lang="ru-RU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latin typeface="Times New Roman" pitchFamily="18" charset="0"/>
              </a:rPr>
              <a:t>Передача массива в функцию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4313"/>
            <a:ext cx="8229600" cy="1468437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ru-RU" sz="2800">
                <a:latin typeface="Times New Roman" pitchFamily="18" charset="0"/>
              </a:rPr>
              <a:t>Когда одномерный массив является параметром функции, количество элементов можно не указывать</a:t>
            </a:r>
            <a:r>
              <a:rPr lang="en-US" sz="2800">
                <a:latin typeface="Times New Roman" pitchFamily="18" charset="0"/>
              </a:rPr>
              <a:t>:</a:t>
            </a:r>
            <a:endParaRPr lang="ru-RU" sz="2800">
              <a:latin typeface="Times New Roman" pitchFamily="18" charset="0"/>
            </a:endParaRP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446088" y="2924175"/>
            <a:ext cx="8229600" cy="187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1600" b="1">
                <a:latin typeface="Courier New" pitchFamily="49" charset="0"/>
              </a:rPr>
              <a:t>#define N 10</a:t>
            </a:r>
          </a:p>
          <a:p>
            <a:pPr>
              <a:spcBef>
                <a:spcPct val="20000"/>
              </a:spcBef>
            </a:pPr>
            <a:endParaRPr lang="en-US" sz="1600" b="1">
              <a:latin typeface="Courier New" pitchFamily="49" charset="0"/>
            </a:endParaRPr>
          </a:p>
          <a:p>
            <a:pPr>
              <a:spcBef>
                <a:spcPct val="20000"/>
              </a:spcBef>
            </a:pPr>
            <a:r>
              <a:rPr lang="en-US" sz="1600" b="1">
                <a:latin typeface="Courier New" pitchFamily="49" charset="0"/>
              </a:rPr>
              <a:t>int sum_array(int a[])</a:t>
            </a:r>
          </a:p>
          <a:p>
            <a:pPr>
              <a:spcBef>
                <a:spcPct val="20000"/>
              </a:spcBef>
            </a:pPr>
            <a:r>
              <a:rPr lang="en-US" sz="1600" b="1">
                <a:latin typeface="Courier New" pitchFamily="49" charset="0"/>
              </a:rPr>
              <a:t>{</a:t>
            </a:r>
          </a:p>
          <a:p>
            <a:pPr>
              <a:spcBef>
                <a:spcPct val="20000"/>
              </a:spcBef>
            </a:pPr>
            <a:r>
              <a:rPr lang="en-US" sz="1600" b="1">
                <a:latin typeface="Courier New" pitchFamily="49" charset="0"/>
              </a:rPr>
              <a:t>   ...</a:t>
            </a:r>
          </a:p>
          <a:p>
            <a:pPr>
              <a:spcBef>
                <a:spcPct val="20000"/>
              </a:spcBef>
            </a:pPr>
            <a:r>
              <a:rPr lang="en-US" sz="1600" b="1">
                <a:latin typeface="Courier New" pitchFamily="49" charset="0"/>
              </a:rPr>
              <a:t>}</a:t>
            </a:r>
            <a:endParaRPr lang="ru-RU" sz="1600" b="1">
              <a:latin typeface="Courier New" pitchFamily="49" charset="0"/>
            </a:endParaRP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446088" y="4941888"/>
            <a:ext cx="8229600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2800">
                <a:latin typeface="Times New Roman" pitchFamily="18" charset="0"/>
              </a:rPr>
              <a:t>Как определить какое количество элементов в массиве?</a:t>
            </a:r>
          </a:p>
        </p:txBody>
      </p:sp>
    </p:spTree>
    <p:extLst>
      <p:ext uri="{BB962C8B-B14F-4D97-AF65-F5344CB8AC3E}">
        <p14:creationId xmlns:p14="http://schemas.microsoft.com/office/powerpoint/2010/main" val="108681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D1C55-8177-41BF-96F0-B5D7FBF869EF}" type="slidenum">
              <a:rPr lang="ru-RU"/>
              <a:pPr/>
              <a:t>21</a:t>
            </a:fld>
            <a:endParaRPr lang="ru-RU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latin typeface="Times New Roman" pitchFamily="18" charset="0"/>
              </a:rPr>
              <a:t>Передача массива в функцию</a:t>
            </a:r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446088" y="1412875"/>
            <a:ext cx="8229600" cy="100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2800">
                <a:latin typeface="Times New Roman" pitchFamily="18" charset="0"/>
              </a:rPr>
              <a:t>Передается параметр, который содержит количество элементов в массиве. 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446088" y="2492375"/>
            <a:ext cx="8229600" cy="273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1600" b="1">
                <a:latin typeface="Courier New" pitchFamily="49" charset="0"/>
              </a:rPr>
              <a:t>int sum_array(int a[], int n)</a:t>
            </a:r>
          </a:p>
          <a:p>
            <a:pPr>
              <a:spcBef>
                <a:spcPct val="20000"/>
              </a:spcBef>
            </a:pPr>
            <a:r>
              <a:rPr lang="en-US" sz="1600" b="1">
                <a:latin typeface="Courier New" pitchFamily="49" charset="0"/>
              </a:rPr>
              <a:t>{</a:t>
            </a:r>
          </a:p>
          <a:p>
            <a:pPr>
              <a:spcBef>
                <a:spcPct val="20000"/>
              </a:spcBef>
            </a:pPr>
            <a:r>
              <a:rPr lang="en-US" sz="1600" b="1">
                <a:latin typeface="Courier New" pitchFamily="49" charset="0"/>
              </a:rPr>
              <a:t>    int sum = 0;</a:t>
            </a:r>
          </a:p>
          <a:p>
            <a:pPr>
              <a:spcBef>
                <a:spcPct val="20000"/>
              </a:spcBef>
            </a:pPr>
            <a:endParaRPr lang="en-US" sz="1600" b="1">
              <a:latin typeface="Courier New" pitchFamily="49" charset="0"/>
            </a:endParaRPr>
          </a:p>
          <a:p>
            <a:pPr>
              <a:spcBef>
                <a:spcPct val="20000"/>
              </a:spcBef>
            </a:pPr>
            <a:r>
              <a:rPr lang="en-US" sz="1600" b="1">
                <a:latin typeface="Courier New" pitchFamily="49" charset="0"/>
              </a:rPr>
              <a:t>    for (int i = 0; i &lt; n; i++)</a:t>
            </a:r>
          </a:p>
          <a:p>
            <a:pPr>
              <a:spcBef>
                <a:spcPct val="20000"/>
              </a:spcBef>
            </a:pPr>
            <a:r>
              <a:rPr lang="en-US" sz="1600" b="1">
                <a:latin typeface="Courier New" pitchFamily="49" charset="0"/>
              </a:rPr>
              <a:t>        sum += a[i];</a:t>
            </a:r>
          </a:p>
          <a:p>
            <a:pPr>
              <a:spcBef>
                <a:spcPct val="20000"/>
              </a:spcBef>
            </a:pPr>
            <a:endParaRPr lang="en-US" sz="1600" b="1">
              <a:latin typeface="Courier New" pitchFamily="49" charset="0"/>
            </a:endParaRPr>
          </a:p>
          <a:p>
            <a:pPr>
              <a:spcBef>
                <a:spcPct val="20000"/>
              </a:spcBef>
            </a:pPr>
            <a:r>
              <a:rPr lang="en-US" sz="1600" b="1">
                <a:latin typeface="Courier New" pitchFamily="49" charset="0"/>
              </a:rPr>
              <a:t>    return sum;</a:t>
            </a:r>
          </a:p>
          <a:p>
            <a:pPr>
              <a:spcBef>
                <a:spcPct val="20000"/>
              </a:spcBef>
            </a:pPr>
            <a:r>
              <a:rPr lang="en-US" sz="1600" b="1">
                <a:latin typeface="Courier New" pitchFamily="49" charset="0"/>
              </a:rPr>
              <a:t>}</a:t>
            </a:r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446088" y="5300663"/>
            <a:ext cx="8229600" cy="1008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2400">
                <a:latin typeface="Times New Roman" pitchFamily="18" charset="0"/>
              </a:rPr>
              <a:t>У функции нет никакого (!) способа проверить правильность указанного количества элементов массива.</a:t>
            </a:r>
          </a:p>
        </p:txBody>
      </p:sp>
    </p:spTree>
    <p:extLst>
      <p:ext uri="{BB962C8B-B14F-4D97-AF65-F5344CB8AC3E}">
        <p14:creationId xmlns:p14="http://schemas.microsoft.com/office/powerpoint/2010/main" val="61189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26DF5-BDAB-4360-A433-73A6A491F45B}" type="slidenum">
              <a:rPr lang="ru-RU"/>
              <a:pPr/>
              <a:t>22</a:t>
            </a:fld>
            <a:endParaRPr lang="ru-RU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latin typeface="Times New Roman" pitchFamily="18" charset="0"/>
              </a:rPr>
              <a:t>Передача массива в функцию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229600" cy="10795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ru-RU" sz="2800">
                <a:latin typeface="Times New Roman" pitchFamily="18" charset="0"/>
              </a:rPr>
              <a:t>Функция может изменять значение элементов массива, используемого при вызове. 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446088" y="2565400"/>
            <a:ext cx="8231187" cy="403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1600" b="1" dirty="0">
                <a:latin typeface="Courier New" pitchFamily="49" charset="0"/>
              </a:rPr>
              <a:t>void zero(</a:t>
            </a: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a[], </a:t>
            </a: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n)</a:t>
            </a:r>
          </a:p>
          <a:p>
            <a:pPr>
              <a:spcBef>
                <a:spcPct val="20000"/>
              </a:spcBef>
            </a:pPr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>
              <a:spcBef>
                <a:spcPct val="20000"/>
              </a:spcBef>
            </a:pPr>
            <a:r>
              <a:rPr lang="en-US" sz="1600" b="1" dirty="0">
                <a:latin typeface="Courier New" pitchFamily="49" charset="0"/>
              </a:rPr>
              <a:t>    for (</a:t>
            </a: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i = 0; i &lt; n; i++)</a:t>
            </a:r>
          </a:p>
          <a:p>
            <a:pPr>
              <a:spcBef>
                <a:spcPct val="20000"/>
              </a:spcBef>
            </a:pPr>
            <a:r>
              <a:rPr lang="en-US" sz="1600" b="1" dirty="0">
                <a:latin typeface="Courier New" pitchFamily="49" charset="0"/>
              </a:rPr>
              <a:t>        a[i] = 0;</a:t>
            </a:r>
          </a:p>
          <a:p>
            <a:pPr>
              <a:spcBef>
                <a:spcPct val="20000"/>
              </a:spcBef>
            </a:pPr>
            <a:r>
              <a:rPr lang="en-US" sz="1600" b="1" dirty="0">
                <a:latin typeface="Courier New" pitchFamily="49" charset="0"/>
              </a:rPr>
              <a:t>}</a:t>
            </a:r>
            <a:endParaRPr lang="ru-RU" sz="1600" b="1" dirty="0">
              <a:latin typeface="Courier New" pitchFamily="49" charset="0"/>
            </a:endParaRPr>
          </a:p>
          <a:p>
            <a:pPr>
              <a:spcBef>
                <a:spcPct val="20000"/>
              </a:spcBef>
            </a:pPr>
            <a:endParaRPr lang="en-US" sz="1600" b="1" dirty="0">
              <a:latin typeface="Courier New" pitchFamily="49" charset="0"/>
            </a:endParaRPr>
          </a:p>
          <a:p>
            <a:pPr>
              <a:spcBef>
                <a:spcPct val="20000"/>
              </a:spcBef>
            </a:pPr>
            <a:r>
              <a:rPr lang="en-US" sz="1600" b="1" dirty="0">
                <a:latin typeface="Courier New" pitchFamily="49" charset="0"/>
              </a:rPr>
              <a:t>//...</a:t>
            </a:r>
          </a:p>
          <a:p>
            <a:pPr>
              <a:spcBef>
                <a:spcPct val="20000"/>
              </a:spcBef>
            </a:pP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a[] = {1, 2, 3, 4, 5};</a:t>
            </a:r>
          </a:p>
          <a:p>
            <a:pPr>
              <a:spcBef>
                <a:spcPct val="20000"/>
              </a:spcBef>
            </a:pPr>
            <a:endParaRPr lang="en-US" sz="800" b="1" dirty="0">
              <a:latin typeface="Courier New" pitchFamily="49" charset="0"/>
            </a:endParaRPr>
          </a:p>
          <a:p>
            <a:pPr>
              <a:spcBef>
                <a:spcPct val="20000"/>
              </a:spcBef>
            </a:pPr>
            <a:r>
              <a:rPr lang="en-US" sz="1600" b="1" dirty="0">
                <a:latin typeface="Courier New" pitchFamily="49" charset="0"/>
              </a:rPr>
              <a:t>zero(a</a:t>
            </a:r>
            <a:r>
              <a:rPr lang="en-US" sz="1600" b="1" dirty="0" smtClean="0">
                <a:latin typeface="Courier New" pitchFamily="49" charset="0"/>
              </a:rPr>
              <a:t>, 5);</a:t>
            </a:r>
            <a:endParaRPr lang="en-US" sz="1600" b="1" dirty="0">
              <a:latin typeface="Courier New" pitchFamily="49" charset="0"/>
            </a:endParaRPr>
          </a:p>
          <a:p>
            <a:pPr>
              <a:spcBef>
                <a:spcPct val="20000"/>
              </a:spcBef>
            </a:pPr>
            <a:endParaRPr lang="en-US" sz="800" b="1" dirty="0">
              <a:latin typeface="Courier New" pitchFamily="49" charset="0"/>
            </a:endParaRPr>
          </a:p>
          <a:p>
            <a:pPr>
              <a:spcBef>
                <a:spcPct val="20000"/>
              </a:spcBef>
            </a:pPr>
            <a:r>
              <a:rPr lang="en-US" sz="1600" b="1" dirty="0">
                <a:latin typeface="Courier New" pitchFamily="49" charset="0"/>
              </a:rPr>
              <a:t>for (</a:t>
            </a: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i = 0; i </a:t>
            </a:r>
            <a:r>
              <a:rPr lang="en-US" sz="1600" b="1" dirty="0" smtClean="0">
                <a:latin typeface="Courier New" pitchFamily="49" charset="0"/>
              </a:rPr>
              <a:t>&lt; 5; </a:t>
            </a:r>
            <a:r>
              <a:rPr lang="en-US" sz="1600" b="1" dirty="0">
                <a:latin typeface="Courier New" pitchFamily="49" charset="0"/>
              </a:rPr>
              <a:t>i++)</a:t>
            </a:r>
          </a:p>
          <a:p>
            <a:pPr>
              <a:spcBef>
                <a:spcPct val="20000"/>
              </a:spcBef>
            </a:pPr>
            <a:r>
              <a:rPr lang="en-US" sz="1600" b="1" dirty="0">
                <a:latin typeface="Courier New" pitchFamily="49" charset="0"/>
              </a:rPr>
              <a:t>    </a:t>
            </a:r>
            <a:r>
              <a:rPr lang="en-US" sz="1600" b="1" dirty="0" err="1" smtClean="0">
                <a:latin typeface="Courier New" pitchFamily="49" charset="0"/>
              </a:rPr>
              <a:t>std</a:t>
            </a:r>
            <a:r>
              <a:rPr lang="en-US" sz="1600" b="1" dirty="0" smtClean="0">
                <a:latin typeface="Courier New" pitchFamily="49" charset="0"/>
              </a:rPr>
              <a:t>::</a:t>
            </a:r>
            <a:r>
              <a:rPr lang="en-US" sz="1600" b="1" dirty="0" err="1" smtClean="0">
                <a:latin typeface="Courier New" pitchFamily="49" charset="0"/>
              </a:rPr>
              <a:t>cout</a:t>
            </a:r>
            <a:r>
              <a:rPr lang="en-US" sz="1600" b="1" dirty="0" smtClean="0">
                <a:latin typeface="Courier New" pitchFamily="49" charset="0"/>
              </a:rPr>
              <a:t> &lt;&lt; a[i] &lt;&lt; “ “;</a:t>
            </a:r>
            <a:endParaRPr lang="ru-RU" sz="1600" b="1" dirty="0">
              <a:latin typeface="Courier New" pitchFamily="49" charset="0"/>
            </a:endParaRPr>
          </a:p>
          <a:p>
            <a:pPr>
              <a:spcBef>
                <a:spcPct val="20000"/>
              </a:spcBef>
            </a:pPr>
            <a:r>
              <a:rPr lang="en-US" sz="1600" b="1" dirty="0">
                <a:latin typeface="Courier New" pitchFamily="49" charset="0"/>
              </a:rPr>
              <a:t>// 0 0 0 0 0</a:t>
            </a:r>
          </a:p>
          <a:p>
            <a:pPr>
              <a:spcBef>
                <a:spcPct val="20000"/>
              </a:spcBef>
            </a:pPr>
            <a:endParaRPr lang="ru-RU" sz="8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17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C2400-D083-4282-AF3B-12B82E488BE0}" type="slidenum">
              <a:rPr lang="ru-RU"/>
              <a:pPr/>
              <a:t>23</a:t>
            </a:fld>
            <a:endParaRPr lang="ru-RU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latin typeface="Times New Roman" pitchFamily="18" charset="0"/>
              </a:rPr>
              <a:t>Передача массива в функцию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229600" cy="1366837"/>
          </a:xfrm>
        </p:spPr>
        <p:txBody>
          <a:bodyPr/>
          <a:lstStyle/>
          <a:p>
            <a:pPr marL="0" indent="0">
              <a:lnSpc>
                <a:spcPct val="90000"/>
              </a:lnSpc>
              <a:buFontTx/>
              <a:buNone/>
            </a:pPr>
            <a:r>
              <a:rPr lang="ru-RU" sz="2800">
                <a:latin typeface="Times New Roman" pitchFamily="18" charset="0"/>
              </a:rPr>
              <a:t>Если требуется запретить изменение</a:t>
            </a:r>
            <a:r>
              <a:rPr lang="en-US" sz="2800">
                <a:latin typeface="Times New Roman" pitchFamily="18" charset="0"/>
              </a:rPr>
              <a:t> </a:t>
            </a:r>
            <a:r>
              <a:rPr lang="ru-RU" sz="2800">
                <a:latin typeface="Times New Roman" pitchFamily="18" charset="0"/>
              </a:rPr>
              <a:t>массива,</a:t>
            </a:r>
            <a:r>
              <a:rPr lang="en-US" sz="2800">
                <a:latin typeface="Times New Roman" pitchFamily="18" charset="0"/>
              </a:rPr>
              <a:t> </a:t>
            </a:r>
            <a:r>
              <a:rPr lang="ru-RU" sz="2800">
                <a:latin typeface="Times New Roman" pitchFamily="18" charset="0"/>
              </a:rPr>
              <a:t>передаваемого в функцию</a:t>
            </a:r>
            <a:r>
              <a:rPr lang="en-US" sz="2800">
                <a:latin typeface="Times New Roman" pitchFamily="18" charset="0"/>
              </a:rPr>
              <a:t>, </a:t>
            </a:r>
            <a:r>
              <a:rPr lang="ru-RU" sz="2800">
                <a:latin typeface="Times New Roman" pitchFamily="18" charset="0"/>
              </a:rPr>
              <a:t> используется модификатор const.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446088" y="2781300"/>
            <a:ext cx="8231187" cy="381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1600" b="1">
                <a:latin typeface="Courier New" pitchFamily="49" charset="0"/>
              </a:rPr>
              <a:t>void print(const int a[], int n)</a:t>
            </a:r>
          </a:p>
          <a:p>
            <a:pPr>
              <a:spcBef>
                <a:spcPct val="20000"/>
              </a:spcBef>
            </a:pPr>
            <a:r>
              <a:rPr lang="en-US" sz="1600" b="1">
                <a:latin typeface="Courier New" pitchFamily="49" charset="0"/>
              </a:rPr>
              <a:t>{</a:t>
            </a:r>
          </a:p>
          <a:p>
            <a:pPr>
              <a:spcBef>
                <a:spcPct val="20000"/>
              </a:spcBef>
            </a:pPr>
            <a:r>
              <a:rPr lang="en-US" sz="1600" b="1">
                <a:latin typeface="Courier New" pitchFamily="49" charset="0"/>
              </a:rPr>
              <a:t>    printf("Array: ");</a:t>
            </a:r>
          </a:p>
          <a:p>
            <a:pPr>
              <a:spcBef>
                <a:spcPct val="20000"/>
              </a:spcBef>
            </a:pPr>
            <a:r>
              <a:rPr lang="en-US" sz="1600" b="1">
                <a:latin typeface="Courier New" pitchFamily="49" charset="0"/>
              </a:rPr>
              <a:t>    for (int i = 0; i &lt; n; i++)</a:t>
            </a:r>
          </a:p>
          <a:p>
            <a:pPr>
              <a:spcBef>
                <a:spcPct val="20000"/>
              </a:spcBef>
            </a:pPr>
            <a:r>
              <a:rPr lang="en-US" sz="1600" b="1">
                <a:latin typeface="Courier New" pitchFamily="49" charset="0"/>
              </a:rPr>
              <a:t>        printf(" %d", a[i]);</a:t>
            </a:r>
          </a:p>
          <a:p>
            <a:pPr>
              <a:spcBef>
                <a:spcPct val="20000"/>
              </a:spcBef>
            </a:pPr>
            <a:r>
              <a:rPr lang="en-US" sz="1600" b="1">
                <a:latin typeface="Courier New" pitchFamily="49" charset="0"/>
              </a:rPr>
              <a:t>    printf("\n");</a:t>
            </a:r>
          </a:p>
          <a:p>
            <a:pPr>
              <a:spcBef>
                <a:spcPct val="20000"/>
              </a:spcBef>
            </a:pPr>
            <a:endParaRPr lang="en-US" sz="1600" b="1">
              <a:latin typeface="Courier New" pitchFamily="49" charset="0"/>
            </a:endParaRPr>
          </a:p>
          <a:p>
            <a:pPr>
              <a:spcBef>
                <a:spcPct val="20000"/>
              </a:spcBef>
            </a:pPr>
            <a:r>
              <a:rPr lang="en-US" sz="1600" b="1">
                <a:latin typeface="Courier New" pitchFamily="49" charset="0"/>
              </a:rPr>
              <a:t>    /*</a:t>
            </a:r>
          </a:p>
          <a:p>
            <a:pPr>
              <a:spcBef>
                <a:spcPct val="20000"/>
              </a:spcBef>
            </a:pPr>
            <a:r>
              <a:rPr lang="en-US" sz="1600" b="1">
                <a:latin typeface="Courier New" pitchFamily="49" charset="0"/>
              </a:rPr>
              <a:t>    a[0] = 0; // error: assignment of read-only location '*a'</a:t>
            </a:r>
          </a:p>
          <a:p>
            <a:pPr>
              <a:spcBef>
                <a:spcPct val="20000"/>
              </a:spcBef>
            </a:pPr>
            <a:r>
              <a:rPr lang="en-US" sz="1600" b="1">
                <a:latin typeface="Courier New" pitchFamily="49" charset="0"/>
              </a:rPr>
              <a:t>    */</a:t>
            </a:r>
          </a:p>
          <a:p>
            <a:pPr>
              <a:spcBef>
                <a:spcPct val="20000"/>
              </a:spcBef>
            </a:pPr>
            <a:r>
              <a:rPr lang="en-US" sz="1600" b="1">
                <a:latin typeface="Courier New" pitchFamily="49" charset="0"/>
              </a:rPr>
              <a:t>}</a:t>
            </a:r>
            <a:endParaRPr lang="ru-RU" sz="1600" b="1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34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Ввод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вывод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(библиотека Си)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(“Hello world!\n”);</a:t>
            </a:r>
          </a:p>
          <a:p>
            <a:pPr marL="0" indent="0">
              <a:buNone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p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rintf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Chislo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%d“,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perem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s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canf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(“%d %d”, a, b);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7047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Ввод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вывод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(библиотека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C++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Вывод данных 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– 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переход на новую строку)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&lt;&lt; “Hello world!”;</a:t>
            </a:r>
          </a:p>
          <a:p>
            <a:pPr marL="0" indent="0"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&lt;&lt; “A = “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&lt;&lt; A &lt;&lt;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&lt;&lt; “B = “ &lt;&lt; B;</a:t>
            </a:r>
          </a:p>
          <a:p>
            <a:pPr marL="0" indent="0">
              <a:buNone/>
            </a:pPr>
            <a:endParaRPr lang="ru-RU" sz="20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Ввод данных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&gt;&gt; x;</a:t>
            </a:r>
          </a:p>
          <a:p>
            <a:pPr marL="0" indent="0"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&gt;&gt; x &gt;&gt; y &gt;&gt; z;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10392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21331-CC22-4077-9D9E-4CD9DB3ADBF6}" type="slidenum">
              <a:rPr lang="ru-RU"/>
              <a:pPr/>
              <a:t>5</a:t>
            </a:fld>
            <a:endParaRPr lang="ru-RU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itchFamily="18" charset="0"/>
              </a:rPr>
              <a:t>Классификация операций</a:t>
            </a:r>
          </a:p>
        </p:txBody>
      </p:sp>
      <p:sp>
        <p:nvSpPr>
          <p:cNvPr id="30831" name="Rectangle 111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29600" cy="46037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ru-RU" sz="2400" dirty="0">
                <a:latin typeface="Times New Roman" pitchFamily="18" charset="0"/>
              </a:rPr>
              <a:t>В языке Си операции по способу записи подразделяются на</a:t>
            </a:r>
          </a:p>
        </p:txBody>
      </p:sp>
      <p:graphicFrame>
        <p:nvGraphicFramePr>
          <p:cNvPr id="30878" name="Group 15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60559076"/>
              </p:ext>
            </p:extLst>
          </p:nvPr>
        </p:nvGraphicFramePr>
        <p:xfrm>
          <a:off x="457200" y="2349500"/>
          <a:ext cx="8229600" cy="1371600"/>
        </p:xfrm>
        <a:graphic>
          <a:graphicData uri="http://schemas.openxmlformats.org/drawingml/2006/table">
            <a:tbl>
              <a:tblPr/>
              <a:tblGrid>
                <a:gridCol w="2027238"/>
                <a:gridCol w="3671887"/>
                <a:gridCol w="2530475"/>
              </a:tblGrid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Постфиксные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&lt;</a:t>
                      </a: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операнд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&gt;&lt;</a:t>
                      </a: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операция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&gt;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p++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Префиксные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&lt;</a:t>
                      </a: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операция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&gt;&lt;</a:t>
                      </a: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операнд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&gt;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++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speed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Инфиксные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&lt;</a:t>
                      </a: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операнд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&gt;&lt;</a:t>
                      </a: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операция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&gt;&lt;</a:t>
                      </a: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операнд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&gt;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width * length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0882" name="Group 162"/>
          <p:cNvGraphicFramePr>
            <a:graphicFrameLocks noGrp="1"/>
          </p:cNvGraphicFramePr>
          <p:nvPr/>
        </p:nvGraphicFramePr>
        <p:xfrm>
          <a:off x="446088" y="4581525"/>
          <a:ext cx="8229600" cy="1371600"/>
        </p:xfrm>
        <a:graphic>
          <a:graphicData uri="http://schemas.openxmlformats.org/drawingml/2006/table">
            <a:tbl>
              <a:tblPr/>
              <a:tblGrid>
                <a:gridCol w="2038350"/>
                <a:gridCol w="3671887"/>
                <a:gridCol w="2519363"/>
              </a:tblGrid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Унарные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Один операнд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-a</a:t>
                      </a:r>
                      <a:endParaRPr kumimoji="0" 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Бинарные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Два операнда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width * length</a:t>
                      </a:r>
                      <a:endParaRPr kumimoji="0" 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Тернарные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Три операнда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(a &gt; b) ? a : b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871" name="Rectangle 151"/>
          <p:cNvSpPr>
            <a:spLocks noChangeArrowheads="1"/>
          </p:cNvSpPr>
          <p:nvPr/>
        </p:nvSpPr>
        <p:spPr bwMode="auto">
          <a:xfrm>
            <a:off x="446088" y="4005263"/>
            <a:ext cx="82296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ru-RU" sz="2400" dirty="0">
                <a:latin typeface="Times New Roman" pitchFamily="18" charset="0"/>
              </a:rPr>
              <a:t>по количеству операндов на</a:t>
            </a:r>
          </a:p>
        </p:txBody>
      </p:sp>
    </p:spTree>
    <p:extLst>
      <p:ext uri="{BB962C8B-B14F-4D97-AF65-F5344CB8AC3E}">
        <p14:creationId xmlns:p14="http://schemas.microsoft.com/office/powerpoint/2010/main" val="28704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E64FA-267E-4C81-8A7E-298F78915DC8}" type="slidenum">
              <a:rPr lang="ru-RU"/>
              <a:pPr/>
              <a:t>6</a:t>
            </a:fld>
            <a:endParaRPr lang="ru-RU"/>
          </a:p>
        </p:txBody>
      </p:sp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latin typeface="Times New Roman" pitchFamily="18" charset="0"/>
              </a:rPr>
              <a:t>Особенности операций «</a:t>
            </a:r>
            <a:r>
              <a:rPr lang="en-US">
                <a:latin typeface="Times New Roman" pitchFamily="18" charset="0"/>
              </a:rPr>
              <a:t>/</a:t>
            </a:r>
            <a:r>
              <a:rPr lang="ru-RU">
                <a:latin typeface="Times New Roman" pitchFamily="18" charset="0"/>
              </a:rPr>
              <a:t>» и «</a:t>
            </a:r>
            <a:r>
              <a:rPr lang="en-US">
                <a:latin typeface="Times New Roman" pitchFamily="18" charset="0"/>
              </a:rPr>
              <a:t>%</a:t>
            </a:r>
            <a:r>
              <a:rPr lang="ru-RU">
                <a:latin typeface="Times New Roman" pitchFamily="18" charset="0"/>
              </a:rPr>
              <a:t>»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2400">
                <a:latin typeface="Times New Roman" pitchFamily="18" charset="0"/>
              </a:rPr>
              <a:t>Если оба операнда операции «/» являются целочисленными, выполняется целочисленное деление (т.е. дробная часть просто отбрасывается)</a:t>
            </a:r>
            <a:r>
              <a:rPr lang="en-US" sz="2400">
                <a:latin typeface="Times New Roman" pitchFamily="18" charset="0"/>
              </a:rPr>
              <a:t>.</a:t>
            </a:r>
          </a:p>
          <a:p>
            <a:pPr lvl="1">
              <a:buFontTx/>
              <a:buNone/>
            </a:pPr>
            <a:endParaRPr lang="ru-RU" sz="800" b="1">
              <a:latin typeface="Courier New" pitchFamily="49" charset="0"/>
            </a:endParaRPr>
          </a:p>
          <a:p>
            <a:pPr lvl="1">
              <a:buFontTx/>
              <a:buNone/>
            </a:pPr>
            <a:r>
              <a:rPr lang="en-US" sz="1600" b="1">
                <a:latin typeface="Courier New" pitchFamily="49" charset="0"/>
              </a:rPr>
              <a:t>1 / 2 =&gt; (</a:t>
            </a:r>
            <a:r>
              <a:rPr lang="ru-RU" sz="1600" b="1">
                <a:latin typeface="Courier New" pitchFamily="49" charset="0"/>
              </a:rPr>
              <a:t>не </a:t>
            </a:r>
            <a:r>
              <a:rPr lang="en-US" sz="1600" b="1">
                <a:latin typeface="Courier New" pitchFamily="49" charset="0"/>
              </a:rPr>
              <a:t>0</a:t>
            </a:r>
            <a:r>
              <a:rPr lang="ru-RU" sz="1600" b="1">
                <a:latin typeface="Courier New" pitchFamily="49" charset="0"/>
              </a:rPr>
              <a:t>.5</a:t>
            </a:r>
            <a:r>
              <a:rPr lang="en-US" sz="1600" b="1">
                <a:latin typeface="Courier New" pitchFamily="49" charset="0"/>
              </a:rPr>
              <a:t>)</a:t>
            </a:r>
            <a:endParaRPr lang="en-US" sz="1400">
              <a:latin typeface="Times New Roman" pitchFamily="18" charset="0"/>
            </a:endParaRPr>
          </a:p>
          <a:p>
            <a:endParaRPr lang="ru-RU" sz="1600">
              <a:latin typeface="Times New Roman" pitchFamily="18" charset="0"/>
            </a:endParaRPr>
          </a:p>
          <a:p>
            <a:r>
              <a:rPr lang="ru-RU" sz="2400">
                <a:latin typeface="Times New Roman" pitchFamily="18" charset="0"/>
              </a:rPr>
              <a:t>В операции «%» оба операнда должны быть целыми.</a:t>
            </a:r>
          </a:p>
          <a:p>
            <a:endParaRPr lang="en-US" sz="1600">
              <a:latin typeface="Times New Roman" pitchFamily="18" charset="0"/>
            </a:endParaRPr>
          </a:p>
          <a:p>
            <a:r>
              <a:rPr lang="ru-RU" sz="2400">
                <a:latin typeface="Times New Roman" pitchFamily="18" charset="0"/>
              </a:rPr>
              <a:t>Использование 0 в качестве правого операнда операций «/» или «%» приведет к непредсказуемому результату (так называемое </a:t>
            </a:r>
            <a:r>
              <a:rPr lang="ru-RU" sz="2400" i="1">
                <a:latin typeface="Times New Roman" pitchFamily="18" charset="0"/>
              </a:rPr>
              <a:t>неопределенное поведение</a:t>
            </a:r>
            <a:r>
              <a:rPr lang="ru-RU" sz="2400">
                <a:latin typeface="Times New Roman" pitchFamily="18" charset="0"/>
              </a:rPr>
              <a:t>)</a:t>
            </a:r>
            <a:r>
              <a:rPr lang="en-US" sz="2400">
                <a:latin typeface="Times New Roman" pitchFamily="18" charset="0"/>
              </a:rPr>
              <a:t>.</a:t>
            </a:r>
            <a:r>
              <a:rPr lang="ru-RU" sz="2400">
                <a:latin typeface="Times New Roman" pitchFamily="18" charset="0"/>
              </a:rPr>
              <a:t> </a:t>
            </a:r>
            <a:endParaRPr lang="ru-RU" sz="2800" b="1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89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Номер слайда 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CE218-6029-40AE-93F8-4F9ABBC4EE46}" type="slidenum">
              <a:rPr lang="ru-RU"/>
              <a:pPr/>
              <a:t>7</a:t>
            </a:fld>
            <a:endParaRPr lang="ru-RU"/>
          </a:p>
        </p:txBody>
      </p:sp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354137"/>
          </a:xfrm>
        </p:spPr>
        <p:txBody>
          <a:bodyPr>
            <a:normAutofit fontScale="90000"/>
          </a:bodyPr>
          <a:lstStyle/>
          <a:p>
            <a:r>
              <a:rPr lang="ru-RU">
                <a:latin typeface="Times New Roman" pitchFamily="18" charset="0"/>
              </a:rPr>
              <a:t>Операции отношения и сравнения</a:t>
            </a:r>
          </a:p>
        </p:txBody>
      </p:sp>
      <p:graphicFrame>
        <p:nvGraphicFramePr>
          <p:cNvPr id="111681" name="Group 6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6078559"/>
              </p:ext>
            </p:extLst>
          </p:nvPr>
        </p:nvGraphicFramePr>
        <p:xfrm>
          <a:off x="2627784" y="1772816"/>
          <a:ext cx="4114800" cy="3995740"/>
        </p:xfrm>
        <a:graphic>
          <a:graphicData uri="http://schemas.openxmlformats.org/drawingml/2006/table">
            <a:tbl>
              <a:tblPr/>
              <a:tblGrid>
                <a:gridCol w="1371600"/>
                <a:gridCol w="1371600"/>
                <a:gridCol w="1371600"/>
              </a:tblGrid>
              <a:tr h="569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Операция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Название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Запись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9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&lt;</a:t>
                      </a: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Меньше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&lt; Y</a:t>
                      </a: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&lt;=</a:t>
                      </a: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Меньше или равно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 &lt;= Y</a:t>
                      </a: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9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&gt;</a:t>
                      </a: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Больше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 &gt; Y</a:t>
                      </a: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3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&gt;=</a:t>
                      </a: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Больше или равно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 &gt;= Y</a:t>
                      </a: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9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==</a:t>
                      </a: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Равно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 == Y</a:t>
                      </a: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!</a:t>
                      </a: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Не равно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 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!= 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Y</a:t>
                      </a:r>
                      <a:endParaRPr kumimoji="0" 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63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Номер слайда 5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DE15E-F171-450A-BB79-F75AC92245B4}" type="slidenum">
              <a:rPr lang="ru-RU"/>
              <a:pPr/>
              <a:t>8</a:t>
            </a:fld>
            <a:endParaRPr lang="ru-RU"/>
          </a:p>
        </p:txBody>
      </p:sp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38237"/>
          </a:xfrm>
        </p:spPr>
        <p:txBody>
          <a:bodyPr/>
          <a:lstStyle/>
          <a:p>
            <a:r>
              <a:rPr lang="ru-RU">
                <a:latin typeface="Times New Roman" pitchFamily="18" charset="0"/>
              </a:rPr>
              <a:t>Логические операции</a:t>
            </a:r>
          </a:p>
        </p:txBody>
      </p:sp>
      <p:graphicFrame>
        <p:nvGraphicFramePr>
          <p:cNvPr id="118877" name="Group 9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4849832"/>
              </p:ext>
            </p:extLst>
          </p:nvPr>
        </p:nvGraphicFramePr>
        <p:xfrm>
          <a:off x="2555776" y="1268760"/>
          <a:ext cx="4114800" cy="2284413"/>
        </p:xfrm>
        <a:graphic>
          <a:graphicData uri="http://schemas.openxmlformats.org/drawingml/2006/table">
            <a:tbl>
              <a:tblPr/>
              <a:tblGrid>
                <a:gridCol w="1371600"/>
                <a:gridCol w="1371600"/>
                <a:gridCol w="1371600"/>
              </a:tblGrid>
              <a:tr h="569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Операция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Название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Запись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!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НЕ</a:t>
                      </a:r>
                      <a:endParaRPr kumimoji="0" 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!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&amp;&amp;</a:t>
                      </a: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 &amp;&amp; Y</a:t>
                      </a: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||</a:t>
                      </a: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ИЛИ</a:t>
                      </a:r>
                      <a:endParaRPr kumimoji="0" 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 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|| 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Y</a:t>
                      </a:r>
                      <a:endParaRPr kumimoji="0" 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8907" name="Group 123"/>
          <p:cNvGraphicFramePr>
            <a:graphicFrameLocks noGrp="1"/>
          </p:cNvGraphicFramePr>
          <p:nvPr/>
        </p:nvGraphicFramePr>
        <p:xfrm>
          <a:off x="468313" y="3860800"/>
          <a:ext cx="8207375" cy="2487930"/>
        </p:xfrm>
        <a:graphic>
          <a:graphicData uri="http://schemas.openxmlformats.org/drawingml/2006/table">
            <a:tbl>
              <a:tblPr/>
              <a:tblGrid>
                <a:gridCol w="2232025"/>
                <a:gridCol w="5975350"/>
              </a:tblGrid>
              <a:tr h="504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Операция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Значение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!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expr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 («истина»), если выражение имеет значение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expr</a:t>
                      </a: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_1 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&amp;&amp;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expr</a:t>
                      </a: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_2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 («истина»), если значения обоих выражений отличны от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expr</a:t>
                      </a:r>
                      <a:r>
                        <a:rPr kumimoji="0" 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_1 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|| expr</a:t>
                      </a:r>
                      <a:r>
                        <a:rPr kumimoji="0" 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_2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 («истина»), если хотя бы одно из выражений отлично от 0</a:t>
                      </a: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383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Номер слайда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45217-1415-44FE-8C50-6800F61CF52F}" type="slidenum">
              <a:rPr lang="ru-RU"/>
              <a:pPr/>
              <a:t>9</a:t>
            </a:fld>
            <a:endParaRPr lang="ru-RU"/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latin typeface="Times New Roman" pitchFamily="18" charset="0"/>
              </a:rPr>
              <a:t>Условный оператор </a:t>
            </a:r>
            <a:r>
              <a:rPr lang="en-US">
                <a:latin typeface="Times New Roman" pitchFamily="18" charset="0"/>
              </a:rPr>
              <a:t>if-else</a:t>
            </a:r>
            <a:endParaRPr lang="ru-RU">
              <a:latin typeface="Times New Roman" pitchFamily="18" charset="0"/>
            </a:endParaRP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29600" cy="2981325"/>
          </a:xfrm>
        </p:spPr>
        <p:txBody>
          <a:bodyPr/>
          <a:lstStyle/>
          <a:p>
            <a:pPr marL="0" indent="0">
              <a:lnSpc>
                <a:spcPct val="80000"/>
              </a:lnSpc>
              <a:buFontTx/>
              <a:buNone/>
            </a:pPr>
            <a:r>
              <a:rPr lang="ru-RU" sz="2400" dirty="0">
                <a:latin typeface="Times New Roman" pitchFamily="18" charset="0"/>
              </a:rPr>
              <a:t>Условный оператор позволяет сделать выбор между двумя альтернативами, проверив значение выражения. </a:t>
            </a:r>
          </a:p>
          <a:p>
            <a:pPr marL="0" indent="0">
              <a:lnSpc>
                <a:spcPct val="80000"/>
              </a:lnSpc>
              <a:buFontTx/>
              <a:buNone/>
            </a:pPr>
            <a:endParaRPr lang="ru-RU" sz="800" dirty="0">
              <a:latin typeface="Times New Roman" pitchFamily="18" charset="0"/>
            </a:endParaRP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sz="1600" b="1" dirty="0">
                <a:latin typeface="Courier New" pitchFamily="49" charset="0"/>
              </a:rPr>
              <a:t>if (</a:t>
            </a:r>
            <a:r>
              <a:rPr lang="ru-RU" sz="1600" b="1" dirty="0">
                <a:latin typeface="Courier New" pitchFamily="49" charset="0"/>
              </a:rPr>
              <a:t>выражение</a:t>
            </a:r>
            <a:r>
              <a:rPr lang="en-US" sz="1600" b="1" dirty="0">
                <a:latin typeface="Courier New" pitchFamily="49" charset="0"/>
              </a:rPr>
              <a:t>)</a:t>
            </a:r>
            <a:endParaRPr lang="ru-RU" sz="1600" b="1" dirty="0">
              <a:latin typeface="Courier New" pitchFamily="49" charset="0"/>
            </a:endParaRP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ru-RU" sz="1600" b="1" dirty="0">
                <a:latin typeface="Courier New" pitchFamily="49" charset="0"/>
              </a:rPr>
              <a:t>    оператор_1</a:t>
            </a:r>
            <a:endParaRPr lang="en-US" sz="1600" b="1" dirty="0">
              <a:latin typeface="Courier New" pitchFamily="49" charset="0"/>
            </a:endParaRP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sz="1600" b="1" dirty="0">
                <a:latin typeface="Courier New" pitchFamily="49" charset="0"/>
              </a:rPr>
              <a:t>else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sz="1600" b="1" dirty="0">
                <a:latin typeface="Courier New" pitchFamily="49" charset="0"/>
              </a:rPr>
              <a:t>    </a:t>
            </a:r>
            <a:r>
              <a:rPr lang="ru-RU" sz="1600" b="1" dirty="0">
                <a:latin typeface="Courier New" pitchFamily="49" charset="0"/>
              </a:rPr>
              <a:t>оператор_2</a:t>
            </a:r>
            <a:endParaRPr lang="en-US" sz="1600" b="1" dirty="0">
              <a:latin typeface="Courier New" pitchFamily="49" charset="0"/>
            </a:endParaRPr>
          </a:p>
          <a:p>
            <a:pPr marL="0" indent="0">
              <a:lnSpc>
                <a:spcPct val="80000"/>
              </a:lnSpc>
              <a:buFontTx/>
              <a:buNone/>
            </a:pPr>
            <a:endParaRPr lang="en-US" sz="1600" b="1" dirty="0">
              <a:latin typeface="Courier New" pitchFamily="49" charset="0"/>
            </a:endParaRP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ru-RU" sz="2400" dirty="0">
                <a:latin typeface="Times New Roman" pitchFamily="18" charset="0"/>
              </a:rPr>
              <a:t>Скобки вокруг выражения обязательны, они являются частью самого условного оператора. Часть </a:t>
            </a:r>
            <a:r>
              <a:rPr lang="en-US" sz="2400" dirty="0">
                <a:latin typeface="Times New Roman" pitchFamily="18" charset="0"/>
              </a:rPr>
              <a:t>else </a:t>
            </a:r>
            <a:r>
              <a:rPr lang="ru-RU" sz="2400" dirty="0">
                <a:latin typeface="Times New Roman" pitchFamily="18" charset="0"/>
              </a:rPr>
              <a:t>не является обязательной.</a:t>
            </a:r>
          </a:p>
        </p:txBody>
      </p:sp>
      <p:graphicFrame>
        <p:nvGraphicFramePr>
          <p:cNvPr id="121869" name="Group 1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81258394"/>
              </p:ext>
            </p:extLst>
          </p:nvPr>
        </p:nvGraphicFramePr>
        <p:xfrm>
          <a:off x="457200" y="4940300"/>
          <a:ext cx="8229600" cy="1296988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1296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if (a &gt; b)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max = a;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else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max = b;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if (d % 2 == 0)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cout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&lt;&lt; d &lt;&lt; “</a:t>
                      </a: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– чётное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”;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291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1486</Words>
  <Application>Microsoft Office PowerPoint</Application>
  <PresentationFormat>Экран (4:3)</PresentationFormat>
  <Paragraphs>336</Paragraphs>
  <Slides>23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4" baseType="lpstr">
      <vt:lpstr>Тема Office</vt:lpstr>
      <vt:lpstr>Типы переменных</vt:lpstr>
      <vt:lpstr>Имена переменных</vt:lpstr>
      <vt:lpstr>Ввод/вывод (библиотека Си)</vt:lpstr>
      <vt:lpstr>Ввод/вывод (библиотека C++)</vt:lpstr>
      <vt:lpstr>Классификация операций</vt:lpstr>
      <vt:lpstr>Особенности операций «/» и «%»</vt:lpstr>
      <vt:lpstr>Операции отношения и сравнения</vt:lpstr>
      <vt:lpstr>Логические операции</vt:lpstr>
      <vt:lpstr>Условный оператор if-else</vt:lpstr>
      <vt:lpstr>Оператор switch</vt:lpstr>
      <vt:lpstr>Оператор while, do-while</vt:lpstr>
      <vt:lpstr>Оператор for</vt:lpstr>
      <vt:lpstr>Оператор for: примеры</vt:lpstr>
      <vt:lpstr>Подпрограммы в Си</vt:lpstr>
      <vt:lpstr>Объявление функции</vt:lpstr>
      <vt:lpstr>Одномерные статические массивы</vt:lpstr>
      <vt:lpstr>Одномерные статические массивы</vt:lpstr>
      <vt:lpstr>Инициализация переменных-массивов</vt:lpstr>
      <vt:lpstr>Ввод-вывод массива</vt:lpstr>
      <vt:lpstr>Передача массива в функцию</vt:lpstr>
      <vt:lpstr>Передача массива в функцию</vt:lpstr>
      <vt:lpstr>Передача массива в функцию</vt:lpstr>
      <vt:lpstr>Передача массива в функцию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Sasha</dc:creator>
  <cp:lastModifiedBy>Sasha</cp:lastModifiedBy>
  <cp:revision>10</cp:revision>
  <dcterms:created xsi:type="dcterms:W3CDTF">2019-03-13T08:00:07Z</dcterms:created>
  <dcterms:modified xsi:type="dcterms:W3CDTF">2019-03-13T10:19:59Z</dcterms:modified>
</cp:coreProperties>
</file>