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46" autoAdjust="0"/>
    <p:restoredTop sz="94660"/>
  </p:normalViewPr>
  <p:slideViewPr>
    <p:cSldViewPr snapToGrid="0">
      <p:cViewPr>
        <p:scale>
          <a:sx n="110" d="100"/>
          <a:sy n="110" d="100"/>
        </p:scale>
        <p:origin x="78" y="-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58C0E-5D51-494D-B4D4-0332BC9DD627}" type="datetimeFigureOut">
              <a:rPr lang="ru-RU" smtClean="0"/>
              <a:t>10.12.2018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32373-6120-4F3C-9A79-8025FE430F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4948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58C0E-5D51-494D-B4D4-0332BC9DD627}" type="datetimeFigureOut">
              <a:rPr lang="ru-RU" smtClean="0"/>
              <a:t>10.12.2018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32373-6120-4F3C-9A79-8025FE430F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8158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58C0E-5D51-494D-B4D4-0332BC9DD627}" type="datetimeFigureOut">
              <a:rPr lang="ru-RU" smtClean="0"/>
              <a:t>10.12.2018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32373-6120-4F3C-9A79-8025FE430F2C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317945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58C0E-5D51-494D-B4D4-0332BC9DD627}" type="datetimeFigureOut">
              <a:rPr lang="ru-RU" smtClean="0"/>
              <a:t>10.12.2018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32373-6120-4F3C-9A79-8025FE430F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54612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58C0E-5D51-494D-B4D4-0332BC9DD627}" type="datetimeFigureOut">
              <a:rPr lang="ru-RU" smtClean="0"/>
              <a:t>10.12.2018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32373-6120-4F3C-9A79-8025FE430F2C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564777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58C0E-5D51-494D-B4D4-0332BC9DD627}" type="datetimeFigureOut">
              <a:rPr lang="ru-RU" smtClean="0"/>
              <a:t>10.12.2018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32373-6120-4F3C-9A79-8025FE430F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09353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58C0E-5D51-494D-B4D4-0332BC9DD627}" type="datetimeFigureOut">
              <a:rPr lang="ru-RU" smtClean="0"/>
              <a:t>10.12.2018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32373-6120-4F3C-9A79-8025FE430F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44082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58C0E-5D51-494D-B4D4-0332BC9DD627}" type="datetimeFigureOut">
              <a:rPr lang="ru-RU" smtClean="0"/>
              <a:t>10.12.2018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32373-6120-4F3C-9A79-8025FE430F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2097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58C0E-5D51-494D-B4D4-0332BC9DD627}" type="datetimeFigureOut">
              <a:rPr lang="ru-RU" smtClean="0"/>
              <a:t>10.12.2018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32373-6120-4F3C-9A79-8025FE430F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4501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58C0E-5D51-494D-B4D4-0332BC9DD627}" type="datetimeFigureOut">
              <a:rPr lang="ru-RU" smtClean="0"/>
              <a:t>10.12.2018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32373-6120-4F3C-9A79-8025FE430F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7107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58C0E-5D51-494D-B4D4-0332BC9DD627}" type="datetimeFigureOut">
              <a:rPr lang="ru-RU" smtClean="0"/>
              <a:t>10.12.2018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32373-6120-4F3C-9A79-8025FE430F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1385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58C0E-5D51-494D-B4D4-0332BC9DD627}" type="datetimeFigureOut">
              <a:rPr lang="ru-RU" smtClean="0"/>
              <a:t>10.12.2018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32373-6120-4F3C-9A79-8025FE430F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130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58C0E-5D51-494D-B4D4-0332BC9DD627}" type="datetimeFigureOut">
              <a:rPr lang="ru-RU" smtClean="0"/>
              <a:t>10.12.2018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32373-6120-4F3C-9A79-8025FE430F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6522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58C0E-5D51-494D-B4D4-0332BC9DD627}" type="datetimeFigureOut">
              <a:rPr lang="ru-RU" smtClean="0"/>
              <a:t>10.12.2018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32373-6120-4F3C-9A79-8025FE430F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4425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58C0E-5D51-494D-B4D4-0332BC9DD627}" type="datetimeFigureOut">
              <a:rPr lang="ru-RU" smtClean="0"/>
              <a:t>10.12.2018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32373-6120-4F3C-9A79-8025FE430F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6845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58C0E-5D51-494D-B4D4-0332BC9DD627}" type="datetimeFigureOut">
              <a:rPr lang="ru-RU" smtClean="0"/>
              <a:t>10.12.2018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32373-6120-4F3C-9A79-8025FE430F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9418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58C0E-5D51-494D-B4D4-0332BC9DD627}" type="datetimeFigureOut">
              <a:rPr lang="ru-RU" smtClean="0"/>
              <a:t>10.12.2018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0F32373-6120-4F3C-9A79-8025FE430F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9535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07066" y="1944413"/>
            <a:ext cx="8046837" cy="2165131"/>
          </a:xfrm>
        </p:spPr>
        <p:txBody>
          <a:bodyPr/>
          <a:lstStyle/>
          <a:p>
            <a:r>
              <a:rPr lang="ru-RU" dirty="0" smtClean="0"/>
              <a:t>Изучение возможностей языка </a:t>
            </a:r>
            <a:r>
              <a:rPr lang="en-US" dirty="0" smtClean="0"/>
              <a:t>JavaScript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76901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25517" y="572799"/>
            <a:ext cx="3878317" cy="804055"/>
          </a:xfrm>
        </p:spPr>
        <p:txBody>
          <a:bodyPr/>
          <a:lstStyle/>
          <a:p>
            <a:r>
              <a:rPr lang="en-US" dirty="0" smtClean="0"/>
              <a:t>Web-</a:t>
            </a:r>
            <a:r>
              <a:rPr lang="ru-RU" dirty="0" smtClean="0"/>
              <a:t>технологии</a:t>
            </a:r>
            <a:endParaRPr lang="ru-RU" dirty="0"/>
          </a:p>
        </p:txBody>
      </p:sp>
      <p:pic>
        <p:nvPicPr>
          <p:cNvPr id="1036" name="Picture 12" descr="ÐÐ¾ÑÐ¾Ð¶ÐµÐµ Ð¸Ð·Ð¾Ð±ÑÐ°Ð¶ÐµÐ½Ð¸Ðµ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2315" y="100102"/>
            <a:ext cx="2394257" cy="2394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25517" y="1822809"/>
            <a:ext cx="464557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>
                <a:solidFill>
                  <a:srgbClr val="00B050"/>
                </a:solidFill>
              </a:rPr>
              <a:t>Как работает</a:t>
            </a:r>
            <a:r>
              <a:rPr lang="ru-RU" dirty="0" smtClean="0"/>
              <a:t> приложение и его логика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Язык программирования </a:t>
            </a:r>
            <a:r>
              <a:rPr lang="en-US" dirty="0" smtClean="0"/>
              <a:t>JavaScript(JS)</a:t>
            </a:r>
            <a:endParaRPr lang="ru-RU" dirty="0" smtClean="0"/>
          </a:p>
          <a:p>
            <a:endParaRPr lang="en-US" dirty="0" smtClean="0"/>
          </a:p>
          <a:p>
            <a:endParaRPr lang="ru-RU" dirty="0"/>
          </a:p>
          <a:p>
            <a:r>
              <a:rPr lang="ru-RU" b="1" dirty="0" smtClean="0">
                <a:solidFill>
                  <a:schemeClr val="accent4"/>
                </a:solidFill>
              </a:rPr>
              <a:t>Как выглядит </a:t>
            </a:r>
            <a:r>
              <a:rPr lang="ru-RU" dirty="0" smtClean="0"/>
              <a:t>приложение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Язык разметки веб-страниц </a:t>
            </a:r>
            <a:r>
              <a:rPr lang="en-US" dirty="0" smtClean="0"/>
              <a:t>HTML</a:t>
            </a:r>
            <a:endParaRPr lang="ru-R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CSS — формальный язык описания внешнего вида документа, написанного с использованием языка </a:t>
            </a:r>
            <a:r>
              <a:rPr lang="ru-RU" dirty="0" smtClean="0"/>
              <a:t>разметки</a:t>
            </a:r>
            <a:r>
              <a:rPr lang="en-US" dirty="0" smtClean="0"/>
              <a:t> HTML</a:t>
            </a:r>
            <a:endParaRPr lang="ru-R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</p:txBody>
      </p:sp>
      <p:pic>
        <p:nvPicPr>
          <p:cNvPr id="1034" name="Picture 10" descr="ÐÐ°ÑÑÐ¸Ð½ÐºÐ¸ Ð¿Ð¾ Ð·Ð°Ð¿ÑÐ¾ÑÑ j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9555" y="235467"/>
            <a:ext cx="1470695" cy="899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ÐÐ°ÑÑÐ¸Ð½ÐºÐ¸ Ð¿Ð¾ Ð·Ð°Ð¿ÑÐ¾ÑÑ css html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1090" y="2614224"/>
            <a:ext cx="6785482" cy="4071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2819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19807"/>
          </a:xfrm>
        </p:spPr>
        <p:txBody>
          <a:bodyPr/>
          <a:lstStyle/>
          <a:p>
            <a:r>
              <a:rPr lang="ru-RU" dirty="0" smtClean="0"/>
              <a:t>Установка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614051"/>
            <a:ext cx="8596668" cy="1486501"/>
          </a:xfrm>
        </p:spPr>
        <p:txBody>
          <a:bodyPr>
            <a:normAutofit/>
          </a:bodyPr>
          <a:lstStyle/>
          <a:p>
            <a:r>
              <a:rPr lang="ru-RU" dirty="0" smtClean="0"/>
              <a:t>Для программирования на </a:t>
            </a:r>
            <a:r>
              <a:rPr lang="en-US" dirty="0" smtClean="0"/>
              <a:t>JS</a:t>
            </a:r>
            <a:r>
              <a:rPr lang="ru-RU" dirty="0" smtClean="0"/>
              <a:t> используем платформу </a:t>
            </a:r>
            <a:r>
              <a:rPr lang="en-US" dirty="0" smtClean="0"/>
              <a:t>Node.js</a:t>
            </a:r>
          </a:p>
          <a:p>
            <a:pPr marL="0" indent="0">
              <a:buNone/>
            </a:pPr>
            <a:r>
              <a:rPr lang="en-US" dirty="0">
                <a:solidFill>
                  <a:srgbClr val="92D050"/>
                </a:solidFill>
              </a:rPr>
              <a:t>	</a:t>
            </a:r>
            <a:r>
              <a:rPr lang="en-US" dirty="0" smtClean="0">
                <a:solidFill>
                  <a:srgbClr val="92D050"/>
                </a:solidFill>
              </a:rPr>
              <a:t>https</a:t>
            </a:r>
            <a:r>
              <a:rPr lang="en-US" dirty="0">
                <a:solidFill>
                  <a:srgbClr val="92D050"/>
                </a:solidFill>
              </a:rPr>
              <a:t>://github.com/ing-prog/ing-prog-web-2</a:t>
            </a:r>
            <a:endParaRPr lang="en-US" dirty="0" smtClean="0">
              <a:solidFill>
                <a:srgbClr val="92D050"/>
              </a:solidFill>
            </a:endParaRPr>
          </a:p>
          <a:p>
            <a:pPr marL="0" indent="0">
              <a:buNone/>
            </a:pPr>
            <a:r>
              <a:rPr lang="en-US" dirty="0"/>
              <a:t>	</a:t>
            </a:r>
            <a:r>
              <a:rPr lang="ru-RU" dirty="0" smtClean="0"/>
              <a:t>в описании ссылка на скачивание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109" y="2896752"/>
            <a:ext cx="2860309" cy="2231158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7991" y="2896751"/>
            <a:ext cx="2887037" cy="2231159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8601" y="2896751"/>
            <a:ext cx="2857042" cy="2231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903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88276"/>
          </a:xfrm>
        </p:spPr>
        <p:txBody>
          <a:bodyPr/>
          <a:lstStyle/>
          <a:p>
            <a:r>
              <a:rPr lang="en-US" dirty="0" smtClean="0"/>
              <a:t>JavaScript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397877"/>
            <a:ext cx="8596668" cy="489782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 smtClean="0">
                <a:solidFill>
                  <a:srgbClr val="FF0000"/>
                </a:solidFill>
              </a:rPr>
              <a:t>Важен регистр (БОЛЬШАЯ «</a:t>
            </a:r>
            <a:r>
              <a:rPr lang="en-US" dirty="0" smtClean="0">
                <a:solidFill>
                  <a:srgbClr val="FF0000"/>
                </a:solidFill>
              </a:rPr>
              <a:t>A</a:t>
            </a:r>
            <a:r>
              <a:rPr lang="ru-RU" dirty="0" smtClean="0">
                <a:solidFill>
                  <a:srgbClr val="FF0000"/>
                </a:solidFill>
              </a:rPr>
              <a:t>» отлична от маленькой «</a:t>
            </a:r>
            <a:r>
              <a:rPr lang="en-US" dirty="0" smtClean="0">
                <a:solidFill>
                  <a:srgbClr val="FF0000"/>
                </a:solidFill>
              </a:rPr>
              <a:t>a</a:t>
            </a:r>
            <a:r>
              <a:rPr lang="ru-RU" dirty="0" smtClean="0">
                <a:solidFill>
                  <a:srgbClr val="FF0000"/>
                </a:solidFill>
              </a:rPr>
              <a:t>»)</a:t>
            </a:r>
          </a:p>
          <a:p>
            <a:r>
              <a:rPr lang="ru-RU" dirty="0" smtClean="0"/>
              <a:t>Вывод в консоль</a:t>
            </a:r>
          </a:p>
          <a:p>
            <a:pPr lvl="1"/>
            <a:r>
              <a:rPr lang="en-US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console.log(“</a:t>
            </a:r>
            <a:r>
              <a:rPr lang="ru-RU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строка</a:t>
            </a:r>
            <a:r>
              <a:rPr lang="en-US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r>
              <a:rPr lang="ru-RU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переменная +</a:t>
            </a:r>
            <a:r>
              <a:rPr lang="en-US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”</a:t>
            </a:r>
            <a:r>
              <a:rPr lang="ru-RU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n”)</a:t>
            </a:r>
          </a:p>
          <a:p>
            <a:r>
              <a:rPr lang="ru-RU" dirty="0"/>
              <a:t>Числа, строки, логический </a:t>
            </a:r>
            <a:r>
              <a:rPr lang="ru-RU" dirty="0" smtClean="0"/>
              <a:t>тип</a:t>
            </a:r>
            <a:endParaRPr lang="en-US" dirty="0" smtClean="0"/>
          </a:p>
          <a:p>
            <a:pPr lvl="1"/>
            <a:r>
              <a:rPr lang="en-US" dirty="0"/>
              <a:t>1, 2, 3, 3.53, 3.14</a:t>
            </a:r>
          </a:p>
          <a:p>
            <a:pPr lvl="1"/>
            <a:r>
              <a:rPr lang="en-US" dirty="0"/>
              <a:t>“Hello world”</a:t>
            </a:r>
          </a:p>
          <a:p>
            <a:pPr lvl="1"/>
            <a:r>
              <a:rPr lang="en-US" dirty="0" smtClean="0"/>
              <a:t>true/false</a:t>
            </a:r>
            <a:endParaRPr lang="ru-RU" dirty="0" smtClean="0"/>
          </a:p>
          <a:p>
            <a:r>
              <a:rPr lang="ru-RU" dirty="0" smtClean="0"/>
              <a:t>Сравнение</a:t>
            </a:r>
          </a:p>
          <a:p>
            <a:pPr lvl="1"/>
            <a:r>
              <a:rPr lang="ru-RU" dirty="0" smtClean="0"/>
              <a:t>==, ===</a:t>
            </a:r>
          </a:p>
          <a:p>
            <a:pPr lvl="1"/>
            <a:r>
              <a:rPr lang="ru-RU" dirty="0" smtClean="0"/>
              <a:t>!=, !==</a:t>
            </a:r>
            <a:endParaRPr lang="ru-RU" dirty="0"/>
          </a:p>
          <a:p>
            <a:r>
              <a:rPr lang="ru-RU" dirty="0" smtClean="0"/>
              <a:t>Арифметические операции</a:t>
            </a:r>
            <a:endParaRPr lang="en-US" dirty="0" smtClean="0"/>
          </a:p>
          <a:p>
            <a:pPr lvl="1"/>
            <a:r>
              <a:rPr lang="en-US" dirty="0" smtClean="0"/>
              <a:t>+, -, /, *, </a:t>
            </a:r>
            <a:r>
              <a:rPr lang="en-US" dirty="0" smtClean="0"/>
              <a:t>% (</a:t>
            </a:r>
            <a:r>
              <a:rPr lang="ru-RU" dirty="0" smtClean="0"/>
              <a:t>остаток от деления)</a:t>
            </a:r>
            <a:endParaRPr lang="en-US" dirty="0" smtClean="0"/>
          </a:p>
          <a:p>
            <a:pPr lvl="1"/>
            <a:r>
              <a:rPr lang="en-US" dirty="0" smtClean="0"/>
              <a:t>++, +=, -=</a:t>
            </a:r>
            <a:endParaRPr lang="ru-RU" dirty="0" smtClean="0"/>
          </a:p>
          <a:p>
            <a:r>
              <a:rPr lang="ru-RU" dirty="0" smtClean="0"/>
              <a:t>Логические операции</a:t>
            </a:r>
            <a:endParaRPr lang="en-US" dirty="0" smtClean="0"/>
          </a:p>
          <a:p>
            <a:pPr lvl="1"/>
            <a:r>
              <a:rPr lang="en-US" dirty="0" smtClean="0"/>
              <a:t>&amp;&amp;</a:t>
            </a:r>
            <a:r>
              <a:rPr lang="ru-RU" dirty="0" smtClean="0"/>
              <a:t> (и)</a:t>
            </a:r>
            <a:r>
              <a:rPr lang="en-US" dirty="0" smtClean="0"/>
              <a:t>, ||</a:t>
            </a:r>
            <a:r>
              <a:rPr lang="ru-RU" dirty="0" smtClean="0"/>
              <a:t> (или)</a:t>
            </a:r>
            <a:endParaRPr lang="ru-RU" dirty="0" smtClean="0"/>
          </a:p>
          <a:p>
            <a:endParaRPr lang="ru-RU" dirty="0" smtClean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2511" y="2563440"/>
            <a:ext cx="7062951" cy="166273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2511" y="4333242"/>
            <a:ext cx="3609975" cy="155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424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88276"/>
          </a:xfrm>
        </p:spPr>
        <p:txBody>
          <a:bodyPr/>
          <a:lstStyle/>
          <a:p>
            <a:r>
              <a:rPr lang="en-US" dirty="0" smtClean="0"/>
              <a:t>JavaScript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397877"/>
            <a:ext cx="8596668" cy="3258206"/>
          </a:xfrm>
        </p:spPr>
        <p:txBody>
          <a:bodyPr>
            <a:normAutofit/>
          </a:bodyPr>
          <a:lstStyle/>
          <a:p>
            <a:r>
              <a:rPr lang="ru-RU" dirty="0"/>
              <a:t>Условные </a:t>
            </a:r>
            <a:r>
              <a:rPr lang="ru-RU" dirty="0" smtClean="0"/>
              <a:t>конструкции</a:t>
            </a: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r>
              <a:rPr lang="ru-RU" dirty="0" smtClean="0"/>
              <a:t>Циклы </a:t>
            </a:r>
            <a:r>
              <a:rPr lang="en-US" dirty="0"/>
              <a:t>for </a:t>
            </a:r>
            <a:r>
              <a:rPr lang="ru-RU" dirty="0"/>
              <a:t>и</a:t>
            </a:r>
            <a:r>
              <a:rPr lang="en-US" dirty="0"/>
              <a:t> </a:t>
            </a:r>
            <a:r>
              <a:rPr lang="en-US" dirty="0" smtClean="0"/>
              <a:t>while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r>
              <a:rPr lang="ru-RU" dirty="0"/>
              <a:t>Работа с </a:t>
            </a:r>
            <a:r>
              <a:rPr lang="ru-RU" dirty="0" smtClean="0"/>
              <a:t>массивами</a:t>
            </a:r>
          </a:p>
          <a:p>
            <a:pPr lvl="1"/>
            <a:r>
              <a:rPr lang="ru-RU" dirty="0" smtClean="0">
                <a:solidFill>
                  <a:srgbClr val="FF0000"/>
                </a:solidFill>
              </a:rPr>
              <a:t>В</a:t>
            </a:r>
            <a:r>
              <a:rPr lang="en-US" dirty="0" smtClean="0">
                <a:solidFill>
                  <a:srgbClr val="FF0000"/>
                </a:solidFill>
              </a:rPr>
              <a:t> JavaScript </a:t>
            </a:r>
            <a:r>
              <a:rPr lang="ru-RU" dirty="0" smtClean="0">
                <a:solidFill>
                  <a:srgbClr val="FF0000"/>
                </a:solidFill>
              </a:rPr>
              <a:t>нумерация ячеек с 0!</a:t>
            </a:r>
            <a:endParaRPr lang="ru-RU" dirty="0">
              <a:solidFill>
                <a:srgbClr val="FF0000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0045" y="1164608"/>
            <a:ext cx="1033501" cy="81324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3164" y="2206087"/>
            <a:ext cx="3025008" cy="65355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3559" y="2194281"/>
            <a:ext cx="1865783" cy="65355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3074" name="Picture 2" descr="ÐÐ¾ÑÐ¾Ð¶ÐµÐµ Ð¸Ð·Ð¾Ð±ÑÐ°Ð¶ÐµÐ½Ð¸Ðµ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3164" y="3026980"/>
            <a:ext cx="2807551" cy="1099102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61201" y="3087870"/>
            <a:ext cx="4193390" cy="2973745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37048" y="4549631"/>
            <a:ext cx="5748218" cy="1218279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856905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380618"/>
            <a:ext cx="8596668" cy="788276"/>
          </a:xfrm>
        </p:spPr>
        <p:txBody>
          <a:bodyPr/>
          <a:lstStyle/>
          <a:p>
            <a:r>
              <a:rPr lang="ru-RU" dirty="0" smtClean="0"/>
              <a:t>Создание проекта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7926" y="268080"/>
            <a:ext cx="4738053" cy="113654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7927" y="1517160"/>
            <a:ext cx="4738052" cy="1628938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137" y="2596055"/>
            <a:ext cx="4710792" cy="36576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57910" y="1168894"/>
            <a:ext cx="54569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solidFill>
                  <a:srgbClr val="00B050"/>
                </a:solidFill>
              </a:rPr>
              <a:t>1</a:t>
            </a:r>
            <a:r>
              <a:rPr lang="ru-RU" dirty="0" smtClean="0"/>
              <a:t> При сохранении сами задаем вместе с Именем</a:t>
            </a:r>
          </a:p>
          <a:p>
            <a:r>
              <a:rPr lang="ru-RU" dirty="0" smtClean="0"/>
              <a:t>расширение файла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00B050"/>
                </a:solidFill>
              </a:rPr>
              <a:t>.</a:t>
            </a:r>
            <a:r>
              <a:rPr lang="en-US" b="1" dirty="0" err="1" smtClean="0">
                <a:solidFill>
                  <a:srgbClr val="00B050"/>
                </a:solidFill>
              </a:rPr>
              <a:t>js</a:t>
            </a:r>
            <a:endParaRPr lang="ru-RU" b="1" dirty="0" smtClean="0">
              <a:solidFill>
                <a:srgbClr val="00B050"/>
              </a:solidFill>
            </a:endParaRPr>
          </a:p>
          <a:p>
            <a:endParaRPr lang="ru-RU" b="1" dirty="0">
              <a:solidFill>
                <a:srgbClr val="00B050"/>
              </a:solidFill>
            </a:endParaRPr>
          </a:p>
          <a:p>
            <a:r>
              <a:rPr lang="ru-RU" b="1" dirty="0" smtClean="0">
                <a:solidFill>
                  <a:srgbClr val="00B050"/>
                </a:solidFill>
              </a:rPr>
              <a:t>2 </a:t>
            </a:r>
            <a:r>
              <a:rPr lang="ru-RU" dirty="0" smtClean="0"/>
              <a:t>Тип выставляем </a:t>
            </a:r>
            <a:r>
              <a:rPr lang="en-US" b="1" dirty="0" smtClean="0">
                <a:solidFill>
                  <a:srgbClr val="00B050"/>
                </a:solidFill>
              </a:rPr>
              <a:t>All types</a:t>
            </a:r>
            <a:endParaRPr lang="ru-RU" b="1" dirty="0">
              <a:solidFill>
                <a:srgbClr val="00B05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769858" y="3761869"/>
            <a:ext cx="4217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>
                <a:solidFill>
                  <a:srgbClr val="00B050"/>
                </a:solidFill>
              </a:rPr>
              <a:t>3 </a:t>
            </a:r>
            <a:r>
              <a:rPr lang="ru-RU" dirty="0" smtClean="0"/>
              <a:t>Не забываем сохранять изменения!</a:t>
            </a:r>
            <a:endParaRPr lang="ru-RU" dirty="0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10079" y="4262698"/>
            <a:ext cx="2047875" cy="147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392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3" y="270855"/>
            <a:ext cx="8596668" cy="882869"/>
          </a:xfrm>
        </p:spPr>
        <p:txBody>
          <a:bodyPr/>
          <a:lstStyle/>
          <a:p>
            <a:r>
              <a:rPr lang="en-US" dirty="0" smtClean="0"/>
              <a:t>Hello world!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3760" y="914399"/>
            <a:ext cx="5218969" cy="5023945"/>
          </a:xfrm>
        </p:spPr>
        <p:txBody>
          <a:bodyPr/>
          <a:lstStyle/>
          <a:p>
            <a:r>
              <a:rPr lang="ru-RU" dirty="0" smtClean="0"/>
              <a:t>Создаем</a:t>
            </a:r>
            <a:r>
              <a:rPr lang="en-US" dirty="0" smtClean="0"/>
              <a:t> </a:t>
            </a:r>
            <a:r>
              <a:rPr lang="ru-RU" dirty="0" smtClean="0"/>
              <a:t>папку с уроком</a:t>
            </a:r>
          </a:p>
          <a:p>
            <a:r>
              <a:rPr lang="ru-RU" dirty="0" smtClean="0"/>
              <a:t>Создаем</a:t>
            </a:r>
            <a:r>
              <a:rPr lang="en-US" dirty="0" smtClean="0"/>
              <a:t> </a:t>
            </a:r>
            <a:r>
              <a:rPr lang="ru-RU" dirty="0" smtClean="0"/>
              <a:t>файл </a:t>
            </a:r>
            <a:r>
              <a:rPr lang="en-US" dirty="0" smtClean="0">
                <a:solidFill>
                  <a:srgbClr val="00B050"/>
                </a:solidFill>
              </a:rPr>
              <a:t>main.js</a:t>
            </a:r>
            <a:r>
              <a:rPr lang="ru-RU" dirty="0" smtClean="0"/>
              <a:t> в </a:t>
            </a:r>
            <a:r>
              <a:rPr lang="en-US" dirty="0" smtClean="0"/>
              <a:t>notepad++</a:t>
            </a:r>
            <a:endParaRPr lang="ru-RU" dirty="0" smtClean="0"/>
          </a:p>
          <a:p>
            <a:r>
              <a:rPr lang="ru-RU" dirty="0" smtClean="0"/>
              <a:t>Пишем код и сохраняем</a:t>
            </a:r>
            <a:endParaRPr lang="en-US" dirty="0" smtClean="0"/>
          </a:p>
          <a:p>
            <a:pPr lvl="1"/>
            <a:r>
              <a:rPr lang="ru-RU" dirty="0" smtClean="0"/>
              <a:t>Первой строкой всегда </a:t>
            </a:r>
            <a:r>
              <a:rPr lang="en-US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“use strict”;</a:t>
            </a:r>
          </a:p>
          <a:p>
            <a:pPr lvl="1"/>
            <a:r>
              <a:rPr lang="ru-RU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После каждой строки </a:t>
            </a:r>
            <a:r>
              <a:rPr lang="en-US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1"/>
            <a:endParaRPr lang="en-US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b="1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dirty="0" smtClean="0">
                <a:solidFill>
                  <a:schemeClr val="tx1"/>
                </a:solidFill>
                <a:cs typeface="Courier New" panose="02070309020205020404" pitchFamily="49" charset="0"/>
              </a:rPr>
              <a:t>Запускаем командную строку (см. </a:t>
            </a:r>
            <a:r>
              <a:rPr lang="ru-RU" dirty="0" err="1" smtClean="0">
                <a:solidFill>
                  <a:schemeClr val="tx1"/>
                </a:solidFill>
                <a:cs typeface="Courier New" panose="02070309020205020404" pitchFamily="49" charset="0"/>
              </a:rPr>
              <a:t>скрин</a:t>
            </a:r>
            <a:r>
              <a:rPr lang="ru-RU" dirty="0" smtClean="0">
                <a:solidFill>
                  <a:schemeClr val="tx1"/>
                </a:solidFill>
                <a:cs typeface="Courier New" panose="02070309020205020404" pitchFamily="49" charset="0"/>
              </a:rPr>
              <a:t>)</a:t>
            </a:r>
            <a:endParaRPr lang="en-US" dirty="0">
              <a:solidFill>
                <a:schemeClr val="tx1"/>
              </a:solidFill>
              <a:cs typeface="Courier New" panose="02070309020205020404" pitchFamily="49" charset="0"/>
            </a:endParaRPr>
          </a:p>
          <a:p>
            <a:r>
              <a:rPr lang="ru-RU" dirty="0" smtClean="0">
                <a:solidFill>
                  <a:schemeClr val="tx1"/>
                </a:solidFill>
              </a:rPr>
              <a:t>Пишем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ru-RU" dirty="0" smtClean="0">
                <a:solidFill>
                  <a:schemeClr val="tx1"/>
                </a:solidFill>
              </a:rPr>
              <a:t>команду</a:t>
            </a:r>
          </a:p>
          <a:p>
            <a:pPr lvl="1"/>
            <a:r>
              <a:rPr lang="en-US" dirty="0" smtClean="0">
                <a:solidFill>
                  <a:srgbClr val="00B050"/>
                </a:solidFill>
              </a:rPr>
              <a:t>node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ru-RU" dirty="0" smtClean="0">
                <a:solidFill>
                  <a:schemeClr val="tx1"/>
                </a:solidFill>
              </a:rPr>
              <a:t>и ставим пробел</a:t>
            </a:r>
            <a:endParaRPr lang="en-US" dirty="0" smtClean="0">
              <a:solidFill>
                <a:srgbClr val="00B050"/>
              </a:solidFill>
            </a:endParaRPr>
          </a:p>
          <a:p>
            <a:endParaRPr lang="en-US" dirty="0" smtClean="0">
              <a:solidFill>
                <a:srgbClr val="00B050"/>
              </a:solidFill>
            </a:endParaRPr>
          </a:p>
          <a:p>
            <a:r>
              <a:rPr lang="ru-RU" dirty="0" smtClean="0">
                <a:solidFill>
                  <a:schemeClr val="tx1"/>
                </a:solidFill>
              </a:rPr>
              <a:t>Перетаскиваем наш </a:t>
            </a:r>
            <a:r>
              <a:rPr lang="en-US" dirty="0" smtClean="0">
                <a:solidFill>
                  <a:srgbClr val="00B050"/>
                </a:solidFill>
              </a:rPr>
              <a:t>main.js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ru-RU" dirty="0" smtClean="0">
                <a:solidFill>
                  <a:schemeClr val="tx1"/>
                </a:solidFill>
              </a:rPr>
              <a:t> в командную строку</a:t>
            </a:r>
            <a:endParaRPr lang="en-US" dirty="0" smtClean="0">
              <a:solidFill>
                <a:schemeClr val="tx1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7834" y="2884949"/>
            <a:ext cx="3181350" cy="58102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/>
          <a:srcRect t="776"/>
          <a:stretch/>
        </p:blipFill>
        <p:spPr>
          <a:xfrm>
            <a:off x="5822729" y="945931"/>
            <a:ext cx="2639474" cy="402787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7834" y="4797594"/>
            <a:ext cx="1676400" cy="35242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86934" y="5604449"/>
            <a:ext cx="5524500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2907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105223" y="2454879"/>
            <a:ext cx="5324073" cy="1114097"/>
          </a:xfrm>
        </p:spPr>
        <p:txBody>
          <a:bodyPr/>
          <a:lstStyle/>
          <a:p>
            <a:r>
              <a:rPr lang="ru-RU" dirty="0" smtClean="0"/>
              <a:t>Спасибо за внимание </a:t>
            </a:r>
            <a:r>
              <a:rPr lang="ru-RU" dirty="0" smtClean="0">
                <a:sym typeface="Wingdings" panose="05000000000000000000" pitchFamily="2" charset="2"/>
              </a:rPr>
              <a:t>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105223" y="3568976"/>
            <a:ext cx="5155907" cy="9714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Примеры с урока, установки и ДЗ по ссылке:</a:t>
            </a:r>
          </a:p>
          <a:p>
            <a:pPr marL="0" indent="0">
              <a:buNone/>
            </a:pPr>
            <a:r>
              <a:rPr lang="en-US" u="sng" dirty="0"/>
              <a:t>https://github.com/ing-prog/ing-prog-web-2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67852569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2900</TotalTime>
  <Words>232</Words>
  <Application>Microsoft Office PowerPoint</Application>
  <PresentationFormat>Широкоэкранный</PresentationFormat>
  <Paragraphs>60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4" baseType="lpstr">
      <vt:lpstr>Arial</vt:lpstr>
      <vt:lpstr>Courier New</vt:lpstr>
      <vt:lpstr>Trebuchet MS</vt:lpstr>
      <vt:lpstr>Wingdings</vt:lpstr>
      <vt:lpstr>Wingdings 3</vt:lpstr>
      <vt:lpstr>Аспект</vt:lpstr>
      <vt:lpstr>Изучение возможностей языка JavaScript</vt:lpstr>
      <vt:lpstr>Web-технологии</vt:lpstr>
      <vt:lpstr>Установка</vt:lpstr>
      <vt:lpstr>JavaScript</vt:lpstr>
      <vt:lpstr>JavaScript</vt:lpstr>
      <vt:lpstr>Создание проекта</vt:lpstr>
      <vt:lpstr>Hello world!</vt:lpstr>
      <vt:lpstr>Спасибо за внимание 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Изучение возможностей языка JavaScript</dc:title>
  <dc:creator>Nina Kuklina</dc:creator>
  <cp:lastModifiedBy>Nina Kuklina</cp:lastModifiedBy>
  <cp:revision>28</cp:revision>
  <dcterms:created xsi:type="dcterms:W3CDTF">2018-09-29T18:56:43Z</dcterms:created>
  <dcterms:modified xsi:type="dcterms:W3CDTF">2018-12-12T08:32:19Z</dcterms:modified>
</cp:coreProperties>
</file>