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9" r:id="rId13"/>
    <p:sldId id="268" r:id="rId14"/>
    <p:sldId id="265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6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788670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628650" y="414670"/>
            <a:ext cx="7886700" cy="64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. текст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628650" y="680483"/>
            <a:ext cx="7886700" cy="60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. загол. и текст" type="vertTitleAndTx">
  <p:cSld name="VERTICAL_TITLE_AND_VERTICAL_TEXT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ctrTitle"/>
          </p:nvPr>
        </p:nvSpPr>
        <p:spPr>
          <a:xfrm>
            <a:off x="383900" y="2230258"/>
            <a:ext cx="5715000" cy="93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5400" b="1" dirty="0" smtClean="0">
                <a:latin typeface="Arial"/>
                <a:ea typeface="Arial"/>
                <a:cs typeface="Arial"/>
                <a:sym typeface="Arial"/>
              </a:rPr>
              <a:t>Python</a:t>
            </a:r>
            <a:endParaRPr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7"/>
          <p:cNvSpPr txBox="1">
            <a:spLocks noGrp="1"/>
          </p:cNvSpPr>
          <p:nvPr>
            <p:ph type="subTitle" idx="1"/>
          </p:nvPr>
        </p:nvSpPr>
        <p:spPr>
          <a:xfrm>
            <a:off x="405166" y="3349114"/>
            <a:ext cx="4752754" cy="77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Занятие 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№ 3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890" y="470061"/>
            <a:ext cx="7886700" cy="595424"/>
          </a:xfrm>
        </p:spPr>
        <p:txBody>
          <a:bodyPr/>
          <a:lstStyle/>
          <a:p>
            <a:r>
              <a:rPr lang="en-US" sz="3200" b="1" dirty="0" err="1" smtClean="0"/>
              <a:t>list.append</a:t>
            </a:r>
            <a:r>
              <a:rPr lang="en-US" sz="3200" dirty="0" smtClean="0"/>
              <a:t>(x), </a:t>
            </a:r>
            <a:r>
              <a:rPr lang="en-US" sz="3200" b="1" dirty="0" err="1" smtClean="0"/>
              <a:t>list.insert</a:t>
            </a:r>
            <a:r>
              <a:rPr lang="en-US" sz="3200" dirty="0" smtClean="0"/>
              <a:t>(</a:t>
            </a:r>
            <a:r>
              <a:rPr lang="en-US" sz="3200" dirty="0" err="1" smtClean="0"/>
              <a:t>i</a:t>
            </a:r>
            <a:r>
              <a:rPr lang="en-US" sz="3200" dirty="0"/>
              <a:t>, x</a:t>
            </a:r>
            <a:r>
              <a:rPr lang="en-US" sz="3200" dirty="0" smtClean="0"/>
              <a:t>), list. revers()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2890" y="908730"/>
            <a:ext cx="8628561" cy="5117601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= [1, </a:t>
            </a:r>
            <a:r>
              <a:rPr lang="en-US" sz="2400" dirty="0" smtClean="0"/>
              <a:t>'microphone</a:t>
            </a:r>
            <a:r>
              <a:rPr lang="en-US" sz="2400" dirty="0"/>
              <a:t>', </a:t>
            </a:r>
            <a:r>
              <a:rPr lang="en-US" sz="2400" dirty="0" smtClean="0"/>
              <a:t>2, </a:t>
            </a:r>
            <a:r>
              <a:rPr lang="en-US" sz="2400" dirty="0"/>
              <a:t>'piano']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lst2 = ['</a:t>
            </a:r>
            <a:r>
              <a:rPr lang="en-US" sz="2400" dirty="0" err="1"/>
              <a:t>sintezator</a:t>
            </a:r>
            <a:r>
              <a:rPr lang="en-US" sz="2400" dirty="0"/>
              <a:t>','drums']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lst.append</a:t>
            </a:r>
            <a:r>
              <a:rPr lang="en-US" sz="2400" dirty="0"/>
              <a:t>(lst2)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1, </a:t>
            </a:r>
            <a:r>
              <a:rPr lang="en-US" sz="2400" dirty="0" smtClean="0"/>
              <a:t>'microphone</a:t>
            </a:r>
            <a:r>
              <a:rPr lang="en-US" sz="2400" dirty="0"/>
              <a:t>', 2, </a:t>
            </a:r>
            <a:r>
              <a:rPr lang="en-US" sz="2400" dirty="0" smtClean="0"/>
              <a:t>'piano</a:t>
            </a:r>
            <a:r>
              <a:rPr lang="en-US" sz="2400" dirty="0"/>
              <a:t>', ['</a:t>
            </a:r>
            <a:r>
              <a:rPr lang="en-US" sz="2400" dirty="0" err="1"/>
              <a:t>sintezator</a:t>
            </a:r>
            <a:r>
              <a:rPr lang="en-US" sz="2400" dirty="0"/>
              <a:t>', 'drums']] </a:t>
            </a:r>
            <a:endParaRPr lang="en-US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lst.insert</a:t>
            </a:r>
            <a:r>
              <a:rPr lang="en-US" sz="2400" dirty="0"/>
              <a:t>(0,'vocal') </a:t>
            </a:r>
            <a:r>
              <a:rPr lang="en-US" sz="2400" dirty="0" smtClean="0"/>
              <a:t># </a:t>
            </a:r>
            <a:r>
              <a:rPr lang="ru-RU" sz="2400" dirty="0"/>
              <a:t>добавить в произвольную </a:t>
            </a:r>
            <a:r>
              <a:rPr lang="ru-RU" sz="2400" dirty="0" smtClean="0"/>
              <a:t>место</a:t>
            </a:r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'vocal', 1, </a:t>
            </a:r>
            <a:r>
              <a:rPr lang="en-US" sz="2400" dirty="0" smtClean="0"/>
              <a:t>'microphone</a:t>
            </a:r>
            <a:r>
              <a:rPr lang="en-US" sz="2400" dirty="0"/>
              <a:t>', </a:t>
            </a:r>
            <a:r>
              <a:rPr lang="en-US" sz="2400" dirty="0" smtClean="0"/>
              <a:t>2, </a:t>
            </a:r>
            <a:r>
              <a:rPr lang="en-US" sz="2400" dirty="0"/>
              <a:t>'piano', ['</a:t>
            </a:r>
            <a:r>
              <a:rPr lang="en-US" sz="2400" dirty="0" err="1"/>
              <a:t>sintezator</a:t>
            </a:r>
            <a:r>
              <a:rPr lang="en-US" sz="2400" dirty="0"/>
              <a:t>', 'drums</a:t>
            </a:r>
            <a:r>
              <a:rPr lang="en-US" sz="2400" dirty="0" smtClean="0"/>
              <a:t>']]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/>
              <a:t>&gt;&gt;&gt; </a:t>
            </a:r>
            <a:r>
              <a:rPr lang="en-US" sz="2400" dirty="0" err="1"/>
              <a:t>lst.reverse</a:t>
            </a:r>
            <a:r>
              <a:rPr lang="en-US" sz="2400" dirty="0"/>
              <a:t>() # </a:t>
            </a:r>
            <a:r>
              <a:rPr lang="ru-RU" sz="2400" dirty="0"/>
              <a:t>реверс списка</a:t>
            </a:r>
          </a:p>
          <a:p>
            <a:pPr marL="5080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/>
          </a:p>
          <a:p>
            <a:pPr marL="50800" indent="0">
              <a:buNone/>
            </a:pPr>
            <a:r>
              <a:rPr lang="en-US" sz="2400" dirty="0"/>
              <a:t>[['</a:t>
            </a:r>
            <a:r>
              <a:rPr lang="en-US" sz="2400" dirty="0" err="1"/>
              <a:t>sintezator</a:t>
            </a:r>
            <a:r>
              <a:rPr lang="en-US" sz="2400" dirty="0"/>
              <a:t>', 'drums'], 'piano', 2, 'microphone', 1, 'vocal']</a:t>
            </a:r>
          </a:p>
          <a:p>
            <a:pPr marL="5080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2554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674" y="435429"/>
            <a:ext cx="8236676" cy="606563"/>
          </a:xfrm>
        </p:spPr>
        <p:txBody>
          <a:bodyPr/>
          <a:lstStyle/>
          <a:p>
            <a:r>
              <a:rPr lang="en-US" dirty="0" smtClean="0"/>
              <a:t>in</a:t>
            </a:r>
            <a:r>
              <a:rPr lang="ru-RU" dirty="0" smtClean="0"/>
              <a:t>, </a:t>
            </a:r>
            <a:r>
              <a:rPr lang="en-US" dirty="0" err="1" smtClean="0"/>
              <a:t>list.remove</a:t>
            </a:r>
            <a:r>
              <a:rPr lang="en-US" dirty="0" smtClean="0"/>
              <a:t>(), </a:t>
            </a:r>
            <a:r>
              <a:rPr lang="en-US" dirty="0" err="1" smtClean="0"/>
              <a:t>len</a:t>
            </a:r>
            <a:r>
              <a:rPr lang="en-US" dirty="0" smtClean="0"/>
              <a:t>(list)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8674" y="876529"/>
            <a:ext cx="8236676" cy="5134971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/>
              <a:t>Для проверки, является ли элемент членом списка, есть оператор </a:t>
            </a:r>
            <a:r>
              <a:rPr lang="en-US" sz="2400" dirty="0"/>
              <a:t>in: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2 in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True 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 smtClean="0"/>
              <a:t>&gt;&gt;&gt; 10 </a:t>
            </a:r>
            <a:r>
              <a:rPr lang="en-US" sz="2400" dirty="0"/>
              <a:t>in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en-US" sz="2400" dirty="0" smtClean="0"/>
          </a:p>
          <a:p>
            <a:pPr marL="50800" indent="0">
              <a:buNone/>
            </a:pPr>
            <a:r>
              <a:rPr lang="en-US" sz="2400" dirty="0" smtClean="0"/>
              <a:t>False</a:t>
            </a:r>
            <a:endParaRPr lang="ru-RU" sz="2400" dirty="0" smtClean="0"/>
          </a:p>
          <a:p>
            <a:pPr marL="5080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lst.remove</a:t>
            </a:r>
            <a:r>
              <a:rPr lang="en-US" sz="2400" dirty="0"/>
              <a:t>(['</a:t>
            </a:r>
            <a:r>
              <a:rPr lang="en-US" sz="2400" dirty="0" err="1"/>
              <a:t>sintezator</a:t>
            </a:r>
            <a:r>
              <a:rPr lang="en-US" sz="2400" dirty="0"/>
              <a:t>', 'drums']) #  </a:t>
            </a:r>
            <a:r>
              <a:rPr lang="ru-RU" sz="2400" dirty="0"/>
              <a:t>удаление конкретного элемента</a:t>
            </a:r>
          </a:p>
          <a:p>
            <a:pPr marL="5080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lst</a:t>
            </a:r>
            <a:r>
              <a:rPr lang="en-US" sz="2400" dirty="0"/>
              <a:t> </a:t>
            </a:r>
            <a:endParaRPr lang="ru-RU" sz="2400" dirty="0"/>
          </a:p>
          <a:p>
            <a:pPr marL="50800" indent="0">
              <a:buNone/>
            </a:pPr>
            <a:r>
              <a:rPr lang="en-US" sz="2400" dirty="0" smtClean="0"/>
              <a:t>['piano</a:t>
            </a:r>
            <a:r>
              <a:rPr lang="en-US" sz="2400" dirty="0"/>
              <a:t>', 2, 'microphone', 1, 'vocal']</a:t>
            </a:r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lst</a:t>
            </a:r>
            <a:r>
              <a:rPr lang="en-US" sz="2400" dirty="0"/>
              <a:t>) </a:t>
            </a:r>
            <a:r>
              <a:rPr lang="en-US" sz="2400" dirty="0" smtClean="0"/>
              <a:t># </a:t>
            </a:r>
            <a:r>
              <a:rPr lang="ru-RU" sz="2400" dirty="0" smtClean="0"/>
              <a:t>длина списка</a:t>
            </a:r>
            <a:endParaRPr lang="ru-RU" sz="2400" dirty="0"/>
          </a:p>
          <a:p>
            <a:pPr marL="50800" indent="0">
              <a:buNone/>
            </a:pPr>
            <a:r>
              <a:rPr lang="en-US" sz="2400" dirty="0" smtClean="0"/>
              <a:t>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232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297" y="574766"/>
            <a:ext cx="8630194" cy="461554"/>
          </a:xfrm>
        </p:spPr>
        <p:txBody>
          <a:bodyPr/>
          <a:lstStyle/>
          <a:p>
            <a:r>
              <a:rPr lang="ru-RU" sz="3200" dirty="0" smtClean="0"/>
              <a:t>Генерация списков. Классический </a:t>
            </a:r>
            <a:r>
              <a:rPr lang="ru-RU" sz="3200" dirty="0" err="1" smtClean="0"/>
              <a:t>способо</a:t>
            </a:r>
            <a:endParaRPr lang="ru-RU" sz="32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61257" y="1149531"/>
            <a:ext cx="8254093" cy="5027432"/>
          </a:xfrm>
        </p:spPr>
        <p:txBody>
          <a:bodyPr/>
          <a:lstStyle/>
          <a:p>
            <a:pPr marL="50800" lvl="0" indent="0">
              <a:buNone/>
            </a:pPr>
            <a:r>
              <a:rPr lang="ru-RU" dirty="0"/>
              <a:t>Н</a:t>
            </a:r>
            <a:r>
              <a:rPr lang="ru-RU" dirty="0" smtClean="0"/>
              <a:t>адо </a:t>
            </a:r>
            <a:r>
              <a:rPr lang="ru-RU" dirty="0"/>
              <a:t>создать список, заполненный натуральными числами до определенного числа. "Классический" способ будет выглядеть примерно так:</a:t>
            </a:r>
            <a:endParaRPr lang="en-US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= [] </a:t>
            </a:r>
          </a:p>
          <a:p>
            <a:pPr marL="50800" lvl="0" indent="0"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for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 </a:t>
            </a:r>
            <a:r>
              <a:rPr lang="ru-RU" altLang="ru-RU" sz="24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in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range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(1,15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):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ru-RU" altLang="ru-RU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a.append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(i)</a:t>
            </a:r>
          </a:p>
          <a:p>
            <a:pPr marL="50800" lvl="0" indent="0">
              <a:buNone/>
            </a:pP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print(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</a:t>
            </a: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1, 2, 3, 4, 5, 6, 7, 8, 9, 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10,11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, 12, 13, 14]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47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549" y="452846"/>
            <a:ext cx="8262801" cy="589146"/>
          </a:xfrm>
        </p:spPr>
        <p:txBody>
          <a:bodyPr/>
          <a:lstStyle/>
          <a:p>
            <a:r>
              <a:rPr lang="ru-RU" dirty="0" smtClean="0"/>
              <a:t>Генерация списков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2549" y="1041992"/>
            <a:ext cx="8262801" cy="5134971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/>
              <a:t>Для генерации списков, кроме статической формы, можно использовать конструктор списков — </a:t>
            </a:r>
            <a:r>
              <a:rPr lang="ru-RU" sz="2400" dirty="0" err="1"/>
              <a:t>list</a:t>
            </a:r>
            <a:r>
              <a:rPr lang="ru-RU" sz="2400" dirty="0"/>
              <a:t> </a:t>
            </a:r>
            <a:r>
              <a:rPr lang="ru-RU" sz="2400" dirty="0" err="1"/>
              <a:t>comprehension</a:t>
            </a:r>
            <a:r>
              <a:rPr lang="ru-RU" sz="2400" dirty="0"/>
              <a:t> — цикл внутри квадратных </a:t>
            </a:r>
            <a:r>
              <a:rPr lang="ru-RU" sz="2400" dirty="0" smtClean="0"/>
              <a:t>скобок: </a:t>
            </a:r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/>
              <a:t>a = [ i*i </a:t>
            </a:r>
            <a:r>
              <a:rPr lang="ru-RU" sz="2400" dirty="0" err="1"/>
              <a:t>for</a:t>
            </a:r>
            <a:r>
              <a:rPr lang="ru-RU" sz="2400" dirty="0"/>
              <a:t> i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range</a:t>
            </a:r>
            <a:r>
              <a:rPr lang="ru-RU" sz="2400" dirty="0"/>
              <a:t>(1,10)]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/>
              <a:t>a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[</a:t>
            </a:r>
            <a:r>
              <a:rPr lang="ru-RU" sz="2400" dirty="0"/>
              <a:t>1, 4, 9, 16, 25, 36, 49, 64, 81]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Конструктор </a:t>
            </a:r>
            <a:r>
              <a:rPr lang="ru-RU" sz="2400" dirty="0"/>
              <a:t>может быть условным — найдем квадраты четных натуральных чисел: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/>
              <a:t>a = [ i*i </a:t>
            </a:r>
            <a:r>
              <a:rPr lang="ru-RU" sz="2400" dirty="0" err="1"/>
              <a:t>for</a:t>
            </a:r>
            <a:r>
              <a:rPr lang="ru-RU" sz="2400" dirty="0"/>
              <a:t> i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range</a:t>
            </a:r>
            <a:r>
              <a:rPr lang="ru-RU" sz="2400" dirty="0"/>
              <a:t>(1,10) </a:t>
            </a:r>
            <a:r>
              <a:rPr lang="ru-RU" sz="2400" dirty="0" err="1"/>
              <a:t>if</a:t>
            </a:r>
            <a:r>
              <a:rPr lang="ru-RU" sz="2400" dirty="0"/>
              <a:t> i % 2 == 0]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/>
              <a:t>a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[</a:t>
            </a:r>
            <a:r>
              <a:rPr lang="ru-RU" sz="2400" dirty="0"/>
              <a:t>4, 16, 36, 64]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8513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307" y="446568"/>
            <a:ext cx="7886700" cy="595424"/>
          </a:xfrm>
        </p:spPr>
        <p:txBody>
          <a:bodyPr/>
          <a:lstStyle/>
          <a:p>
            <a:r>
              <a:rPr lang="ru-RU" dirty="0" smtClean="0"/>
              <a:t>Итерация в списке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0307" y="1041992"/>
            <a:ext cx="8663396" cy="5175928"/>
          </a:xfrm>
        </p:spPr>
        <p:txBody>
          <a:bodyPr/>
          <a:lstStyle/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en-US" sz="2400" dirty="0" smtClean="0"/>
              <a:t>Rainbow </a:t>
            </a:r>
            <a:r>
              <a:rPr lang="en-US" sz="2400" dirty="0"/>
              <a:t>= </a:t>
            </a:r>
            <a:r>
              <a:rPr lang="en-US" sz="2400" dirty="0" smtClean="0"/>
              <a:t>[</a:t>
            </a:r>
            <a:r>
              <a:rPr lang="en-US" sz="2400" dirty="0"/>
              <a:t>'</a:t>
            </a:r>
            <a:r>
              <a:rPr lang="ru-RU" sz="2400" dirty="0" smtClean="0"/>
              <a:t>красный</a:t>
            </a:r>
            <a:r>
              <a:rPr lang="en-US" sz="2400" dirty="0" smtClean="0"/>
              <a:t>', </a:t>
            </a:r>
            <a:r>
              <a:rPr lang="en-US" sz="2400" dirty="0"/>
              <a:t>'Orange</a:t>
            </a:r>
            <a:r>
              <a:rPr lang="en-US" sz="2400" dirty="0" smtClean="0"/>
              <a:t>']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en-US" sz="2400" dirty="0" smtClean="0"/>
              <a:t>print</a:t>
            </a:r>
            <a:r>
              <a:rPr lang="en-US" sz="2400" dirty="0"/>
              <a:t>('</a:t>
            </a:r>
            <a:r>
              <a:rPr lang="ru-RU" sz="2400" dirty="0"/>
              <a:t>Выведем радугу</a:t>
            </a:r>
            <a:r>
              <a:rPr lang="ru-RU" sz="2400" dirty="0" smtClean="0"/>
              <a:t>')</a:t>
            </a:r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en-US" sz="2400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(Rainbow</a:t>
            </a:r>
            <a:r>
              <a:rPr lang="en-US" sz="2400" dirty="0" smtClean="0"/>
              <a:t>)):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</a:t>
            </a:r>
            <a:r>
              <a:rPr lang="en-US" sz="2400" dirty="0" smtClean="0"/>
              <a:t>    </a:t>
            </a:r>
            <a:r>
              <a:rPr lang="en-US" sz="2400" dirty="0"/>
              <a:t>print(Rainbow[</a:t>
            </a:r>
            <a:r>
              <a:rPr lang="en-US" sz="2400" dirty="0" err="1"/>
              <a:t>i</a:t>
            </a:r>
            <a:r>
              <a:rPr lang="en-US" sz="2400" dirty="0" smtClean="0"/>
              <a:t>])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Выведем радугу</a:t>
            </a:r>
          </a:p>
          <a:p>
            <a:pPr marL="50800" indent="0">
              <a:buNone/>
            </a:pPr>
            <a:r>
              <a:rPr lang="ru-RU" sz="2400" dirty="0" smtClean="0"/>
              <a:t>красный</a:t>
            </a:r>
          </a:p>
          <a:p>
            <a:pPr marL="50800" indent="0">
              <a:buNone/>
            </a:pPr>
            <a:r>
              <a:rPr lang="en-US" sz="2400" dirty="0" smtClean="0"/>
              <a:t>Orange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smtClean="0"/>
              <a:t>Rainbow:</a:t>
            </a:r>
            <a:endParaRPr lang="ru-RU" sz="2400" dirty="0"/>
          </a:p>
          <a:p>
            <a:pPr marL="50800" indent="0">
              <a:buNone/>
            </a:pPr>
            <a:r>
              <a:rPr lang="da-DK" sz="2400" dirty="0"/>
              <a:t>&gt;&gt;&gt;</a:t>
            </a:r>
            <a:r>
              <a:rPr lang="en-US" sz="2400" dirty="0"/>
              <a:t>    </a:t>
            </a:r>
            <a:r>
              <a:rPr lang="en-US" sz="2400" dirty="0" smtClean="0"/>
              <a:t>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ru-RU" sz="2400" dirty="0"/>
          </a:p>
          <a:p>
            <a:pPr marL="50800" indent="0">
              <a:buNone/>
            </a:pPr>
            <a:r>
              <a:rPr lang="ru-RU" sz="2400" dirty="0"/>
              <a:t>красный</a:t>
            </a:r>
          </a:p>
          <a:p>
            <a:pPr marL="50800" indent="0">
              <a:buNone/>
            </a:pPr>
            <a:r>
              <a:rPr lang="en-US" sz="2400" dirty="0"/>
              <a:t>Orange</a:t>
            </a:r>
            <a:endParaRPr lang="ru-RU" sz="2400" dirty="0"/>
          </a:p>
          <a:p>
            <a:pPr marL="5080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6034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83" y="1114697"/>
            <a:ext cx="8227967" cy="5062266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 smtClean="0"/>
              <a:t>1. Извлекаем </a:t>
            </a:r>
            <a:r>
              <a:rPr lang="ru-RU" sz="2400" dirty="0"/>
              <a:t>имя файла из </a:t>
            </a:r>
            <a:r>
              <a:rPr lang="ru-RU" sz="2400" dirty="0" smtClean="0"/>
              <a:t>URL</a:t>
            </a:r>
            <a:endParaRPr lang="ru-RU" sz="2400" dirty="0"/>
          </a:p>
          <a:p>
            <a:pPr marL="50800" indent="0">
              <a:buNone/>
            </a:pPr>
            <a:r>
              <a:rPr lang="ru-RU" sz="2400" dirty="0"/>
              <a:t>Понадобилось мне отрезать от URL всё, что находится после последнего </a:t>
            </a:r>
            <a:r>
              <a:rPr lang="ru-RU" sz="2400" dirty="0" err="1"/>
              <a:t>слэша</a:t>
            </a:r>
            <a:r>
              <a:rPr lang="ru-RU" sz="2400" dirty="0"/>
              <a:t>, </a:t>
            </a:r>
            <a:r>
              <a:rPr lang="ru-RU" sz="2400" dirty="0" err="1"/>
              <a:t>т.е.названия</a:t>
            </a:r>
            <a:r>
              <a:rPr lang="ru-RU" sz="2400" dirty="0"/>
              <a:t> файла. URL </a:t>
            </a:r>
            <a:r>
              <a:rPr lang="ru-RU" sz="2400" dirty="0" err="1"/>
              <a:t>можеть</a:t>
            </a:r>
            <a:r>
              <a:rPr lang="ru-RU" sz="2400" dirty="0"/>
              <a:t> быть какой </a:t>
            </a:r>
            <a:r>
              <a:rPr lang="ru-RU" sz="2400" dirty="0" smtClean="0"/>
              <a:t>угодно</a:t>
            </a:r>
          </a:p>
          <a:p>
            <a:pPr marL="50800" indent="0">
              <a:buNone/>
            </a:pPr>
            <a:r>
              <a:rPr lang="ru-RU" sz="2400" dirty="0" smtClean="0"/>
              <a:t>2</a:t>
            </a:r>
            <a:r>
              <a:rPr lang="ru-RU" sz="2400" dirty="0"/>
              <a:t>. С помощью конструктора решим конкретную задачу — отсортируем слова в предложении в порядке их </a:t>
            </a:r>
            <a:r>
              <a:rPr lang="ru-RU" sz="2400" dirty="0" smtClean="0"/>
              <a:t>длительности.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27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824103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3959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Правила </a:t>
            </a:r>
            <a:endParaRPr sz="3959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Соблюдаем дисциплину на занятии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-не выкрикиваем с места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-поднимаем руку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Бережно относимся к компьютерам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041992"/>
          </a:xfrm>
        </p:spPr>
        <p:txBody>
          <a:bodyPr/>
          <a:lstStyle/>
          <a:p>
            <a:r>
              <a:rPr lang="ru-RU" sz="3200" b="1" dirty="0" smtClean="0"/>
              <a:t>Тип </a:t>
            </a:r>
            <a:r>
              <a:rPr lang="en-US" sz="3200" b="1" dirty="0" err="1" smtClean="0"/>
              <a:t>str</a:t>
            </a:r>
            <a:r>
              <a:rPr lang="ru-RU" sz="3200" b="1" dirty="0" smtClean="0"/>
              <a:t>. Строки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668" y="1121037"/>
            <a:ext cx="8552295" cy="5048853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/>
              <a:t>Строка — базовый тип представляющий из себя </a:t>
            </a:r>
            <a:r>
              <a:rPr lang="ru-RU" sz="2400" b="1" dirty="0"/>
              <a:t>неизменяемую последовательность </a:t>
            </a:r>
            <a:r>
              <a:rPr lang="ru-RU" sz="2400" dirty="0"/>
              <a:t>символов; </a:t>
            </a:r>
            <a:r>
              <a:rPr lang="ru-RU" sz="2400" dirty="0" err="1"/>
              <a:t>str</a:t>
            </a:r>
            <a:r>
              <a:rPr lang="ru-RU" sz="2400" dirty="0"/>
              <a:t> от «</a:t>
            </a:r>
            <a:r>
              <a:rPr lang="ru-RU" sz="2400" dirty="0" err="1"/>
              <a:t>string</a:t>
            </a:r>
            <a:r>
              <a:rPr lang="ru-RU" sz="2400" dirty="0"/>
              <a:t>» — «строка».</a:t>
            </a:r>
            <a:endParaRPr lang="en-US" sz="2400" dirty="0"/>
          </a:p>
          <a:p>
            <a:pPr marL="50800" indent="0">
              <a:buNone/>
            </a:pPr>
            <a:r>
              <a:rPr lang="ru-RU" sz="2400" i="1" dirty="0"/>
              <a:t># Одиночные кавычки. Часто встречаемый вариант записи.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err="1"/>
              <a:t>my_str</a:t>
            </a:r>
            <a:r>
              <a:rPr lang="ru-RU" sz="2400" dirty="0"/>
              <a:t> = 'а внутри "можно" поместить обычные'</a:t>
            </a:r>
            <a:br>
              <a:rPr lang="ru-RU" sz="2400" dirty="0"/>
            </a:br>
            <a:r>
              <a:rPr lang="ru-RU" sz="2400" dirty="0" err="1"/>
              <a:t>my_str</a:t>
            </a:r>
            <a:r>
              <a:rPr lang="ru-RU" sz="2400" dirty="0"/>
              <a:t> = "а внутри 'можно</a:t>
            </a:r>
            <a:r>
              <a:rPr lang="ru-RU" sz="2400" dirty="0" smtClean="0"/>
              <a:t>'</a:t>
            </a:r>
            <a:r>
              <a:rPr lang="ru-RU" sz="2400" dirty="0"/>
              <a:t> "</a:t>
            </a:r>
            <a:r>
              <a:rPr lang="en-US" sz="2400" dirty="0" smtClean="0"/>
              <a:t> + </a:t>
            </a:r>
            <a:r>
              <a:rPr lang="ru-RU" sz="2400" dirty="0"/>
              <a:t>"</a:t>
            </a:r>
            <a:r>
              <a:rPr lang="ru-RU" sz="2400" dirty="0" smtClean="0"/>
              <a:t> </a:t>
            </a:r>
            <a:r>
              <a:rPr lang="ru-RU" sz="2400" dirty="0"/>
              <a:t>поместить одиночные"</a:t>
            </a:r>
            <a:br>
              <a:rPr lang="ru-RU" sz="2400" dirty="0"/>
            </a:br>
            <a:r>
              <a:rPr lang="ru-RU" sz="2400" i="1" dirty="0"/>
              <a:t># Три одиночных кавычки. Удобно для записей в несколько строк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err="1"/>
              <a:t>my_str</a:t>
            </a:r>
            <a:r>
              <a:rPr lang="ru-RU" sz="2400" dirty="0"/>
              <a:t> = '''В трёх одиночных </a:t>
            </a:r>
            <a:br>
              <a:rPr lang="ru-RU" sz="2400" dirty="0"/>
            </a:br>
            <a:r>
              <a:rPr lang="ru-RU" sz="2400" dirty="0"/>
              <a:t>кавычках''' </a:t>
            </a:r>
            <a:br>
              <a:rPr lang="ru-RU" sz="2400" dirty="0"/>
            </a:br>
            <a:r>
              <a:rPr lang="ru-RU" sz="2400" i="1" dirty="0"/>
              <a:t># Тройные кавычки. Общепринятый способ для строк документации.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err="1"/>
              <a:t>my_str</a:t>
            </a:r>
            <a:r>
              <a:rPr lang="ru-RU" sz="2400" dirty="0"/>
              <a:t> = """</a:t>
            </a:r>
            <a:r>
              <a:rPr lang="ru-RU" sz="2400" dirty="0" err="1"/>
              <a:t>Three</a:t>
            </a:r>
            <a:r>
              <a:rPr lang="ru-RU" sz="2400" dirty="0"/>
              <a:t> </a:t>
            </a:r>
            <a:r>
              <a:rPr lang="ru-RU" sz="2400" dirty="0" err="1"/>
              <a:t>double</a:t>
            </a:r>
            <a:r>
              <a:rPr lang="ru-RU" sz="2400" dirty="0"/>
              <a:t> </a:t>
            </a:r>
            <a:r>
              <a:rPr lang="ru-RU" sz="2400" dirty="0" err="1"/>
              <a:t>quotes</a:t>
            </a:r>
            <a:r>
              <a:rPr lang="ru-RU" sz="2400" dirty="0"/>
              <a:t>"""</a:t>
            </a:r>
            <a:endParaRPr lang="ru-RU" sz="2400" dirty="0">
              <a:latin typeface="Courier 10 Pitch"/>
            </a:endParaRPr>
          </a:p>
        </p:txBody>
      </p:sp>
    </p:spTree>
    <p:extLst>
      <p:ext uri="{BB962C8B-B14F-4D97-AF65-F5344CB8AC3E}">
        <p14:creationId xmlns:p14="http://schemas.microsoft.com/office/powerpoint/2010/main" val="33858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2" y="378691"/>
            <a:ext cx="7961168" cy="703684"/>
          </a:xfrm>
        </p:spPr>
        <p:txBody>
          <a:bodyPr/>
          <a:lstStyle/>
          <a:p>
            <a:r>
              <a:rPr lang="ru-RU" dirty="0" smtClean="0"/>
              <a:t>Срезы строк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9382" y="858982"/>
            <a:ext cx="8608290" cy="5366327"/>
          </a:xfrm>
        </p:spPr>
        <p:txBody>
          <a:bodyPr/>
          <a:lstStyle/>
          <a:p>
            <a:pPr marL="50800" lvl="0" indent="0">
              <a:buNone/>
            </a:pP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S[</a:t>
            </a:r>
            <a:r>
              <a:rPr lang="ru-RU" alt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i:j:step</a:t>
            </a: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ru-RU" alt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начало, </a:t>
            </a:r>
            <a:r>
              <a:rPr lang="en-US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конец, </a:t>
            </a:r>
            <a:r>
              <a:rPr lang="en-US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</a:t>
            </a:r>
            <a:r>
              <a:rPr lang="ru-RU" altLang="ru-RU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шаг среза </a:t>
            </a:r>
            <a:endParaRPr lang="ru-RU" alt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умолчанию первый индекс равен 0, а второй - </a:t>
            </a:r>
            <a:r>
              <a:rPr 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длине строки</a:t>
            </a:r>
            <a:r>
              <a:rPr 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 = '</a:t>
            </a:r>
            <a:r>
              <a:rPr lang="ru-RU" altLang="ru-RU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spameggs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marL="50800" lvl="0" indent="0">
              <a:buNone/>
            </a:pP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s[3:5]</a:t>
            </a: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marL="50800" lvl="0" indent="0">
              <a:buNone/>
            </a:pP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s[1:]</a:t>
            </a: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pameggs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 </a:t>
            </a:r>
            <a:endParaRPr lang="en-US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en-US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ru-RU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ru-RU" altLang="ru-RU" sz="2400" dirty="0" smtClean="0">
                <a:solidFill>
                  <a:srgbClr val="208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u-RU" altLang="ru-RU" sz="2400" dirty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::</a:t>
            </a:r>
            <a:r>
              <a:rPr lang="ru-RU" altLang="ru-RU" sz="2400" dirty="0">
                <a:solidFill>
                  <a:srgbClr val="208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u-RU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en-US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400" dirty="0" err="1" smtClean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aeg</a:t>
            </a:r>
            <a:r>
              <a:rPr lang="ru-RU" altLang="ru-RU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0800" lvl="0" indent="0">
              <a:buNone/>
            </a:pPr>
            <a:endParaRPr lang="ru-RU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2324"/>
            <a:ext cx="65" cy="82184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153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668" y="409623"/>
            <a:ext cx="7886700" cy="595424"/>
          </a:xfrm>
        </p:spPr>
        <p:txBody>
          <a:bodyPr/>
          <a:lstStyle/>
          <a:p>
            <a:r>
              <a:rPr lang="ru-RU" dirty="0" smtClean="0"/>
              <a:t>Методы строк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668" y="1121982"/>
            <a:ext cx="772550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# Длина строки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# Поиск подстроки в строке. Возвращает номер первого вхождения или -1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S.find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start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],[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])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# Разбиение строки по разделителю </a:t>
            </a:r>
            <a:endParaRPr lang="ru-RU" altLang="ru-RU" sz="2400" dirty="0" smtClean="0">
              <a:solidFill>
                <a:srgbClr val="000000"/>
              </a:solidFill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err="1" smtClean="0">
                <a:solidFill>
                  <a:srgbClr val="000000"/>
                </a:solidFill>
                <a:latin typeface="Arial Unicode MS"/>
              </a:rPr>
              <a:t>S.split</a:t>
            </a:r>
            <a:r>
              <a:rPr lang="ru-RU" altLang="ru-RU" sz="2400" dirty="0" smtClean="0">
                <a:solidFill>
                  <a:srgbClr val="000000"/>
                </a:solidFill>
                <a:latin typeface="Arial Unicode MS"/>
              </a:rPr>
              <a:t>(символ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) </a:t>
            </a:r>
            <a:endParaRPr lang="ru-RU" altLang="ru-RU" sz="2400" dirty="0" smtClean="0">
              <a:solidFill>
                <a:srgbClr val="000000"/>
              </a:solidFill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Arial Unicode MS"/>
              </a:rPr>
              <a:t># 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Состоит ли строка из </a:t>
            </a:r>
            <a:r>
              <a:rPr lang="ru-RU" altLang="ru-RU" sz="2400" dirty="0" smtClean="0">
                <a:solidFill>
                  <a:srgbClr val="000000"/>
                </a:solidFill>
                <a:latin typeface="Arial Unicode MS"/>
              </a:rPr>
              <a:t>цифр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err="1" smtClean="0">
                <a:solidFill>
                  <a:srgbClr val="000000"/>
                </a:solidFill>
                <a:latin typeface="Arial Unicode MS"/>
              </a:rPr>
              <a:t>S.isdigit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() </a:t>
            </a:r>
            <a:endParaRPr lang="ru-RU" altLang="ru-RU" sz="2400" dirty="0" smtClean="0">
              <a:solidFill>
                <a:srgbClr val="000000"/>
              </a:solidFill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Arial Unicode MS"/>
              </a:rPr>
              <a:t># 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Состоит ли строка из букв </a:t>
            </a:r>
            <a:endParaRPr lang="ru-RU" altLang="ru-RU" sz="2400" dirty="0" smtClean="0">
              <a:solidFill>
                <a:srgbClr val="000000"/>
              </a:solidFill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err="1" smtClean="0">
                <a:solidFill>
                  <a:srgbClr val="000000"/>
                </a:solidFill>
                <a:latin typeface="Arial Unicode MS"/>
              </a:rPr>
              <a:t>S.isalpha</a:t>
            </a:r>
            <a:r>
              <a:rPr lang="ru-RU" altLang="ru-RU" sz="2400" dirty="0">
                <a:solidFill>
                  <a:srgbClr val="000000"/>
                </a:solidFill>
                <a:latin typeface="Arial Unicode MS"/>
              </a:rPr>
              <a:t>()</a:t>
            </a:r>
            <a:r>
              <a:rPr lang="ru-RU" altLang="ru-RU" sz="24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306" y="459328"/>
            <a:ext cx="7886700" cy="582663"/>
          </a:xfrm>
        </p:spPr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0306" y="1041991"/>
            <a:ext cx="8593727" cy="5132385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Списки в </a:t>
            </a:r>
            <a:r>
              <a:rPr 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упорядоченные изменяемые коллекции объектов произвольных типов (почти как массив, но типы могут отличаться</a:t>
            </a:r>
            <a:r>
              <a:rPr 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&gt;&gt;&gt;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[] </a:t>
            </a:r>
            <a:r>
              <a:rPr lang="ru-RU" altLang="ru-RU" sz="24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 Пустой список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&gt;&gt;&gt; </a:t>
            </a:r>
            <a:r>
              <a:rPr lang="en-US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</a:t>
            </a:r>
            <a:r>
              <a:rPr lang="ru-RU" altLang="ru-RU" sz="24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altLang="ru-RU" sz="2400" dirty="0">
                <a:solidFill>
                  <a:srgbClr val="407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'список'</a:t>
            </a:r>
            <a:r>
              <a:rPr lang="ru-RU" altLang="ru-RU" sz="2400" dirty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altLang="ru-RU" sz="2400" dirty="0" smtClean="0">
              <a:solidFill>
                <a:srgbClr val="454545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 smtClean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ru-RU" altLang="ru-RU" sz="2400" dirty="0">
                <a:solidFill>
                  <a:srgbClr val="3333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'с', 'п', 'и', 'с', 'о', 'к']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ru-RU" altLang="ru-RU" sz="24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da-DK" sz="2400" dirty="0"/>
              <a:t>&gt;&gt;&gt; 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['s', 'p', ['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isok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'], 2] </a:t>
            </a:r>
            <a:endParaRPr lang="ru-RU" altLang="ru-RU" sz="24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&gt;&gt;&gt;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[] </a:t>
            </a:r>
            <a:endParaRPr lang="ru-RU" altLang="ru-RU" sz="24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r>
              <a:rPr lang="ru-RU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&gt;&gt;&gt;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</a:p>
          <a:p>
            <a:pPr marL="50800" lvl="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's', 'p', ['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isok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'], 2] </a:t>
            </a:r>
            <a:endParaRPr lang="en-US" altLang="ru-RU" sz="24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lvl="0" indent="0">
              <a:buNone/>
            </a:pPr>
            <a:endParaRPr lang="ru-RU" altLang="ru-RU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016" y="452644"/>
            <a:ext cx="7886700" cy="595424"/>
          </a:xfrm>
        </p:spPr>
        <p:txBody>
          <a:bodyPr/>
          <a:lstStyle/>
          <a:p>
            <a:r>
              <a:rPr lang="ru-RU" dirty="0" smtClean="0"/>
              <a:t>Базовые операции со списком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016" y="1048067"/>
            <a:ext cx="8593728" cy="5161143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 smtClean="0"/>
              <a:t>Нумерация </a:t>
            </a:r>
            <a:r>
              <a:rPr lang="ru-RU" sz="2400" dirty="0"/>
              <a:t>списков </a:t>
            </a:r>
            <a:r>
              <a:rPr lang="ru-RU" sz="2400" dirty="0" smtClean="0"/>
              <a:t>индексов </a:t>
            </a:r>
            <a:r>
              <a:rPr lang="ru-RU" sz="2400" dirty="0"/>
              <a:t>начинается с нуля. Для списка можно получить срез, объединить несколько списков и так далее: 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 lst = ['spam', 'drums', 100, 1234]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 err="1"/>
              <a:t>lst</a:t>
            </a:r>
            <a:r>
              <a:rPr lang="ru-RU" sz="2400" dirty="0"/>
              <a:t>[1:3]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[</a:t>
            </a:r>
            <a:r>
              <a:rPr lang="ru-RU" sz="2400" dirty="0"/>
              <a:t>'</a:t>
            </a:r>
            <a:r>
              <a:rPr lang="ru-RU" sz="2400" dirty="0" err="1"/>
              <a:t>drums</a:t>
            </a:r>
            <a:r>
              <a:rPr lang="ru-RU" sz="2400" dirty="0"/>
              <a:t>', 100]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Можно </a:t>
            </a:r>
            <a:r>
              <a:rPr lang="ru-RU" sz="2400" dirty="0"/>
              <a:t>менять как отдельные элементы списка, так и диапазон: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 err="1"/>
              <a:t>lst</a:t>
            </a:r>
            <a:r>
              <a:rPr lang="ru-RU" sz="2400" dirty="0"/>
              <a:t>[1:1] = ['</a:t>
            </a:r>
            <a:r>
              <a:rPr lang="ru-RU" sz="2400" dirty="0" err="1"/>
              <a:t>guitar</a:t>
            </a:r>
            <a:r>
              <a:rPr lang="ru-RU" sz="2400" dirty="0"/>
              <a:t>','</a:t>
            </a:r>
            <a:r>
              <a:rPr lang="ru-RU" sz="2400" dirty="0" err="1"/>
              <a:t>microphone</a:t>
            </a:r>
            <a:r>
              <a:rPr lang="ru-RU" sz="2400" dirty="0"/>
              <a:t>']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&gt;&gt;&gt; </a:t>
            </a:r>
            <a:r>
              <a:rPr lang="ru-RU" sz="2400" dirty="0" err="1"/>
              <a:t>lst</a:t>
            </a:r>
            <a:r>
              <a:rPr lang="ru-RU" sz="2400" dirty="0"/>
              <a:t> </a:t>
            </a:r>
            <a:endParaRPr lang="ru-RU" sz="2400" dirty="0" smtClean="0"/>
          </a:p>
          <a:p>
            <a:pPr marL="50800" indent="0">
              <a:buNone/>
            </a:pPr>
            <a:r>
              <a:rPr lang="ru-RU" sz="2400" dirty="0" smtClean="0"/>
              <a:t>[</a:t>
            </a:r>
            <a:r>
              <a:rPr lang="ru-RU" sz="2400" dirty="0"/>
              <a:t>1, '</a:t>
            </a:r>
            <a:r>
              <a:rPr lang="ru-RU" sz="2400" dirty="0" err="1"/>
              <a:t>guitar</a:t>
            </a:r>
            <a:r>
              <a:rPr lang="ru-RU" sz="2400" dirty="0"/>
              <a:t>', '</a:t>
            </a:r>
            <a:r>
              <a:rPr lang="ru-RU" sz="2400" dirty="0" err="1"/>
              <a:t>microphone</a:t>
            </a:r>
            <a:r>
              <a:rPr lang="ru-RU" sz="2400" dirty="0"/>
              <a:t>', 2, 100, '</a:t>
            </a:r>
            <a:r>
              <a:rPr lang="ru-RU" sz="2400" dirty="0" err="1"/>
              <a:t>piano</a:t>
            </a:r>
            <a:r>
              <a:rPr lang="ru-RU" sz="2400" dirty="0" smtClean="0"/>
              <a:t>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4843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016" y="452644"/>
            <a:ext cx="7886700" cy="595424"/>
          </a:xfrm>
        </p:spPr>
        <p:txBody>
          <a:bodyPr/>
          <a:lstStyle/>
          <a:p>
            <a:r>
              <a:rPr lang="ru-RU" dirty="0" smtClean="0"/>
              <a:t>Базовые операции со списком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016" y="1048067"/>
            <a:ext cx="8593728" cy="5161143"/>
          </a:xfrm>
        </p:spPr>
        <p:txBody>
          <a:bodyPr/>
          <a:lstStyle/>
          <a:p>
            <a:pPr marL="50800" indent="0">
              <a:buNone/>
            </a:pPr>
            <a:r>
              <a:rPr lang="ru-RU" sz="2400" dirty="0"/>
              <a:t>Сложение или конкатенация </a:t>
            </a:r>
            <a:r>
              <a:rPr lang="ru-RU" sz="2400" dirty="0" smtClean="0"/>
              <a:t>списков: </a:t>
            </a:r>
            <a:r>
              <a:rPr lang="ru-RU" sz="2400" dirty="0"/>
              <a:t>L1 + L2 </a:t>
            </a:r>
            <a:endParaRPr lang="ru-RU" sz="2400" dirty="0" smtClean="0"/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ru-RU" sz="2400" dirty="0"/>
              <a:t>L1</a:t>
            </a:r>
            <a:r>
              <a:rPr lang="da-DK" sz="2400" dirty="0" smtClean="0"/>
              <a:t> </a:t>
            </a:r>
            <a:r>
              <a:rPr lang="da-DK" sz="2400" dirty="0"/>
              <a:t>= ['spam', 'drums', 100, 1234] </a:t>
            </a:r>
            <a:endParaRPr lang="ru-RU" sz="2400" dirty="0"/>
          </a:p>
          <a:p>
            <a:pPr marL="50800" indent="0">
              <a:buNone/>
            </a:pPr>
            <a:r>
              <a:rPr lang="da-DK" sz="2400" dirty="0"/>
              <a:t>&gt;&gt;&gt; </a:t>
            </a:r>
            <a:r>
              <a:rPr lang="ru-RU" sz="2400" dirty="0" smtClean="0"/>
              <a:t>L2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['s', 'p', ['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isok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'], 2] </a:t>
            </a:r>
            <a:endParaRPr lang="ru-RU" altLang="ru-RU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indent="0">
              <a:buNone/>
            </a:pPr>
            <a:r>
              <a:rPr lang="da-DK" sz="2400" dirty="0" smtClean="0"/>
              <a:t>&gt;&gt;&gt;</a:t>
            </a:r>
            <a:r>
              <a:rPr lang="ru-RU" sz="2400" dirty="0" smtClean="0"/>
              <a:t> </a:t>
            </a:r>
            <a:r>
              <a:rPr lang="ru-RU" sz="2400" dirty="0"/>
              <a:t>L1 + L2 </a:t>
            </a:r>
            <a:endParaRPr lang="en-US" sz="2400" dirty="0" smtClean="0"/>
          </a:p>
          <a:p>
            <a:pPr marL="50800" indent="0">
              <a:buNone/>
            </a:pP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's', 'p', ['</a:t>
            </a:r>
            <a:r>
              <a:rPr lang="ru-RU" altLang="ru-RU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isok</a:t>
            </a:r>
            <a:r>
              <a:rPr lang="ru-RU" altLang="ru-RU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'], </a:t>
            </a:r>
            <a:r>
              <a:rPr lang="ru-RU" altLang="ru-RU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2, </a:t>
            </a:r>
            <a:r>
              <a:rPr lang="da-DK" sz="2400" dirty="0" smtClean="0"/>
              <a:t>'spam</a:t>
            </a:r>
            <a:r>
              <a:rPr lang="da-DK" sz="2400" dirty="0"/>
              <a:t>', 'drums', 100, 1234</a:t>
            </a:r>
            <a:r>
              <a:rPr lang="da-DK" sz="2400" dirty="0" smtClean="0"/>
              <a:t>]</a:t>
            </a:r>
          </a:p>
          <a:p>
            <a:pPr marL="50800" lvl="0" indent="0">
              <a:buNone/>
            </a:pPr>
            <a:r>
              <a:rPr lang="ru-RU" sz="2400" dirty="0"/>
              <a:t>Умножение, или повтор списков: L1 * </a:t>
            </a:r>
            <a:r>
              <a:rPr lang="ru-RU" sz="2400" dirty="0" smtClean="0"/>
              <a:t>2</a:t>
            </a:r>
            <a:endParaRPr lang="en-US" sz="2400" dirty="0" smtClean="0"/>
          </a:p>
          <a:p>
            <a:pPr marL="50800" lvl="0" indent="0">
              <a:buNone/>
            </a:pPr>
            <a:r>
              <a:rPr lang="da-DK" sz="2400" dirty="0"/>
              <a:t>&gt;&gt;&gt; </a:t>
            </a:r>
            <a:r>
              <a:rPr lang="ru-RU" sz="2400" dirty="0"/>
              <a:t>L1 * </a:t>
            </a:r>
            <a:r>
              <a:rPr lang="ru-RU" sz="2400" dirty="0" smtClean="0"/>
              <a:t>2</a:t>
            </a:r>
            <a:endParaRPr lang="en-US" sz="2400" dirty="0" smtClean="0"/>
          </a:p>
          <a:p>
            <a:pPr marL="50800" lvl="0" indent="0">
              <a:buNone/>
            </a:pPr>
            <a:r>
              <a:rPr lang="da-DK" sz="2400" dirty="0"/>
              <a:t>['spam', 'drums', 100, </a:t>
            </a:r>
            <a:r>
              <a:rPr lang="da-DK" sz="2400" dirty="0" smtClean="0"/>
              <a:t>1234, 'spam</a:t>
            </a:r>
            <a:r>
              <a:rPr lang="da-DK" sz="2400" dirty="0"/>
              <a:t>', 'drums', 100, 1234]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959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181" y="487478"/>
            <a:ext cx="7886700" cy="595424"/>
          </a:xfrm>
        </p:spPr>
        <p:txBody>
          <a:bodyPr/>
          <a:lstStyle/>
          <a:p>
            <a:r>
              <a:rPr lang="ru-RU" dirty="0" smtClean="0"/>
              <a:t>Методы для списков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4180" y="1082901"/>
            <a:ext cx="8611145" cy="5126309"/>
          </a:xfrm>
        </p:spPr>
        <p:txBody>
          <a:bodyPr/>
          <a:lstStyle/>
          <a:p>
            <a:pPr marL="50800" indent="0">
              <a:buNone/>
            </a:pPr>
            <a:r>
              <a:rPr lang="en-US" sz="2400" b="1" dirty="0" err="1"/>
              <a:t>list.append</a:t>
            </a:r>
            <a:r>
              <a:rPr lang="en-US" sz="2400" dirty="0"/>
              <a:t>(x</a:t>
            </a:r>
            <a:r>
              <a:rPr lang="en-US" sz="2400" dirty="0" smtClean="0"/>
              <a:t>)</a:t>
            </a:r>
            <a:r>
              <a:rPr lang="ru-RU" sz="2400" dirty="0" smtClean="0"/>
              <a:t> - </a:t>
            </a:r>
            <a:r>
              <a:rPr lang="ru-RU" sz="2400" dirty="0"/>
              <a:t>Добавляет элемент в конец </a:t>
            </a:r>
            <a:r>
              <a:rPr lang="ru-RU" sz="2400" dirty="0" smtClean="0"/>
              <a:t>списка</a:t>
            </a:r>
          </a:p>
          <a:p>
            <a:pPr marL="50800" indent="0">
              <a:buNone/>
            </a:pPr>
            <a:r>
              <a:rPr lang="en-US" sz="2400" b="1" dirty="0" err="1" smtClean="0"/>
              <a:t>list.insert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/>
              <a:t>, x</a:t>
            </a:r>
            <a:r>
              <a:rPr lang="en-US" sz="2400" dirty="0" smtClean="0"/>
              <a:t>)</a:t>
            </a:r>
            <a:r>
              <a:rPr lang="ru-RU" sz="2400" dirty="0" smtClean="0"/>
              <a:t> - </a:t>
            </a:r>
            <a:r>
              <a:rPr lang="ru-RU" sz="2400" dirty="0"/>
              <a:t>Вставляет на i-</a:t>
            </a:r>
            <a:r>
              <a:rPr lang="ru-RU" sz="2400" dirty="0" err="1"/>
              <a:t>ый</a:t>
            </a:r>
            <a:r>
              <a:rPr lang="ru-RU" sz="2400" dirty="0"/>
              <a:t> элемент значение </a:t>
            </a:r>
            <a:r>
              <a:rPr lang="ru-RU" sz="2400" dirty="0" smtClean="0"/>
              <a:t>x</a:t>
            </a:r>
          </a:p>
          <a:p>
            <a:pPr marL="50800" indent="0">
              <a:buNone/>
            </a:pPr>
            <a:r>
              <a:rPr lang="en-US" sz="2400" b="1" dirty="0" err="1"/>
              <a:t>list.reverse</a:t>
            </a:r>
            <a:r>
              <a:rPr lang="en-US" sz="2400" dirty="0" smtClean="0"/>
              <a:t>()</a:t>
            </a:r>
            <a:r>
              <a:rPr lang="ru-RU" sz="2400" dirty="0" smtClean="0"/>
              <a:t> - </a:t>
            </a:r>
            <a:r>
              <a:rPr lang="ru-RU" sz="2400" dirty="0"/>
              <a:t>Разворачивает список</a:t>
            </a:r>
          </a:p>
          <a:p>
            <a:pPr marL="50800" indent="0">
              <a:buNone/>
            </a:pPr>
            <a:r>
              <a:rPr lang="en-US" sz="2400" b="1" dirty="0" err="1"/>
              <a:t>list.copy</a:t>
            </a:r>
            <a:r>
              <a:rPr lang="en-US" sz="2400" dirty="0" smtClean="0"/>
              <a:t>()</a:t>
            </a:r>
            <a:r>
              <a:rPr lang="ru-RU" sz="2400" dirty="0" smtClean="0"/>
              <a:t> - </a:t>
            </a:r>
            <a:r>
              <a:rPr lang="ru-RU" sz="2400" dirty="0"/>
              <a:t>Поверхностная копия списка</a:t>
            </a:r>
          </a:p>
          <a:p>
            <a:pPr marL="50800" indent="0">
              <a:buNone/>
            </a:pPr>
            <a:r>
              <a:rPr lang="en-US" sz="2400" b="1" dirty="0" err="1"/>
              <a:t>list.clear</a:t>
            </a:r>
            <a:r>
              <a:rPr lang="en-US" sz="2400" dirty="0" smtClean="0"/>
              <a:t>()</a:t>
            </a:r>
            <a:r>
              <a:rPr lang="ru-RU" sz="2400" dirty="0" smtClean="0"/>
              <a:t> - </a:t>
            </a:r>
            <a:r>
              <a:rPr lang="ru-RU" sz="2400" dirty="0"/>
              <a:t>Очищает список</a:t>
            </a:r>
          </a:p>
          <a:p>
            <a:pPr marL="50800" indent="0">
              <a:buNone/>
            </a:pPr>
            <a:r>
              <a:rPr lang="en-US" sz="2400" b="1" dirty="0" err="1"/>
              <a:t>list.sort</a:t>
            </a:r>
            <a:r>
              <a:rPr lang="en-US" sz="2400" dirty="0"/>
              <a:t>([key=</a:t>
            </a:r>
            <a:r>
              <a:rPr lang="ru-RU" sz="2400" dirty="0"/>
              <a:t>функция</a:t>
            </a:r>
            <a:r>
              <a:rPr lang="ru-RU" sz="2400" dirty="0" smtClean="0"/>
              <a:t>]) - </a:t>
            </a:r>
            <a:r>
              <a:rPr lang="ru-RU" sz="2400" dirty="0"/>
              <a:t>Сортирует список на основе </a:t>
            </a:r>
            <a:r>
              <a:rPr lang="ru-RU" sz="2400" dirty="0" smtClean="0"/>
              <a:t>функции</a:t>
            </a:r>
          </a:p>
          <a:p>
            <a:pPr marL="50800" indent="0">
              <a:buNone/>
            </a:pPr>
            <a:r>
              <a:rPr lang="en-US" sz="2400" b="1" dirty="0" err="1" smtClean="0"/>
              <a:t>len</a:t>
            </a:r>
            <a:r>
              <a:rPr lang="en-US" sz="2400" dirty="0" smtClean="0"/>
              <a:t>(</a:t>
            </a:r>
            <a:r>
              <a:rPr lang="en-US" sz="2400" b="1" dirty="0" smtClean="0"/>
              <a:t>list</a:t>
            </a:r>
            <a:r>
              <a:rPr lang="en-US" sz="2400" dirty="0" smtClean="0"/>
              <a:t>) – </a:t>
            </a:r>
            <a:r>
              <a:rPr lang="ru-RU" sz="2400" dirty="0" smtClean="0"/>
              <a:t>Вычисляет длину списка</a:t>
            </a:r>
          </a:p>
          <a:p>
            <a:pPr marL="50800" indent="0">
              <a:buNone/>
            </a:pPr>
            <a:r>
              <a:rPr lang="ru-RU" sz="2400" dirty="0" smtClean="0"/>
              <a:t>оператор </a:t>
            </a:r>
            <a:r>
              <a:rPr lang="ru-RU" sz="2400" b="1" dirty="0" err="1"/>
              <a:t>in</a:t>
            </a:r>
            <a:r>
              <a:rPr lang="ru-RU" sz="2400" dirty="0"/>
              <a:t> — проверка элемента на </a:t>
            </a:r>
            <a:r>
              <a:rPr lang="ru-RU" sz="2400" dirty="0" smtClean="0"/>
              <a:t>вхождение</a:t>
            </a:r>
          </a:p>
          <a:p>
            <a:pPr marL="50800" indent="0">
              <a:buNone/>
            </a:pPr>
            <a:r>
              <a:rPr lang="en-US" sz="2400" b="1" dirty="0" err="1"/>
              <a:t>l</a:t>
            </a:r>
            <a:r>
              <a:rPr lang="en-US" sz="2400" b="1" dirty="0" err="1" smtClean="0"/>
              <a:t>ist.remove</a:t>
            </a:r>
            <a:r>
              <a:rPr lang="en-US" sz="2400" dirty="0" smtClean="0"/>
              <a:t>() – </a:t>
            </a:r>
            <a:r>
              <a:rPr lang="ru-RU" sz="2400" dirty="0" smtClean="0"/>
              <a:t>удаление элемента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717267"/>
      </p:ext>
    </p:extLst>
  </p:cSld>
  <p:clrMapOvr>
    <a:masterClrMapping/>
  </p:clrMapOvr>
</p:sld>
</file>

<file path=ppt/theme/theme1.xml><?xml version="1.0" encoding="utf-8"?>
<a:theme xmlns:a="http://schemas.openxmlformats.org/drawingml/2006/main" name="цмит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830</Words>
  <Application>Microsoft Office PowerPoint</Application>
  <PresentationFormat>Экран (4:3)</PresentationFormat>
  <Paragraphs>122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Cambria</vt:lpstr>
      <vt:lpstr>Courier 10 Pitch</vt:lpstr>
      <vt:lpstr>Courier New</vt:lpstr>
      <vt:lpstr>цмит</vt:lpstr>
      <vt:lpstr>Python</vt:lpstr>
      <vt:lpstr>Правила </vt:lpstr>
      <vt:lpstr>Тип str. Строки</vt:lpstr>
      <vt:lpstr>Срезы строк</vt:lpstr>
      <vt:lpstr>Методы строк</vt:lpstr>
      <vt:lpstr>Списки</vt:lpstr>
      <vt:lpstr>Базовые операции со списком</vt:lpstr>
      <vt:lpstr>Базовые операции со списком</vt:lpstr>
      <vt:lpstr>Методы для списков</vt:lpstr>
      <vt:lpstr>list.append(x), list.insert(i, x), list. revers() </vt:lpstr>
      <vt:lpstr>in, list.remove(), len(list)</vt:lpstr>
      <vt:lpstr>Генерация списков. Классический способо</vt:lpstr>
      <vt:lpstr>Генерация списков</vt:lpstr>
      <vt:lpstr>Итерация в списке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Ситников</cp:lastModifiedBy>
  <cp:revision>50</cp:revision>
  <dcterms:modified xsi:type="dcterms:W3CDTF">2019-04-12T03:01:18Z</dcterms:modified>
</cp:coreProperties>
</file>