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9" r:id="rId6"/>
    <p:sldId id="265" r:id="rId7"/>
    <p:sldId id="260" r:id="rId8"/>
    <p:sldId id="270" r:id="rId9"/>
    <p:sldId id="266" r:id="rId10"/>
    <p:sldId id="271" r:id="rId11"/>
    <p:sldId id="273" r:id="rId12"/>
    <p:sldId id="272" r:id="rId13"/>
    <p:sldId id="274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154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6045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62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121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639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6837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8708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37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788670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6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628650" y="414670"/>
            <a:ext cx="7886700" cy="64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. текст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680483"/>
            <a:ext cx="7886700" cy="60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. загол. и текст" type="vertTitleAndTx">
  <p:cSld name="VERTICAL_TITLE_AND_VERTICAL_TEXT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467831"/>
            <a:ext cx="7886700" cy="5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  <a:defRPr sz="4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2016/06/instagram-strikes-sizable-blow-silicon-valleys-tabs-vs-spaces-wa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hashtamov.com/2016/06/pycon-us-2016-portland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ctrTitle"/>
          </p:nvPr>
        </p:nvSpPr>
        <p:spPr>
          <a:xfrm>
            <a:off x="383900" y="2230258"/>
            <a:ext cx="5715000" cy="93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5400" b="1" dirty="0" smtClean="0">
                <a:latin typeface="Arial"/>
                <a:ea typeface="Arial"/>
                <a:cs typeface="Arial"/>
                <a:sym typeface="Arial"/>
              </a:rPr>
              <a:t>Python</a:t>
            </a:r>
            <a:endParaRPr sz="5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7"/>
          <p:cNvSpPr txBox="1">
            <a:spLocks noGrp="1"/>
          </p:cNvSpPr>
          <p:nvPr>
            <p:ph type="subTitle" idx="1"/>
          </p:nvPr>
        </p:nvSpPr>
        <p:spPr>
          <a:xfrm>
            <a:off x="405166" y="3349114"/>
            <a:ext cx="4752754" cy="77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Занятие 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№ 1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86904" y="465040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800" b="1" dirty="0"/>
              <a:t>Конструкции управления потоком: ветвление</a:t>
            </a:r>
            <a:endParaRPr sz="2800" b="0" i="0" u="none" strike="noStrike" cap="none" dirty="0">
              <a:solidFill>
                <a:schemeClr val="dk1"/>
              </a:solidFill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6904" y="1200726"/>
            <a:ext cx="869084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Для проверки условий и выполнения </a:t>
            </a:r>
            <a:r>
              <a:rPr lang="ru-RU" sz="1600" dirty="0" err="1">
                <a:latin typeface="+mj-lt"/>
              </a:rPr>
              <a:t>соотвествующих</a:t>
            </a:r>
            <a:r>
              <a:rPr lang="ru-RU" sz="1600" dirty="0">
                <a:latin typeface="+mj-lt"/>
              </a:rPr>
              <a:t> действий используется </a:t>
            </a:r>
            <a:r>
              <a:rPr lang="ru-RU" sz="1600" dirty="0" smtClean="0">
                <a:latin typeface="+mj-lt"/>
              </a:rPr>
              <a:t>конструкции. Обратите внимание на </a:t>
            </a:r>
            <a:r>
              <a:rPr lang="ru-RU" sz="1600" u="sng" dirty="0" smtClean="0">
                <a:latin typeface="+mj-lt"/>
              </a:rPr>
              <a:t>синтаксис</a:t>
            </a:r>
            <a:r>
              <a:rPr lang="ru-RU" sz="1600" dirty="0" smtClean="0">
                <a:latin typeface="+mj-lt"/>
              </a:rPr>
              <a:t>!!!</a:t>
            </a:r>
            <a:endParaRPr lang="ru-RU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if-else </a:t>
            </a:r>
            <a:r>
              <a:rPr lang="ru-RU" sz="1600" dirty="0">
                <a:latin typeface="+mj-lt"/>
              </a:rPr>
              <a:t>со следующим синтаксисом: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j-lt"/>
              </a:rPr>
              <a:t>company </a:t>
            </a:r>
            <a:r>
              <a:rPr lang="en-US" sz="1600" dirty="0">
                <a:latin typeface="+mj-lt"/>
              </a:rPr>
              <a:t>= "google.com"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j-lt"/>
              </a:rPr>
              <a:t>if </a:t>
            </a:r>
            <a:r>
              <a:rPr lang="en-US" sz="1600" dirty="0">
                <a:latin typeface="+mj-lt"/>
              </a:rPr>
              <a:t>"my" in company: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ru-RU" sz="1600" b="1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</a:rPr>
              <a:t>print</a:t>
            </a:r>
            <a:r>
              <a:rPr lang="en-US" sz="1600" dirty="0">
                <a:latin typeface="+mj-lt"/>
              </a:rPr>
              <a:t>("</a:t>
            </a:r>
            <a:r>
              <a:rPr lang="ru-RU" sz="1600" dirty="0">
                <a:latin typeface="+mj-lt"/>
              </a:rPr>
              <a:t>Условие выполнено!")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j-lt"/>
              </a:rPr>
              <a:t>else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ru-RU" sz="1600" b="1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</a:rPr>
              <a:t>print</a:t>
            </a:r>
            <a:r>
              <a:rPr lang="en-US" sz="1600" dirty="0">
                <a:latin typeface="+mj-lt"/>
              </a:rPr>
              <a:t>("</a:t>
            </a:r>
            <a:r>
              <a:rPr lang="ru-RU" sz="1600" dirty="0">
                <a:latin typeface="+mj-lt"/>
              </a:rPr>
              <a:t>Условие не выполнено!")</a:t>
            </a:r>
          </a:p>
          <a:p>
            <a:r>
              <a:rPr lang="ru-RU" sz="1600" dirty="0">
                <a:latin typeface="+mj-lt"/>
              </a:rPr>
              <a:t>Условие не выполнено!</a:t>
            </a:r>
          </a:p>
          <a:p>
            <a:r>
              <a:rPr lang="ru-RU" sz="1600" dirty="0">
                <a:latin typeface="+mj-lt"/>
              </a:rPr>
              <a:t>Оператор </a:t>
            </a:r>
            <a:r>
              <a:rPr lang="ru-RU" sz="1600" dirty="0" err="1">
                <a:latin typeface="+mj-lt"/>
              </a:rPr>
              <a:t>elif</a:t>
            </a:r>
            <a:r>
              <a:rPr lang="ru-RU" sz="1600" dirty="0">
                <a:latin typeface="+mj-lt"/>
              </a:rPr>
              <a:t> используется, когда нужно проверить несколько разных условий друг</a:t>
            </a:r>
          </a:p>
          <a:p>
            <a:r>
              <a:rPr lang="ru-RU" sz="1600" dirty="0">
                <a:latin typeface="+mj-lt"/>
              </a:rPr>
              <a:t>за другом</a:t>
            </a:r>
            <a:r>
              <a:rPr lang="ru-RU" sz="1600" dirty="0" smtClean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j-lt"/>
              </a:rPr>
              <a:t>company </a:t>
            </a:r>
            <a:r>
              <a:rPr lang="en-US" sz="1600" dirty="0">
                <a:latin typeface="+mj-lt"/>
              </a:rPr>
              <a:t>= "google.com"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j-lt"/>
              </a:rPr>
              <a:t>if </a:t>
            </a:r>
            <a:r>
              <a:rPr lang="en-US" sz="1600" dirty="0">
                <a:latin typeface="+mj-lt"/>
              </a:rPr>
              <a:t>"my" in company: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ru-RU" sz="1600" b="1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</a:rPr>
              <a:t>print</a:t>
            </a:r>
            <a:r>
              <a:rPr lang="en-US" sz="1600" dirty="0">
                <a:latin typeface="+mj-lt"/>
              </a:rPr>
              <a:t>("</a:t>
            </a:r>
            <a:r>
              <a:rPr lang="ru-RU" sz="1600" dirty="0">
                <a:latin typeface="+mj-lt"/>
              </a:rPr>
              <a:t>Подстрока </a:t>
            </a:r>
            <a:r>
              <a:rPr lang="en-US" sz="1600" dirty="0">
                <a:latin typeface="+mj-lt"/>
              </a:rPr>
              <a:t>my </a:t>
            </a:r>
            <a:r>
              <a:rPr lang="ru-RU" sz="1600" dirty="0">
                <a:latin typeface="+mj-lt"/>
              </a:rPr>
              <a:t>найдена")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+mj-lt"/>
              </a:rPr>
              <a:t>elif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"google" in company: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ru-RU" sz="1600" b="1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</a:rPr>
              <a:t>print</a:t>
            </a:r>
            <a:r>
              <a:rPr lang="en-US" sz="1600" dirty="0">
                <a:latin typeface="+mj-lt"/>
              </a:rPr>
              <a:t>("</a:t>
            </a:r>
            <a:r>
              <a:rPr lang="ru-RU" sz="1600" dirty="0">
                <a:latin typeface="+mj-lt"/>
              </a:rPr>
              <a:t>Подстрока </a:t>
            </a:r>
            <a:r>
              <a:rPr lang="en-US" sz="1600" dirty="0">
                <a:latin typeface="+mj-lt"/>
              </a:rPr>
              <a:t>google </a:t>
            </a:r>
            <a:r>
              <a:rPr lang="ru-RU" sz="1600" dirty="0">
                <a:latin typeface="+mj-lt"/>
              </a:rPr>
              <a:t>найдена")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j-lt"/>
              </a:rPr>
              <a:t>else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  <a:cs typeface="Times New Roman" panose="02020603050405020304" pitchFamily="18" charset="0"/>
              </a:rPr>
              <a:t>&gt;&gt;&gt; </a:t>
            </a:r>
            <a:r>
              <a:rPr lang="ru-RU" sz="1600" b="1" dirty="0" smtClean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+mj-lt"/>
              </a:rPr>
              <a:t>print</a:t>
            </a:r>
            <a:r>
              <a:rPr lang="en-US" sz="1600" dirty="0">
                <a:latin typeface="+mj-lt"/>
              </a:rPr>
              <a:t>("</a:t>
            </a:r>
            <a:r>
              <a:rPr lang="ru-RU" sz="1600" dirty="0">
                <a:latin typeface="+mj-lt"/>
              </a:rPr>
              <a:t>Подстрока не найдена")</a:t>
            </a:r>
            <a:endParaRPr lang="ru-RU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9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86904" y="465040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800" b="1" dirty="0"/>
              <a:t>Конструкции управления </a:t>
            </a:r>
            <a:r>
              <a:rPr lang="ru-RU" sz="2800" b="1" dirty="0" smtClean="0"/>
              <a:t>потоком: ветвление</a:t>
            </a:r>
            <a:endParaRPr sz="2800" b="0" i="0" u="none" strike="noStrike" cap="none" dirty="0">
              <a:solidFill>
                <a:schemeClr val="dk1"/>
              </a:solidFill>
              <a:sym typeface="Cambri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6904" y="1126836"/>
            <a:ext cx="84968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73A3C"/>
                </a:solidFill>
                <a:latin typeface="+mn-lt"/>
                <a:cs typeface="Times New Roman" panose="02020603050405020304" pitchFamily="18" charset="0"/>
              </a:rPr>
              <a:t>Внутри условных инструкций можно использовать любые инструкции языка Питон, в том числе и условную инструкцию. Получаем вложенное ветвление – после одной развилки в ходе исполнения программы появляется другая </a:t>
            </a:r>
            <a:r>
              <a:rPr lang="ru-RU" sz="1600" dirty="0" smtClean="0">
                <a:solidFill>
                  <a:srgbClr val="373A3C"/>
                </a:solidFill>
                <a:latin typeface="+mn-lt"/>
                <a:cs typeface="Times New Roman" panose="02020603050405020304" pitchFamily="18" charset="0"/>
              </a:rPr>
              <a:t>развилка</a:t>
            </a:r>
            <a:r>
              <a:rPr lang="ru-RU" sz="1600" dirty="0">
                <a:latin typeface="+mn-lt"/>
                <a:cs typeface="Times New Roman" panose="02020603050405020304" pitchFamily="18" charset="0"/>
              </a:rPr>
              <a:t>. При этом вложенные блоки имеют больший размер отступа (например, 8 пробелов).</a:t>
            </a:r>
            <a:endParaRPr lang="ru-RU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6904" y="2204054"/>
            <a:ext cx="84968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x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22</a:t>
            </a:r>
            <a:endParaRPr lang="ru-RU" sz="1800" dirty="0" smtClean="0">
              <a:latin typeface="+mn-lt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y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-15</a:t>
            </a:r>
          </a:p>
          <a:p>
            <a:r>
              <a:rPr lang="en-US" sz="1800" b="1" dirty="0" smtClean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800" dirty="0" err="1" smtClean="0">
                <a:latin typeface="+mn-lt"/>
                <a:cs typeface="Times New Roman" panose="02020603050405020304" pitchFamily="18" charset="0"/>
              </a:rPr>
              <a:t>if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x &gt; 0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latin typeface="+mn-lt"/>
                <a:cs typeface="Times New Roman" panose="02020603050405020304" pitchFamily="18" charset="0"/>
              </a:rPr>
              <a:t>if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 y &gt; 0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:              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# x &gt; 0, y &gt;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0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ru-RU" sz="1800" dirty="0" err="1">
                <a:latin typeface="+mn-lt"/>
                <a:cs typeface="Times New Roman" panose="02020603050405020304" pitchFamily="18" charset="0"/>
              </a:rPr>
              <a:t>print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("Первая четверть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")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latin typeface="+mn-lt"/>
                <a:cs typeface="Times New Roman" panose="02020603050405020304" pitchFamily="18" charset="0"/>
              </a:rPr>
              <a:t>else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:                   # x &gt; 0, y &lt;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0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        </a:t>
            </a:r>
            <a:r>
              <a:rPr lang="ru-RU" sz="1800" dirty="0" err="1">
                <a:latin typeface="+mn-lt"/>
                <a:cs typeface="Times New Roman" panose="02020603050405020304" pitchFamily="18" charset="0"/>
              </a:rPr>
              <a:t>print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("Четвертая четверть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")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800" dirty="0" err="1" smtClean="0">
                <a:latin typeface="+mn-lt"/>
                <a:cs typeface="Times New Roman" panose="02020603050405020304" pitchFamily="18" charset="0"/>
              </a:rPr>
              <a:t>else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print(“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x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&lt; 0, y &gt;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0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”)</a:t>
            </a:r>
          </a:p>
          <a:p>
            <a:r>
              <a:rPr lang="ru-RU" sz="1800" dirty="0">
                <a:cs typeface="Times New Roman" panose="02020603050405020304" pitchFamily="18" charset="0"/>
              </a:rPr>
              <a:t>Четвертая четверть</a:t>
            </a:r>
            <a:endParaRPr lang="ru-RU" sz="1800" dirty="0" smtClean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9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95563" y="483513"/>
            <a:ext cx="8296996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sz="3600" b="1" dirty="0"/>
              <a:t>Операторы </a:t>
            </a:r>
            <a:r>
              <a:rPr lang="ru-RU" sz="3600" b="1" dirty="0" smtClean="0"/>
              <a:t>сравнения</a:t>
            </a:r>
            <a:endParaRPr sz="3600" b="1" i="0" u="none" strike="noStrike" cap="none" dirty="0">
              <a:solidFill>
                <a:schemeClr val="dk1"/>
              </a:solidFill>
              <a:sym typeface="Cambri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5563" y="1079013"/>
            <a:ext cx="8571346" cy="44473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правило, в качестве проверяемого условия используется результат вычисления одного из следующих операторов сравнения:</a:t>
            </a:r>
          </a:p>
          <a:p>
            <a:pPr>
              <a:buClrTx/>
            </a:pP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условие верно, если первый операнд меньше </a:t>
            </a:r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второго: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kumimoji="0" lang="ru-RU" altLang="ru-RU" sz="2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Больше — условие верно, если первый операнд больше второго: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или равно: 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Больше или равно  :</a:t>
            </a:r>
            <a:r>
              <a:rPr kumimoji="0" lang="en-US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Равенство. Условие верно, если два операнда равны: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>
              <a:buClrTx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Неравенство. Условие верно, если два операнда неравны:  </a:t>
            </a:r>
            <a:r>
              <a:rPr lang="ru-RU" altLang="ru-RU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</a:p>
          <a:p>
            <a:pPr lvl="1" indent="-457200">
              <a:buClrTx/>
            </a:pPr>
            <a:endParaRPr lang="ru-RU" alt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 в Питоне можно объединять в цепочки (в отличии от большинства других языков программирования, где для этого нужно использовать логические связки), например, a == b == c или 1 &lt;= x &lt;= 10.</a:t>
            </a:r>
          </a:p>
        </p:txBody>
      </p:sp>
    </p:spTree>
    <p:extLst>
      <p:ext uri="{BB962C8B-B14F-4D97-AF65-F5344CB8AC3E}">
        <p14:creationId xmlns:p14="http://schemas.microsoft.com/office/powerpoint/2010/main" val="412020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403" y="465041"/>
            <a:ext cx="7886700" cy="595424"/>
          </a:xfrm>
        </p:spPr>
        <p:txBody>
          <a:bodyPr/>
          <a:lstStyle/>
          <a:p>
            <a:r>
              <a:rPr lang="ru-RU" b="1" dirty="0"/>
              <a:t>Логические </a:t>
            </a:r>
            <a:r>
              <a:rPr lang="ru-RU" b="1" dirty="0" smtClean="0"/>
              <a:t>операторы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9403" y="1183575"/>
            <a:ext cx="7801701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В Питоне существуют стандартные логические операторы: логическое И, логическое ИЛИ, логическое отрицание.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И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является бинарным оператором и имеет вид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Оператор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and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возвращает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тогда и только тогда, когда оба его операнда имеют значение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ИЛИ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является бинарным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оператоом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 и возвращает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тогда и только тогда, когда хотя бы один операнд равен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Оператор “логическое ИЛИ” имеет вид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НЕ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(отрицание) является унарным (то есть с одним операндом) оператором и имеет вид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not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, за которым следует единственный операнд. 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373A3C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Логическое НЕ возвращает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True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, если операнд равен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BD4147"/>
                </a:solidFill>
                <a:effectLst/>
                <a:latin typeface="+mn-lt"/>
              </a:rPr>
              <a:t>False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373A3C"/>
                </a:solidFill>
                <a:effectLst/>
                <a:latin typeface="+mn-lt"/>
              </a:rPr>
              <a:t> и наоборот.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9403" y="3932393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600" dirty="0" smtClean="0">
                <a:latin typeface="+mn-lt"/>
              </a:rPr>
              <a:t>a </a:t>
            </a:r>
            <a:r>
              <a:rPr lang="ru-RU" sz="1600" dirty="0">
                <a:latin typeface="+mn-lt"/>
              </a:rPr>
              <a:t>= </a:t>
            </a:r>
            <a:r>
              <a:rPr lang="en-US" sz="1600" dirty="0" smtClean="0">
                <a:latin typeface="+mn-lt"/>
              </a:rPr>
              <a:t>10</a:t>
            </a: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600" dirty="0" smtClean="0">
                <a:latin typeface="+mn-lt"/>
              </a:rPr>
              <a:t>b </a:t>
            </a:r>
            <a:r>
              <a:rPr lang="ru-RU" sz="1600" dirty="0">
                <a:latin typeface="+mn-lt"/>
              </a:rPr>
              <a:t>= </a:t>
            </a:r>
            <a:r>
              <a:rPr lang="en-US" sz="1600" dirty="0" smtClean="0">
                <a:latin typeface="+mn-lt"/>
              </a:rPr>
              <a:t>5</a:t>
            </a: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600" dirty="0" err="1" smtClean="0">
                <a:latin typeface="+mn-lt"/>
              </a:rPr>
              <a:t>if</a:t>
            </a:r>
            <a:r>
              <a:rPr lang="ru-RU" sz="1600" dirty="0" smtClean="0">
                <a:latin typeface="+mn-lt"/>
              </a:rPr>
              <a:t> </a:t>
            </a:r>
            <a:r>
              <a:rPr lang="ru-RU" sz="1600" dirty="0">
                <a:latin typeface="+mn-lt"/>
              </a:rPr>
              <a:t>a % 10 == 0 </a:t>
            </a:r>
            <a:r>
              <a:rPr lang="ru-RU" sz="1600" dirty="0" err="1">
                <a:latin typeface="+mn-lt"/>
              </a:rPr>
              <a:t>or</a:t>
            </a:r>
            <a:r>
              <a:rPr lang="ru-RU" sz="1600" dirty="0">
                <a:latin typeface="+mn-lt"/>
              </a:rPr>
              <a:t> b % 10 == 0</a:t>
            </a:r>
            <a:r>
              <a:rPr lang="ru-RU" sz="1600" dirty="0" smtClean="0">
                <a:latin typeface="+mn-lt"/>
              </a:rPr>
              <a:t>:</a:t>
            </a:r>
            <a:endParaRPr lang="en-US" sz="1600" dirty="0" smtClean="0">
              <a:latin typeface="+mn-lt"/>
            </a:endParaRP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600" dirty="0" smtClean="0">
                <a:latin typeface="+mn-lt"/>
              </a:rPr>
              <a:t>    </a:t>
            </a:r>
            <a:r>
              <a:rPr lang="ru-RU" sz="1600" dirty="0" err="1">
                <a:latin typeface="+mn-lt"/>
              </a:rPr>
              <a:t>print</a:t>
            </a:r>
            <a:r>
              <a:rPr lang="ru-RU" sz="1600" dirty="0">
                <a:latin typeface="+mn-lt"/>
              </a:rPr>
              <a:t>('YES</a:t>
            </a:r>
            <a:r>
              <a:rPr lang="ru-RU" sz="1600" dirty="0" smtClean="0">
                <a:latin typeface="+mn-lt"/>
              </a:rPr>
              <a:t>')</a:t>
            </a:r>
            <a:endParaRPr lang="en-US" sz="1600" dirty="0" smtClean="0">
              <a:latin typeface="+mn-lt"/>
            </a:endParaRP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ru-RU" sz="1600" dirty="0" err="1" smtClean="0">
                <a:latin typeface="+mn-lt"/>
              </a:rPr>
              <a:t>else</a:t>
            </a:r>
            <a:r>
              <a:rPr lang="ru-RU" sz="1600" dirty="0" smtClean="0">
                <a:latin typeface="+mn-lt"/>
              </a:rPr>
              <a:t>:</a:t>
            </a:r>
            <a:endParaRPr lang="en-US" sz="1600" dirty="0" smtClean="0">
              <a:latin typeface="+mn-lt"/>
            </a:endParaRP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</a:t>
            </a:r>
            <a:r>
              <a:rPr lang="ru-RU" sz="1600" dirty="0" smtClean="0">
                <a:latin typeface="+mn-lt"/>
              </a:rPr>
              <a:t>    </a:t>
            </a:r>
            <a:r>
              <a:rPr lang="ru-RU" sz="1600" dirty="0" err="1">
                <a:latin typeface="+mn-lt"/>
              </a:rPr>
              <a:t>print</a:t>
            </a:r>
            <a:r>
              <a:rPr lang="ru-RU" sz="1600" dirty="0">
                <a:latin typeface="+mn-lt"/>
              </a:rPr>
              <a:t>('NO</a:t>
            </a:r>
            <a:r>
              <a:rPr lang="ru-RU" sz="1600" dirty="0" smtClean="0">
                <a:latin typeface="+mn-lt"/>
              </a:rPr>
              <a:t>')</a:t>
            </a:r>
            <a:endParaRPr lang="en-US" sz="1600" dirty="0" smtClean="0">
              <a:latin typeface="+mn-lt"/>
            </a:endParaRPr>
          </a:p>
          <a:p>
            <a:r>
              <a:rPr lang="ru-RU" sz="1600" dirty="0">
                <a:latin typeface="+mn-lt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42317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30" cy="59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Правила </a:t>
            </a:r>
            <a:endParaRPr sz="3959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28"/>
          <p:cNvSpPr txBox="1">
            <a:spLocks noGrp="1"/>
          </p:cNvSpPr>
          <p:nvPr>
            <p:ph type="body" idx="1"/>
          </p:nvPr>
        </p:nvSpPr>
        <p:spPr>
          <a:xfrm>
            <a:off x="628650" y="1573619"/>
            <a:ext cx="7886700" cy="4603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Соблюдаем дисциплину на занятии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-не выкрикиваем с места</a:t>
            </a:r>
            <a:b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-поднимаем руку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lang="ru-RU"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Бережно относимся к компьютерам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>
            <a:spLocks noGrp="1"/>
          </p:cNvSpPr>
          <p:nvPr>
            <p:ph type="title"/>
          </p:nvPr>
        </p:nvSpPr>
        <p:spPr>
          <a:xfrm>
            <a:off x="1008612" y="2748493"/>
            <a:ext cx="8193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60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Знакомство с </a:t>
            </a:r>
            <a:r>
              <a:rPr lang="en-US" sz="6000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Python</a:t>
            </a:r>
            <a:endParaRPr sz="60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1"/>
          </p:nvPr>
        </p:nvSpPr>
        <p:spPr>
          <a:xfrm>
            <a:off x="852487" y="5673682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26" name="Picture 2" descr="https://s3.amazonaws.com/geekbrains-uploads/geekbrains/public/ckeditor_assets/pictures/3727/content_pied_1_201201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0" y="1049663"/>
            <a:ext cx="8683625" cy="51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4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Крупные и популярные проекты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182255"/>
            <a:ext cx="85648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YouTube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(большая часть кодовой базы полностью на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Python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Первая версия поискового паука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Google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была написана на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Python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, а позже, из-за чрезвычайно высокой нагрузки и требований к скорости, была переписана на C++.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Reddit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Instagram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337AB7"/>
                </a:solidFill>
                <a:latin typeface="+mn-lt"/>
                <a:cs typeface="Times New Roman" panose="02020603050405020304" pitchFamily="18" charset="0"/>
                <a:hlinkClick r:id="rId3"/>
              </a:rPr>
              <a:t>500M юзеров на </a:t>
            </a:r>
            <a:r>
              <a:rPr lang="ru-RU" sz="2000" dirty="0" err="1" smtClean="0">
                <a:solidFill>
                  <a:srgbClr val="337AB7"/>
                </a:solidFill>
                <a:latin typeface="+mn-lt"/>
                <a:cs typeface="Times New Roman" panose="02020603050405020304" pitchFamily="18" charset="0"/>
                <a:hlinkClick r:id="rId3"/>
              </a:rPr>
              <a:t>Python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EVE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Online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MMOPG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Сервисы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Mozilla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Популярный сервис идей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Pinterest</a:t>
            </a:r>
            <a:endParaRPr lang="ru-RU" sz="2000" dirty="0" smtClean="0">
              <a:latin typeface="+mn-lt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Сервис комментариев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Disqus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(использую в этом блоге, сервис реализован на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Django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Внутренние сервисы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Facebook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(см. постер в моей </a:t>
            </a:r>
            <a:r>
              <a:rPr lang="ru-RU" sz="2000" dirty="0" smtClean="0">
                <a:solidFill>
                  <a:srgbClr val="337AB7"/>
                </a:solidFill>
                <a:latin typeface="+mn-lt"/>
                <a:cs typeface="Times New Roman" panose="02020603050405020304" pitchFamily="18" charset="0"/>
                <a:hlinkClick r:id="rId4"/>
              </a:rPr>
              <a:t>заметке о </a:t>
            </a:r>
            <a:r>
              <a:rPr lang="ru-RU" sz="2000" dirty="0" err="1" smtClean="0">
                <a:solidFill>
                  <a:srgbClr val="337AB7"/>
                </a:solidFill>
                <a:latin typeface="+mn-lt"/>
                <a:cs typeface="Times New Roman" panose="02020603050405020304" pitchFamily="18" charset="0"/>
                <a:hlinkClick r:id="rId4"/>
              </a:rPr>
              <a:t>PyCon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Система контроля версий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Mercurial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(до некоторых пор разработчики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Python</a:t>
            </a: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 использовали её в своей работе)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n-lt"/>
                <a:cs typeface="Times New Roman" panose="02020603050405020304" pitchFamily="18" charset="0"/>
              </a:rPr>
              <a:t>Сервисы </a:t>
            </a:r>
            <a:r>
              <a:rPr lang="ru-RU" sz="2000" dirty="0" err="1" smtClean="0">
                <a:latin typeface="+mn-lt"/>
                <a:cs typeface="Times New Roman" panose="02020603050405020304" pitchFamily="18" charset="0"/>
              </a:rPr>
              <a:t>Wargaming</a:t>
            </a:r>
            <a:endParaRPr lang="ru-RU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76297" y="546119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Ввод</a:t>
            </a:r>
            <a:r>
              <a:rPr lang="en-US" sz="3959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/</a:t>
            </a:r>
            <a:r>
              <a:rPr lang="ru-RU" sz="3959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вывод данных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850" y="1141619"/>
            <a:ext cx="8145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+mn-lt"/>
                <a:cs typeface="Times New Roman" panose="02020603050405020304" pitchFamily="18" charset="0"/>
              </a:rPr>
              <a:t>Чтобы получить справку по какой-либо функции, можно воспользоваться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функцией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help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(),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например, так: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help(</a:t>
            </a:r>
            <a:r>
              <a:rPr lang="en-US" sz="18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print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850" y="2064949"/>
            <a:ext cx="833394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+mn-lt"/>
                <a:cs typeface="Times New Roman" panose="02020603050405020304" pitchFamily="18" charset="0"/>
              </a:rPr>
              <a:t>Вывод на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экран:</a:t>
            </a:r>
            <a:endParaRPr lang="ru-RU" sz="18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print()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#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Функция выводит, значения в скобках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15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)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#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выведет число 15</a:t>
            </a:r>
          </a:p>
          <a:p>
            <a:r>
              <a:rPr lang="en-US" sz="18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print(“Hello”)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#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выведет </a:t>
            </a:r>
            <a:r>
              <a:rPr lang="ru-RU" sz="1800" dirty="0">
                <a:latin typeface="+mn-lt"/>
                <a:cs typeface="Times New Roman" panose="02020603050405020304" pitchFamily="18" charset="0"/>
              </a:rPr>
              <a:t>строку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Hello</a:t>
            </a:r>
          </a:p>
          <a:p>
            <a:r>
              <a:rPr lang="en-US" sz="1800" b="1" dirty="0" smtClean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800" dirty="0" smtClean="0">
                <a:latin typeface="+mn-lt"/>
                <a:cs typeface="Times New Roman" panose="02020603050405020304" pitchFamily="18" charset="0"/>
              </a:rPr>
              <a:t>print(“7896”) #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выведет ?</a:t>
            </a:r>
          </a:p>
          <a:p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Ввод </a:t>
            </a:r>
            <a:r>
              <a:rPr lang="ru-RU" sz="1800" dirty="0" smtClean="0">
                <a:latin typeface="+mn-lt"/>
                <a:cs typeface="Times New Roman" panose="02020603050405020304" pitchFamily="18" charset="0"/>
              </a:rPr>
              <a:t>с клавиатуры:</a:t>
            </a:r>
            <a:endParaRPr lang="ru-RU" sz="18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n-lt"/>
                <a:cs typeface="Times New Roman" panose="02020603050405020304" pitchFamily="18" charset="0"/>
              </a:rPr>
              <a:t>a=input()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#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Функция</a:t>
            </a:r>
            <a:r>
              <a:rPr lang="en-US" sz="1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сохраняет значения введенные с клавиатуры в переменную </a:t>
            </a:r>
            <a:r>
              <a:rPr lang="en-US" sz="1600" dirty="0" smtClean="0">
                <a:latin typeface="+mn-lt"/>
                <a:cs typeface="Times New Roman" panose="02020603050405020304" pitchFamily="18" charset="0"/>
              </a:rPr>
              <a:t>a</a:t>
            </a:r>
            <a:endParaRPr lang="ru-RU" sz="1600" dirty="0" smtClean="0">
              <a:latin typeface="+mn-lt"/>
              <a:cs typeface="Times New Roman" panose="02020603050405020304" pitchFamily="18" charset="0"/>
            </a:endParaRPr>
          </a:p>
          <a:p>
            <a:pPr lvl="0"/>
            <a:r>
              <a:rPr lang="ru-RU" altLang="ru-RU" sz="1600" i="1" dirty="0" smtClean="0">
                <a:solidFill>
                  <a:srgbClr val="373A3C"/>
                </a:solidFill>
                <a:latin typeface="+mn-lt"/>
              </a:rPr>
              <a:t>Комментарии</a:t>
            </a:r>
            <a:r>
              <a:rPr lang="ru-RU" altLang="ru-RU" sz="1600" dirty="0">
                <a:solidFill>
                  <a:srgbClr val="373A3C"/>
                </a:solidFill>
                <a:latin typeface="+mn-lt"/>
              </a:rPr>
              <a:t> – текст, который интерпретатор игнорирует. Комментариями в Питоне является символ </a:t>
            </a:r>
            <a:r>
              <a:rPr lang="ru-RU" altLang="ru-RU" sz="1600" dirty="0">
                <a:solidFill>
                  <a:srgbClr val="BD4147"/>
                </a:solidFill>
                <a:latin typeface="+mn-lt"/>
              </a:rPr>
              <a:t>#</a:t>
            </a:r>
            <a:r>
              <a:rPr lang="ru-RU" altLang="ru-RU" sz="1600" dirty="0">
                <a:solidFill>
                  <a:srgbClr val="373A3C"/>
                </a:solidFill>
                <a:latin typeface="+mn-lt"/>
              </a:rPr>
              <a:t> и весь текст после этого символа до конца </a:t>
            </a:r>
            <a:r>
              <a:rPr lang="ru-RU" altLang="ru-RU" sz="1600" dirty="0" smtClean="0">
                <a:solidFill>
                  <a:srgbClr val="373A3C"/>
                </a:solidFill>
                <a:latin typeface="+mn-lt"/>
              </a:rPr>
              <a:t>строки.</a:t>
            </a:r>
            <a:endParaRPr lang="ru-RU" altLang="ru-RU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39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265689" y="574236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600" b="1" dirty="0">
                <a:latin typeface="+mj-lt"/>
              </a:rPr>
              <a:t>Базовые </a:t>
            </a:r>
            <a:r>
              <a:rPr lang="ru-RU" sz="3600" b="1" dirty="0" smtClean="0">
                <a:latin typeface="+mj-lt"/>
              </a:rPr>
              <a:t>типы</a:t>
            </a:r>
            <a:endParaRPr sz="3600" b="0" i="0" u="none" strike="noStrike" cap="none" dirty="0">
              <a:solidFill>
                <a:schemeClr val="dk1"/>
              </a:solidFill>
              <a:latin typeface="+mj-lt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5689" y="1169736"/>
            <a:ext cx="784109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+mn-lt"/>
                <a:cs typeface="Times New Roman" panose="02020603050405020304" pitchFamily="18" charset="0"/>
              </a:rPr>
              <a:t> -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используется </a:t>
            </a:r>
            <a:r>
              <a:rPr lang="ru-RU" sz="1600" dirty="0">
                <a:latin typeface="+mn-lt"/>
                <a:cs typeface="Times New Roman" panose="02020603050405020304" pitchFamily="18" charset="0"/>
              </a:rPr>
              <a:t>для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целых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чисел</a:t>
            </a:r>
          </a:p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float – </a:t>
            </a:r>
            <a:r>
              <a:rPr lang="ru-RU" sz="1600" dirty="0">
                <a:latin typeface="+mn-lt"/>
                <a:cs typeface="Times New Roman" panose="02020603050405020304" pitchFamily="18" charset="0"/>
              </a:rPr>
              <a:t>используется для дробных чисел. Целая и дробная части отделяются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точкой</a:t>
            </a: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= 13</a:t>
            </a:r>
            <a:r>
              <a:rPr lang="ru-RU" sz="160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+mn-lt"/>
                <a:cs typeface="Times New Roman" panose="02020603050405020304" pitchFamily="18" charset="0"/>
              </a:rPr>
              <a:t>&gt;&gt;&gt; 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print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(type(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)) #</a:t>
            </a:r>
            <a:r>
              <a:rPr lang="ru-RU" sz="1600" dirty="0">
                <a:latin typeface="+mn-lt"/>
                <a:cs typeface="Times New Roman" panose="02020603050405020304" pitchFamily="18" charset="0"/>
              </a:rPr>
              <a:t>Выдаст тип </a:t>
            </a:r>
            <a:r>
              <a:rPr lang="ru-RU" sz="1600" dirty="0" smtClean="0">
                <a:latin typeface="+mn-lt"/>
                <a:cs typeface="Times New Roman" panose="02020603050405020304" pitchFamily="18" charset="0"/>
              </a:rPr>
              <a:t>переменной</a:t>
            </a:r>
          </a:p>
          <a:p>
            <a:r>
              <a:rPr lang="en-US" sz="1600" dirty="0">
                <a:latin typeface="+mn-lt"/>
              </a:rPr>
              <a:t>&lt;class '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 smtClean="0">
                <a:latin typeface="+mn-lt"/>
              </a:rPr>
              <a:t>'&gt;</a:t>
            </a:r>
            <a:endParaRPr lang="ru-RU" sz="1600" dirty="0" smtClean="0">
              <a:latin typeface="+mn-lt"/>
            </a:endParaRPr>
          </a:p>
          <a:p>
            <a:r>
              <a:rPr lang="ru-RU" sz="1600" dirty="0">
                <a:latin typeface="+mn-lt"/>
              </a:rPr>
              <a:t>Функция </a:t>
            </a:r>
            <a:r>
              <a:rPr lang="ru-RU" sz="1600" dirty="0" err="1">
                <a:latin typeface="+mn-lt"/>
              </a:rPr>
              <a:t>type</a:t>
            </a:r>
            <a:r>
              <a:rPr lang="ru-RU" sz="1600" dirty="0">
                <a:latin typeface="+mn-lt"/>
              </a:rPr>
              <a:t>() из этого примера возвращает тип </a:t>
            </a:r>
            <a:r>
              <a:rPr lang="ru-RU" sz="1600" dirty="0" smtClean="0">
                <a:latin typeface="+mn-lt"/>
              </a:rPr>
              <a:t>переменной</a:t>
            </a:r>
          </a:p>
          <a:p>
            <a:r>
              <a:rPr lang="en-US" sz="1600" dirty="0">
                <a:latin typeface="+mn-lt"/>
              </a:rPr>
              <a:t>Python </a:t>
            </a:r>
            <a:r>
              <a:rPr lang="ru-RU" sz="1600" dirty="0">
                <a:latin typeface="+mn-lt"/>
              </a:rPr>
              <a:t>поддерживает конвертацию типов.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+mn-lt"/>
              </a:rPr>
              <a:t>num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150.2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n-lt"/>
              </a:rPr>
              <a:t>print(type(</a:t>
            </a:r>
            <a:r>
              <a:rPr lang="en-US" sz="1600" dirty="0" err="1" smtClean="0">
                <a:latin typeface="+mn-lt"/>
              </a:rPr>
              <a:t>num</a:t>
            </a:r>
            <a:r>
              <a:rPr lang="en-US" sz="1600" dirty="0">
                <a:latin typeface="+mn-lt"/>
              </a:rPr>
              <a:t>))</a:t>
            </a:r>
          </a:p>
          <a:p>
            <a:r>
              <a:rPr lang="en-US" sz="1600" dirty="0">
                <a:latin typeface="+mn-lt"/>
              </a:rPr>
              <a:t>&lt;class 'float'&gt;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+mn-lt"/>
              </a:rPr>
              <a:t>num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num</a:t>
            </a:r>
            <a:r>
              <a:rPr lang="en-US" sz="1600" dirty="0">
                <a:latin typeface="+mn-lt"/>
              </a:rPr>
              <a:t>)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n-lt"/>
              </a:rPr>
              <a:t>print(</a:t>
            </a:r>
            <a:r>
              <a:rPr lang="en-US" sz="1600" dirty="0" err="1" smtClean="0">
                <a:latin typeface="+mn-lt"/>
              </a:rPr>
              <a:t>num</a:t>
            </a:r>
            <a:r>
              <a:rPr lang="en-US" sz="1600" dirty="0">
                <a:latin typeface="+mn-lt"/>
              </a:rPr>
              <a:t>, type(</a:t>
            </a:r>
            <a:r>
              <a:rPr lang="en-US" sz="1600" dirty="0" err="1">
                <a:latin typeface="+mn-lt"/>
              </a:rPr>
              <a:t>num</a:t>
            </a:r>
            <a:r>
              <a:rPr lang="en-US" sz="1600" dirty="0">
                <a:latin typeface="+mn-lt"/>
              </a:rPr>
              <a:t>))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&gt;&gt;&gt; </a:t>
            </a:r>
            <a:r>
              <a:rPr lang="en-US" sz="1600" dirty="0" err="1" smtClean="0">
                <a:latin typeface="+mn-lt"/>
              </a:rPr>
              <a:t>num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float(</a:t>
            </a:r>
            <a:r>
              <a:rPr lang="en-US" sz="1600" dirty="0" err="1">
                <a:latin typeface="+mn-lt"/>
              </a:rPr>
              <a:t>num</a:t>
            </a:r>
            <a:r>
              <a:rPr lang="en-US" sz="1600" dirty="0">
                <a:latin typeface="+mn-lt"/>
              </a:rPr>
              <a:t>)</a:t>
            </a:r>
          </a:p>
          <a:p>
            <a:r>
              <a:rPr lang="en-US" sz="1600" b="1" dirty="0">
                <a:cs typeface="Times New Roman" panose="02020603050405020304" pitchFamily="18" charset="0"/>
              </a:rPr>
              <a:t>&gt;&gt;&gt; </a:t>
            </a:r>
            <a:r>
              <a:rPr lang="en-US" sz="1600" dirty="0" smtClean="0">
                <a:latin typeface="+mn-lt"/>
              </a:rPr>
              <a:t>print(</a:t>
            </a:r>
            <a:r>
              <a:rPr lang="en-US" sz="1600" dirty="0" err="1" smtClean="0">
                <a:latin typeface="+mn-lt"/>
              </a:rPr>
              <a:t>num</a:t>
            </a:r>
            <a:r>
              <a:rPr lang="en-US" sz="1600" dirty="0">
                <a:latin typeface="+mn-lt"/>
              </a:rPr>
              <a:t>, type(</a:t>
            </a:r>
            <a:r>
              <a:rPr lang="en-US" sz="1600" dirty="0" err="1">
                <a:latin typeface="+mn-lt"/>
              </a:rPr>
              <a:t>num</a:t>
            </a:r>
            <a:r>
              <a:rPr lang="en-US" sz="1600" dirty="0">
                <a:latin typeface="+mn-lt"/>
              </a:rPr>
              <a:t>))</a:t>
            </a:r>
          </a:p>
          <a:p>
            <a:r>
              <a:rPr lang="en-US" sz="1600" dirty="0">
                <a:latin typeface="+mn-lt"/>
              </a:rPr>
              <a:t>150 &lt;class '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'&gt;</a:t>
            </a:r>
          </a:p>
          <a:p>
            <a:r>
              <a:rPr lang="en-US" sz="1600" dirty="0">
                <a:latin typeface="+mn-lt"/>
              </a:rPr>
              <a:t>150.0 &lt;class 'float'&gt;</a:t>
            </a:r>
          </a:p>
          <a:p>
            <a:r>
              <a:rPr lang="ru-RU" sz="1600" dirty="0">
                <a:latin typeface="+mn-lt"/>
              </a:rPr>
              <a:t>Обратите внимание, что в процессе конвертации переменной </a:t>
            </a:r>
            <a:r>
              <a:rPr lang="ru-RU" sz="1600" dirty="0" err="1">
                <a:latin typeface="+mn-lt"/>
              </a:rPr>
              <a:t>num</a:t>
            </a:r>
            <a:r>
              <a:rPr lang="ru-RU" sz="1600" dirty="0">
                <a:latin typeface="+mn-lt"/>
              </a:rPr>
              <a:t> мы потеряли </a:t>
            </a:r>
            <a:r>
              <a:rPr lang="ru-RU" sz="1600" dirty="0" smtClean="0">
                <a:latin typeface="+mn-lt"/>
              </a:rPr>
              <a:t>дробную </a:t>
            </a:r>
            <a:r>
              <a:rPr lang="ru-RU" sz="1600" dirty="0">
                <a:latin typeface="+mn-lt"/>
              </a:rPr>
              <a:t>часть вещественного числа.</a:t>
            </a:r>
            <a:endParaRPr lang="ru-RU" sz="16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628650" y="446568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b="1" dirty="0"/>
              <a:t>Базовые </a:t>
            </a:r>
            <a:r>
              <a:rPr lang="ru-RU" b="1" dirty="0" smtClean="0"/>
              <a:t>типы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150" y="1108776"/>
            <a:ext cx="8692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 – это неизменяемая последовательность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юникодных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символов.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про </a:t>
            </a:r>
            <a:r>
              <a:rPr lang="en-US" sz="2400" dirty="0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Python"</a:t>
            </a:r>
            <a:endParaRPr lang="en-US" sz="2400" dirty="0">
              <a:solidFill>
                <a:srgbClr val="A414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про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(type(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строк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одну?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example_string</a:t>
            </a:r>
            <a:r>
              <a:rPr lang="en-US" sz="2400" dirty="0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‘для школы 1538‘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2400" dirty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про </a:t>
            </a:r>
            <a:r>
              <a:rPr lang="en-US" sz="2400" dirty="0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 smtClean="0">
                <a:solidFill>
                  <a:srgbClr val="A414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школы 1583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помнить, что строки --- неизменяемый тип.</a:t>
            </a:r>
          </a:p>
        </p:txBody>
      </p:sp>
    </p:spTree>
    <p:extLst>
      <p:ext uri="{BB962C8B-B14F-4D97-AF65-F5344CB8AC3E}">
        <p14:creationId xmlns:p14="http://schemas.microsoft.com/office/powerpoint/2010/main" val="382575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323849" y="437332"/>
            <a:ext cx="8241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None/>
            </a:pPr>
            <a:r>
              <a:rPr lang="ru-RU" sz="3959" b="0" i="0" u="none" strike="noStrike" cap="none" dirty="0" smtClean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Математические операции</a:t>
            </a:r>
            <a:endParaRPr sz="3959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3849" y="1200726"/>
            <a:ext cx="86908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+ 10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7, (17 - 2) * 8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16)  # две звёздочки означают возведение 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3)  # один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слэш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деление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ответом дробью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3)  # два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слэша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считают частное от деления нацело                # это как операция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других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языках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(37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3)  # процент считает остаток от деления нацело               # это как операция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других языках</a:t>
            </a:r>
          </a:p>
        </p:txBody>
      </p:sp>
    </p:spTree>
    <p:extLst>
      <p:ext uri="{BB962C8B-B14F-4D97-AF65-F5344CB8AC3E}">
        <p14:creationId xmlns:p14="http://schemas.microsoft.com/office/powerpoint/2010/main" val="1787878484"/>
      </p:ext>
    </p:extLst>
  </p:cSld>
  <p:clrMapOvr>
    <a:masterClrMapping/>
  </p:clrMapOvr>
</p:sld>
</file>

<file path=ppt/theme/theme1.xml><?xml version="1.0" encoding="utf-8"?>
<a:theme xmlns:a="http://schemas.openxmlformats.org/drawingml/2006/main" name="цмит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638</Words>
  <Application>Microsoft Office PowerPoint</Application>
  <PresentationFormat>Экран (4:3)</PresentationFormat>
  <Paragraphs>120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</vt:lpstr>
      <vt:lpstr>Times New Roman</vt:lpstr>
      <vt:lpstr>цмит</vt:lpstr>
      <vt:lpstr>Python</vt:lpstr>
      <vt:lpstr>Правила </vt:lpstr>
      <vt:lpstr>Знакомство с Python</vt:lpstr>
      <vt:lpstr>Презентация PowerPoint</vt:lpstr>
      <vt:lpstr>Крупные и популярные проекты</vt:lpstr>
      <vt:lpstr>Ввод/вывод данных</vt:lpstr>
      <vt:lpstr>Базовые типы</vt:lpstr>
      <vt:lpstr>Базовые типы</vt:lpstr>
      <vt:lpstr>Математические операции</vt:lpstr>
      <vt:lpstr>Конструкции управления потоком: ветвление</vt:lpstr>
      <vt:lpstr>Конструкции управления потоком: ветвление</vt:lpstr>
      <vt:lpstr>Операторы сравнения</vt:lpstr>
      <vt:lpstr>Логические операторы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Ситников</cp:lastModifiedBy>
  <cp:revision>12</cp:revision>
  <dcterms:modified xsi:type="dcterms:W3CDTF">2019-03-24T18:02:35Z</dcterms:modified>
</cp:coreProperties>
</file>