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  <p:sldId id="266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bg>
      <p:bgPr>
        <a:solidFill>
          <a:srgbClr val="FFFFF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6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628650" y="446568"/>
            <a:ext cx="7886700" cy="59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4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628650" y="1573619"/>
            <a:ext cx="7886700" cy="4603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628650" y="467831"/>
            <a:ext cx="7886700" cy="542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4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628650" y="414670"/>
            <a:ext cx="7886700" cy="64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4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bg>
      <p:bgPr>
        <a:solidFill>
          <a:srgbClr val="FFFFFF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3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3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11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. текст" type="vertTx">
  <p:cSld name="VERTICAL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 txBox="1">
            <a:spLocks noGrp="1"/>
          </p:cNvSpPr>
          <p:nvPr>
            <p:ph type="title"/>
          </p:nvPr>
        </p:nvSpPr>
        <p:spPr>
          <a:xfrm>
            <a:off x="628650" y="680483"/>
            <a:ext cx="7886700" cy="606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4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. загол. и текст" type="vertTitleAndTx">
  <p:cSld name="VERTICAL_TITLE_AND_VERTICAL_TEXT">
    <p:bg>
      <p:bgPr>
        <a:solidFill>
          <a:srgbClr val="FFFFFF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4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467831"/>
            <a:ext cx="7886700" cy="542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4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"/>
          <p:cNvSpPr txBox="1">
            <a:spLocks noGrp="1"/>
          </p:cNvSpPr>
          <p:nvPr>
            <p:ph type="ctrTitle"/>
          </p:nvPr>
        </p:nvSpPr>
        <p:spPr>
          <a:xfrm>
            <a:off x="383900" y="2230258"/>
            <a:ext cx="5715000" cy="939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5400" b="1" dirty="0" smtClean="0">
                <a:latin typeface="Arial"/>
                <a:ea typeface="Arial"/>
                <a:cs typeface="Arial"/>
                <a:sym typeface="Arial"/>
              </a:rPr>
              <a:t>Python</a:t>
            </a:r>
            <a:endParaRPr sz="5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7"/>
          <p:cNvSpPr txBox="1">
            <a:spLocks noGrp="1"/>
          </p:cNvSpPr>
          <p:nvPr>
            <p:ph type="subTitle" idx="1"/>
          </p:nvPr>
        </p:nvSpPr>
        <p:spPr>
          <a:xfrm>
            <a:off x="405166" y="3349114"/>
            <a:ext cx="4752754" cy="77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Arial"/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Занятие </a:t>
            </a:r>
            <a:r>
              <a:rPr lang="ru-RU" dirty="0" smtClean="0">
                <a:latin typeface="Arial"/>
                <a:ea typeface="Arial"/>
                <a:cs typeface="Arial"/>
                <a:sym typeface="Arial"/>
              </a:rPr>
              <a:t>№ 1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5564" y="157018"/>
            <a:ext cx="8219786" cy="884974"/>
          </a:xfrm>
        </p:spPr>
        <p:txBody>
          <a:bodyPr/>
          <a:lstStyle/>
          <a:p>
            <a:r>
              <a:rPr lang="ru-RU" b="1" dirty="0" smtClean="0"/>
              <a:t>Пример</a:t>
            </a:r>
            <a:r>
              <a:rPr lang="en-US" b="1" dirty="0" smtClean="0"/>
              <a:t> </a:t>
            </a:r>
            <a:r>
              <a:rPr lang="ru-RU" b="1" dirty="0" smtClean="0"/>
              <a:t>цикла </a:t>
            </a:r>
            <a:r>
              <a:rPr lang="en-US" b="1" dirty="0" smtClean="0"/>
              <a:t>for</a:t>
            </a:r>
            <a:endParaRPr lang="ru-RU" b="1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95564" y="1041992"/>
            <a:ext cx="8219786" cy="5134971"/>
          </a:xfrm>
        </p:spPr>
        <p:txBody>
          <a:bodyPr/>
          <a:lstStyle/>
          <a:p>
            <a:pPr marL="50800" indent="0">
              <a:buNone/>
            </a:pPr>
            <a:r>
              <a:rPr lang="ru-RU" b="1" dirty="0">
                <a:solidFill>
                  <a:schemeClr val="tx1"/>
                </a:solidFill>
                <a:latin typeface="Courier 10 Pitch"/>
              </a:rPr>
              <a:t>Сумма </a:t>
            </a:r>
            <a:r>
              <a:rPr lang="ru-RU" b="1" dirty="0" smtClean="0">
                <a:solidFill>
                  <a:schemeClr val="tx1"/>
                </a:solidFill>
                <a:latin typeface="Courier 10 Pitch"/>
              </a:rPr>
              <a:t>нечетных </a:t>
            </a:r>
            <a:r>
              <a:rPr lang="ru-RU" b="1" dirty="0">
                <a:solidFill>
                  <a:schemeClr val="tx1"/>
                </a:solidFill>
                <a:latin typeface="Courier 10 Pitch"/>
              </a:rPr>
              <a:t>чисел на отрезке от a до </a:t>
            </a:r>
            <a:r>
              <a:rPr lang="ru-RU" b="1" dirty="0" smtClean="0">
                <a:solidFill>
                  <a:schemeClr val="tx1"/>
                </a:solidFill>
                <a:latin typeface="Courier 10 Pitch"/>
              </a:rPr>
              <a:t>b</a:t>
            </a:r>
            <a:r>
              <a:rPr lang="en-US" b="1" dirty="0" smtClean="0">
                <a:solidFill>
                  <a:schemeClr val="tx1"/>
                </a:solidFill>
                <a:latin typeface="Courier 10 Pitch"/>
              </a:rPr>
              <a:t>:</a:t>
            </a:r>
          </a:p>
          <a:p>
            <a:pPr marL="50800" indent="0">
              <a:buNone/>
            </a:pPr>
            <a:r>
              <a:rPr lang="ru-RU" altLang="ru-RU" b="1" dirty="0">
                <a:solidFill>
                  <a:schemeClr val="tx1"/>
                </a:solidFill>
                <a:latin typeface="Courier 10 Pitch"/>
              </a:rPr>
              <a:t>&gt;&gt;&gt; </a:t>
            </a:r>
            <a:r>
              <a:rPr lang="ru-RU" altLang="ru-RU" dirty="0" smtClean="0">
                <a:solidFill>
                  <a:schemeClr val="tx1"/>
                </a:solidFill>
                <a:latin typeface="Courier 10 Pitch"/>
                <a:cs typeface="Courier New" panose="02070309020205020404" pitchFamily="49" charset="0"/>
              </a:rPr>
              <a:t>a</a:t>
            </a:r>
            <a:r>
              <a:rPr lang="ru-RU" altLang="ru-RU" dirty="0">
                <a:solidFill>
                  <a:schemeClr val="tx1"/>
                </a:solidFill>
                <a:latin typeface="Courier 10 Pitch"/>
                <a:cs typeface="Courier New" panose="02070309020205020404" pitchFamily="49" charset="0"/>
              </a:rPr>
              <a:t>, b = </a:t>
            </a:r>
            <a:r>
              <a:rPr lang="ru-RU" altLang="ru-RU" dirty="0" err="1" smtClean="0">
                <a:solidFill>
                  <a:schemeClr val="tx1"/>
                </a:solidFill>
                <a:latin typeface="Courier 10 Pitch"/>
                <a:cs typeface="Courier New" panose="02070309020205020404" pitchFamily="49" charset="0"/>
              </a:rPr>
              <a:t>int</a:t>
            </a:r>
            <a:r>
              <a:rPr lang="ru-RU" altLang="ru-RU" dirty="0" smtClean="0">
                <a:solidFill>
                  <a:schemeClr val="tx1"/>
                </a:solidFill>
                <a:latin typeface="Courier 10 Pitch"/>
                <a:cs typeface="Courier New" panose="02070309020205020404" pitchFamily="49" charset="0"/>
              </a:rPr>
              <a:t>(</a:t>
            </a:r>
            <a:r>
              <a:rPr lang="ru-RU" altLang="ru-RU" dirty="0" err="1">
                <a:solidFill>
                  <a:schemeClr val="tx1"/>
                </a:solidFill>
                <a:latin typeface="Courier 10 Pitch"/>
                <a:cs typeface="Courier New" panose="02070309020205020404" pitchFamily="49" charset="0"/>
              </a:rPr>
              <a:t>input</a:t>
            </a:r>
            <a:r>
              <a:rPr lang="ru-RU" altLang="ru-RU" dirty="0" smtClean="0">
                <a:solidFill>
                  <a:schemeClr val="tx1"/>
                </a:solidFill>
                <a:latin typeface="Courier 10 Pitch"/>
                <a:cs typeface="Courier New" panose="02070309020205020404" pitchFamily="49" charset="0"/>
              </a:rPr>
              <a:t>())</a:t>
            </a:r>
            <a:r>
              <a:rPr lang="en-US" altLang="ru-RU" dirty="0" smtClean="0">
                <a:solidFill>
                  <a:schemeClr val="tx1"/>
                </a:solidFill>
                <a:latin typeface="Courier 10 Pitch"/>
                <a:cs typeface="Courier New" panose="02070309020205020404" pitchFamily="49" charset="0"/>
              </a:rPr>
              <a:t>, </a:t>
            </a:r>
            <a:r>
              <a:rPr lang="ru-RU" altLang="ru-RU" dirty="0" err="1" smtClean="0">
                <a:solidFill>
                  <a:schemeClr val="tx1"/>
                </a:solidFill>
                <a:latin typeface="Courier 10 Pitch"/>
                <a:cs typeface="Courier New" panose="02070309020205020404" pitchFamily="49" charset="0"/>
              </a:rPr>
              <a:t>int</a:t>
            </a:r>
            <a:r>
              <a:rPr lang="ru-RU" altLang="ru-RU" dirty="0" smtClean="0">
                <a:solidFill>
                  <a:schemeClr val="tx1"/>
                </a:solidFill>
                <a:latin typeface="Courier 10 Pitch"/>
                <a:cs typeface="Courier New" panose="02070309020205020404" pitchFamily="49" charset="0"/>
              </a:rPr>
              <a:t>(</a:t>
            </a:r>
            <a:r>
              <a:rPr lang="en-US" altLang="ru-RU" dirty="0">
                <a:solidFill>
                  <a:schemeClr val="tx1"/>
                </a:solidFill>
                <a:latin typeface="Courier 10 Pitch"/>
                <a:cs typeface="Courier New" panose="02070309020205020404" pitchFamily="49" charset="0"/>
              </a:rPr>
              <a:t>input</a:t>
            </a:r>
            <a:r>
              <a:rPr lang="en-US" altLang="ru-RU" dirty="0" smtClean="0">
                <a:solidFill>
                  <a:schemeClr val="tx1"/>
                </a:solidFill>
                <a:latin typeface="Courier 10 Pitch"/>
                <a:cs typeface="Courier New" panose="02070309020205020404" pitchFamily="49" charset="0"/>
              </a:rPr>
              <a:t>()</a:t>
            </a:r>
            <a:r>
              <a:rPr lang="ru-RU" altLang="ru-RU" dirty="0" smtClean="0">
                <a:solidFill>
                  <a:schemeClr val="tx1"/>
                </a:solidFill>
                <a:latin typeface="Courier 10 Pitch"/>
                <a:cs typeface="Courier New" panose="02070309020205020404" pitchFamily="49" charset="0"/>
              </a:rPr>
              <a:t>)</a:t>
            </a:r>
            <a:r>
              <a:rPr lang="ru-RU" altLang="ru-RU" dirty="0">
                <a:solidFill>
                  <a:schemeClr val="tx1"/>
                </a:solidFill>
                <a:latin typeface="Courier 10 Pitch"/>
                <a:cs typeface="Courier New" panose="02070309020205020404" pitchFamily="49" charset="0"/>
              </a:rPr>
              <a:t/>
            </a:r>
            <a:br>
              <a:rPr lang="ru-RU" altLang="ru-RU" dirty="0">
                <a:solidFill>
                  <a:schemeClr val="tx1"/>
                </a:solidFill>
                <a:latin typeface="Courier 10 Pitch"/>
                <a:cs typeface="Courier New" panose="02070309020205020404" pitchFamily="49" charset="0"/>
              </a:rPr>
            </a:br>
            <a:r>
              <a:rPr lang="ru-RU" altLang="ru-RU" b="1" dirty="0">
                <a:solidFill>
                  <a:schemeClr val="tx1"/>
                </a:solidFill>
                <a:latin typeface="Courier 10 Pitch"/>
              </a:rPr>
              <a:t>&gt;&gt;&gt; </a:t>
            </a:r>
            <a:r>
              <a:rPr lang="ru-RU" altLang="ru-RU" dirty="0" smtClean="0">
                <a:solidFill>
                  <a:schemeClr val="tx1"/>
                </a:solidFill>
                <a:latin typeface="Courier 10 Pitch"/>
                <a:cs typeface="Courier New" panose="02070309020205020404" pitchFamily="49" charset="0"/>
              </a:rPr>
              <a:t>s </a:t>
            </a:r>
            <a:r>
              <a:rPr lang="ru-RU" altLang="ru-RU" dirty="0">
                <a:solidFill>
                  <a:schemeClr val="tx1"/>
                </a:solidFill>
                <a:latin typeface="Courier 10 Pitch"/>
                <a:cs typeface="Courier New" panose="02070309020205020404" pitchFamily="49" charset="0"/>
              </a:rPr>
              <a:t>= 0</a:t>
            </a:r>
            <a:br>
              <a:rPr lang="ru-RU" altLang="ru-RU" dirty="0">
                <a:solidFill>
                  <a:schemeClr val="tx1"/>
                </a:solidFill>
                <a:latin typeface="Courier 10 Pitch"/>
                <a:cs typeface="Courier New" panose="02070309020205020404" pitchFamily="49" charset="0"/>
              </a:rPr>
            </a:br>
            <a:r>
              <a:rPr lang="ru-RU" altLang="ru-RU" b="1" dirty="0">
                <a:solidFill>
                  <a:schemeClr val="tx1"/>
                </a:solidFill>
                <a:latin typeface="Courier 10 Pitch"/>
              </a:rPr>
              <a:t>&gt;&gt;&gt; </a:t>
            </a:r>
            <a:r>
              <a:rPr lang="ru-RU" altLang="ru-RU" dirty="0" err="1" smtClean="0">
                <a:solidFill>
                  <a:schemeClr val="tx1"/>
                </a:solidFill>
                <a:latin typeface="Courier 10 Pitch"/>
                <a:cs typeface="Courier New" panose="02070309020205020404" pitchFamily="49" charset="0"/>
              </a:rPr>
              <a:t>for</a:t>
            </a:r>
            <a:r>
              <a:rPr lang="ru-RU" altLang="ru-RU" dirty="0" smtClean="0">
                <a:solidFill>
                  <a:schemeClr val="tx1"/>
                </a:solidFill>
                <a:latin typeface="Courier 10 Pitch"/>
                <a:cs typeface="Courier New" panose="02070309020205020404" pitchFamily="49" charset="0"/>
              </a:rPr>
              <a:t> </a:t>
            </a:r>
            <a:r>
              <a:rPr lang="ru-RU" altLang="ru-RU" dirty="0">
                <a:solidFill>
                  <a:schemeClr val="tx1"/>
                </a:solidFill>
                <a:latin typeface="Courier 10 Pitch"/>
                <a:cs typeface="Courier New" panose="02070309020205020404" pitchFamily="49" charset="0"/>
              </a:rPr>
              <a:t>i </a:t>
            </a:r>
            <a:r>
              <a:rPr lang="ru-RU" altLang="ru-RU" dirty="0" err="1">
                <a:solidFill>
                  <a:schemeClr val="tx1"/>
                </a:solidFill>
                <a:latin typeface="Courier 10 Pitch"/>
                <a:cs typeface="Courier New" panose="02070309020205020404" pitchFamily="49" charset="0"/>
              </a:rPr>
              <a:t>in</a:t>
            </a:r>
            <a:r>
              <a:rPr lang="ru-RU" altLang="ru-RU" dirty="0">
                <a:solidFill>
                  <a:schemeClr val="tx1"/>
                </a:solidFill>
                <a:latin typeface="Courier 10 Pitch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chemeClr val="tx1"/>
                </a:solidFill>
                <a:latin typeface="Courier 10 Pitch"/>
                <a:cs typeface="Courier New" panose="02070309020205020404" pitchFamily="49" charset="0"/>
              </a:rPr>
              <a:t>range</a:t>
            </a:r>
            <a:r>
              <a:rPr lang="ru-RU" altLang="ru-RU" dirty="0">
                <a:solidFill>
                  <a:schemeClr val="tx1"/>
                </a:solidFill>
                <a:latin typeface="Courier 10 Pitch"/>
                <a:cs typeface="Courier New" panose="02070309020205020404" pitchFamily="49" charset="0"/>
              </a:rPr>
              <a:t>(a, b + 1):</a:t>
            </a:r>
            <a:br>
              <a:rPr lang="ru-RU" altLang="ru-RU" dirty="0">
                <a:solidFill>
                  <a:schemeClr val="tx1"/>
                </a:solidFill>
                <a:latin typeface="Courier 10 Pitch"/>
                <a:cs typeface="Courier New" panose="02070309020205020404" pitchFamily="49" charset="0"/>
              </a:rPr>
            </a:br>
            <a:r>
              <a:rPr lang="ru-RU" altLang="ru-RU" b="1" dirty="0">
                <a:solidFill>
                  <a:schemeClr val="tx1"/>
                </a:solidFill>
                <a:latin typeface="Courier 10 Pitch"/>
              </a:rPr>
              <a:t>&gt;&gt;&gt;</a:t>
            </a:r>
            <a:r>
              <a:rPr lang="ru-RU" altLang="ru-RU" dirty="0" smtClean="0">
                <a:solidFill>
                  <a:schemeClr val="tx1"/>
                </a:solidFill>
                <a:latin typeface="Courier 10 Pitch"/>
                <a:cs typeface="Courier New" panose="02070309020205020404" pitchFamily="49" charset="0"/>
              </a:rPr>
              <a:t>    </a:t>
            </a:r>
            <a:r>
              <a:rPr lang="ru-RU" altLang="ru-RU" dirty="0" err="1">
                <a:solidFill>
                  <a:schemeClr val="tx1"/>
                </a:solidFill>
                <a:latin typeface="Courier 10 Pitch"/>
                <a:cs typeface="Courier New" panose="02070309020205020404" pitchFamily="49" charset="0"/>
              </a:rPr>
              <a:t>if</a:t>
            </a:r>
            <a:r>
              <a:rPr lang="ru-RU" altLang="ru-RU" dirty="0">
                <a:solidFill>
                  <a:schemeClr val="tx1"/>
                </a:solidFill>
                <a:latin typeface="Courier 10 Pitch"/>
                <a:cs typeface="Courier New" panose="02070309020205020404" pitchFamily="49" charset="0"/>
              </a:rPr>
              <a:t> i % 2 == 1:</a:t>
            </a:r>
            <a:br>
              <a:rPr lang="ru-RU" altLang="ru-RU" dirty="0">
                <a:solidFill>
                  <a:schemeClr val="tx1"/>
                </a:solidFill>
                <a:latin typeface="Courier 10 Pitch"/>
                <a:cs typeface="Courier New" panose="02070309020205020404" pitchFamily="49" charset="0"/>
              </a:rPr>
            </a:br>
            <a:r>
              <a:rPr lang="ru-RU" altLang="ru-RU" b="1" dirty="0">
                <a:solidFill>
                  <a:schemeClr val="tx1"/>
                </a:solidFill>
                <a:latin typeface="Courier 10 Pitch"/>
              </a:rPr>
              <a:t>&gt;&gt;&gt;</a:t>
            </a:r>
            <a:r>
              <a:rPr lang="ru-RU" altLang="ru-RU" dirty="0" smtClean="0">
                <a:solidFill>
                  <a:schemeClr val="tx1"/>
                </a:solidFill>
                <a:latin typeface="Courier 10 Pitch"/>
                <a:cs typeface="Courier New" panose="02070309020205020404" pitchFamily="49" charset="0"/>
              </a:rPr>
              <a:t>        </a:t>
            </a:r>
            <a:r>
              <a:rPr lang="ru-RU" altLang="ru-RU" dirty="0">
                <a:solidFill>
                  <a:schemeClr val="tx1"/>
                </a:solidFill>
                <a:latin typeface="Courier 10 Pitch"/>
                <a:cs typeface="Courier New" panose="02070309020205020404" pitchFamily="49" charset="0"/>
              </a:rPr>
              <a:t>s += i</a:t>
            </a:r>
            <a:br>
              <a:rPr lang="ru-RU" altLang="ru-RU" dirty="0">
                <a:solidFill>
                  <a:schemeClr val="tx1"/>
                </a:solidFill>
                <a:latin typeface="Courier 10 Pitch"/>
                <a:cs typeface="Courier New" panose="02070309020205020404" pitchFamily="49" charset="0"/>
              </a:rPr>
            </a:br>
            <a:r>
              <a:rPr lang="ru-RU" altLang="ru-RU" b="1" dirty="0">
                <a:solidFill>
                  <a:schemeClr val="tx1"/>
                </a:solidFill>
                <a:latin typeface="Courier 10 Pitch"/>
              </a:rPr>
              <a:t>&gt;&gt;&gt; </a:t>
            </a:r>
            <a:r>
              <a:rPr lang="ru-RU" altLang="ru-RU" dirty="0" err="1" smtClean="0">
                <a:solidFill>
                  <a:schemeClr val="tx1"/>
                </a:solidFill>
                <a:latin typeface="Courier 10 Pitch"/>
                <a:cs typeface="Courier New" panose="02070309020205020404" pitchFamily="49" charset="0"/>
              </a:rPr>
              <a:t>print</a:t>
            </a:r>
            <a:r>
              <a:rPr lang="ru-RU" altLang="ru-RU" dirty="0" smtClean="0">
                <a:solidFill>
                  <a:schemeClr val="tx1"/>
                </a:solidFill>
                <a:latin typeface="Courier 10 Pitch"/>
                <a:cs typeface="Courier New" panose="02070309020205020404" pitchFamily="49" charset="0"/>
              </a:rPr>
              <a:t>(s</a:t>
            </a:r>
            <a:r>
              <a:rPr lang="ru-RU" altLang="ru-RU" dirty="0">
                <a:solidFill>
                  <a:schemeClr val="tx1"/>
                </a:solidFill>
                <a:latin typeface="Courier 10 Pitch"/>
                <a:cs typeface="Courier New" panose="02070309020205020404" pitchFamily="49" charset="0"/>
              </a:rPr>
              <a:t>)</a:t>
            </a:r>
            <a:endParaRPr lang="ru-RU" altLang="ru-RU" dirty="0">
              <a:solidFill>
                <a:schemeClr val="tx1"/>
              </a:solidFill>
              <a:latin typeface="Courier 10 Pitch"/>
            </a:endParaRPr>
          </a:p>
          <a:p>
            <a:pPr marL="50800" indent="0">
              <a:buNone/>
            </a:pPr>
            <a:r>
              <a:rPr lang="ru-RU" sz="2400" dirty="0" smtClean="0">
                <a:latin typeface="Courier 10 Pitch"/>
              </a:rPr>
              <a:t>Изменить программу</a:t>
            </a:r>
            <a:r>
              <a:rPr lang="en-US" sz="2400" dirty="0" smtClean="0">
                <a:latin typeface="Courier 10 Pitch"/>
              </a:rPr>
              <a:t>: </a:t>
            </a:r>
            <a:r>
              <a:rPr lang="ru-RU" sz="2400" dirty="0" smtClean="0">
                <a:latin typeface="Courier 10 Pitch"/>
              </a:rPr>
              <a:t>решить задачу без использования </a:t>
            </a:r>
            <a:r>
              <a:rPr lang="en-US" sz="2400" dirty="0" smtClean="0">
                <a:latin typeface="Courier 10 Pitch"/>
              </a:rPr>
              <a:t>if-else </a:t>
            </a:r>
            <a:r>
              <a:rPr lang="ru-RU" sz="2400" dirty="0" smtClean="0">
                <a:latin typeface="Courier 10 Pitch"/>
              </a:rPr>
              <a:t>в цикле</a:t>
            </a:r>
            <a:endParaRPr lang="ru-RU" sz="2400" dirty="0">
              <a:latin typeface="Courier 10 Pitch"/>
            </a:endParaRPr>
          </a:p>
        </p:txBody>
      </p:sp>
    </p:spTree>
    <p:extLst>
      <p:ext uri="{BB962C8B-B14F-4D97-AF65-F5344CB8AC3E}">
        <p14:creationId xmlns:p14="http://schemas.microsoft.com/office/powerpoint/2010/main" val="343296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5564" y="369455"/>
            <a:ext cx="8219786" cy="672537"/>
          </a:xfrm>
        </p:spPr>
        <p:txBody>
          <a:bodyPr/>
          <a:lstStyle/>
          <a:p>
            <a:r>
              <a:rPr lang="ru-RU" b="1" dirty="0" smtClean="0"/>
              <a:t>Задачи</a:t>
            </a:r>
            <a:endParaRPr lang="ru-RU" b="1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95564" y="1041992"/>
            <a:ext cx="8219786" cy="5134971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Courier 10 Pitch"/>
              </a:rPr>
              <a:t>Вывести треугольник из </a:t>
            </a:r>
            <a:r>
              <a:rPr lang="ru-RU" dirty="0" smtClean="0">
                <a:solidFill>
                  <a:schemeClr val="tx1"/>
                </a:solidFill>
                <a:latin typeface="Courier 10 Pitch"/>
              </a:rPr>
              <a:t>звезд</a:t>
            </a:r>
          </a:p>
          <a:p>
            <a:r>
              <a:rPr lang="ru-RU" altLang="ru-RU" dirty="0">
                <a:solidFill>
                  <a:schemeClr val="tx1"/>
                </a:solidFill>
                <a:latin typeface="Courier 10 Pitch"/>
                <a:cs typeface="Courier New" panose="02070309020205020404" pitchFamily="49" charset="0"/>
              </a:rPr>
              <a:t>Посчитать сумму чисел от a </a:t>
            </a:r>
            <a:r>
              <a:rPr lang="ru-RU" altLang="ru-RU" dirty="0" smtClean="0">
                <a:solidFill>
                  <a:schemeClr val="tx1"/>
                </a:solidFill>
                <a:latin typeface="Courier 10 Pitch"/>
                <a:cs typeface="Courier New" panose="02070309020205020404" pitchFamily="49" charset="0"/>
              </a:rPr>
              <a:t>до </a:t>
            </a:r>
            <a:r>
              <a:rPr lang="en-US" altLang="ru-RU" dirty="0" smtClean="0">
                <a:solidFill>
                  <a:schemeClr val="tx1"/>
                </a:solidFill>
                <a:latin typeface="Courier 10 Pitch"/>
                <a:cs typeface="Courier New" panose="02070309020205020404" pitchFamily="49" charset="0"/>
              </a:rPr>
              <a:t>b</a:t>
            </a:r>
          </a:p>
          <a:p>
            <a:pPr lvl="0"/>
            <a:r>
              <a:rPr lang="ru-RU" altLang="ru-RU" dirty="0" smtClean="0">
                <a:solidFill>
                  <a:schemeClr val="tx1"/>
                </a:solidFill>
                <a:latin typeface="Courier 10 Pitch"/>
              </a:rPr>
              <a:t>Выведите </a:t>
            </a:r>
            <a:r>
              <a:rPr lang="ru-RU" altLang="ru-RU" dirty="0">
                <a:solidFill>
                  <a:schemeClr val="tx1"/>
                </a:solidFill>
                <a:latin typeface="Courier 10 Pitch"/>
              </a:rPr>
              <a:t>все нечётные числа от A до B включительно, в порядке </a:t>
            </a:r>
            <a:r>
              <a:rPr lang="ru-RU" altLang="ru-RU" dirty="0" smtClean="0">
                <a:solidFill>
                  <a:schemeClr val="tx1"/>
                </a:solidFill>
                <a:latin typeface="Courier 10 Pitch"/>
              </a:rPr>
              <a:t>убывания. В этой задаче можно обойтись без инструкции </a:t>
            </a:r>
            <a:r>
              <a:rPr lang="ru-RU" altLang="ru-RU" dirty="0" err="1" smtClean="0">
                <a:solidFill>
                  <a:schemeClr val="tx1"/>
                </a:solidFill>
                <a:latin typeface="Courier 10 Pitch"/>
              </a:rPr>
              <a:t>if</a:t>
            </a:r>
            <a:r>
              <a:rPr lang="ru-RU" altLang="ru-RU" dirty="0" smtClean="0">
                <a:solidFill>
                  <a:schemeClr val="tx1"/>
                </a:solidFill>
                <a:latin typeface="Courier 10 Pitch"/>
              </a:rPr>
              <a:t>. </a:t>
            </a:r>
            <a:endParaRPr lang="ru-RU" altLang="ru-RU" dirty="0">
              <a:solidFill>
                <a:schemeClr val="tx1"/>
              </a:solidFill>
              <a:latin typeface="Courier 10 Pitch"/>
            </a:endParaRPr>
          </a:p>
          <a:p>
            <a:r>
              <a:rPr lang="ru-RU" dirty="0">
                <a:solidFill>
                  <a:schemeClr val="tx1"/>
                </a:solidFill>
                <a:latin typeface="Courier 10 Pitch"/>
              </a:rPr>
              <a:t>По данному натуральному n вычислите сумму 1</a:t>
            </a:r>
            <a:r>
              <a:rPr lang="ru-RU" baseline="30000" dirty="0">
                <a:solidFill>
                  <a:schemeClr val="tx1"/>
                </a:solidFill>
                <a:latin typeface="Courier 10 Pitch"/>
              </a:rPr>
              <a:t>3</a:t>
            </a:r>
            <a:r>
              <a:rPr lang="ru-RU" dirty="0">
                <a:solidFill>
                  <a:schemeClr val="tx1"/>
                </a:solidFill>
                <a:latin typeface="Courier 10 Pitch"/>
              </a:rPr>
              <a:t>+2</a:t>
            </a:r>
            <a:r>
              <a:rPr lang="ru-RU" baseline="30000" dirty="0">
                <a:solidFill>
                  <a:schemeClr val="tx1"/>
                </a:solidFill>
                <a:latin typeface="Courier 10 Pitch"/>
              </a:rPr>
              <a:t>3</a:t>
            </a:r>
            <a:r>
              <a:rPr lang="ru-RU" dirty="0">
                <a:solidFill>
                  <a:schemeClr val="tx1"/>
                </a:solidFill>
                <a:latin typeface="Courier 10 Pitch"/>
              </a:rPr>
              <a:t>+3</a:t>
            </a:r>
            <a:r>
              <a:rPr lang="ru-RU" baseline="30000" dirty="0">
                <a:solidFill>
                  <a:schemeClr val="tx1"/>
                </a:solidFill>
                <a:latin typeface="Courier 10 Pitch"/>
              </a:rPr>
              <a:t>3</a:t>
            </a:r>
            <a:r>
              <a:rPr lang="ru-RU" dirty="0">
                <a:solidFill>
                  <a:schemeClr val="tx1"/>
                </a:solidFill>
                <a:latin typeface="Courier 10 Pitch"/>
              </a:rPr>
              <a:t>+...+n</a:t>
            </a:r>
            <a:r>
              <a:rPr lang="ru-RU" baseline="30000" dirty="0">
                <a:solidFill>
                  <a:schemeClr val="tx1"/>
                </a:solidFill>
                <a:latin typeface="Courier 10 Pitch"/>
              </a:rPr>
              <a:t>3</a:t>
            </a:r>
            <a:r>
              <a:rPr lang="ru-RU" dirty="0">
                <a:solidFill>
                  <a:schemeClr val="tx1"/>
                </a:solidFill>
                <a:latin typeface="Courier 10 Pitch"/>
              </a:rPr>
              <a:t>.</a:t>
            </a:r>
            <a:endParaRPr lang="ru-RU" b="1" dirty="0">
              <a:solidFill>
                <a:schemeClr val="tx1"/>
              </a:solidFill>
              <a:latin typeface="Courier 10 Pitch"/>
            </a:endParaRPr>
          </a:p>
        </p:txBody>
      </p:sp>
    </p:spTree>
    <p:extLst>
      <p:ext uri="{BB962C8B-B14F-4D97-AF65-F5344CB8AC3E}">
        <p14:creationId xmlns:p14="http://schemas.microsoft.com/office/powerpoint/2010/main" val="380866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8"/>
          <p:cNvSpPr txBox="1">
            <a:spLocks noGrp="1"/>
          </p:cNvSpPr>
          <p:nvPr>
            <p:ph type="title"/>
          </p:nvPr>
        </p:nvSpPr>
        <p:spPr>
          <a:xfrm>
            <a:off x="628650" y="446568"/>
            <a:ext cx="8241030" cy="59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</a:pPr>
            <a:r>
              <a:rPr lang="ru-RU" sz="3959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Правила </a:t>
            </a:r>
            <a:endParaRPr sz="3959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6" name="Google Shape;96;p28"/>
          <p:cNvSpPr txBox="1">
            <a:spLocks noGrp="1"/>
          </p:cNvSpPr>
          <p:nvPr>
            <p:ph type="body" idx="1"/>
          </p:nvPr>
        </p:nvSpPr>
        <p:spPr>
          <a:xfrm>
            <a:off x="628650" y="1573619"/>
            <a:ext cx="7886700" cy="4603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Соблюдаем дисциплину на занятии</a:t>
            </a:r>
            <a:br>
              <a:rPr lang="ru-RU"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ru-RU"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-не выкрикиваем с места</a:t>
            </a:r>
            <a:br>
              <a:rPr lang="ru-RU"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ru-RU"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-поднимаем руку</a:t>
            </a:r>
            <a:endParaRPr sz="2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Бережно относимся к компьютерам</a:t>
            </a:r>
            <a:endParaRPr sz="2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515350" cy="1041992"/>
          </a:xfrm>
        </p:spPr>
        <p:txBody>
          <a:bodyPr/>
          <a:lstStyle/>
          <a:p>
            <a:r>
              <a:rPr lang="ru-RU" sz="3200" b="1" dirty="0"/>
              <a:t>Конструкции управления </a:t>
            </a:r>
            <a:r>
              <a:rPr lang="ru-RU" sz="3200" b="1" dirty="0" smtClean="0"/>
              <a:t>потоком</a:t>
            </a:r>
            <a:r>
              <a:rPr lang="en-US" sz="3200" b="1" dirty="0" smtClean="0"/>
              <a:t>: </a:t>
            </a:r>
            <a:r>
              <a:rPr lang="ru-RU" sz="3200" b="1" dirty="0" smtClean="0"/>
              <a:t>цикл </a:t>
            </a:r>
            <a:r>
              <a:rPr lang="en-US" sz="3200" b="1" dirty="0" smtClean="0"/>
              <a:t>While</a:t>
            </a:r>
            <a:endParaRPr lang="ru-RU" sz="32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77668" y="1121037"/>
            <a:ext cx="8552295" cy="5048853"/>
          </a:xfrm>
        </p:spPr>
        <p:txBody>
          <a:bodyPr/>
          <a:lstStyle/>
          <a:p>
            <a:pPr marL="50800" indent="0">
              <a:buNone/>
            </a:pPr>
            <a:r>
              <a:rPr lang="ru-RU" b="1" dirty="0" err="1">
                <a:latin typeface="Courier 10 Pitch"/>
              </a:rPr>
              <a:t>While</a:t>
            </a:r>
            <a:r>
              <a:rPr lang="ru-RU" dirty="0">
                <a:latin typeface="Courier 10 Pitch"/>
              </a:rPr>
              <a:t> - один из самых универсальных циклов в </a:t>
            </a:r>
            <a:r>
              <a:rPr lang="ru-RU" dirty="0" err="1">
                <a:latin typeface="Courier 10 Pitch"/>
              </a:rPr>
              <a:t>Python</a:t>
            </a:r>
            <a:r>
              <a:rPr lang="ru-RU" dirty="0">
                <a:latin typeface="Courier 10 Pitch"/>
              </a:rPr>
              <a:t>, поэтому довольно медленный. Выполняет тело цикла до тех пор, пока условие цикла истинно</a:t>
            </a:r>
            <a:r>
              <a:rPr lang="ru-RU" dirty="0" smtClean="0">
                <a:latin typeface="Courier 10 Pitch"/>
              </a:rPr>
              <a:t>.</a:t>
            </a:r>
            <a:endParaRPr lang="en-US" dirty="0" smtClean="0">
              <a:latin typeface="Courier 10 Pitch"/>
            </a:endParaRPr>
          </a:p>
          <a:p>
            <a:pPr marL="50800" lvl="0" indent="0">
              <a:buNone/>
            </a:pPr>
            <a:r>
              <a:rPr lang="ru-RU" altLang="ru-RU" b="1" dirty="0">
                <a:solidFill>
                  <a:schemeClr val="tx1"/>
                </a:solidFill>
                <a:latin typeface="Courier 10 Pitch"/>
              </a:rPr>
              <a:t>&gt;&gt;&gt; </a:t>
            </a:r>
            <a:r>
              <a:rPr lang="ru-RU" altLang="ru-RU" dirty="0">
                <a:solidFill>
                  <a:schemeClr val="tx1"/>
                </a:solidFill>
                <a:latin typeface="Courier 10 Pitch"/>
              </a:rPr>
              <a:t>i = 5 </a:t>
            </a:r>
            <a:endParaRPr lang="en-US" altLang="ru-RU" dirty="0" smtClean="0">
              <a:solidFill>
                <a:schemeClr val="tx1"/>
              </a:solidFill>
              <a:latin typeface="Courier 10 Pitch"/>
            </a:endParaRPr>
          </a:p>
          <a:p>
            <a:pPr marL="50800" lvl="0" indent="0">
              <a:buNone/>
            </a:pPr>
            <a:r>
              <a:rPr lang="ru-RU" altLang="ru-RU" b="1" dirty="0" smtClean="0">
                <a:solidFill>
                  <a:schemeClr val="tx1"/>
                </a:solidFill>
                <a:latin typeface="Courier 10 Pitch"/>
              </a:rPr>
              <a:t>&gt;&gt;&gt; </a:t>
            </a:r>
            <a:r>
              <a:rPr lang="ru-RU" altLang="ru-RU" b="1" dirty="0" err="1">
                <a:solidFill>
                  <a:schemeClr val="tx1"/>
                </a:solidFill>
                <a:latin typeface="Courier 10 Pitch"/>
              </a:rPr>
              <a:t>while</a:t>
            </a:r>
            <a:r>
              <a:rPr lang="ru-RU" altLang="ru-RU" dirty="0">
                <a:solidFill>
                  <a:schemeClr val="tx1"/>
                </a:solidFill>
                <a:latin typeface="Courier 10 Pitch"/>
              </a:rPr>
              <a:t> i &lt; 15: </a:t>
            </a:r>
            <a:endParaRPr lang="en-US" altLang="ru-RU" dirty="0">
              <a:solidFill>
                <a:schemeClr val="tx1"/>
              </a:solidFill>
              <a:latin typeface="Courier 10 Pitch"/>
            </a:endParaRPr>
          </a:p>
          <a:p>
            <a:pPr marL="50800" lvl="0" indent="0">
              <a:buNone/>
            </a:pPr>
            <a:r>
              <a:rPr lang="ru-RU" altLang="ru-RU" b="1" dirty="0" smtClean="0">
                <a:solidFill>
                  <a:schemeClr val="tx1"/>
                </a:solidFill>
                <a:latin typeface="Courier 10 Pitch"/>
              </a:rPr>
              <a:t>&gt;&gt;&gt;</a:t>
            </a:r>
            <a:r>
              <a:rPr lang="en-US" altLang="ru-RU" b="1" dirty="0">
                <a:solidFill>
                  <a:schemeClr val="tx1"/>
                </a:solidFill>
                <a:latin typeface="Courier 10 Pitch"/>
              </a:rPr>
              <a:t> </a:t>
            </a:r>
            <a:r>
              <a:rPr lang="en-US" altLang="ru-RU" b="1" dirty="0" smtClean="0">
                <a:solidFill>
                  <a:schemeClr val="tx1"/>
                </a:solidFill>
                <a:latin typeface="Courier 10 Pitch"/>
              </a:rPr>
              <a:t>   </a:t>
            </a:r>
            <a:r>
              <a:rPr lang="ru-RU" altLang="ru-RU" b="1" dirty="0" err="1" smtClean="0">
                <a:solidFill>
                  <a:schemeClr val="tx1"/>
                </a:solidFill>
                <a:latin typeface="Courier 10 Pitch"/>
              </a:rPr>
              <a:t>print</a:t>
            </a:r>
            <a:r>
              <a:rPr lang="ru-RU" altLang="ru-RU" dirty="0" smtClean="0">
                <a:solidFill>
                  <a:schemeClr val="tx1"/>
                </a:solidFill>
                <a:latin typeface="Courier 10 Pitch"/>
              </a:rPr>
              <a:t>(i</a:t>
            </a:r>
            <a:r>
              <a:rPr lang="ru-RU" altLang="ru-RU" dirty="0">
                <a:solidFill>
                  <a:schemeClr val="tx1"/>
                </a:solidFill>
                <a:latin typeface="Courier 10 Pitch"/>
              </a:rPr>
              <a:t>, </a:t>
            </a:r>
            <a:r>
              <a:rPr lang="ru-RU" altLang="ru-RU" dirty="0" err="1">
                <a:solidFill>
                  <a:schemeClr val="tx1"/>
                </a:solidFill>
                <a:latin typeface="Courier 10 Pitch"/>
              </a:rPr>
              <a:t>end</a:t>
            </a:r>
            <a:r>
              <a:rPr lang="ru-RU" altLang="ru-RU" dirty="0" smtClean="0">
                <a:solidFill>
                  <a:schemeClr val="tx1"/>
                </a:solidFill>
                <a:latin typeface="Courier 10 Pitch"/>
              </a:rPr>
              <a:t>='')</a:t>
            </a:r>
            <a:r>
              <a:rPr lang="en-US" altLang="ru-RU" dirty="0">
                <a:solidFill>
                  <a:schemeClr val="tx1"/>
                </a:solidFill>
                <a:latin typeface="Courier 10 Pitch"/>
              </a:rPr>
              <a:t> </a:t>
            </a:r>
            <a:r>
              <a:rPr lang="en-US" altLang="ru-RU" sz="2400" dirty="0">
                <a:solidFill>
                  <a:schemeClr val="tx1"/>
                </a:solidFill>
                <a:latin typeface="Courier 10 Pitch"/>
              </a:rPr>
              <a:t>#end </a:t>
            </a:r>
            <a:r>
              <a:rPr lang="ru-RU" altLang="ru-RU" sz="2400" dirty="0">
                <a:solidFill>
                  <a:schemeClr val="tx1"/>
                </a:solidFill>
                <a:latin typeface="Courier 10 Pitch"/>
              </a:rPr>
              <a:t>меняет </a:t>
            </a:r>
            <a:r>
              <a:rPr lang="ru-RU" altLang="ru-RU" sz="2400" dirty="0" smtClean="0">
                <a:solidFill>
                  <a:schemeClr val="tx1"/>
                </a:solidFill>
                <a:latin typeface="Courier 10 Pitch"/>
              </a:rPr>
              <a:t>вывод</a:t>
            </a:r>
            <a:r>
              <a:rPr lang="en-US" altLang="ru-RU" sz="2400" dirty="0" smtClean="0">
                <a:solidFill>
                  <a:schemeClr val="tx1"/>
                </a:solidFill>
                <a:latin typeface="Courier 10 Pitch"/>
              </a:rPr>
              <a:t> </a:t>
            </a:r>
            <a:r>
              <a:rPr lang="ru-RU" altLang="ru-RU" sz="2400" dirty="0" smtClean="0">
                <a:solidFill>
                  <a:schemeClr val="tx1"/>
                </a:solidFill>
                <a:latin typeface="Courier 10 Pitch"/>
              </a:rPr>
              <a:t>функции </a:t>
            </a:r>
            <a:r>
              <a:rPr lang="en-US" altLang="ru-RU" sz="2400" dirty="0" smtClean="0">
                <a:solidFill>
                  <a:schemeClr val="tx1"/>
                </a:solidFill>
                <a:latin typeface="Courier 10 Pitch"/>
              </a:rPr>
              <a:t>print</a:t>
            </a:r>
          </a:p>
          <a:p>
            <a:pPr marL="50800" lvl="0" indent="0">
              <a:buNone/>
            </a:pPr>
            <a:r>
              <a:rPr lang="ru-RU" altLang="ru-RU" b="1" dirty="0" smtClean="0">
                <a:solidFill>
                  <a:schemeClr val="tx1"/>
                </a:solidFill>
                <a:latin typeface="Courier 10 Pitch"/>
              </a:rPr>
              <a:t>&gt;&gt;&gt;</a:t>
            </a:r>
            <a:r>
              <a:rPr lang="en-US" altLang="ru-RU" b="1" dirty="0" smtClean="0">
                <a:solidFill>
                  <a:schemeClr val="tx1"/>
                </a:solidFill>
                <a:latin typeface="Courier 10 Pitch"/>
              </a:rPr>
              <a:t>    </a:t>
            </a:r>
            <a:r>
              <a:rPr lang="ru-RU" altLang="ru-RU" dirty="0" smtClean="0">
                <a:solidFill>
                  <a:schemeClr val="tx1"/>
                </a:solidFill>
                <a:latin typeface="Courier 10 Pitch"/>
              </a:rPr>
              <a:t>i </a:t>
            </a:r>
            <a:r>
              <a:rPr lang="ru-RU" altLang="ru-RU" dirty="0">
                <a:solidFill>
                  <a:schemeClr val="tx1"/>
                </a:solidFill>
                <a:latin typeface="Courier 10 Pitch"/>
              </a:rPr>
              <a:t>= i + 2 </a:t>
            </a:r>
            <a:endParaRPr lang="en-US" altLang="ru-RU" dirty="0" smtClean="0">
              <a:solidFill>
                <a:schemeClr val="tx1"/>
              </a:solidFill>
              <a:latin typeface="Courier 10 Pitch"/>
            </a:endParaRPr>
          </a:p>
          <a:p>
            <a:pPr marL="50800" lvl="0" indent="0">
              <a:buNone/>
            </a:pPr>
            <a:r>
              <a:rPr lang="ru-RU" altLang="ru-RU" dirty="0" smtClean="0">
                <a:solidFill>
                  <a:srgbClr val="333333"/>
                </a:solidFill>
                <a:latin typeface="Courier 10 Pitch"/>
              </a:rPr>
              <a:t>5 </a:t>
            </a:r>
            <a:r>
              <a:rPr lang="ru-RU" altLang="ru-RU" dirty="0">
                <a:solidFill>
                  <a:srgbClr val="333333"/>
                </a:solidFill>
                <a:latin typeface="Courier 10 Pitch"/>
              </a:rPr>
              <a:t>7 9 11 13</a:t>
            </a:r>
            <a:r>
              <a:rPr lang="ru-RU" altLang="ru-RU" dirty="0">
                <a:solidFill>
                  <a:schemeClr val="tx1"/>
                </a:solidFill>
                <a:latin typeface="Courier 10 Pitch"/>
              </a:rPr>
              <a:t> </a:t>
            </a:r>
          </a:p>
          <a:p>
            <a:pPr marL="50800" indent="0">
              <a:buNone/>
            </a:pPr>
            <a:endParaRPr lang="ru-RU" dirty="0">
              <a:latin typeface="Courier 10 Pitch"/>
            </a:endParaRPr>
          </a:p>
        </p:txBody>
      </p:sp>
    </p:spTree>
    <p:extLst>
      <p:ext uri="{BB962C8B-B14F-4D97-AF65-F5344CB8AC3E}">
        <p14:creationId xmlns:p14="http://schemas.microsoft.com/office/powerpoint/2010/main" val="338583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6255" y="0"/>
            <a:ext cx="8349095" cy="1041992"/>
          </a:xfrm>
        </p:spPr>
        <p:txBody>
          <a:bodyPr/>
          <a:lstStyle/>
          <a:p>
            <a:r>
              <a:rPr lang="ru-RU" sz="3200" b="1" dirty="0"/>
              <a:t>Конструкции управления потоком</a:t>
            </a:r>
            <a:r>
              <a:rPr lang="en-US" sz="3200" b="1" dirty="0"/>
              <a:t>: </a:t>
            </a:r>
            <a:r>
              <a:rPr lang="ru-RU" sz="3200" b="1" dirty="0" smtClean="0"/>
              <a:t/>
            </a:r>
            <a:br>
              <a:rPr lang="ru-RU" sz="3200" b="1" dirty="0" smtClean="0"/>
            </a:br>
            <a:r>
              <a:rPr lang="ru-RU" sz="3200" b="1" dirty="0" smtClean="0"/>
              <a:t>цикл </a:t>
            </a:r>
            <a:r>
              <a:rPr lang="en-US" sz="3200" b="1" dirty="0" smtClean="0"/>
              <a:t>for</a:t>
            </a:r>
            <a:endParaRPr lang="ru-RU" sz="3200" b="1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23273" y="1136072"/>
            <a:ext cx="8525163" cy="5061527"/>
          </a:xfrm>
        </p:spPr>
        <p:txBody>
          <a:bodyPr/>
          <a:lstStyle/>
          <a:p>
            <a:pPr marL="50800" indent="0">
              <a:buNone/>
            </a:pPr>
            <a:r>
              <a:rPr lang="ru-RU" dirty="0">
                <a:latin typeface="Courier 10 Pitch"/>
              </a:rPr>
              <a:t>Цикл</a:t>
            </a:r>
            <a:r>
              <a:rPr lang="ru-RU" b="1" dirty="0">
                <a:latin typeface="Courier 10 Pitch"/>
              </a:rPr>
              <a:t> </a:t>
            </a:r>
            <a:r>
              <a:rPr lang="ru-RU" b="1" dirty="0" err="1">
                <a:latin typeface="Courier 10 Pitch"/>
              </a:rPr>
              <a:t>for</a:t>
            </a:r>
            <a:r>
              <a:rPr lang="ru-RU" b="1" dirty="0">
                <a:latin typeface="Courier 10 Pitch"/>
              </a:rPr>
              <a:t> </a:t>
            </a:r>
            <a:r>
              <a:rPr lang="ru-RU" dirty="0">
                <a:latin typeface="Courier 10 Pitch"/>
              </a:rPr>
              <a:t>уже чуточку сложнее, чуть менее универсальный, но выполняется гораздо быстрее цикла </a:t>
            </a:r>
            <a:r>
              <a:rPr lang="ru-RU" dirty="0" err="1">
                <a:latin typeface="Courier 10 Pitch"/>
              </a:rPr>
              <a:t>while</a:t>
            </a:r>
            <a:r>
              <a:rPr lang="ru-RU" dirty="0">
                <a:latin typeface="Courier 10 Pitch"/>
              </a:rPr>
              <a:t>. Этот цикл проходится по любому </a:t>
            </a:r>
            <a:r>
              <a:rPr lang="ru-RU" dirty="0" smtClean="0">
                <a:latin typeface="Courier 10 Pitch"/>
              </a:rPr>
              <a:t>итерируемому, </a:t>
            </a:r>
            <a:r>
              <a:rPr lang="ru-RU" dirty="0">
                <a:latin typeface="Courier 10 Pitch"/>
              </a:rPr>
              <a:t>и во время каждого прохода выполняет тело цикла</a:t>
            </a:r>
            <a:r>
              <a:rPr lang="ru-RU" dirty="0" smtClean="0">
                <a:latin typeface="Courier 10 Pitch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b="1" dirty="0">
                <a:solidFill>
                  <a:schemeClr val="tx1"/>
                </a:solidFill>
                <a:latin typeface="Courier 10 Pitch"/>
              </a:rPr>
              <a:t>&gt;&gt;&gt; </a:t>
            </a:r>
            <a:r>
              <a:rPr lang="ru-RU" altLang="ru-RU" b="1" dirty="0" err="1">
                <a:solidFill>
                  <a:schemeClr val="tx1"/>
                </a:solidFill>
                <a:latin typeface="Courier 10 Pitch"/>
              </a:rPr>
              <a:t>for</a:t>
            </a:r>
            <a:r>
              <a:rPr lang="ru-RU" altLang="ru-RU" dirty="0">
                <a:solidFill>
                  <a:schemeClr val="tx1"/>
                </a:solidFill>
                <a:latin typeface="Courier 10 Pitch"/>
              </a:rPr>
              <a:t> i </a:t>
            </a:r>
            <a:r>
              <a:rPr lang="ru-RU" altLang="ru-RU" b="1" dirty="0" err="1">
                <a:solidFill>
                  <a:schemeClr val="tx1"/>
                </a:solidFill>
                <a:latin typeface="Courier 10 Pitch"/>
              </a:rPr>
              <a:t>in</a:t>
            </a:r>
            <a:r>
              <a:rPr lang="ru-RU" altLang="ru-RU" dirty="0">
                <a:solidFill>
                  <a:schemeClr val="tx1"/>
                </a:solidFill>
                <a:latin typeface="Courier 10 Pitch"/>
              </a:rPr>
              <a:t> '</a:t>
            </a:r>
            <a:r>
              <a:rPr lang="ru-RU" altLang="ru-RU" dirty="0" err="1">
                <a:solidFill>
                  <a:schemeClr val="tx1"/>
                </a:solidFill>
                <a:latin typeface="Courier 10 Pitch"/>
              </a:rPr>
              <a:t>hello</a:t>
            </a:r>
            <a:r>
              <a:rPr lang="ru-RU" altLang="ru-RU" dirty="0">
                <a:solidFill>
                  <a:schemeClr val="tx1"/>
                </a:solidFill>
                <a:latin typeface="Courier 10 Pitch"/>
              </a:rPr>
              <a:t> </a:t>
            </a:r>
            <a:r>
              <a:rPr lang="ru-RU" altLang="ru-RU" dirty="0" err="1">
                <a:solidFill>
                  <a:schemeClr val="tx1"/>
                </a:solidFill>
                <a:latin typeface="Courier 10 Pitch"/>
              </a:rPr>
              <a:t>world</a:t>
            </a:r>
            <a:r>
              <a:rPr lang="ru-RU" altLang="ru-RU" dirty="0" smtClean="0">
                <a:solidFill>
                  <a:schemeClr val="tx1"/>
                </a:solidFill>
                <a:latin typeface="Courier 10 Pitch"/>
              </a:rPr>
              <a:t>':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b="1" dirty="0" smtClean="0">
                <a:solidFill>
                  <a:schemeClr val="tx1"/>
                </a:solidFill>
                <a:latin typeface="Courier 10 Pitch"/>
              </a:rPr>
              <a:t>&gt;&gt;&gt;    </a:t>
            </a:r>
            <a:r>
              <a:rPr lang="ru-RU" altLang="ru-RU" b="1" dirty="0" err="1" smtClean="0">
                <a:solidFill>
                  <a:schemeClr val="tx1"/>
                </a:solidFill>
                <a:latin typeface="Courier 10 Pitch"/>
              </a:rPr>
              <a:t>print</a:t>
            </a:r>
            <a:r>
              <a:rPr lang="ru-RU" altLang="ru-RU" dirty="0" smtClean="0">
                <a:solidFill>
                  <a:schemeClr val="tx1"/>
                </a:solidFill>
                <a:latin typeface="Courier 10 Pitch"/>
              </a:rPr>
              <a:t>(i </a:t>
            </a:r>
            <a:r>
              <a:rPr lang="ru-RU" altLang="ru-RU" dirty="0">
                <a:solidFill>
                  <a:schemeClr val="tx1"/>
                </a:solidFill>
                <a:latin typeface="Courier 10 Pitch"/>
              </a:rPr>
              <a:t>* 2, </a:t>
            </a:r>
            <a:r>
              <a:rPr lang="ru-RU" altLang="ru-RU" dirty="0" err="1">
                <a:solidFill>
                  <a:schemeClr val="tx1"/>
                </a:solidFill>
                <a:latin typeface="Courier 10 Pitch"/>
              </a:rPr>
              <a:t>end</a:t>
            </a:r>
            <a:r>
              <a:rPr lang="ru-RU" altLang="ru-RU" dirty="0" smtClean="0">
                <a:solidFill>
                  <a:schemeClr val="tx1"/>
                </a:solidFill>
                <a:latin typeface="Courier 10 Pitch"/>
              </a:rPr>
              <a:t>='')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dirty="0" err="1" smtClean="0">
                <a:solidFill>
                  <a:schemeClr val="tx1"/>
                </a:solidFill>
                <a:latin typeface="Courier 10 Pitch"/>
              </a:rPr>
              <a:t>hheelllloo</a:t>
            </a:r>
            <a:r>
              <a:rPr lang="ru-RU" altLang="ru-RU" dirty="0" smtClean="0">
                <a:solidFill>
                  <a:schemeClr val="tx1"/>
                </a:solidFill>
                <a:latin typeface="Courier 10 Pitch"/>
              </a:rPr>
              <a:t> </a:t>
            </a:r>
            <a:r>
              <a:rPr lang="ru-RU" altLang="ru-RU" dirty="0" err="1">
                <a:solidFill>
                  <a:schemeClr val="tx1"/>
                </a:solidFill>
                <a:latin typeface="Courier 10 Pitch"/>
              </a:rPr>
              <a:t>wwoorrlldd</a:t>
            </a:r>
            <a:r>
              <a:rPr lang="ru-RU" altLang="ru-RU" dirty="0">
                <a:solidFill>
                  <a:schemeClr val="tx1"/>
                </a:solidFill>
                <a:latin typeface="Courier 10 Pitch"/>
              </a:rPr>
              <a:t> </a:t>
            </a:r>
            <a:endParaRPr lang="ru-RU" altLang="ru-RU" dirty="0" smtClean="0">
              <a:solidFill>
                <a:schemeClr val="tx1"/>
              </a:solidFill>
              <a:latin typeface="Courier 10 Pitch"/>
            </a:endParaRPr>
          </a:p>
          <a:p>
            <a:pPr marL="50800" indent="0" fontAlgn="t">
              <a:buNone/>
            </a:pPr>
            <a:r>
              <a:rPr lang="ru-RU" altLang="ru-RU" b="1" dirty="0">
                <a:solidFill>
                  <a:schemeClr val="tx1"/>
                </a:solidFill>
                <a:latin typeface="Courier 10 Pitch"/>
              </a:rPr>
              <a:t>&gt;&gt;&gt; </a:t>
            </a:r>
            <a:r>
              <a:rPr lang="en-US" dirty="0" smtClean="0">
                <a:solidFill>
                  <a:schemeClr val="tx1"/>
                </a:solidFill>
                <a:latin typeface="Courier 10 Pitch"/>
              </a:rPr>
              <a:t>for </a:t>
            </a:r>
            <a:r>
              <a:rPr lang="en-US" dirty="0">
                <a:solidFill>
                  <a:schemeClr val="tx1"/>
                </a:solidFill>
                <a:latin typeface="Courier 10 Pitch"/>
              </a:rPr>
              <a:t>number in [0, 1, 2, 3, 4]:</a:t>
            </a:r>
          </a:p>
          <a:p>
            <a:pPr marL="50800" indent="0" fontAlgn="t">
              <a:buNone/>
            </a:pPr>
            <a:r>
              <a:rPr lang="ru-RU" altLang="ru-RU" b="1" dirty="0" smtClean="0">
                <a:solidFill>
                  <a:schemeClr val="tx1"/>
                </a:solidFill>
                <a:latin typeface="Courier 10 Pitch"/>
              </a:rPr>
              <a:t>&gt;&gt;&gt;    </a:t>
            </a:r>
            <a:r>
              <a:rPr lang="en-US" dirty="0" smtClean="0">
                <a:solidFill>
                  <a:schemeClr val="tx1"/>
                </a:solidFill>
                <a:latin typeface="Courier 10 Pitch"/>
              </a:rPr>
              <a:t>print(number</a:t>
            </a:r>
            <a:r>
              <a:rPr lang="en-US" dirty="0" smtClean="0">
                <a:solidFill>
                  <a:schemeClr val="tx1"/>
                </a:solidFill>
                <a:latin typeface="Courier 10 Pitch"/>
              </a:rPr>
              <a:t>)</a:t>
            </a:r>
            <a:endParaRPr lang="ru-RU" dirty="0" smtClean="0">
              <a:solidFill>
                <a:schemeClr val="tx1"/>
              </a:solidFill>
              <a:latin typeface="Courier 10 Pitch"/>
            </a:endParaRPr>
          </a:p>
          <a:p>
            <a:pPr marL="50800" indent="0" fontAlgn="t">
              <a:buNone/>
            </a:pPr>
            <a:r>
              <a:rPr lang="ru-RU" dirty="0" smtClean="0">
                <a:solidFill>
                  <a:schemeClr val="tx1"/>
                </a:solidFill>
                <a:latin typeface="Courier 10 Pitch"/>
              </a:rPr>
              <a:t>0, 1, 2, 3, 4</a:t>
            </a:r>
            <a:endParaRPr lang="en-US" dirty="0">
              <a:solidFill>
                <a:schemeClr val="tx1"/>
              </a:solidFill>
              <a:latin typeface="Courier 10 Pitch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altLang="ru-RU" dirty="0">
              <a:solidFill>
                <a:schemeClr val="tx1"/>
              </a:solidFill>
              <a:latin typeface="Courier 10 Pitch"/>
            </a:endParaRPr>
          </a:p>
        </p:txBody>
      </p:sp>
    </p:spTree>
    <p:extLst>
      <p:ext uri="{BB962C8B-B14F-4D97-AF65-F5344CB8AC3E}">
        <p14:creationId xmlns:p14="http://schemas.microsoft.com/office/powerpoint/2010/main" val="166456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8691" y="415636"/>
            <a:ext cx="8136659" cy="626356"/>
          </a:xfrm>
        </p:spPr>
        <p:txBody>
          <a:bodyPr/>
          <a:lstStyle/>
          <a:p>
            <a:r>
              <a:rPr lang="ru-RU" altLang="ru-RU" b="1" dirty="0">
                <a:latin typeface="Courier 10 Pitch"/>
              </a:rPr>
              <a:t>Функция </a:t>
            </a:r>
            <a:r>
              <a:rPr lang="ru-RU" altLang="ru-RU" b="1" dirty="0" err="1">
                <a:latin typeface="Courier 10 Pitch"/>
              </a:rPr>
              <a:t>range</a:t>
            </a:r>
            <a:r>
              <a:rPr lang="ru-RU" altLang="ru-RU" b="1" dirty="0">
                <a:latin typeface="Courier 10 Pitch"/>
              </a:rPr>
              <a:t>() </a:t>
            </a:r>
            <a:endParaRPr lang="ru-RU" b="1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49382" y="1108364"/>
            <a:ext cx="8265968" cy="5068599"/>
          </a:xfrm>
        </p:spPr>
        <p:txBody>
          <a:bodyPr/>
          <a:lstStyle/>
          <a:p>
            <a:pPr marL="50800" lvl="0" indent="0">
              <a:buNone/>
            </a:pPr>
            <a:r>
              <a:rPr lang="ru-RU" altLang="ru-RU" sz="1800" dirty="0" smtClean="0">
                <a:latin typeface="Courier 10 Pitch"/>
              </a:rPr>
              <a:t>Функция</a:t>
            </a:r>
            <a:r>
              <a:rPr lang="ru-RU" altLang="ru-RU" sz="1800" dirty="0">
                <a:latin typeface="Courier 10 Pitch"/>
              </a:rPr>
              <a:t> </a:t>
            </a:r>
            <a:r>
              <a:rPr lang="ru-RU" altLang="ru-RU" sz="1800" b="1" dirty="0" err="1">
                <a:latin typeface="Courier 10 Pitch"/>
              </a:rPr>
              <a:t>range</a:t>
            </a:r>
            <a:r>
              <a:rPr lang="ru-RU" altLang="ru-RU" sz="1800" b="1" dirty="0">
                <a:latin typeface="Courier 10 Pitch"/>
              </a:rPr>
              <a:t>()</a:t>
            </a:r>
            <a:r>
              <a:rPr lang="ru-RU" altLang="ru-RU" sz="1800" dirty="0">
                <a:latin typeface="Courier 10 Pitch"/>
              </a:rPr>
              <a:t> может принимать от одного до трех </a:t>
            </a:r>
            <a:r>
              <a:rPr lang="ru-RU" altLang="ru-RU" sz="1800" dirty="0" err="1">
                <a:latin typeface="Courier 10 Pitch"/>
              </a:rPr>
              <a:t>агрументов</a:t>
            </a:r>
            <a:r>
              <a:rPr lang="ru-RU" altLang="ru-RU" sz="1800" dirty="0">
                <a:latin typeface="Courier 10 Pitch"/>
              </a:rPr>
              <a:t>, при этом аргументами должны быть целые числа (</a:t>
            </a:r>
            <a:r>
              <a:rPr lang="ru-RU" altLang="ru-RU" sz="1800" dirty="0" err="1">
                <a:latin typeface="Courier 10 Pitch"/>
              </a:rPr>
              <a:t>int</a:t>
            </a:r>
            <a:r>
              <a:rPr lang="ru-RU" altLang="ru-RU" sz="1800" dirty="0">
                <a:latin typeface="Courier 10 Pitch"/>
              </a:rPr>
              <a:t>). </a:t>
            </a:r>
            <a:r>
              <a:rPr lang="ru-RU" altLang="ru-RU" sz="1800" dirty="0" err="1">
                <a:latin typeface="Courier 10 Pitch"/>
              </a:rPr>
              <a:t>range</a:t>
            </a:r>
            <a:r>
              <a:rPr lang="ru-RU" altLang="ru-RU" sz="1800" dirty="0">
                <a:latin typeface="Courier 10 Pitch"/>
              </a:rPr>
              <a:t>(старт, стоп, </a:t>
            </a:r>
            <a:r>
              <a:rPr lang="ru-RU" altLang="ru-RU" sz="1800" dirty="0" smtClean="0">
                <a:latin typeface="Courier 10 Pitch"/>
              </a:rPr>
              <a:t>шаг)</a:t>
            </a:r>
            <a:r>
              <a:rPr lang="en-US" altLang="ru-RU" sz="1800" dirty="0" smtClean="0">
                <a:latin typeface="Courier 10 Pitch"/>
              </a:rPr>
              <a:t>. </a:t>
            </a:r>
            <a:r>
              <a:rPr lang="ru-RU" altLang="ru-RU" sz="1800" dirty="0" smtClean="0">
                <a:latin typeface="Courier 10 Pitch"/>
              </a:rPr>
              <a:t>По </a:t>
            </a:r>
            <a:r>
              <a:rPr lang="ru-RU" altLang="ru-RU" sz="1800" dirty="0">
                <a:latin typeface="Courier 10 Pitch"/>
              </a:rPr>
              <a:t>умолчанию старт равняется нулю, шаг </a:t>
            </a:r>
            <a:r>
              <a:rPr lang="ru-RU" altLang="ru-RU" sz="1800" dirty="0" smtClean="0">
                <a:latin typeface="Courier 10 Pitch"/>
              </a:rPr>
              <a:t>единице.</a:t>
            </a:r>
            <a:endParaRPr lang="en-US" altLang="ru-RU" sz="1800" dirty="0" smtClean="0">
              <a:latin typeface="Courier 10 Pitch"/>
            </a:endParaRPr>
          </a:p>
          <a:p>
            <a:pPr marL="50800" indent="0">
              <a:buNone/>
            </a:pPr>
            <a:r>
              <a:rPr lang="en-US" altLang="ru-RU" dirty="0" smtClean="0">
                <a:solidFill>
                  <a:schemeClr val="tx1"/>
                </a:solidFill>
                <a:latin typeface="Courier 10 Pitch"/>
              </a:rPr>
              <a:t>&gt;&gt;&gt; </a:t>
            </a:r>
            <a:r>
              <a:rPr lang="en-US" altLang="ru-RU" dirty="0">
                <a:solidFill>
                  <a:schemeClr val="tx1"/>
                </a:solidFill>
                <a:latin typeface="Courier 10 Pitch"/>
              </a:rPr>
              <a:t>range(1,8</a:t>
            </a:r>
            <a:r>
              <a:rPr lang="en-US" altLang="ru-RU" dirty="0" smtClean="0">
                <a:solidFill>
                  <a:schemeClr val="tx1"/>
                </a:solidFill>
                <a:latin typeface="Courier 10 Pitch"/>
              </a:rPr>
              <a:t>)</a:t>
            </a:r>
            <a:r>
              <a:rPr lang="en-US" altLang="ru-RU" dirty="0">
                <a:solidFill>
                  <a:schemeClr val="tx1"/>
                </a:solidFill>
                <a:latin typeface="Courier 10 Pitch"/>
              </a:rPr>
              <a:t> 	#</a:t>
            </a:r>
            <a:r>
              <a:rPr lang="ru-RU" altLang="ru-RU" dirty="0">
                <a:latin typeface="Courier 10 Pitch"/>
              </a:rPr>
              <a:t> шаг </a:t>
            </a:r>
            <a:r>
              <a:rPr lang="en-US" altLang="ru-RU" dirty="0">
                <a:latin typeface="Courier 10 Pitch"/>
              </a:rPr>
              <a:t>&gt; 0 </a:t>
            </a:r>
            <a:endParaRPr lang="en-US" altLang="ru-RU" dirty="0">
              <a:solidFill>
                <a:schemeClr val="tx1"/>
              </a:solidFill>
              <a:latin typeface="Courier 10 Pitch"/>
            </a:endParaRPr>
          </a:p>
          <a:p>
            <a:pPr marL="50800" lvl="0" indent="0">
              <a:buNone/>
            </a:pPr>
            <a:r>
              <a:rPr lang="en-US" altLang="ru-RU" dirty="0">
                <a:solidFill>
                  <a:schemeClr val="tx1"/>
                </a:solidFill>
                <a:latin typeface="Courier 10 Pitch"/>
              </a:rPr>
              <a:t>[1, 2, 3, 4, 5, 6, 7]</a:t>
            </a:r>
          </a:p>
          <a:p>
            <a:pPr marL="50800" lvl="0" indent="0">
              <a:buNone/>
            </a:pPr>
            <a:r>
              <a:rPr lang="en-US" altLang="ru-RU" dirty="0">
                <a:solidFill>
                  <a:schemeClr val="tx1"/>
                </a:solidFill>
                <a:latin typeface="Courier 10 Pitch"/>
              </a:rPr>
              <a:t>&gt;&gt;&gt; </a:t>
            </a:r>
            <a:r>
              <a:rPr lang="en-US" altLang="ru-RU" dirty="0" smtClean="0">
                <a:solidFill>
                  <a:schemeClr val="tx1"/>
                </a:solidFill>
                <a:latin typeface="Courier 10 Pitch"/>
              </a:rPr>
              <a:t>range(20</a:t>
            </a:r>
            <a:r>
              <a:rPr lang="en-US" altLang="ru-RU" dirty="0">
                <a:solidFill>
                  <a:schemeClr val="tx1"/>
                </a:solidFill>
                <a:latin typeface="Courier 10 Pitch"/>
              </a:rPr>
              <a:t>, 5)</a:t>
            </a:r>
          </a:p>
          <a:p>
            <a:pPr marL="50800" lvl="0" indent="0">
              <a:buNone/>
            </a:pPr>
            <a:r>
              <a:rPr lang="en-US" altLang="ru-RU" dirty="0">
                <a:solidFill>
                  <a:schemeClr val="tx1"/>
                </a:solidFill>
                <a:latin typeface="Courier 10 Pitch"/>
              </a:rPr>
              <a:t>[0, 5, 10, 15]</a:t>
            </a:r>
          </a:p>
          <a:p>
            <a:pPr marL="50800" lvl="0" indent="0">
              <a:buNone/>
            </a:pPr>
            <a:r>
              <a:rPr lang="en-US" altLang="ru-RU" dirty="0">
                <a:solidFill>
                  <a:schemeClr val="tx1"/>
                </a:solidFill>
                <a:latin typeface="Courier 10 Pitch"/>
              </a:rPr>
              <a:t>&gt;&gt;&gt; range(0, -7, -1)</a:t>
            </a:r>
          </a:p>
          <a:p>
            <a:pPr marL="50800" lvl="0" indent="0">
              <a:buNone/>
            </a:pPr>
            <a:r>
              <a:rPr lang="en-US" altLang="ru-RU" dirty="0">
                <a:solidFill>
                  <a:schemeClr val="tx1"/>
                </a:solidFill>
                <a:latin typeface="Courier 10 Pitch"/>
              </a:rPr>
              <a:t>[0,-1,-2,-3,-4,-5,-6]</a:t>
            </a:r>
          </a:p>
          <a:p>
            <a:pPr marL="50800" lvl="0" indent="0">
              <a:buNone/>
            </a:pPr>
            <a:r>
              <a:rPr lang="en-US" altLang="ru-RU" dirty="0">
                <a:solidFill>
                  <a:schemeClr val="tx1"/>
                </a:solidFill>
                <a:latin typeface="Courier 10 Pitch"/>
              </a:rPr>
              <a:t>&gt;&gt;&gt; range(1, 0)</a:t>
            </a:r>
          </a:p>
          <a:p>
            <a:pPr marL="50800" lvl="0" indent="0">
              <a:buNone/>
            </a:pPr>
            <a:r>
              <a:rPr lang="en-US" altLang="ru-RU" dirty="0">
                <a:solidFill>
                  <a:schemeClr val="tx1"/>
                </a:solidFill>
                <a:latin typeface="Courier 10 Pitch"/>
              </a:rPr>
              <a:t>[]</a:t>
            </a:r>
            <a:endParaRPr lang="ru-RU" altLang="ru-RU" dirty="0">
              <a:solidFill>
                <a:schemeClr val="tx1"/>
              </a:solidFill>
              <a:latin typeface="Courier 10 Pitch"/>
            </a:endParaRPr>
          </a:p>
        </p:txBody>
      </p:sp>
    </p:spTree>
    <p:extLst>
      <p:ext uri="{BB962C8B-B14F-4D97-AF65-F5344CB8AC3E}">
        <p14:creationId xmlns:p14="http://schemas.microsoft.com/office/powerpoint/2010/main" val="419717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6255" y="0"/>
            <a:ext cx="8349095" cy="1041992"/>
          </a:xfrm>
        </p:spPr>
        <p:txBody>
          <a:bodyPr/>
          <a:lstStyle/>
          <a:p>
            <a:r>
              <a:rPr lang="ru-RU" sz="3200" b="1" dirty="0"/>
              <a:t>Конструкции управления потоком</a:t>
            </a:r>
            <a:r>
              <a:rPr lang="en-US" sz="3200" b="1" dirty="0"/>
              <a:t>: </a:t>
            </a:r>
            <a:r>
              <a:rPr lang="ru-RU" sz="3200" b="1" dirty="0" smtClean="0"/>
              <a:t/>
            </a:r>
            <a:br>
              <a:rPr lang="ru-RU" sz="3200" b="1" dirty="0" smtClean="0"/>
            </a:br>
            <a:r>
              <a:rPr lang="ru-RU" sz="3200" b="1" dirty="0" smtClean="0"/>
              <a:t>цикл </a:t>
            </a:r>
            <a:r>
              <a:rPr lang="en-US" sz="3200" b="1" dirty="0" smtClean="0"/>
              <a:t>for</a:t>
            </a:r>
            <a:endParaRPr lang="ru-RU" sz="3200" b="1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23273" y="1136072"/>
            <a:ext cx="8525163" cy="24540734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b="1" dirty="0">
                <a:solidFill>
                  <a:srgbClr val="000000"/>
                </a:solidFill>
                <a:latin typeface="+mn-lt"/>
              </a:rPr>
              <a:t>Вывести квадрат из звездочек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b="1" dirty="0">
                <a:solidFill>
                  <a:schemeClr val="tx1"/>
                </a:solidFill>
                <a:latin typeface="+mn-lt"/>
              </a:rPr>
              <a:t>&gt;&gt;&gt; </a:t>
            </a:r>
            <a:r>
              <a:rPr lang="en-US" dirty="0" smtClean="0">
                <a:latin typeface="+mn-lt"/>
              </a:rPr>
              <a:t>n </a:t>
            </a:r>
            <a:r>
              <a:rPr lang="en-US" dirty="0">
                <a:latin typeface="+mn-lt"/>
              </a:rPr>
              <a:t>= </a:t>
            </a:r>
            <a:r>
              <a:rPr lang="en-US" dirty="0" err="1">
                <a:latin typeface="+mn-lt"/>
              </a:rPr>
              <a:t>int</a:t>
            </a:r>
            <a:r>
              <a:rPr lang="en-US" dirty="0">
                <a:latin typeface="+mn-lt"/>
              </a:rPr>
              <a:t>(input</a:t>
            </a:r>
            <a:r>
              <a:rPr lang="en-US" dirty="0" smtClean="0">
                <a:latin typeface="+mn-lt"/>
              </a:rPr>
              <a:t>())</a:t>
            </a:r>
            <a:endParaRPr lang="ru-RU" dirty="0" smtClean="0">
              <a:latin typeface="+mn-lt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b="1" dirty="0">
                <a:solidFill>
                  <a:schemeClr val="tx1"/>
                </a:solidFill>
                <a:latin typeface="+mn-lt"/>
              </a:rPr>
              <a:t>&gt;&gt;&gt; </a:t>
            </a:r>
            <a:r>
              <a:rPr lang="en-US" b="1" dirty="0" smtClean="0">
                <a:latin typeface="+mn-lt"/>
              </a:rPr>
              <a:t>for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 </a:t>
            </a:r>
            <a:r>
              <a:rPr lang="en-US" b="1" dirty="0">
                <a:latin typeface="+mn-lt"/>
              </a:rPr>
              <a:t>in</a:t>
            </a:r>
            <a:r>
              <a:rPr lang="en-US" dirty="0">
                <a:latin typeface="+mn-lt"/>
              </a:rPr>
              <a:t> range(n</a:t>
            </a:r>
            <a:r>
              <a:rPr lang="en-US" dirty="0" smtClean="0">
                <a:latin typeface="+mn-lt"/>
              </a:rPr>
              <a:t>):</a:t>
            </a:r>
            <a:endParaRPr lang="ru-RU" dirty="0" smtClean="0">
              <a:latin typeface="+mn-lt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b="1" dirty="0" smtClean="0">
                <a:solidFill>
                  <a:schemeClr val="tx1"/>
                </a:solidFill>
                <a:latin typeface="+mn-lt"/>
              </a:rPr>
              <a:t>&gt;&gt;&gt;	</a:t>
            </a:r>
            <a:r>
              <a:rPr lang="en-US" b="1" dirty="0" smtClean="0">
                <a:latin typeface="+mn-lt"/>
              </a:rPr>
              <a:t>print</a:t>
            </a:r>
            <a:r>
              <a:rPr lang="en-US" dirty="0">
                <a:latin typeface="+mn-lt"/>
              </a:rPr>
              <a:t>('*' * n</a:t>
            </a:r>
            <a:r>
              <a:rPr lang="en-US" dirty="0" smtClean="0">
                <a:latin typeface="+mn-lt"/>
              </a:rPr>
              <a:t>)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5 </a:t>
            </a:r>
            <a:endParaRPr lang="ru-RU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dirty="0" smtClean="0"/>
              <a:t>*****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dirty="0" smtClean="0"/>
              <a:t>*****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dirty="0" smtClean="0"/>
              <a:t>*****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dirty="0" smtClean="0"/>
              <a:t>*****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dirty="0" smtClean="0"/>
              <a:t>*****</a:t>
            </a:r>
            <a:endParaRPr lang="ru-RU" altLang="ru-RU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25891" y="1373940"/>
            <a:ext cx="65" cy="18466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88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032" y="0"/>
            <a:ext cx="8619744" cy="1041992"/>
          </a:xfrm>
        </p:spPr>
        <p:txBody>
          <a:bodyPr/>
          <a:lstStyle/>
          <a:p>
            <a:r>
              <a:rPr lang="ru-RU" b="1" dirty="0"/>
              <a:t>Оператор </a:t>
            </a:r>
            <a:r>
              <a:rPr lang="en-US" b="1" dirty="0" smtClean="0"/>
              <a:t>break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6032" y="1041992"/>
            <a:ext cx="8619744" cy="5134971"/>
          </a:xfrm>
        </p:spPr>
        <p:txBody>
          <a:bodyPr/>
          <a:lstStyle/>
          <a:p>
            <a:pPr marL="50800" indent="0">
              <a:buNone/>
            </a:pPr>
            <a:r>
              <a:rPr lang="ru-RU" dirty="0"/>
              <a:t>В </a:t>
            </a:r>
            <a:r>
              <a:rPr lang="ru-RU" dirty="0" err="1"/>
              <a:t>Python</a:t>
            </a:r>
            <a:r>
              <a:rPr lang="ru-RU" dirty="0"/>
              <a:t> оператор </a:t>
            </a:r>
            <a:r>
              <a:rPr lang="ru-RU" b="1" dirty="0" err="1"/>
              <a:t>break</a:t>
            </a:r>
            <a:r>
              <a:rPr lang="ru-RU" dirty="0"/>
              <a:t> позволяет прервать цикл при </a:t>
            </a:r>
            <a:r>
              <a:rPr lang="ru-RU" dirty="0">
                <a:solidFill>
                  <a:schemeClr val="tx1"/>
                </a:solidFill>
                <a:latin typeface="+mn-lt"/>
              </a:rPr>
              <a:t>возникновении </a:t>
            </a:r>
            <a:r>
              <a:rPr lang="ru-RU" dirty="0" smtClean="0">
                <a:solidFill>
                  <a:schemeClr val="tx1"/>
                </a:solidFill>
                <a:latin typeface="+mn-lt"/>
              </a:rPr>
              <a:t>внешнего </a:t>
            </a:r>
            <a:r>
              <a:rPr lang="ru-RU" dirty="0">
                <a:solidFill>
                  <a:schemeClr val="tx1"/>
                </a:solidFill>
                <a:latin typeface="+mn-lt"/>
              </a:rPr>
              <a:t>фактора</a:t>
            </a:r>
            <a:r>
              <a:rPr lang="ru-RU" dirty="0" smtClean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50800" lvl="0" indent="0">
              <a:buNone/>
            </a:pPr>
            <a:r>
              <a:rPr lang="ru-RU" altLang="ru-RU" b="1" dirty="0">
                <a:solidFill>
                  <a:schemeClr val="tx1"/>
                </a:solidFill>
                <a:latin typeface="+mn-lt"/>
              </a:rPr>
              <a:t>&gt;&gt;&gt; </a:t>
            </a:r>
            <a:r>
              <a:rPr lang="ru-RU" altLang="ru-RU" b="1" dirty="0" err="1">
                <a:solidFill>
                  <a:schemeClr val="tx1"/>
                </a:solidFill>
                <a:latin typeface="+mn-lt"/>
              </a:rPr>
              <a:t>for</a:t>
            </a:r>
            <a:r>
              <a:rPr lang="ru-RU" altLang="ru-RU" dirty="0">
                <a:solidFill>
                  <a:schemeClr val="tx1"/>
                </a:solidFill>
                <a:latin typeface="+mn-lt"/>
              </a:rPr>
              <a:t> i </a:t>
            </a:r>
            <a:r>
              <a:rPr lang="ru-RU" altLang="ru-RU" b="1" dirty="0" err="1">
                <a:solidFill>
                  <a:schemeClr val="tx1"/>
                </a:solidFill>
                <a:latin typeface="+mn-lt"/>
              </a:rPr>
              <a:t>in</a:t>
            </a:r>
            <a:r>
              <a:rPr lang="ru-RU" altLang="ru-RU" dirty="0">
                <a:solidFill>
                  <a:schemeClr val="tx1"/>
                </a:solidFill>
                <a:latin typeface="+mn-lt"/>
              </a:rPr>
              <a:t> '</a:t>
            </a:r>
            <a:r>
              <a:rPr lang="ru-RU" altLang="ru-RU" dirty="0" err="1">
                <a:solidFill>
                  <a:schemeClr val="tx1"/>
                </a:solidFill>
                <a:latin typeface="+mn-lt"/>
              </a:rPr>
              <a:t>hello</a:t>
            </a:r>
            <a:r>
              <a:rPr lang="ru-RU" altLang="ru-RU" dirty="0">
                <a:solidFill>
                  <a:schemeClr val="tx1"/>
                </a:solidFill>
                <a:latin typeface="+mn-lt"/>
              </a:rPr>
              <a:t> </a:t>
            </a:r>
            <a:r>
              <a:rPr lang="ru-RU" altLang="ru-RU" dirty="0" err="1">
                <a:solidFill>
                  <a:schemeClr val="tx1"/>
                </a:solidFill>
                <a:latin typeface="+mn-lt"/>
              </a:rPr>
              <a:t>world</a:t>
            </a:r>
            <a:r>
              <a:rPr lang="ru-RU" altLang="ru-RU" dirty="0" smtClean="0">
                <a:solidFill>
                  <a:schemeClr val="tx1"/>
                </a:solidFill>
                <a:latin typeface="+mn-lt"/>
              </a:rPr>
              <a:t>':</a:t>
            </a:r>
          </a:p>
          <a:p>
            <a:pPr marL="50800" lvl="0" indent="0">
              <a:buNone/>
            </a:pPr>
            <a:r>
              <a:rPr lang="ru-RU" altLang="ru-RU" b="1" dirty="0" smtClean="0">
                <a:solidFill>
                  <a:schemeClr val="tx1"/>
                </a:solidFill>
                <a:latin typeface="+mn-lt"/>
              </a:rPr>
              <a:t>&gt;&gt;&gt;    </a:t>
            </a:r>
            <a:r>
              <a:rPr lang="ru-RU" altLang="ru-RU" b="1" dirty="0" err="1" smtClean="0">
                <a:solidFill>
                  <a:schemeClr val="tx1"/>
                </a:solidFill>
                <a:latin typeface="+mn-lt"/>
              </a:rPr>
              <a:t>if</a:t>
            </a:r>
            <a:r>
              <a:rPr lang="ru-RU" altLang="ru-RU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ru-RU" altLang="ru-RU" dirty="0">
                <a:solidFill>
                  <a:schemeClr val="tx1"/>
                </a:solidFill>
                <a:latin typeface="+mn-lt"/>
              </a:rPr>
              <a:t>i == 'o</a:t>
            </a:r>
            <a:r>
              <a:rPr lang="ru-RU" altLang="ru-RU" dirty="0" smtClean="0">
                <a:solidFill>
                  <a:schemeClr val="tx1"/>
                </a:solidFill>
                <a:latin typeface="+mn-lt"/>
              </a:rPr>
              <a:t>':</a:t>
            </a:r>
          </a:p>
          <a:p>
            <a:pPr marL="50800" lvl="0" indent="0">
              <a:buNone/>
            </a:pPr>
            <a:r>
              <a:rPr lang="ru-RU" altLang="ru-RU" b="1" dirty="0">
                <a:solidFill>
                  <a:schemeClr val="tx1"/>
                </a:solidFill>
                <a:latin typeface="+mn-lt"/>
              </a:rPr>
              <a:t>&gt;&gt;&gt; </a:t>
            </a:r>
            <a:r>
              <a:rPr lang="ru-RU" altLang="ru-RU" b="1" dirty="0" smtClean="0">
                <a:solidFill>
                  <a:schemeClr val="tx1"/>
                </a:solidFill>
                <a:latin typeface="+mn-lt"/>
              </a:rPr>
              <a:t>        </a:t>
            </a:r>
            <a:r>
              <a:rPr lang="ru-RU" altLang="ru-RU" b="1" dirty="0" err="1" smtClean="0">
                <a:solidFill>
                  <a:schemeClr val="tx1"/>
                </a:solidFill>
                <a:latin typeface="+mn-lt"/>
              </a:rPr>
              <a:t>break</a:t>
            </a:r>
            <a:endParaRPr lang="ru-RU" altLang="ru-RU" dirty="0" smtClean="0">
              <a:solidFill>
                <a:schemeClr val="tx1"/>
              </a:solidFill>
              <a:latin typeface="+mn-lt"/>
            </a:endParaRPr>
          </a:p>
          <a:p>
            <a:pPr marL="50800" lvl="0" indent="0">
              <a:buNone/>
            </a:pPr>
            <a:r>
              <a:rPr lang="ru-RU" altLang="ru-RU" b="1" dirty="0" smtClean="0">
                <a:solidFill>
                  <a:schemeClr val="tx1"/>
                </a:solidFill>
                <a:latin typeface="+mn-lt"/>
              </a:rPr>
              <a:t>&gt;&gt;&gt;    </a:t>
            </a:r>
            <a:r>
              <a:rPr lang="ru-RU" altLang="ru-RU" b="1" dirty="0" err="1" smtClean="0">
                <a:solidFill>
                  <a:schemeClr val="tx1"/>
                </a:solidFill>
                <a:latin typeface="+mn-lt"/>
              </a:rPr>
              <a:t>print</a:t>
            </a:r>
            <a:r>
              <a:rPr lang="ru-RU" altLang="ru-RU" dirty="0" smtClean="0">
                <a:solidFill>
                  <a:schemeClr val="tx1"/>
                </a:solidFill>
                <a:latin typeface="+mn-lt"/>
              </a:rPr>
              <a:t>(i </a:t>
            </a:r>
            <a:r>
              <a:rPr lang="ru-RU" altLang="ru-RU" dirty="0">
                <a:solidFill>
                  <a:schemeClr val="tx1"/>
                </a:solidFill>
                <a:latin typeface="+mn-lt"/>
              </a:rPr>
              <a:t>* 2, </a:t>
            </a:r>
            <a:r>
              <a:rPr lang="ru-RU" altLang="ru-RU" dirty="0" err="1">
                <a:solidFill>
                  <a:schemeClr val="tx1"/>
                </a:solidFill>
                <a:latin typeface="+mn-lt"/>
              </a:rPr>
              <a:t>end</a:t>
            </a:r>
            <a:r>
              <a:rPr lang="ru-RU" altLang="ru-RU" dirty="0" smtClean="0">
                <a:solidFill>
                  <a:schemeClr val="tx1"/>
                </a:solidFill>
                <a:latin typeface="+mn-lt"/>
              </a:rPr>
              <a:t>='')</a:t>
            </a:r>
          </a:p>
          <a:p>
            <a:pPr marL="50800" lvl="0" indent="0">
              <a:buNone/>
            </a:pPr>
            <a:r>
              <a:rPr lang="ru-RU" altLang="ru-RU" dirty="0" err="1" smtClean="0">
                <a:solidFill>
                  <a:schemeClr val="tx1"/>
                </a:solidFill>
                <a:latin typeface="+mn-lt"/>
              </a:rPr>
              <a:t>hheellll</a:t>
            </a:r>
            <a:r>
              <a:rPr lang="ru-RU" altLang="ru-RU" dirty="0" smtClean="0">
                <a:solidFill>
                  <a:schemeClr val="tx1"/>
                </a:solidFill>
                <a:latin typeface="+mn-lt"/>
              </a:rPr>
              <a:t> </a:t>
            </a:r>
            <a:endParaRPr lang="ru-RU" altLang="ru-RU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89991"/>
            <a:ext cx="65" cy="637182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0153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18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Оператор </a:t>
            </a:r>
            <a:r>
              <a:rPr lang="en-US" b="1" dirty="0" smtClean="0"/>
              <a:t>continue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86327" y="840510"/>
            <a:ext cx="8229023" cy="5336454"/>
          </a:xfrm>
        </p:spPr>
        <p:txBody>
          <a:bodyPr/>
          <a:lstStyle/>
          <a:p>
            <a:pPr marL="50800" indent="0">
              <a:buNone/>
            </a:pPr>
            <a:r>
              <a:rPr lang="ru-RU" dirty="0">
                <a:solidFill>
                  <a:schemeClr val="tx1"/>
                </a:solidFill>
                <a:latin typeface="Courier 10 Pitch"/>
              </a:rPr>
              <a:t>Оператор </a:t>
            </a:r>
            <a:r>
              <a:rPr lang="ru-RU" dirty="0" err="1">
                <a:solidFill>
                  <a:schemeClr val="tx1"/>
                </a:solidFill>
                <a:latin typeface="Courier 10 Pitch"/>
              </a:rPr>
              <a:t>continue</a:t>
            </a:r>
            <a:r>
              <a:rPr lang="ru-RU" dirty="0">
                <a:solidFill>
                  <a:schemeClr val="tx1"/>
                </a:solidFill>
                <a:latin typeface="Courier 10 Pitch"/>
              </a:rPr>
              <a:t> позволяет пропустить часть цикла при возникновении внешнего фактора и перейти к следующей итерации цикла. То есть текущая итерация прерывается, после чего </a:t>
            </a:r>
            <a:r>
              <a:rPr lang="ru-RU" dirty="0" smtClean="0">
                <a:solidFill>
                  <a:schemeClr val="tx1"/>
                </a:solidFill>
                <a:latin typeface="Courier 10 Pitch"/>
              </a:rPr>
              <a:t>программа </a:t>
            </a:r>
            <a:r>
              <a:rPr lang="ru-RU" dirty="0">
                <a:solidFill>
                  <a:schemeClr val="tx1"/>
                </a:solidFill>
                <a:latin typeface="Courier 10 Pitch"/>
              </a:rPr>
              <a:t>возвращается в начало цикла</a:t>
            </a:r>
            <a:r>
              <a:rPr lang="ru-RU" dirty="0" smtClean="0">
                <a:solidFill>
                  <a:schemeClr val="tx1"/>
                </a:solidFill>
                <a:latin typeface="Courier 10 Pitch"/>
              </a:rPr>
              <a:t>.</a:t>
            </a:r>
          </a:p>
          <a:p>
            <a:pPr marL="50800" lvl="0" indent="0">
              <a:buNone/>
            </a:pPr>
            <a:r>
              <a:rPr lang="ru-RU" altLang="ru-RU" b="1" dirty="0" smtClean="0">
                <a:solidFill>
                  <a:schemeClr val="tx1"/>
                </a:solidFill>
                <a:latin typeface="Courier 10 Pitch"/>
              </a:rPr>
              <a:t>&gt;&gt;&gt;</a:t>
            </a:r>
            <a:r>
              <a:rPr lang="ru-RU" altLang="ru-RU" b="1" dirty="0" err="1" smtClean="0">
                <a:solidFill>
                  <a:schemeClr val="tx1"/>
                </a:solidFill>
                <a:latin typeface="Courier 10 Pitch"/>
              </a:rPr>
              <a:t>for</a:t>
            </a:r>
            <a:r>
              <a:rPr lang="ru-RU" altLang="ru-RU" dirty="0" smtClean="0">
                <a:solidFill>
                  <a:schemeClr val="tx1"/>
                </a:solidFill>
                <a:latin typeface="Courier 10 Pitch"/>
              </a:rPr>
              <a:t> </a:t>
            </a:r>
            <a:r>
              <a:rPr lang="ru-RU" altLang="ru-RU" dirty="0">
                <a:solidFill>
                  <a:schemeClr val="tx1"/>
                </a:solidFill>
                <a:latin typeface="Courier 10 Pitch"/>
              </a:rPr>
              <a:t>i </a:t>
            </a:r>
            <a:r>
              <a:rPr lang="ru-RU" altLang="ru-RU" b="1" dirty="0" err="1">
                <a:solidFill>
                  <a:schemeClr val="tx1"/>
                </a:solidFill>
                <a:latin typeface="Courier 10 Pitch"/>
              </a:rPr>
              <a:t>in</a:t>
            </a:r>
            <a:r>
              <a:rPr lang="ru-RU" altLang="ru-RU" dirty="0">
                <a:solidFill>
                  <a:schemeClr val="tx1"/>
                </a:solidFill>
                <a:latin typeface="Courier 10 Pitch"/>
              </a:rPr>
              <a:t> '</a:t>
            </a:r>
            <a:r>
              <a:rPr lang="ru-RU" altLang="ru-RU" dirty="0" err="1">
                <a:solidFill>
                  <a:schemeClr val="tx1"/>
                </a:solidFill>
                <a:latin typeface="Courier 10 Pitch"/>
              </a:rPr>
              <a:t>hello</a:t>
            </a:r>
            <a:r>
              <a:rPr lang="ru-RU" altLang="ru-RU" dirty="0">
                <a:solidFill>
                  <a:schemeClr val="tx1"/>
                </a:solidFill>
                <a:latin typeface="Courier 10 Pitch"/>
              </a:rPr>
              <a:t> </a:t>
            </a:r>
            <a:r>
              <a:rPr lang="ru-RU" altLang="ru-RU" dirty="0" err="1">
                <a:solidFill>
                  <a:schemeClr val="tx1"/>
                </a:solidFill>
                <a:latin typeface="Courier 10 Pitch"/>
              </a:rPr>
              <a:t>world</a:t>
            </a:r>
            <a:r>
              <a:rPr lang="ru-RU" altLang="ru-RU" dirty="0" smtClean="0">
                <a:solidFill>
                  <a:schemeClr val="tx1"/>
                </a:solidFill>
                <a:latin typeface="Courier 10 Pitch"/>
              </a:rPr>
              <a:t>':</a:t>
            </a:r>
          </a:p>
          <a:p>
            <a:pPr marL="50800" lvl="0" indent="0">
              <a:buNone/>
            </a:pPr>
            <a:r>
              <a:rPr lang="ru-RU" altLang="ru-RU" b="1" dirty="0" smtClean="0">
                <a:solidFill>
                  <a:schemeClr val="tx1"/>
                </a:solidFill>
                <a:latin typeface="Courier 10 Pitch"/>
              </a:rPr>
              <a:t>&gt;&gt;&gt;    </a:t>
            </a:r>
            <a:r>
              <a:rPr lang="ru-RU" altLang="ru-RU" b="1" dirty="0" err="1" smtClean="0">
                <a:solidFill>
                  <a:schemeClr val="tx1"/>
                </a:solidFill>
                <a:latin typeface="Courier 10 Pitch"/>
              </a:rPr>
              <a:t>if</a:t>
            </a:r>
            <a:r>
              <a:rPr lang="ru-RU" altLang="ru-RU" dirty="0" smtClean="0">
                <a:solidFill>
                  <a:schemeClr val="tx1"/>
                </a:solidFill>
                <a:latin typeface="Courier 10 Pitch"/>
              </a:rPr>
              <a:t> </a:t>
            </a:r>
            <a:r>
              <a:rPr lang="ru-RU" altLang="ru-RU" dirty="0">
                <a:solidFill>
                  <a:schemeClr val="tx1"/>
                </a:solidFill>
                <a:latin typeface="Courier 10 Pitch"/>
              </a:rPr>
              <a:t>i == 'o</a:t>
            </a:r>
            <a:r>
              <a:rPr lang="ru-RU" altLang="ru-RU" dirty="0" smtClean="0">
                <a:solidFill>
                  <a:schemeClr val="tx1"/>
                </a:solidFill>
                <a:latin typeface="Courier 10 Pitch"/>
              </a:rPr>
              <a:t>':</a:t>
            </a:r>
          </a:p>
          <a:p>
            <a:pPr marL="50800" lvl="0" indent="0">
              <a:buNone/>
            </a:pPr>
            <a:r>
              <a:rPr lang="ru-RU" altLang="ru-RU" b="1" dirty="0" smtClean="0">
                <a:solidFill>
                  <a:schemeClr val="tx1"/>
                </a:solidFill>
                <a:latin typeface="Courier 10 Pitch"/>
              </a:rPr>
              <a:t>&gt;&gt;&gt;        </a:t>
            </a:r>
            <a:r>
              <a:rPr lang="ru-RU" altLang="ru-RU" b="1" dirty="0" err="1" smtClean="0">
                <a:solidFill>
                  <a:schemeClr val="tx1"/>
                </a:solidFill>
                <a:latin typeface="Courier 10 Pitch"/>
              </a:rPr>
              <a:t>continue</a:t>
            </a:r>
            <a:endParaRPr lang="ru-RU" altLang="ru-RU" dirty="0" smtClean="0">
              <a:solidFill>
                <a:schemeClr val="tx1"/>
              </a:solidFill>
              <a:latin typeface="Courier 10 Pitch"/>
            </a:endParaRPr>
          </a:p>
          <a:p>
            <a:pPr marL="50800" lvl="0" indent="0">
              <a:buNone/>
            </a:pPr>
            <a:r>
              <a:rPr lang="ru-RU" altLang="ru-RU" b="1" dirty="0">
                <a:solidFill>
                  <a:schemeClr val="tx1"/>
                </a:solidFill>
                <a:latin typeface="Courier 10 Pitch"/>
              </a:rPr>
              <a:t>&gt;&gt;&gt; </a:t>
            </a:r>
            <a:r>
              <a:rPr lang="ru-RU" altLang="ru-RU" b="1" dirty="0" smtClean="0">
                <a:solidFill>
                  <a:schemeClr val="tx1"/>
                </a:solidFill>
                <a:latin typeface="Courier 10 Pitch"/>
              </a:rPr>
              <a:t>   </a:t>
            </a:r>
            <a:r>
              <a:rPr lang="ru-RU" altLang="ru-RU" b="1" dirty="0" err="1" smtClean="0">
                <a:solidFill>
                  <a:schemeClr val="tx1"/>
                </a:solidFill>
                <a:latin typeface="Courier 10 Pitch"/>
              </a:rPr>
              <a:t>print</a:t>
            </a:r>
            <a:r>
              <a:rPr lang="ru-RU" altLang="ru-RU" dirty="0" smtClean="0">
                <a:solidFill>
                  <a:schemeClr val="tx1"/>
                </a:solidFill>
                <a:latin typeface="Courier 10 Pitch"/>
              </a:rPr>
              <a:t>(i </a:t>
            </a:r>
            <a:r>
              <a:rPr lang="ru-RU" altLang="ru-RU" dirty="0">
                <a:solidFill>
                  <a:schemeClr val="tx1"/>
                </a:solidFill>
                <a:latin typeface="Courier 10 Pitch"/>
              </a:rPr>
              <a:t>* 2, </a:t>
            </a:r>
            <a:r>
              <a:rPr lang="ru-RU" altLang="ru-RU" dirty="0" err="1">
                <a:solidFill>
                  <a:schemeClr val="tx1"/>
                </a:solidFill>
                <a:latin typeface="Courier 10 Pitch"/>
              </a:rPr>
              <a:t>end</a:t>
            </a:r>
            <a:r>
              <a:rPr lang="ru-RU" altLang="ru-RU" dirty="0" smtClean="0">
                <a:solidFill>
                  <a:schemeClr val="tx1"/>
                </a:solidFill>
                <a:latin typeface="Courier 10 Pitch"/>
              </a:rPr>
              <a:t>='')</a:t>
            </a:r>
          </a:p>
          <a:p>
            <a:pPr marL="50800" lvl="0" indent="0">
              <a:buNone/>
            </a:pPr>
            <a:r>
              <a:rPr lang="ru-RU" altLang="ru-RU" dirty="0" err="1" smtClean="0">
                <a:solidFill>
                  <a:schemeClr val="tx1"/>
                </a:solidFill>
                <a:latin typeface="Courier 10 Pitch"/>
              </a:rPr>
              <a:t>hheellll</a:t>
            </a:r>
            <a:r>
              <a:rPr lang="ru-RU" altLang="ru-RU" dirty="0" smtClean="0">
                <a:solidFill>
                  <a:schemeClr val="tx1"/>
                </a:solidFill>
                <a:latin typeface="Courier 10 Pitch"/>
              </a:rPr>
              <a:t> </a:t>
            </a:r>
            <a:r>
              <a:rPr lang="ru-RU" altLang="ru-RU" dirty="0" err="1">
                <a:solidFill>
                  <a:schemeClr val="tx1"/>
                </a:solidFill>
                <a:latin typeface="Courier 10 Pitch"/>
              </a:rPr>
              <a:t>wwrrlldd</a:t>
            </a:r>
            <a:r>
              <a:rPr lang="ru-RU" altLang="ru-RU" dirty="0">
                <a:solidFill>
                  <a:schemeClr val="tx1"/>
                </a:solidFill>
                <a:latin typeface="Courier 10 Pitch"/>
              </a:rPr>
              <a:t> </a:t>
            </a:r>
          </a:p>
          <a:p>
            <a:pPr marL="50800" indent="0">
              <a:buNone/>
            </a:pP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82324"/>
            <a:ext cx="65" cy="821848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0153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22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8618" y="295564"/>
            <a:ext cx="8256732" cy="746428"/>
          </a:xfrm>
        </p:spPr>
        <p:txBody>
          <a:bodyPr/>
          <a:lstStyle/>
          <a:p>
            <a:r>
              <a:rPr lang="ru-RU" b="1" dirty="0" smtClean="0"/>
              <a:t>Пример цикла </a:t>
            </a:r>
            <a:r>
              <a:rPr lang="en-US" b="1" dirty="0" smtClean="0"/>
              <a:t>while</a:t>
            </a:r>
            <a:endParaRPr lang="ru-RU" b="1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8618" y="1109868"/>
            <a:ext cx="8626764" cy="44012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b="1" dirty="0"/>
              <a:t>Вывести произведение пяти пар </a:t>
            </a:r>
            <a:r>
              <a:rPr lang="ru-RU" b="1" dirty="0" smtClean="0"/>
              <a:t>чисел</a:t>
            </a:r>
            <a:r>
              <a:rPr lang="en-US" b="1" dirty="0" smtClean="0"/>
              <a:t>: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10 Pitch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b="1" dirty="0">
                <a:solidFill>
                  <a:schemeClr val="tx1"/>
                </a:solidFill>
                <a:latin typeface="Courier 10 Pitch"/>
              </a:rPr>
              <a:t>&gt;&gt;&gt;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10 Pitch"/>
                <a:cs typeface="Courier New" panose="02070309020205020404" pitchFamily="49" charset="0"/>
              </a:rPr>
              <a:t>i = 0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10 Pitch"/>
                <a:cs typeface="Courier New" panose="02070309020205020404" pitchFamily="49" charset="0"/>
              </a:rPr>
            </a:br>
            <a:r>
              <a:rPr lang="ru-RU" altLang="ru-RU" b="1" dirty="0" smtClean="0">
                <a:solidFill>
                  <a:schemeClr val="tx1"/>
                </a:solidFill>
                <a:latin typeface="Courier 10 Pitch"/>
              </a:rPr>
              <a:t>&gt;&gt;&gt;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10 Pitch"/>
                <a:cs typeface="Courier New" panose="02070309020205020404" pitchFamily="49" charset="0"/>
              </a:rPr>
              <a:t>while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10 Pitch"/>
                <a:cs typeface="Courier New" panose="02070309020205020404" pitchFamily="49" charset="0"/>
              </a:rPr>
              <a:t> i &lt; 5: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10 Pitch"/>
                <a:cs typeface="Courier New" panose="02070309020205020404" pitchFamily="49" charset="0"/>
              </a:rPr>
            </a:br>
            <a:r>
              <a:rPr lang="ru-RU" altLang="ru-RU" b="1" dirty="0">
                <a:solidFill>
                  <a:schemeClr val="tx1"/>
                </a:solidFill>
                <a:latin typeface="Courier 10 Pitch"/>
              </a:rPr>
              <a:t>&gt;&gt;&gt;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10 Pitch"/>
                <a:cs typeface="Courier New" panose="02070309020205020404" pitchFamily="49" charset="0"/>
              </a:rPr>
              <a:t>    a, b 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10 Pitch"/>
                <a:cs typeface="Courier New" panose="02070309020205020404" pitchFamily="49" charset="0"/>
              </a:rPr>
              <a:t>input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10 Pitch"/>
                <a:cs typeface="Courier New" panose="02070309020205020404" pitchFamily="49" charset="0"/>
              </a:rPr>
              <a:t>()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10 Pitch"/>
                <a:cs typeface="Courier New" panose="02070309020205020404" pitchFamily="49" charset="0"/>
              </a:rPr>
              <a:t>,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10 Pitch"/>
                <a:cs typeface="Courier New" panose="02070309020205020404" pitchFamily="49" charset="0"/>
              </a:rPr>
              <a:t> 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10 Pitch"/>
                <a:cs typeface="Courier New" panose="02070309020205020404" pitchFamily="49" charset="0"/>
              </a:rPr>
              <a:t>input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10 Pitch"/>
                <a:cs typeface="Courier New" panose="02070309020205020404" pitchFamily="49" charset="0"/>
              </a:rPr>
              <a:t>()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10 Pitch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10 Pitch"/>
                <a:cs typeface="Courier New" panose="02070309020205020404" pitchFamily="49" charset="0"/>
              </a:rPr>
            </a:br>
            <a:r>
              <a:rPr lang="ru-RU" altLang="ru-RU" b="1" dirty="0">
                <a:solidFill>
                  <a:schemeClr val="tx1"/>
                </a:solidFill>
                <a:latin typeface="Courier 10 Pitch"/>
              </a:rPr>
              <a:t>&gt;&gt;&gt;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10 Pitch"/>
                <a:cs typeface="Courier New" panose="02070309020205020404" pitchFamily="49" charset="0"/>
              </a:rPr>
              <a:t>    a 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10 Pitch"/>
                <a:cs typeface="Courier New" panose="02070309020205020404" pitchFamily="49" charset="0"/>
              </a:rPr>
              <a:t>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10 Pitch"/>
                <a:cs typeface="Courier New" panose="02070309020205020404" pitchFamily="49" charset="0"/>
              </a:rPr>
              <a:t>(a)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10 Pitch"/>
                <a:cs typeface="Courier New" panose="02070309020205020404" pitchFamily="49" charset="0"/>
              </a:rPr>
            </a:br>
            <a:r>
              <a:rPr lang="ru-RU" altLang="ru-RU" b="1" dirty="0">
                <a:solidFill>
                  <a:schemeClr val="tx1"/>
                </a:solidFill>
                <a:latin typeface="Courier 10 Pitch"/>
              </a:rPr>
              <a:t>&gt;&gt;&gt;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10 Pitch"/>
                <a:cs typeface="Courier New" panose="02070309020205020404" pitchFamily="49" charset="0"/>
              </a:rPr>
              <a:t>    b 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10 Pitch"/>
                <a:cs typeface="Courier New" panose="02070309020205020404" pitchFamily="49" charset="0"/>
              </a:rPr>
              <a:t>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10 Pitch"/>
                <a:cs typeface="Courier New" panose="02070309020205020404" pitchFamily="49" charset="0"/>
              </a:rPr>
              <a:t>(b)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10 Pitch"/>
                <a:cs typeface="Courier New" panose="02070309020205020404" pitchFamily="49" charset="0"/>
              </a:rPr>
            </a:br>
            <a:r>
              <a:rPr lang="ru-RU" altLang="ru-RU" b="1" dirty="0">
                <a:solidFill>
                  <a:schemeClr val="tx1"/>
                </a:solidFill>
                <a:latin typeface="Courier 10 Pitch"/>
              </a:rPr>
              <a:t>&gt;&gt;&gt;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10 Pitch"/>
                <a:cs typeface="Courier New" panose="02070309020205020404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10 Pitch"/>
                <a:cs typeface="Courier New" panose="02070309020205020404" pitchFamily="49" charset="0"/>
              </a:rPr>
              <a:t>print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10 Pitch"/>
                <a:cs typeface="Courier New" panose="02070309020205020404" pitchFamily="49" charset="0"/>
              </a:rPr>
              <a:t>(a * b)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10 Pitch"/>
                <a:cs typeface="Courier New" panose="02070309020205020404" pitchFamily="49" charset="0"/>
              </a:rPr>
            </a:br>
            <a:r>
              <a:rPr lang="ru-RU" altLang="ru-RU" b="1" dirty="0">
                <a:solidFill>
                  <a:schemeClr val="tx1"/>
                </a:solidFill>
                <a:latin typeface="Courier 10 Pitch"/>
              </a:rPr>
              <a:t>&gt;&gt;&gt;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10 Pitch"/>
                <a:cs typeface="Courier New" panose="02070309020205020404" pitchFamily="49" charset="0"/>
              </a:rPr>
              <a:t>    i += 1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10 Pitch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10 Pitch"/>
              </a:rPr>
              <a:t>Изменить</a:t>
            </a:r>
            <a:r>
              <a:rPr kumimoji="0" lang="ru-RU" altLang="ru-RU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10 Pitch"/>
              </a:rPr>
              <a:t> программу: Если два </a:t>
            </a:r>
            <a:r>
              <a:rPr kumimoji="0" lang="ru-RU" altLang="ru-RU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10 Pitch"/>
              </a:rPr>
              <a:t>введенных </a:t>
            </a:r>
            <a:r>
              <a:rPr kumimoji="0" lang="ru-RU" altLang="ru-RU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10 Pitch"/>
              </a:rPr>
              <a:t>числа = 0, то выйти из цикла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10 Pitch"/>
            </a:endParaRPr>
          </a:p>
        </p:txBody>
      </p:sp>
    </p:spTree>
    <p:extLst>
      <p:ext uri="{BB962C8B-B14F-4D97-AF65-F5344CB8AC3E}">
        <p14:creationId xmlns:p14="http://schemas.microsoft.com/office/powerpoint/2010/main" val="411380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цмит">
  <a:themeElements>
    <a:clrScheme name="Тема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352</Words>
  <Application>Microsoft Office PowerPoint</Application>
  <PresentationFormat>Экран (4:3)</PresentationFormat>
  <Paragraphs>67</Paragraphs>
  <Slides>11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Cambria</vt:lpstr>
      <vt:lpstr>Courier 10 Pitch</vt:lpstr>
      <vt:lpstr>Courier New</vt:lpstr>
      <vt:lpstr>цмит</vt:lpstr>
      <vt:lpstr>Python</vt:lpstr>
      <vt:lpstr>Правила </vt:lpstr>
      <vt:lpstr>Конструкции управления потоком: цикл While</vt:lpstr>
      <vt:lpstr>Конструкции управления потоком:  цикл for</vt:lpstr>
      <vt:lpstr>Функция range() </vt:lpstr>
      <vt:lpstr>Конструкции управления потоком:  цикл for</vt:lpstr>
      <vt:lpstr>Оператор break</vt:lpstr>
      <vt:lpstr>Оператор continue</vt:lpstr>
      <vt:lpstr>Пример цикла while</vt:lpstr>
      <vt:lpstr>Пример цикла for</vt:lpstr>
      <vt:lpstr>Задачи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cp:lastModifiedBy>Ситников</cp:lastModifiedBy>
  <cp:revision>28</cp:revision>
  <dcterms:modified xsi:type="dcterms:W3CDTF">2019-03-29T15:35:26Z</dcterms:modified>
</cp:coreProperties>
</file>