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embeddedFontLst>
    <p:embeddedFont>
      <p:font typeface="Noto Sans Symbols" panose="020B0502040504020204" pitchFamily="34" charset="0"/>
      <p:regular r:id="rId25"/>
      <p:bold r:id="rId26"/>
    </p:embeddedFont>
    <p:embeddedFont>
      <p:font typeface="Arial Black" panose="020B0A04020102020204" pitchFamily="34" charset="0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06" y="-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34718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14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5a1691be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5a1691be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45a1691be6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471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5a1691be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5a1691be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45a1691be6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2825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a1691b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5a1691b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45a1691be6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625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5a1691be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5a1691be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45a1691be6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2018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5a1691be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5a1691be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45a1691be6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996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5a5487b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5a5487b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45a5487b4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4563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5a5487b4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5a5487b4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45a5487b43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0179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5a5487b4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5a5487b4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45a5487b43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8529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6bf0ebd2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6bf0ebd2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46bf0ebd2b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162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5a5487b4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5a5487b4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45a5487b43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336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0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5a5487b4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5a5487b4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45a5487b43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4871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5a5487b4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5a5487b4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45a5487b43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4693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5a5487b4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5a5487b4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45a5487b43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8011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5a1691be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5a1691be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45a1691be6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248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a1691be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a1691be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45a1691be6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069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a1691be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a1691be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45a1691be6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927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5a1691b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5a1691b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45a1691be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95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a1691be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a1691be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45a1691be6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6888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5a1691be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5a1691be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45a1691be6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7986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5a1691be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5a1691be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45a1691be6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01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077200" y="64770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 rot="5400000">
            <a:off x="2179637" y="-350838"/>
            <a:ext cx="47847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077200" y="64770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 rot="5400000">
            <a:off x="4671218" y="2110581"/>
            <a:ext cx="5973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 rot="5400000">
            <a:off x="480219" y="129382"/>
            <a:ext cx="5973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077200" y="64770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텍스트 및 내용" type="txAndObj">
  <p:cSld name="TEXT_AND_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7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457200" y="1341438"/>
            <a:ext cx="4038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648200" y="1341438"/>
            <a:ext cx="4038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077200" y="64770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텍스트 및 내용 2개" type="txAndTwoObj">
  <p:cSld name="TEXT_AND_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7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57200" y="1341438"/>
            <a:ext cx="4038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4648200" y="1341438"/>
            <a:ext cx="4038600" cy="2316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4648200" y="3810000"/>
            <a:ext cx="4038600" cy="231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077200" y="64770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077200" y="64770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077200" y="64770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077200" y="64770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341438"/>
            <a:ext cx="4038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648200" y="1341438"/>
            <a:ext cx="4038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077200" y="64770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077200" y="64770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077200" y="64770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077200" y="64770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077200" y="64770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rgbClr val="99CC00">
              <a:alpha val="2862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1" descr="bann0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38200" y="1066800"/>
            <a:ext cx="7315200" cy="6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077200" y="6477000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1"/>
          <p:cNvCxnSpPr/>
          <p:nvPr/>
        </p:nvCxnSpPr>
        <p:spPr>
          <a:xfrm>
            <a:off x="381000" y="6629400"/>
            <a:ext cx="990600" cy="0"/>
          </a:xfrm>
          <a:prstGeom prst="straightConnector1">
            <a:avLst/>
          </a:prstGeom>
          <a:noFill/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1"/>
          <p:cNvSpPr/>
          <p:nvPr/>
        </p:nvSpPr>
        <p:spPr>
          <a:xfrm>
            <a:off x="3200400" y="0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None/>
            </a:pPr>
            <a:r>
              <a:rPr lang="en-US" sz="4000" b="1" i="1" u="none" strike="noStrike" cap="none">
                <a:solidFill>
                  <a:srgbClr val="FFCCCC"/>
                </a:solidFill>
                <a:latin typeface="Arial Black"/>
                <a:ea typeface="Arial Black"/>
                <a:cs typeface="Arial Black"/>
                <a:sym typeface="Arial Black"/>
              </a:rPr>
              <a:t>Smart</a:t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7483475" y="533400"/>
            <a:ext cx="1584325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None/>
            </a:pPr>
            <a:r>
              <a:rPr lang="en-US" sz="4000" b="1" i="1" u="none" strike="noStrike" cap="none">
                <a:solidFill>
                  <a:srgbClr val="FFCCCC"/>
                </a:solidFill>
                <a:latin typeface="Arial Black"/>
                <a:ea typeface="Arial Black"/>
                <a:cs typeface="Arial Black"/>
                <a:sym typeface="Arial Black"/>
              </a:rPr>
              <a:t>SW</a:t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953000" y="304800"/>
            <a:ext cx="3038475" cy="6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None/>
            </a:pPr>
            <a:r>
              <a:rPr lang="en-US" sz="4000" b="1" i="1" u="none" strike="noStrike" cap="none">
                <a:solidFill>
                  <a:srgbClr val="FFCCCC"/>
                </a:solidFill>
                <a:latin typeface="Arial Black"/>
                <a:ea typeface="Arial Black"/>
                <a:cs typeface="Arial Black"/>
                <a:sym typeface="Arial Black"/>
              </a:rPr>
              <a:t>Systems</a:t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0" y="6553200"/>
            <a:ext cx="2743200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스마트시스템소프트웨어학과</a:t>
            </a:r>
            <a:endParaRPr sz="1600" b="1" i="1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urdf/Examp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762000" y="1905000"/>
            <a:ext cx="7620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Kinematics3</a:t>
            </a: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4294967295"/>
          </p:nvPr>
        </p:nvSpPr>
        <p:spPr>
          <a:xfrm>
            <a:off x="1371600" y="3721100"/>
            <a:ext cx="640080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Youngjoon Han</a:t>
            </a:r>
            <a:endParaRPr/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young@ssu.ac.kr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매니풀레이터 모델링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238" y="1318122"/>
            <a:ext cx="6845124" cy="501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매니풀레이터 모델링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688" y="1431953"/>
            <a:ext cx="7094226" cy="49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매니풀레이터 모델링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50" y="1551025"/>
            <a:ext cx="7754851" cy="44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457200" y="1371600"/>
            <a:ext cx="8229600" cy="4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urdf syntax check</a:t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urdf 시각화 파일 생성</a:t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launch 파일 작성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매니풀레이터 모델링</a:t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511900" y="1896000"/>
            <a:ext cx="8153400" cy="6030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/>
              <a:t>check_urdf testbot.urdf</a:t>
            </a:r>
            <a:endParaRPr sz="2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78" name="Google Shape;178;p27"/>
          <p:cNvSpPr/>
          <p:nvPr/>
        </p:nvSpPr>
        <p:spPr>
          <a:xfrm>
            <a:off x="511900" y="3127500"/>
            <a:ext cx="8153400" cy="6030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/>
              <a:t>urdf_to_graphiz testbot.urdf</a:t>
            </a:r>
            <a:endParaRPr sz="2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174" y="1371591"/>
            <a:ext cx="930350" cy="53972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00" y="4359002"/>
            <a:ext cx="7365324" cy="1331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457200" y="1371600"/>
            <a:ext cx="8229600" cy="4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런치파일 실행</a:t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rviz 실행-&gt;FixedFrame을 base로 설정</a:t>
            </a:r>
            <a:endParaRPr sz="260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왼쪽 하단에서 Add를 눌러 RobotModel, tf추가</a:t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</p:txBody>
      </p:sp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매니풀레이터 모델링</a:t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511900" y="1989250"/>
            <a:ext cx="8153400" cy="6030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/>
              <a:t>roslaunch testbot_description testb</a:t>
            </a:r>
            <a:r>
              <a:rPr lang="en-US" sz="2600">
                <a:solidFill>
                  <a:schemeClr val="dk1"/>
                </a:solidFill>
              </a:rPr>
              <a:t>ot.launch</a:t>
            </a:r>
            <a:endParaRPr sz="2600"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588" y="3514625"/>
            <a:ext cx="5008426" cy="28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457200" y="1371600"/>
            <a:ext cx="8229600" cy="4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Open Manipulator 소스 빌드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Open Manipulator 분석하기</a:t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511900" y="1989250"/>
            <a:ext cx="8153400" cy="2618609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cd ~/catkin_ws/src/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 </a:t>
            </a:r>
            <a:r>
              <a:rPr lang="en-US" sz="2600">
                <a:solidFill>
                  <a:schemeClr val="dk1"/>
                </a:solidFill>
              </a:rPr>
              <a:t>git clone https://github.com/ROBOTIS-GIT/turtlebot3_simulations</a:t>
            </a:r>
            <a:endParaRPr sz="2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 </a:t>
            </a:r>
            <a:r>
              <a:rPr lang="en-US" sz="2600">
                <a:solidFill>
                  <a:schemeClr val="dk1"/>
                </a:solidFill>
              </a:rPr>
              <a:t>git clone https://github.com/ROBOTIS-GIT/turtlebot3_simulations</a:t>
            </a:r>
            <a:endParaRPr sz="2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 </a:t>
            </a:r>
            <a:r>
              <a:rPr lang="en-US" sz="2600">
                <a:solidFill>
                  <a:schemeClr val="dk1"/>
                </a:solidFill>
              </a:rPr>
              <a:t>cd ~/catkin_ws/ &amp;&amp; catkin_make</a:t>
            </a:r>
            <a:endParaRPr sz="2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Open Manipulator 분석하기</a:t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457200" y="1371600"/>
            <a:ext cx="8229600" cy="4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xacro란 ? </a:t>
            </a:r>
            <a:r>
              <a:rPr lang="en-US" sz="2600" smtClean="0">
                <a:solidFill>
                  <a:schemeClr val="dk1"/>
                </a:solidFill>
              </a:rPr>
              <a:t/>
            </a:r>
            <a:br>
              <a:rPr lang="en-US" sz="2600" smtClean="0">
                <a:solidFill>
                  <a:schemeClr val="dk1"/>
                </a:solidFill>
              </a:rPr>
            </a:br>
            <a:r>
              <a:rPr lang="en-US" sz="2600" smtClean="0">
                <a:solidFill>
                  <a:schemeClr val="dk1"/>
                </a:solidFill>
              </a:rPr>
              <a:t>xml </a:t>
            </a:r>
            <a:r>
              <a:rPr lang="en-US" sz="2600">
                <a:solidFill>
                  <a:schemeClr val="dk1"/>
                </a:solidFill>
              </a:rPr>
              <a:t>macro의 줄임말로, xml에서 반복되는 코드를 불러올 수 있는 매크로 언어이다. urdf의 </a:t>
            </a:r>
            <a:r>
              <a:rPr lang="en-US" sz="2600" smtClean="0">
                <a:solidFill>
                  <a:schemeClr val="dk1"/>
                </a:solidFill>
              </a:rPr>
              <a:t>반복 </a:t>
            </a:r>
            <a:r>
              <a:rPr lang="en-US" sz="2600">
                <a:solidFill>
                  <a:schemeClr val="dk1"/>
                </a:solidFill>
              </a:rPr>
              <a:t>피하기 위해 사용한다</a:t>
            </a:r>
            <a:endParaRPr sz="260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openManipulator 색상 정보 xacro 확인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457200" y="3460362"/>
            <a:ext cx="8153400" cy="18759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cd ~/catkin_ws/src/open_manipulator/open_manipulator_description/urdf</a:t>
            </a:r>
            <a:endParaRPr sz="2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 </a:t>
            </a:r>
            <a:r>
              <a:rPr lang="en-US" sz="2600">
                <a:solidFill>
                  <a:schemeClr val="dk1"/>
                </a:solidFill>
              </a:rPr>
              <a:t>vim materials.xacro 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650" y="4068325"/>
            <a:ext cx="2458925" cy="253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Open Manipulator 분석하기</a:t>
            </a:r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457200" y="1371600"/>
            <a:ext cx="8229600" cy="4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OpenManimpulator urdf 확인</a:t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OpenManipulator rviz로 확인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419100" y="1903850"/>
            <a:ext cx="8153400" cy="6096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vim open_manipulator.urdf.xacro  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419100" y="3124200"/>
            <a:ext cx="8153400" cy="9114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roslaunch open_manipulator_description open_manipulator_rviz.launch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850" y="4216825"/>
            <a:ext cx="3727901" cy="20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Gazebo에서 Open Manipulator 분석</a:t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88" y="1423625"/>
            <a:ext cx="8544625" cy="43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111623" y="6017198"/>
            <a:ext cx="7835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gazebo</a:t>
            </a:r>
            <a:r>
              <a:rPr lang="ko-KR" altLang="en-US" smtClean="0"/>
              <a:t>를 활용한 시뮬레이션 사례 </a:t>
            </a:r>
            <a:r>
              <a:rPr lang="en-US" altLang="ko-KR"/>
              <a:t>: https://www.youtube.com/watch?v=4he7mPV41Xc</a:t>
            </a:r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Gazebo에서 Open Manipulator 분석</a:t>
            </a:r>
            <a:endParaRPr/>
          </a:p>
        </p:txBody>
      </p:sp>
      <p:sp>
        <p:nvSpPr>
          <p:cNvPr id="230" name="Google Shape;230;p33"/>
          <p:cNvSpPr txBox="1"/>
          <p:nvPr/>
        </p:nvSpPr>
        <p:spPr>
          <a:xfrm>
            <a:off x="457200" y="1371600"/>
            <a:ext cx="8229600" cy="4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OpenManimpulator 가제보 파일 확인</a:t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419100" y="1903850"/>
            <a:ext cx="8153400" cy="6096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open_manipulator.gazebo.xacro 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88" y="2732063"/>
            <a:ext cx="439102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300" y="4846388"/>
            <a:ext cx="750570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/>
          <p:nvPr/>
        </p:nvSpPr>
        <p:spPr>
          <a:xfrm>
            <a:off x="5122250" y="2732075"/>
            <a:ext cx="32511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gazebo상에서 link 설정</a:t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>ros와 통신하기 위한 플러그인 설정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57200" y="1371600"/>
            <a:ext cx="8229600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eriod"/>
            </a:pPr>
            <a:r>
              <a:rPr lang="ko-KR" altLang="en-US" sz="2600" smtClean="0">
                <a:solidFill>
                  <a:schemeClr val="dk1"/>
                </a:solidFill>
              </a:rPr>
              <a:t>메</a:t>
            </a:r>
            <a:r>
              <a:rPr lang="en-US" sz="2600" smtClean="0">
                <a:solidFill>
                  <a:schemeClr val="dk1"/>
                </a:solidFill>
              </a:rPr>
              <a:t>니풀레이터 </a:t>
            </a:r>
            <a:r>
              <a:rPr lang="en-US" sz="2600">
                <a:solidFill>
                  <a:schemeClr val="dk1"/>
                </a:solidFill>
              </a:rPr>
              <a:t>모델링</a:t>
            </a:r>
            <a:endParaRPr sz="26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eriod"/>
            </a:pPr>
            <a:r>
              <a:rPr lang="en-US" sz="2600">
                <a:solidFill>
                  <a:schemeClr val="dk1"/>
                </a:solidFill>
              </a:rPr>
              <a:t>Open Manipulator 분석</a:t>
            </a:r>
            <a:endParaRPr sz="260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eriod"/>
            </a:pPr>
            <a:r>
              <a:rPr lang="en-US" sz="2600">
                <a:solidFill>
                  <a:schemeClr val="dk1"/>
                </a:solidFill>
              </a:rPr>
              <a:t>Gazebo에서 Manipulator 분석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/>
        </p:nvSpPr>
        <p:spPr>
          <a:xfrm>
            <a:off x="457200" y="1371600"/>
            <a:ext cx="8229600" cy="4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OpenManimpulator 가제보 실행패키지 생성</a:t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</p:txBody>
      </p:sp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Gazebo에서 Open Manipulator 분석</a:t>
            </a:r>
            <a:endParaRPr/>
          </a:p>
        </p:txBody>
      </p:sp>
      <p:sp>
        <p:nvSpPr>
          <p:cNvPr id="242" name="Google Shape;242;p34"/>
          <p:cNvSpPr/>
          <p:nvPr/>
        </p:nvSpPr>
        <p:spPr>
          <a:xfrm>
            <a:off x="419100" y="1903850"/>
            <a:ext cx="8153400" cy="26157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cd ~/catkin_ws/src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catkin_create_pkg open_manipulator_gazebo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cd open_manipulator_gazebo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mkdir launch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cd launch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gedit open_manipulator_gazebo.launch</a:t>
            </a:r>
            <a:endParaRPr sz="2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/>
        </p:nvSpPr>
        <p:spPr>
          <a:xfrm>
            <a:off x="457200" y="1371600"/>
            <a:ext cx="8229600" cy="4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</p:txBody>
      </p:sp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Gazebo에서 Open Manipulator 분석</a:t>
            </a:r>
            <a:endParaRPr/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25" y="1525825"/>
            <a:ext cx="8229601" cy="4705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/>
        </p:nvSpPr>
        <p:spPr>
          <a:xfrm>
            <a:off x="457200" y="1371600"/>
            <a:ext cx="8229600" cy="4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OpenManipulator 가제보에서 실행</a:t>
            </a:r>
            <a:endParaRPr sz="2600">
              <a:solidFill>
                <a:schemeClr val="dk1"/>
              </a:solidFill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457200" y="1371600"/>
            <a:ext cx="8229600" cy="4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</p:txBody>
      </p:sp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Gazebo에서 Open Manipulator 분석</a:t>
            </a:r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846" y="3310100"/>
            <a:ext cx="5059901" cy="28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/>
          <p:nvPr/>
        </p:nvSpPr>
        <p:spPr>
          <a:xfrm>
            <a:off x="419100" y="1903850"/>
            <a:ext cx="8153400" cy="9732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roslaunch open_manipulator_gazebo open_manipulator_gazebo.launch --screen</a:t>
            </a:r>
            <a:endParaRPr sz="2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매니풀레이터 모델링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57200" y="1371600"/>
            <a:ext cx="8229600" cy="4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URDF(Universal-Robotic-Description-Format)이란?</a:t>
            </a:r>
            <a:endParaRPr sz="2600">
              <a:solidFill>
                <a:schemeClr val="dk1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xml형식으로 로봇의 상태를 기술하는 포맷</a:t>
            </a:r>
            <a:endParaRPr sz="2600">
              <a:solidFill>
                <a:schemeClr val="dk1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sensor, link, transmission, joint, gazebo, model_state, model태그를 바탕으로 속성을 추가, 로봇의 부피나 외관, 물리적인 성질 등을 기술할 수 있다.</a:t>
            </a:r>
            <a:endParaRPr sz="2600">
              <a:solidFill>
                <a:schemeClr val="dk1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http://wiki.ros.org/urdf/Examples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975" y="4419925"/>
            <a:ext cx="1703300" cy="20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270" y="4386557"/>
            <a:ext cx="2504900" cy="20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매니풀레이터 모델링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57200" y="1371600"/>
            <a:ext cx="8229600" cy="4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&lt;link&gt; 태그 속성</a:t>
            </a:r>
            <a:endParaRPr sz="2600">
              <a:solidFill>
                <a:schemeClr val="dk1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&lt;link&gt; : 링크의 시각화와 충돌, 관성 정보 설정</a:t>
            </a:r>
            <a:endParaRPr sz="2600">
              <a:solidFill>
                <a:schemeClr val="dk1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&lt;collision&gt; : 링크 충돌 계산 정보 설정</a:t>
            </a:r>
            <a:endParaRPr sz="2600">
              <a:solidFill>
                <a:schemeClr val="dk1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&lt;visual&gt; : 링크 시각화 정보 설정</a:t>
            </a:r>
            <a:endParaRPr sz="2600">
              <a:solidFill>
                <a:schemeClr val="dk1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&lt;inertial&gt; : 링크 관성 정보 설정</a:t>
            </a:r>
            <a:endParaRPr sz="2600">
              <a:solidFill>
                <a:schemeClr val="dk1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&lt;origin&gt; : 링크의 상대 좌표계를 기준으로 이동과 회전 설정</a:t>
            </a:r>
            <a:endParaRPr sz="2600">
              <a:solidFill>
                <a:schemeClr val="dk1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&lt;geometry&gt; : 모델의 모양 입력. 기본 형태로 Box, cylinder, shpere가 있으며 .dae 확장자 포멧도 지원함</a:t>
            </a:r>
            <a:endParaRPr sz="2600">
              <a:solidFill>
                <a:schemeClr val="dk1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&lt;material&gt; : 링크의 색상과 텍스처 설정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매니풀레이터 모델링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457200" y="1371600"/>
            <a:ext cx="8229600" cy="4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&lt;joint&gt; 태그 속성</a:t>
            </a:r>
            <a:endParaRPr sz="2600">
              <a:solidFill>
                <a:schemeClr val="dk1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&lt;joint&gt; : 링크와의 관계와 관절 형태 설정</a:t>
            </a:r>
            <a:endParaRPr sz="2600">
              <a:solidFill>
                <a:schemeClr val="dk1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&lt;parent&gt; : 부모 링크 설정</a:t>
            </a:r>
            <a:endParaRPr sz="2600">
              <a:solidFill>
                <a:schemeClr val="dk1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&lt;child&gt; : 자식 링크 설정</a:t>
            </a:r>
            <a:endParaRPr sz="2600">
              <a:solidFill>
                <a:schemeClr val="dk1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&lt;origin&gt; : 부모 링크 좌표계를 자식 링크 좌표계로 변환</a:t>
            </a:r>
            <a:endParaRPr sz="2600">
              <a:solidFill>
                <a:schemeClr val="dk1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&lt;axis&gt; : 회전 축 설정</a:t>
            </a:r>
            <a:endParaRPr sz="2600">
              <a:solidFill>
                <a:schemeClr val="dk1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&lt;limit&gt; : 관절의 속도, 힘, 반경을 설정(관절이 revolute, prismatic 일때만)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457200" y="1470700"/>
            <a:ext cx="8229600" cy="4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urdf 라이브러리 다운로드</a:t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urdf 패키지 생성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매니풀레이터 모델링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511900" y="3304600"/>
            <a:ext cx="8153400" cy="29508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/>
              <a:t>cd ~/catkin_ws/src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catkin_create_pkg testbot_description urdf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cd testbot_description/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mkdir urdf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cd urdf/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gedit testbot.urdf</a:t>
            </a:r>
            <a:endParaRPr sz="2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121" name="Google Shape;121;p20"/>
          <p:cNvSpPr/>
          <p:nvPr/>
        </p:nvSpPr>
        <p:spPr>
          <a:xfrm>
            <a:off x="495300" y="1984088"/>
            <a:ext cx="8153400" cy="6594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##</a:t>
            </a:r>
            <a:r>
              <a:rPr lang="en-US" sz="1800" i="0" u="none" strike="noStrike" cap="none">
                <a:solidFill>
                  <a:srgbClr val="000000"/>
                </a:solidFill>
              </a:rPr>
              <a:t> </a:t>
            </a:r>
            <a:r>
              <a:rPr lang="en-US" sz="2400"/>
              <a:t>s</a:t>
            </a:r>
            <a:r>
              <a:rPr lang="en-US" sz="2400">
                <a:solidFill>
                  <a:schemeClr val="dk1"/>
                </a:solidFill>
              </a:rPr>
              <a:t>udo apt-get install liburdfdom-tools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매니풀레이터 모델링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457200" y="1371600"/>
            <a:ext cx="8229600" cy="4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색상 설정</a:t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기저 링크 &amp; 조인트 설정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162" y="1859825"/>
            <a:ext cx="4277275" cy="18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2850" y="4381000"/>
            <a:ext cx="4598275" cy="160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매니풀레이터 모델링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457200" y="1371600"/>
            <a:ext cx="8229600" cy="4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링크1 충돌 부분 설정</a:t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링크1 시각화 부분 설정</a:t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075" y="1912625"/>
            <a:ext cx="6295850" cy="18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076" y="4317775"/>
            <a:ext cx="6295850" cy="1838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81000" y="93663"/>
            <a:ext cx="8229600" cy="97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매니풀레이터 모델링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457200" y="1371600"/>
            <a:ext cx="8229600" cy="4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원점, 질량, 관성 설정</a:t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●"/>
            </a:pPr>
            <a:r>
              <a:rPr lang="en-US" sz="2600">
                <a:solidFill>
                  <a:schemeClr val="dk1"/>
                </a:solidFill>
              </a:rPr>
              <a:t>링크 설정</a:t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/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99" y="2032924"/>
            <a:ext cx="8305800" cy="1313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" y="3966188"/>
            <a:ext cx="82677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M">
  <a:themeElements>
    <a:clrScheme name="TM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478</Words>
  <Application>Microsoft Office PowerPoint</Application>
  <PresentationFormat>화면 슬라이드 쇼(4:3)</PresentationFormat>
  <Paragraphs>116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Noto Sans Symbols</vt:lpstr>
      <vt:lpstr>Times New Roman</vt:lpstr>
      <vt:lpstr>Arial Black</vt:lpstr>
      <vt:lpstr>Arial</vt:lpstr>
      <vt:lpstr>TM</vt:lpstr>
      <vt:lpstr>Kinematics3</vt:lpstr>
      <vt:lpstr>Contents</vt:lpstr>
      <vt:lpstr>1. 매니풀레이터 모델링</vt:lpstr>
      <vt:lpstr>1. 매니풀레이터 모델링</vt:lpstr>
      <vt:lpstr>1. 매니풀레이터 모델링</vt:lpstr>
      <vt:lpstr>1. 매니풀레이터 모델링</vt:lpstr>
      <vt:lpstr>1. 매니풀레이터 모델링</vt:lpstr>
      <vt:lpstr>1. 매니풀레이터 모델링</vt:lpstr>
      <vt:lpstr>1. 매니풀레이터 모델링</vt:lpstr>
      <vt:lpstr>1. 매니풀레이터 모델링</vt:lpstr>
      <vt:lpstr>1. 매니풀레이터 모델링</vt:lpstr>
      <vt:lpstr>1. 매니풀레이터 모델링</vt:lpstr>
      <vt:lpstr>1. 매니풀레이터 모델링</vt:lpstr>
      <vt:lpstr>1. 매니풀레이터 모델링</vt:lpstr>
      <vt:lpstr>2. Open Manipulator 분석하기</vt:lpstr>
      <vt:lpstr>2. Open Manipulator 분석하기</vt:lpstr>
      <vt:lpstr>2. Open Manipulator 분석하기</vt:lpstr>
      <vt:lpstr>3. Gazebo에서 Open Manipulator 분석</vt:lpstr>
      <vt:lpstr>3. Gazebo에서 Open Manipulator 분석</vt:lpstr>
      <vt:lpstr>3. Gazebo에서 Open Manipulator 분석</vt:lpstr>
      <vt:lpstr>3. Gazebo에서 Open Manipulator 분석</vt:lpstr>
      <vt:lpstr>3. Gazebo에서 Open Manipulator 분석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Kinematics3</dc:title>
  <cp:lastModifiedBy>박 태욱</cp:lastModifiedBy>
  <cp:revision>3</cp:revision>
  <dcterms:modified xsi:type="dcterms:W3CDTF">2018-11-05T01:59:58Z</dcterms:modified>
</cp:coreProperties>
</file>