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1255" r:id="rId3"/>
    <p:sldId id="1258" r:id="rId4"/>
    <p:sldId id="1257" r:id="rId5"/>
    <p:sldId id="1254" r:id="rId6"/>
    <p:sldId id="614" r:id="rId7"/>
    <p:sldId id="1250" r:id="rId8"/>
    <p:sldId id="1253" r:id="rId9"/>
    <p:sldId id="1259" r:id="rId10"/>
    <p:sldId id="1143" r:id="rId11"/>
    <p:sldId id="1251" r:id="rId12"/>
    <p:sldId id="1252" r:id="rId13"/>
    <p:sldId id="1256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1255"/>
          </p14:sldIdLst>
        </p14:section>
        <p14:section name="進度統整" id="{9DD50ACF-4175-4751-9D6B-498445AED633}">
          <p14:sldIdLst>
            <p14:sldId id="1258"/>
            <p14:sldId id="1257"/>
          </p14:sldIdLst>
        </p14:section>
        <p14:section name="需求列表" id="{DE023DAD-9EED-426D-8EB3-17248E4D00C3}">
          <p14:sldIdLst>
            <p14:sldId id="1254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3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259"/>
            <p14:sldId id="1143"/>
            <p14:sldId id="1251"/>
            <p14:sldId id="1252"/>
            <p14:sldId id="1256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2023/4/23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2023/4/23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2/de8/group__core__array.html#ga7bcf47a1df78cf575162e0aed44960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forums.fast.ai/t/custom-transforms-with-cv2/56589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u00.blogspot.com/2016/11/opencv8-histogram-histograms.html" TargetMode="External"/><Relationship Id="rId5" Type="http://schemas.openxmlformats.org/officeDocument/2006/relationships/hyperlink" Target="https://zj-image-processing.readthedocs.io/zh_CN/latest/opencv/code/%5bnormalize%5d%E6%A0%87%E5%87%86%E5%8C%96%E6%95%B0%E6%8D%AE/#:~:text=0.77%20%20%20%20(10/%2012.96)-,%E5%BD%93normType%3DNORM_MINMAX%E6%97%B6%EF%BC%8C%E5%B0%86%E6%95%B0%E6%8D%AE%E7%BC%A9%E6%94%BE%E5%88%B0%5Balpha%2C%20beta%5D%E5%A4%A7%E5%B0%8F,-%EF%BC%8C%E6%AF%94%E5%A6%82" TargetMode="External"/><Relationship Id="rId4" Type="http://schemas.openxmlformats.org/officeDocument/2006/relationships/hyperlink" Target="https://itecnote.com/tecnote/tensorflow-how-to-downgrade-cuda-and-cudnn-version-in-google-co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LBP, </a:t>
            </a:r>
            <a:r>
              <a:rPr lang="zh-TW" altLang="en-US" sz="5600" b="0" dirty="0"/>
              <a:t>區塊特徵向量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/>
              <a:t>2023/3/16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EBE7F9-AB30-4DFB-A51D-04E7BD23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2"/>
          <a:stretch/>
        </p:blipFill>
        <p:spPr>
          <a:xfrm>
            <a:off x="7332955" y="1487632"/>
            <a:ext cx="2164212" cy="47166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全圖直方圖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原始圖片大小：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346x519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整張圖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33EA9C-1033-41BA-A966-7342BFE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264" y="2486585"/>
            <a:ext cx="4526745" cy="3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B74358-3D89-4470-B2FE-CB8B6327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8" y="1759306"/>
            <a:ext cx="6573955" cy="4519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區塊切割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389974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以柏油路區塊為遮罩，取直方圖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B8818B-A0C0-483F-934C-4BE532A31418}"/>
              </a:ext>
            </a:extLst>
          </p:cNvPr>
          <p:cNvSpPr txBox="1"/>
          <p:nvPr/>
        </p:nvSpPr>
        <p:spPr>
          <a:xfrm>
            <a:off x="3679931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4F0DFA-F0ED-4B5C-B33C-54026D28DBD6}"/>
              </a:ext>
            </a:extLst>
          </p:cNvPr>
          <p:cNvSpPr txBox="1"/>
          <p:nvPr/>
        </p:nvSpPr>
        <p:spPr>
          <a:xfrm>
            <a:off x="5729894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1273B-1ADC-4363-87DD-BEBD29428E0B}"/>
              </a:ext>
            </a:extLst>
          </p:cNvPr>
          <p:cNvSpPr txBox="1"/>
          <p:nvPr/>
        </p:nvSpPr>
        <p:spPr>
          <a:xfrm>
            <a:off x="7746336" y="3411244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8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區塊特徵向量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以三個標本比較，標本面積為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50x120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用</a:t>
            </a:r>
            <a:r>
              <a:rPr lang="en-US" altLang="zh-TW" dirty="0" err="1">
                <a:hlinkClick r:id="rId3"/>
              </a:rPr>
              <a:t>cv.normalize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使直方圖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的常態分佈，再比較特徵向量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AC87C2-84D1-46EB-8847-F37E0133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68839"/>
              </p:ext>
            </p:extLst>
          </p:nvPr>
        </p:nvGraphicFramePr>
        <p:xfrm>
          <a:off x="2049972" y="3648722"/>
          <a:ext cx="8108348" cy="23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87">
                  <a:extLst>
                    <a:ext uri="{9D8B030D-6E8A-4147-A177-3AD203B41FA5}">
                      <a16:colId xmlns:a16="http://schemas.microsoft.com/office/drawing/2014/main" val="1564992624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3119001088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972280906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2278152157"/>
                    </a:ext>
                  </a:extLst>
                </a:gridCol>
              </a:tblGrid>
              <a:tr h="462429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method</a:t>
                      </a:r>
                      <a:endParaRPr lang="zh-TW" altLang="en-US" sz="2300" dirty="0"/>
                    </a:p>
                  </a:txBody>
                  <a:tcPr marL="114024" marR="114024" marT="57012" marB="570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1,</a:t>
                      </a: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2,</a:t>
                      </a: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1,</a:t>
                      </a:r>
                      <a:r>
                        <a:rPr lang="zh-TW" altLang="en-US" sz="2000" dirty="0"/>
                        <a:t>區塊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597758201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*Correlation*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0.9923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0.9952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0.9988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3285646424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*Chi-square*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2.4231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0.7001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0.3046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461674721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*Intersection*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7.2366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7.3613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7.46706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743504843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*Bhattacharyya*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0.14202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0.1185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0.0639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6546828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DB572AB-DDB5-4673-9CE3-8FEDD61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4" y="2395973"/>
            <a:ext cx="119555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48CED-DA25-4333-954B-E087C091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1" y="2486585"/>
            <a:ext cx="4942857" cy="32952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區塊上色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4135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以標本比較各區塊的特徵向量，則塗綠相似的區塊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標本大小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:17x17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/>
              <a:t>compare method = Bhattacharyya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165FB3-EE01-4D8F-B80A-E92DAFE8CC8C}"/>
              </a:ext>
            </a:extLst>
          </p:cNvPr>
          <p:cNvCxnSpPr>
            <a:cxnSpLocks/>
          </p:cNvCxnSpPr>
          <p:nvPr/>
        </p:nvCxnSpPr>
        <p:spPr>
          <a:xfrm>
            <a:off x="2104008" y="2133963"/>
            <a:ext cx="1695635" cy="297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75546-7037-465A-AE23-CA6C4238148E}"/>
              </a:ext>
            </a:extLst>
          </p:cNvPr>
          <p:cNvSpPr txBox="1"/>
          <p:nvPr/>
        </p:nvSpPr>
        <p:spPr>
          <a:xfrm>
            <a:off x="1828609" y="5877526"/>
            <a:ext cx="377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0.46517225317052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D8101-03A1-430C-A749-A165AC04C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0" y="2486585"/>
            <a:ext cx="4942857" cy="32952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DBBD73-D3E4-49E2-91EC-38934B3821CC}"/>
              </a:ext>
            </a:extLst>
          </p:cNvPr>
          <p:cNvSpPr txBox="1"/>
          <p:nvPr/>
        </p:nvSpPr>
        <p:spPr>
          <a:xfrm>
            <a:off x="6988372" y="5879773"/>
            <a:ext cx="4149092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0.46524704188134297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4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LBP at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cs typeface="Times New Roman" panose="02020603050405020304" pitchFamily="18" charset="0"/>
              </a:rPr>
              <a:t> by </a:t>
            </a:r>
            <a:r>
              <a:rPr lang="en-US" altLang="zh-TW" dirty="0" err="1">
                <a:cs typeface="Times New Roman" panose="02020603050405020304" pitchFamily="18" charset="0"/>
              </a:rPr>
              <a:t>Arsho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arsho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local_binary_patterns</a:t>
            </a:r>
            <a:r>
              <a:rPr lang="en-US" altLang="zh-TW" dirty="0">
                <a:hlinkClick r:id="rId2"/>
              </a:rPr>
              <a:t>: Local Binary Patterns implementation using Python3 and OpenCV</a:t>
            </a:r>
            <a:endParaRPr lang="en-US" altLang="zh-TW" dirty="0"/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b="1" dirty="0"/>
              <a:t>圖形遮罩</a:t>
            </a:r>
            <a:r>
              <a:rPr lang="en-US" altLang="zh-TW" b="1" dirty="0"/>
              <a:t>: </a:t>
            </a:r>
            <a:r>
              <a:rPr lang="en-US" altLang="zh-TW" dirty="0">
                <a:hlinkClick r:id="rId3"/>
              </a:rPr>
              <a:t>https://blog.gtwang.org/programming/python-opencv-matplotlib-plot-histogram-tutorial/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Histogram</a:t>
            </a:r>
          </a:p>
          <a:p>
            <a:pPr lvl="1"/>
            <a:r>
              <a:rPr lang="en-US" altLang="zh-TW" b="1" dirty="0"/>
              <a:t>Histogram Comparison: </a:t>
            </a:r>
            <a:r>
              <a:rPr lang="en-US" altLang="zh-TW" dirty="0">
                <a:hlinkClick r:id="rId4"/>
              </a:rPr>
              <a:t>https://itecnote.com/tecnote/tensorflow-how-to-downgrade-cuda-and-cudnn-version-in-google-colab/</a:t>
            </a:r>
            <a:endParaRPr lang="en-US" altLang="zh-TW" b="1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histogram y-axis in 0~1: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zj-image-processing.readthedocs.io/zh_CN/latest/opencv/code/[normalize]%E6%A0%87%E5%87%86%E5%8C%96%E6%95%B0%E6%8D%AE/#:~:text=0.77%20%20%20%20(10/%2012.96)-,%E5%BD%93normType%3DNORM_MINMAX%E6%97%B6%EF%BC%8C%E5%B0%86%E6%95%B0%E6%8D%AE%E7%BC%A9%E6%94%BE%E5%88%B0%5Balpha%2C%20beta%5D%E5%A4%A7%E5%B0%8F,-%EF%BC%8C%E6%AF%94%E5%A6%82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b="1" dirty="0"/>
              <a:t>CLAHE </a:t>
            </a:r>
            <a:r>
              <a:rPr lang="zh-TW" altLang="en-US" b="1" dirty="0"/>
              <a:t>有限對比適應性長條圖均衡化</a:t>
            </a:r>
            <a:r>
              <a:rPr lang="en-US" altLang="zh-TW" b="1" dirty="0">
                <a:cs typeface="Times New Roman" panose="02020603050405020304" pitchFamily="18" charset="0"/>
              </a:rPr>
              <a:t>:	</a:t>
            </a:r>
            <a:r>
              <a:rPr lang="zh-TW" altLang="en-US" b="1" dirty="0"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cs typeface="Times New Roman" panose="02020603050405020304" pitchFamily="18" charset="0"/>
              </a:rPr>
              <a:t>#</a:t>
            </a:r>
            <a:r>
              <a:rPr lang="zh-TW" altLang="en-US" dirty="0">
                <a:cs typeface="Times New Roman" panose="02020603050405020304" pitchFamily="18" charset="0"/>
              </a:rPr>
              <a:t>未使用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6"/>
              </a:rPr>
              <a:t>https://arbu00.blogspot.com/2016/11/opencv8-histogram-histograms.html</a:t>
            </a:r>
            <a:endParaRPr lang="en-US" altLang="zh-TW" dirty="0"/>
          </a:p>
          <a:p>
            <a:pPr lvl="1"/>
            <a:r>
              <a:rPr lang="en-US" altLang="zh-TW" dirty="0" err="1">
                <a:cs typeface="Times New Roman" panose="02020603050405020304" pitchFamily="18" charset="0"/>
              </a:rPr>
              <a:t>clahe.apply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)error: </a:t>
            </a:r>
            <a:r>
              <a:rPr lang="en-US" altLang="zh-TW" dirty="0">
                <a:hlinkClick r:id="rId7"/>
              </a:rPr>
              <a:t>https://forums.fast.ai/t/custom-transforms-with-cv2/56589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85260DE-0C6A-4898-B343-67FA97F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3CAD04-5115-4634-99AB-5A156923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4" y="1163461"/>
            <a:ext cx="523067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6F3B330-885F-4428-BA07-B6A9DA66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0" y="1634987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/>
              <a:t>需求</a:t>
            </a:r>
            <a:r>
              <a:rPr lang="en-US" altLang="zh-TW" sz="1800" dirty="0"/>
              <a:t>: </a:t>
            </a:r>
          </a:p>
          <a:p>
            <a:pPr marL="742950" lvl="2" indent="-285750"/>
            <a:r>
              <a:rPr lang="zh-TW" altLang="en-US" sz="1800" dirty="0"/>
              <a:t>限制</a:t>
            </a:r>
            <a:r>
              <a:rPr lang="en-US" altLang="zh-TW" sz="1800" dirty="0"/>
              <a:t>: </a:t>
            </a:r>
            <a:r>
              <a:rPr lang="zh-TW" altLang="en-US" sz="1800" dirty="0"/>
              <a:t>以柏油路為輸入圖片</a:t>
            </a:r>
            <a:endParaRPr lang="en-US" altLang="zh-TW" sz="2000" dirty="0"/>
          </a:p>
          <a:p>
            <a:pPr marL="742950" lvl="2" indent="-285750"/>
            <a:r>
              <a:rPr lang="zh-TW" altLang="en-US" sz="1800" dirty="0"/>
              <a:t>功能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en-US" altLang="zh-TW" dirty="0"/>
              <a:t>LBP</a:t>
            </a:r>
            <a:r>
              <a:rPr lang="zh-TW" altLang="en-US" dirty="0"/>
              <a:t>繪製紋路的質方圖</a:t>
            </a:r>
            <a:endParaRPr lang="en-US" altLang="zh-TW" dirty="0"/>
          </a:p>
          <a:p>
            <a:pPr marL="1200150" lvl="3" indent="-285750"/>
            <a:r>
              <a:rPr lang="zh-TW" altLang="en-US" dirty="0"/>
              <a:t>特徵向量比較</a:t>
            </a:r>
            <a:r>
              <a:rPr lang="en-US" altLang="zh-TW" sz="1800" dirty="0"/>
              <a:t>(</a:t>
            </a:r>
            <a:r>
              <a:rPr lang="zh-TW" altLang="en-US" dirty="0"/>
              <a:t>模式、數據</a:t>
            </a:r>
            <a:r>
              <a:rPr lang="en-US" altLang="zh-TW" dirty="0"/>
              <a:t>)</a:t>
            </a:r>
            <a:endParaRPr lang="en-US" altLang="zh-TW" sz="2000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476E3D2E-3C27-4A5F-AE00-73325BB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284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0B3634F5-629A-4E1C-86FC-860CF0AB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DF9BE36-6A88-4FE6-B3DE-4D2A51B59357}"/>
              </a:ext>
            </a:extLst>
          </p:cNvPr>
          <p:cNvSpPr txBox="1">
            <a:spLocks/>
          </p:cNvSpPr>
          <p:nvPr/>
        </p:nvSpPr>
        <p:spPr>
          <a:xfrm>
            <a:off x="1379737" y="1694796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三月：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2023/03/12~2023/03/18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/>
              <a:t>kernel size</a:t>
            </a:r>
          </a:p>
          <a:p>
            <a:pPr marL="285750" lvl="1" indent="-285750"/>
            <a:r>
              <a:rPr lang="en-US" altLang="zh-TW" dirty="0"/>
              <a:t>AVX</a:t>
            </a:r>
            <a:r>
              <a:rPr lang="zh-TW" altLang="en-US" dirty="0"/>
              <a:t>效益量測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2023/03/16~2023/03/22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以</a:t>
            </a:r>
            <a:r>
              <a:rPr lang="en-US" altLang="zh-TW" dirty="0"/>
              <a:t>LBP</a:t>
            </a:r>
            <a:r>
              <a:rPr lang="zh-TW" altLang="en-US" dirty="0"/>
              <a:t>繪製紋路的質方圖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特徵向量比較</a:t>
            </a:r>
            <a:r>
              <a:rPr lang="en-US" altLang="zh-TW" dirty="0"/>
              <a:t>(</a:t>
            </a:r>
            <a:r>
              <a:rPr lang="zh-TW" altLang="en-US" dirty="0"/>
              <a:t>模式、數據</a:t>
            </a:r>
            <a:r>
              <a:rPr lang="en-US" altLang="zh-TW" dirty="0"/>
              <a:t>)</a:t>
            </a:r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53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F40BFA3-305F-4131-B4C5-3D1EAE8B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D844ED4-E8CD-4885-AB8D-34F97BC4FD59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81B0CF6F-B3F9-4D1A-B404-B5F0E623425B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3.10.4(anaconda)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2023/3/18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3834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generated by LBP(local binary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8CC75B-2FDF-43A0-A40C-D6E082F092A1}"/>
              </a:ext>
            </a:extLst>
          </p:cNvPr>
          <p:cNvSpPr/>
          <p:nvPr/>
        </p:nvSpPr>
        <p:spPr>
          <a:xfrm>
            <a:off x="1505056" y="208058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原圖片轉灰階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D6DC43-4EBA-465C-B85D-9AF7C75C7E1C}"/>
              </a:ext>
            </a:extLst>
          </p:cNvPr>
          <p:cNvSpPr/>
          <p:nvPr/>
        </p:nvSpPr>
        <p:spPr>
          <a:xfrm>
            <a:off x="4053834" y="2027785"/>
            <a:ext cx="1626264" cy="645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依行列掃描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D8D571-EF36-45AB-A864-034B67F55F41}"/>
              </a:ext>
            </a:extLst>
          </p:cNvPr>
          <p:cNvSpPr/>
          <p:nvPr/>
        </p:nvSpPr>
        <p:spPr>
          <a:xfrm>
            <a:off x="3776264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ea typeface="標楷體" panose="03000509000000000000" pitchFamily="65" charset="-120"/>
              </a:rPr>
              <a:t>值存在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[I,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j]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8AC6F6D-E874-484C-AC6B-CD035E482C55}"/>
              </a:ext>
            </a:extLst>
          </p:cNvPr>
          <p:cNvSpPr/>
          <p:nvPr/>
        </p:nvSpPr>
        <p:spPr>
          <a:xfrm>
            <a:off x="6636181" y="3499934"/>
            <a:ext cx="2640272" cy="956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0/1</a:t>
            </a:r>
            <a:r>
              <a:rPr lang="zh-TW" altLang="en-US" dirty="0">
                <a:ea typeface="標楷體" panose="03000509000000000000" pitchFamily="65" charset="-120"/>
              </a:rPr>
              <a:t>放入九宮格</a:t>
            </a:r>
            <a:r>
              <a:rPr lang="en-US" altLang="zh-TW" dirty="0" err="1">
                <a:ea typeface="標楷體" panose="03000509000000000000" pitchFamily="65" charset="-120"/>
              </a:rPr>
              <a:t>kernel.append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換下一格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8DDF55-F832-48E8-A430-946A7FC11735}"/>
              </a:ext>
            </a:extLst>
          </p:cNvPr>
          <p:cNvSpPr/>
          <p:nvPr/>
        </p:nvSpPr>
        <p:spPr>
          <a:xfrm>
            <a:off x="3780273" y="3677585"/>
            <a:ext cx="2173385" cy="644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未到橫列盡頭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753E55-6DEA-430F-898C-FCAA964E66D8}"/>
              </a:ext>
            </a:extLst>
          </p:cNvPr>
          <p:cNvSpPr/>
          <p:nvPr/>
        </p:nvSpPr>
        <p:spPr>
          <a:xfrm>
            <a:off x="5681883" y="3432466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8D89599-C4E4-47F6-B36A-83DFE6D31947}"/>
              </a:ext>
            </a:extLst>
          </p:cNvPr>
          <p:cNvSpPr/>
          <p:nvPr/>
        </p:nvSpPr>
        <p:spPr>
          <a:xfrm>
            <a:off x="4189312" y="4264410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58178-C4F0-4183-9724-7CC329236CF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949649" y="5387151"/>
            <a:ext cx="68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3672F1C-1153-438F-9CD7-1EBC65734C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78441" y="2350512"/>
            <a:ext cx="375393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2627A4-D0F2-40FA-8073-53BB1943E04A}"/>
              </a:ext>
            </a:extLst>
          </p:cNvPr>
          <p:cNvCxnSpPr>
            <a:cxnSpLocks/>
            <a:stCxn id="12" idx="7"/>
            <a:endCxn id="8" idx="0"/>
          </p:cNvCxnSpPr>
          <p:nvPr/>
        </p:nvCxnSpPr>
        <p:spPr>
          <a:xfrm>
            <a:off x="4859049" y="4344329"/>
            <a:ext cx="3908" cy="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F2CEC328-70A0-4BB8-9B9E-BACA94287A63}"/>
              </a:ext>
            </a:extLst>
          </p:cNvPr>
          <p:cNvSpPr/>
          <p:nvPr/>
        </p:nvSpPr>
        <p:spPr>
          <a:xfrm>
            <a:off x="9466701" y="5152705"/>
            <a:ext cx="784647" cy="4688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E1FA27A-36B1-49DC-B69F-C17D666FD10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64793" y="3175412"/>
            <a:ext cx="10043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04560E-C4BC-4E87-BE9C-85EA95EDE2A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53658" y="3978188"/>
            <a:ext cx="682523" cy="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EE421F1-688C-4067-9E23-2EA5CB375AD0}"/>
              </a:ext>
            </a:extLst>
          </p:cNvPr>
          <p:cNvSpPr/>
          <p:nvPr/>
        </p:nvSpPr>
        <p:spPr>
          <a:xfrm>
            <a:off x="6636181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以</a:t>
            </a:r>
            <a:r>
              <a:rPr lang="en-US" altLang="zh-TW" dirty="0">
                <a:ea typeface="標楷體" panose="03000509000000000000" pitchFamily="65" charset="-120"/>
              </a:rPr>
              <a:t>cv2.calcHist()</a:t>
            </a:r>
            <a:r>
              <a:rPr lang="zh-TW" altLang="en-US" dirty="0">
                <a:ea typeface="標楷體" panose="03000509000000000000" pitchFamily="65" charset="-120"/>
              </a:rPr>
              <a:t>繪製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 ][ ]</a:t>
            </a: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7A5D5859-46EE-4EA0-A86B-A922D1E61F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>
            <a:off x="6022213" y="2522339"/>
            <a:ext cx="778857" cy="3089351"/>
          </a:xfrm>
          <a:prstGeom prst="bentConnector5">
            <a:avLst>
              <a:gd name="adj1" fmla="val -43029"/>
              <a:gd name="adj2" fmla="val -66627"/>
              <a:gd name="adj3" fmla="val 160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7FCF2BD-DF5F-4C9D-B5E0-4671F1728DD1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8809566" y="5387151"/>
            <a:ext cx="65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1945B4-0BCC-4907-96E2-145A261EAA9B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主程式、子模組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238975" y="1950556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histogram generator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68B30B-87A6-42FA-93D2-A98A00AC4C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6942" y="2610879"/>
            <a:ext cx="2079058" cy="7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435690-E9A6-49F2-B154-EF856D8B1DEF}"/>
              </a:ext>
            </a:extLst>
          </p:cNvPr>
          <p:cNvSpPr/>
          <p:nvPr/>
        </p:nvSpPr>
        <p:spPr>
          <a:xfrm>
            <a:off x="3159917" y="340066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 kernel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BF9AB5-4BBD-4686-A04D-F79BE9FAFEF4}"/>
              </a:ext>
            </a:extLst>
          </p:cNvPr>
          <p:cNvSpPr/>
          <p:nvPr/>
        </p:nvSpPr>
        <p:spPr>
          <a:xfrm>
            <a:off x="3072130" y="4893136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右上角</a:t>
            </a:r>
            <a:r>
              <a:rPr lang="en-US" altLang="zh-TW">
                <a:solidFill>
                  <a:schemeClr val="tx1"/>
                </a:solidFill>
                <a:ea typeface="標楷體" panose="03000509000000000000" pitchFamily="65" charset="-120"/>
              </a:rPr>
              <a:t>LSB</a:t>
            </a:r>
            <a:r>
              <a:rPr lang="zh-TW" altLang="en-US">
                <a:solidFill>
                  <a:schemeClr val="tx1"/>
                </a:solidFill>
                <a:ea typeface="標楷體" panose="03000509000000000000" pitchFamily="65" charset="-120"/>
              </a:rPr>
              <a:t>順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時針遞增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33D1E49-37CD-4275-8B65-2CC8DD16D9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16941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55B3FE-61F1-4536-B1AE-0FE3759E6EE6}"/>
              </a:ext>
            </a:extLst>
          </p:cNvPr>
          <p:cNvSpPr/>
          <p:nvPr/>
        </p:nvSpPr>
        <p:spPr>
          <a:xfrm>
            <a:off x="1127961" y="3399147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讀取原塗片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1FD13-5DDC-412C-8E8C-BB8EF177A0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84986" y="2610879"/>
            <a:ext cx="4111014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7143049" y="337078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6000" y="2610879"/>
            <a:ext cx="190407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9053288" y="3370789"/>
            <a:ext cx="2010751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>
                <a:ea typeface="標楷體" panose="03000509000000000000" pitchFamily="65" charset="-120"/>
              </a:rPr>
              <a:t>切割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遮罩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挑樣本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ECF525-C646-43E2-9775-4C58F78F7B22}"/>
              </a:ext>
            </a:extLst>
          </p:cNvPr>
          <p:cNvSpPr/>
          <p:nvPr/>
        </p:nvSpPr>
        <p:spPr>
          <a:xfrm>
            <a:off x="5232811" y="3370464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各</a:t>
            </a:r>
            <a:r>
              <a:rPr lang="en-US" altLang="zh-TW" dirty="0">
                <a:ea typeface="標楷體" panose="03000509000000000000" pitchFamily="65" charset="-120"/>
              </a:rPr>
              <a:t>bins</a:t>
            </a:r>
            <a:r>
              <a:rPr lang="zh-TW" altLang="en-US" dirty="0">
                <a:ea typeface="標楷體" panose="03000509000000000000" pitchFamily="65" charset="-120"/>
              </a:rPr>
              <a:t>樣本數計數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1E3A213-BB65-42CD-81FD-47B212DBC21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89836" y="2610879"/>
            <a:ext cx="6164" cy="7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096000" y="2610879"/>
            <a:ext cx="396266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4E20A69-CC5D-40C1-AF1A-3383B2D44A75}"/>
              </a:ext>
            </a:extLst>
          </p:cNvPr>
          <p:cNvSpPr/>
          <p:nvPr/>
        </p:nvSpPr>
        <p:spPr>
          <a:xfrm>
            <a:off x="1034909" y="4922057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長、寬、高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0112FA-F445-4E1C-B039-BC5B03F81573}"/>
              </a:ext>
            </a:extLst>
          </p:cNvPr>
          <p:cNvCxnSpPr>
            <a:cxnSpLocks/>
          </p:cNvCxnSpPr>
          <p:nvPr/>
        </p:nvCxnSpPr>
        <p:spPr>
          <a:xfrm flipH="1">
            <a:off x="1979720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21823EAA-B8DF-47BA-BF22-7282F2DE7560}"/>
              </a:ext>
            </a:extLst>
          </p:cNvPr>
          <p:cNvSpPr txBox="1">
            <a:spLocks/>
          </p:cNvSpPr>
          <p:nvPr/>
        </p:nvSpPr>
        <p:spPr>
          <a:xfrm>
            <a:off x="1458329" y="1479949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endParaRPr lang="en-US" altLang="zh-TW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4A06951-3C5E-4E0F-94FA-F91B838A746E}"/>
              </a:ext>
            </a:extLst>
          </p:cNvPr>
          <p:cNvSpPr txBox="1">
            <a:spLocks/>
          </p:cNvSpPr>
          <p:nvPr/>
        </p:nvSpPr>
        <p:spPr>
          <a:xfrm>
            <a:off x="1610729" y="1632349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sz="1800" dirty="0"/>
              <a:t>全圖直方圖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區塊切割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區塊特徵向量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柏油路區塊上色</a:t>
            </a:r>
            <a:endParaRPr lang="en-US" altLang="zh-TW" sz="1800" dirty="0"/>
          </a:p>
          <a:p>
            <a:pPr marL="285750" lvl="1" indent="-285750"/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8D8293EA-AC6A-4B69-A91C-A26C663F10F9}"/>
              </a:ext>
            </a:extLst>
          </p:cNvPr>
          <p:cNvSpPr txBox="1">
            <a:spLocks/>
          </p:cNvSpPr>
          <p:nvPr/>
        </p:nvSpPr>
        <p:spPr>
          <a:xfrm>
            <a:off x="990600" y="419867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(2023/3/18)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41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86290</TotalTime>
  <Words>718</Words>
  <Application>Microsoft Office PowerPoint</Application>
  <PresentationFormat>寬螢幕</PresentationFormat>
  <Paragraphs>122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DFKai-SB</vt:lpstr>
      <vt:lpstr>DFKai-SB</vt:lpstr>
      <vt:lpstr>Arial</vt:lpstr>
      <vt:lpstr>Calibri</vt:lpstr>
      <vt:lpstr>Times New Roman</vt:lpstr>
      <vt:lpstr>Office 佈景主題</vt:lpstr>
      <vt:lpstr>嵌入式影像作業 LBP, 區塊特徵向量</vt:lpstr>
      <vt:lpstr>控管記錄 - Git (2023/3/24)</vt:lpstr>
      <vt:lpstr>當週進度</vt:lpstr>
      <vt:lpstr>進度統整</vt:lpstr>
      <vt:lpstr>需求列表 – 硬體與環境需求 (2023/3/18更新)</vt:lpstr>
      <vt:lpstr>模組列表 (2023/3/18更新)</vt:lpstr>
      <vt:lpstr>系統分析 – 系統流程圖 (2023/3/18更新)</vt:lpstr>
      <vt:lpstr>系統分析 – breakdown (2023/3/18更新)</vt:lpstr>
      <vt:lpstr>PowerPoint 簡報</vt:lpstr>
      <vt:lpstr>成果展示 – 全圖直方圖 (2023/3/18)</vt:lpstr>
      <vt:lpstr>成果展示 – 區塊切割(2023/3/18)</vt:lpstr>
      <vt:lpstr>成果展示 – 區塊特徵向量(2023/3/18)</vt:lpstr>
      <vt:lpstr>成果展示 – 區塊上色 (2023/3/18)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3848</cp:revision>
  <dcterms:created xsi:type="dcterms:W3CDTF">2019-03-11T13:47:46Z</dcterms:created>
  <dcterms:modified xsi:type="dcterms:W3CDTF">2023-04-23T15:48:32Z</dcterms:modified>
</cp:coreProperties>
</file>