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1255" r:id="rId3"/>
    <p:sldId id="1254" r:id="rId4"/>
    <p:sldId id="614" r:id="rId5"/>
    <p:sldId id="1250" r:id="rId6"/>
    <p:sldId id="1253" r:id="rId7"/>
    <p:sldId id="1143" r:id="rId8"/>
    <p:sldId id="1251" r:id="rId9"/>
    <p:sldId id="1252" r:id="rId10"/>
    <p:sldId id="1256" r:id="rId11"/>
    <p:sldId id="27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>
            <p14:sldId id="1255"/>
          </p14:sldIdLst>
        </p14:section>
        <p14:section name="進度統整" id="{9DD50ACF-4175-4751-9D6B-498445AED633}">
          <p14:sldIdLst/>
        </p14:section>
        <p14:section name="需求列表" id="{DE023DAD-9EED-426D-8EB3-17248E4D00C3}">
          <p14:sldIdLst>
            <p14:sldId id="1254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3"/>
          </p14:sldIdLst>
        </p14:section>
        <p14:section name="專案架構" id="{1EBCE073-09FA-4CD3-BDCF-56A4EDB986FF}">
          <p14:sldIdLst/>
        </p14:section>
        <p14:section name="成果展示(2022/11/18)" id="{70DC3051-68F9-4DEC-9A31-AFAFBB0B0227}">
          <p14:sldIdLst>
            <p14:sldId id="1143"/>
            <p14:sldId id="1251"/>
            <p14:sldId id="1252"/>
            <p14:sldId id="1256"/>
          </p14:sldIdLst>
        </p14:section>
        <p14:section name="問題紀錄" id="{E54951B3-F25C-472E-B15E-EA7E37F6D2ED}">
          <p14:sldIdLst/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2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2023/3/24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2023/3/24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55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94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72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programming/python-opencv-matplotlib-plot-histogram-tutorial/" TargetMode="External"/><Relationship Id="rId7" Type="http://schemas.openxmlformats.org/officeDocument/2006/relationships/hyperlink" Target="https://forums.fast.ai/t/custom-transforms-with-cv2/56589" TargetMode="External"/><Relationship Id="rId2" Type="http://schemas.openxmlformats.org/officeDocument/2006/relationships/hyperlink" Target="https://github.com/arsho/local_binary_patter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bu00.blogspot.com/2016/11/opencv8-histogram-histograms.html" TargetMode="External"/><Relationship Id="rId5" Type="http://schemas.openxmlformats.org/officeDocument/2006/relationships/hyperlink" Target="https://zj-image-processing.readthedocs.io/zh_CN/latest/opencv/code/%5bnormalize%5d%E6%A0%87%E5%87%86%E5%8C%96%E6%95%B0%E6%8D%AE/#:~:text=0.77%20%20%20%20(10/%2012.96)-,%E5%BD%93normType%3DNORM_MINMAX%E6%97%B6%EF%BC%8C%E5%B0%86%E6%95%B0%E6%8D%AE%E7%BC%A9%E6%94%BE%E5%88%B0%5Balpha%2C%20beta%5D%E5%A4%A7%E5%B0%8F,-%EF%BC%8C%E6%AF%94%E5%A6%82" TargetMode="External"/><Relationship Id="rId4" Type="http://schemas.openxmlformats.org/officeDocument/2006/relationships/hyperlink" Target="https://itecnote.com/tecnote/tensorflow-how-to-downgrade-cuda-and-cudnn-version-in-google-colab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/d2/de8/group__core__array.html#ga7bcf47a1df78cf575162e0aed44960c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嵌入式影像作業</a:t>
            </a:r>
            <a:br>
              <a:rPr lang="en-US" altLang="zh-TW" sz="4000" b="0" dirty="0"/>
            </a:br>
            <a:r>
              <a:rPr lang="en-US" altLang="zh-TW" sz="5600" b="0" dirty="0"/>
              <a:t>LBP, </a:t>
            </a:r>
            <a:r>
              <a:rPr lang="zh-TW" altLang="en-US" sz="5600" b="0" dirty="0"/>
              <a:t>區塊特徵向量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開始日期：</a:t>
            </a:r>
            <a:r>
              <a:rPr lang="en-US" altLang="zh-TW"/>
              <a:t>2023/3/16</a:t>
            </a:r>
            <a:endParaRPr lang="en-US" altLang="zh-TW" dirty="0"/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648CED-DA25-4333-954B-E087C091E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01" y="2486585"/>
            <a:ext cx="4942857" cy="329523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依特徵向量上色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4135" y="1487632"/>
            <a:ext cx="927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以標本比較各區塊的特徵向量，則塗綠相似的區塊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標本大小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:17x17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/>
              <a:t>compare method = Bhattacharyya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C165FB3-EE01-4D8F-B80A-E92DAFE8CC8C}"/>
              </a:ext>
            </a:extLst>
          </p:cNvPr>
          <p:cNvCxnSpPr>
            <a:cxnSpLocks/>
          </p:cNvCxnSpPr>
          <p:nvPr/>
        </p:nvCxnSpPr>
        <p:spPr>
          <a:xfrm>
            <a:off x="2104008" y="2133963"/>
            <a:ext cx="1695635" cy="29795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775546-7037-465A-AE23-CA6C4238148E}"/>
              </a:ext>
            </a:extLst>
          </p:cNvPr>
          <p:cNvSpPr txBox="1"/>
          <p:nvPr/>
        </p:nvSpPr>
        <p:spPr>
          <a:xfrm>
            <a:off x="1828609" y="5877526"/>
            <a:ext cx="3771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向量差距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&lt;= 0.46517225317052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8D8101-03A1-430C-A749-A165AC04C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90" y="2486585"/>
            <a:ext cx="4942857" cy="329523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ADBBD73-D3E4-49E2-91EC-38934B3821CC}"/>
              </a:ext>
            </a:extLst>
          </p:cNvPr>
          <p:cNvSpPr txBox="1"/>
          <p:nvPr/>
        </p:nvSpPr>
        <p:spPr>
          <a:xfrm>
            <a:off x="6988372" y="5879773"/>
            <a:ext cx="4149092" cy="364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向量差距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&lt;= 0.46524704188134297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464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LBP at </a:t>
            </a:r>
            <a:r>
              <a:rPr lang="en-US" altLang="zh-TW" dirty="0" err="1">
                <a:cs typeface="Times New Roman" panose="02020603050405020304" pitchFamily="18" charset="0"/>
              </a:rPr>
              <a:t>github</a:t>
            </a:r>
            <a:r>
              <a:rPr lang="en-US" altLang="zh-TW" dirty="0">
                <a:cs typeface="Times New Roman" panose="02020603050405020304" pitchFamily="18" charset="0"/>
              </a:rPr>
              <a:t> by </a:t>
            </a:r>
            <a:r>
              <a:rPr lang="en-US" altLang="zh-TW" dirty="0" err="1">
                <a:cs typeface="Times New Roman" panose="02020603050405020304" pitchFamily="18" charset="0"/>
              </a:rPr>
              <a:t>Arsho</a:t>
            </a:r>
            <a:r>
              <a:rPr lang="en-US" altLang="zh-TW" dirty="0">
                <a:cs typeface="Times New Roman" panose="02020603050405020304" pitchFamily="18" charset="0"/>
              </a:rPr>
              <a:t>: </a:t>
            </a:r>
            <a:r>
              <a:rPr lang="en-US" altLang="zh-TW" dirty="0">
                <a:hlinkClick r:id="rId2"/>
              </a:rPr>
              <a:t>GitHub - </a:t>
            </a:r>
            <a:r>
              <a:rPr lang="en-US" altLang="zh-TW" dirty="0" err="1">
                <a:hlinkClick r:id="rId2"/>
              </a:rPr>
              <a:t>arsho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local_binary_patterns</a:t>
            </a:r>
            <a:r>
              <a:rPr lang="en-US" altLang="zh-TW" dirty="0">
                <a:hlinkClick r:id="rId2"/>
              </a:rPr>
              <a:t>: Local Binary Patterns implementation using Python3 and OpenCV</a:t>
            </a:r>
            <a:endParaRPr lang="en-US" altLang="zh-TW" dirty="0"/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b="1" dirty="0"/>
              <a:t>圖形遮罩</a:t>
            </a:r>
            <a:r>
              <a:rPr lang="en-US" altLang="zh-TW" b="1" dirty="0"/>
              <a:t>: </a:t>
            </a:r>
            <a:r>
              <a:rPr lang="en-US" altLang="zh-TW" dirty="0">
                <a:hlinkClick r:id="rId3"/>
              </a:rPr>
              <a:t>https://blog.gtwang.org/programming/python-opencv-matplotlib-plot-histogram-tutorial/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/>
              <a:t>Histogram</a:t>
            </a:r>
          </a:p>
          <a:p>
            <a:pPr lvl="1"/>
            <a:r>
              <a:rPr lang="en-US" altLang="zh-TW" b="1" dirty="0"/>
              <a:t>Histogram Comparison: </a:t>
            </a:r>
            <a:r>
              <a:rPr lang="en-US" altLang="zh-TW" dirty="0">
                <a:hlinkClick r:id="rId4"/>
              </a:rPr>
              <a:t>https://itecnote.com/tecnote/tensorflow-how-to-downgrade-cuda-and-cudnn-version-in-google-colab/</a:t>
            </a:r>
            <a:endParaRPr lang="en-US" altLang="zh-TW" b="1" dirty="0"/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histogram y-axis in 0~1: </a:t>
            </a:r>
            <a:r>
              <a:rPr lang="en-US" altLang="zh-TW" dirty="0">
                <a:cs typeface="Times New Roman" panose="02020603050405020304" pitchFamily="18" charset="0"/>
                <a:hlinkClick r:id="rId5"/>
              </a:rPr>
              <a:t>https://zj-image-processing.readthedocs.io/zh_CN/latest/opencv/code/[normalize]%E6%A0%87%E5%87%86%E5%8C%96%E6%95%B0%E6%8D%AE/#:~:text=0.77%20%20%20%20(10/%2012.96)-,%E5%BD%93normType%3DNORM_MINMAX%E6%97%B6%EF%BC%8C%E5%B0%86%E6%95%B0%E6%8D%AE%E7%BC%A9%E6%94%BE%E5%88%B0%5Balpha%2C%20beta%5D%E5%A4%A7%E5%B0%8F,-%EF%BC%8C%E6%AF%94%E5%A6%82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b="1" dirty="0"/>
              <a:t>CLAHE </a:t>
            </a:r>
            <a:r>
              <a:rPr lang="zh-TW" altLang="en-US" b="1" dirty="0"/>
              <a:t>有限對比適應性長條圖均衡化</a:t>
            </a:r>
            <a:r>
              <a:rPr lang="en-US" altLang="zh-TW" b="1" dirty="0">
                <a:cs typeface="Times New Roman" panose="02020603050405020304" pitchFamily="18" charset="0"/>
              </a:rPr>
              <a:t>:	</a:t>
            </a:r>
            <a:r>
              <a:rPr lang="zh-TW" altLang="en-US" b="1" dirty="0">
                <a:cs typeface="Times New Roman" panose="02020603050405020304" pitchFamily="18" charset="0"/>
              </a:rPr>
              <a:t>    </a:t>
            </a:r>
            <a:r>
              <a:rPr lang="en-US" altLang="zh-TW" dirty="0">
                <a:cs typeface="Times New Roman" panose="02020603050405020304" pitchFamily="18" charset="0"/>
              </a:rPr>
              <a:t>#</a:t>
            </a:r>
            <a:r>
              <a:rPr lang="zh-TW" altLang="en-US" dirty="0">
                <a:cs typeface="Times New Roman" panose="02020603050405020304" pitchFamily="18" charset="0"/>
              </a:rPr>
              <a:t>未使用</a:t>
            </a:r>
            <a:endParaRPr lang="en-US" altLang="zh-TW" b="1" dirty="0"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/>
              <a:t>範例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dirty="0">
                <a:hlinkClick r:id="rId6"/>
              </a:rPr>
              <a:t>https://arbu00.blogspot.com/2016/11/opencv8-histogram-histograms.html</a:t>
            </a:r>
            <a:endParaRPr lang="en-US" altLang="zh-TW" dirty="0"/>
          </a:p>
          <a:p>
            <a:pPr lvl="1"/>
            <a:r>
              <a:rPr lang="en-US" altLang="zh-TW" dirty="0" err="1">
                <a:cs typeface="Times New Roman" panose="02020603050405020304" pitchFamily="18" charset="0"/>
              </a:rPr>
              <a:t>clahe.apply</a:t>
            </a:r>
            <a:r>
              <a:rPr lang="en-US" altLang="zh-TW" dirty="0">
                <a:cs typeface="Times New Roman" panose="02020603050405020304" pitchFamily="18" charset="0"/>
              </a:rPr>
              <a:t>(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)error: </a:t>
            </a:r>
            <a:r>
              <a:rPr lang="en-US" altLang="zh-TW" dirty="0">
                <a:hlinkClick r:id="rId7"/>
              </a:rPr>
              <a:t>https://forums.fast.ai/t/custom-transforms-with-cv2/56589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285260DE-0C6A-4898-B343-67FA97F7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2023/3/24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3CAD04-5115-4634-99AB-5A156923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64" y="1163461"/>
            <a:ext cx="5230671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4F40BFA3-305F-4131-B4C5-3D1EAE8B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(2023/3/18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6D844ED4-E8CD-4885-AB8D-34F97BC4FD59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81B0CF6F-B3F9-4D1A-B404-B5F0E623425B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/>
              <a:t>Python 3.10.4(anaconda)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25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</a:rPr>
              <a:t>2023/3/18</a:t>
            </a:r>
            <a:r>
              <a:rPr lang="zh-TW" altLang="en-US" sz="4000" dirty="0">
                <a:solidFill>
                  <a:srgbClr val="FF0000"/>
                </a:solidFill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28483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使用到之模組條列，可能包括開源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、自己寫的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zh-TW" altLang="en-US" dirty="0">
                <a:solidFill>
                  <a:srgbClr val="FF0000"/>
                </a:solidFill>
              </a:rPr>
              <a:t>等等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6705600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import cv2</a:t>
            </a:r>
          </a:p>
          <a:p>
            <a:pPr marL="285750" lvl="1" indent="-285750"/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</a:p>
          <a:p>
            <a:pPr marL="285750" lvl="1" indent="-285750"/>
            <a:r>
              <a:rPr lang="en-US" altLang="zh-TW" dirty="0"/>
              <a:t>from matplotlib import </a:t>
            </a:r>
            <a:r>
              <a:rPr lang="en-US" altLang="zh-TW" dirty="0" err="1"/>
              <a:t>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2023/3/18</a:t>
            </a:r>
            <a:r>
              <a:rPr lang="zh-TW" altLang="en-US" dirty="0">
                <a:solidFill>
                  <a:srgbClr val="FF0000"/>
                </a:solidFill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5B7D2E-054F-49A2-9A43-BBF97CA689BD}"/>
              </a:ext>
            </a:extLst>
          </p:cNvPr>
          <p:cNvSpPr txBox="1"/>
          <p:nvPr/>
        </p:nvSpPr>
        <p:spPr>
          <a:xfrm>
            <a:off x="1979720" y="1438341"/>
            <a:ext cx="697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Histogram generated by LBP(local binary pattern)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48CC75B-2FDF-43A0-A40C-D6E082F092A1}"/>
              </a:ext>
            </a:extLst>
          </p:cNvPr>
          <p:cNvSpPr/>
          <p:nvPr/>
        </p:nvSpPr>
        <p:spPr>
          <a:xfrm>
            <a:off x="1505056" y="2080580"/>
            <a:ext cx="2173385" cy="54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原圖片轉灰階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ED6DC43-4EBA-465C-B85D-9AF7C75C7E1C}"/>
              </a:ext>
            </a:extLst>
          </p:cNvPr>
          <p:cNvSpPr/>
          <p:nvPr/>
        </p:nvSpPr>
        <p:spPr>
          <a:xfrm>
            <a:off x="4053834" y="2027785"/>
            <a:ext cx="1626264" cy="645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依行列掃描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CD8D571-EF36-45AB-A864-034B67F55F41}"/>
              </a:ext>
            </a:extLst>
          </p:cNvPr>
          <p:cNvSpPr/>
          <p:nvPr/>
        </p:nvSpPr>
        <p:spPr>
          <a:xfrm>
            <a:off x="3776264" y="5114290"/>
            <a:ext cx="2173385" cy="54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將</a:t>
            </a:r>
            <a:r>
              <a:rPr lang="en-US" altLang="zh-TW" dirty="0">
                <a:ea typeface="標楷體" panose="03000509000000000000" pitchFamily="65" charset="-120"/>
              </a:rPr>
              <a:t>kernel</a:t>
            </a:r>
            <a:r>
              <a:rPr lang="zh-TW" altLang="en-US" dirty="0">
                <a:ea typeface="標楷體" panose="03000509000000000000" pitchFamily="65" charset="-120"/>
              </a:rPr>
              <a:t>值存在</a:t>
            </a:r>
            <a:r>
              <a:rPr lang="en-US" altLang="zh-TW" dirty="0" err="1">
                <a:ea typeface="標楷體" panose="03000509000000000000" pitchFamily="65" charset="-120"/>
              </a:rPr>
              <a:t>img_LBP</a:t>
            </a:r>
            <a:r>
              <a:rPr lang="en-US" altLang="zh-TW" dirty="0">
                <a:ea typeface="標楷體" panose="03000509000000000000" pitchFamily="65" charset="-120"/>
              </a:rPr>
              <a:t>[I,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j]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8AC6F6D-E874-484C-AC6B-CD035E482C55}"/>
              </a:ext>
            </a:extLst>
          </p:cNvPr>
          <p:cNvSpPr/>
          <p:nvPr/>
        </p:nvSpPr>
        <p:spPr>
          <a:xfrm>
            <a:off x="6636181" y="3499934"/>
            <a:ext cx="2640272" cy="9565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將</a:t>
            </a:r>
            <a:r>
              <a:rPr lang="en-US" altLang="zh-TW" dirty="0">
                <a:ea typeface="標楷體" panose="03000509000000000000" pitchFamily="65" charset="-120"/>
              </a:rPr>
              <a:t>0/1</a:t>
            </a:r>
            <a:r>
              <a:rPr lang="zh-TW" altLang="en-US" dirty="0">
                <a:ea typeface="標楷體" panose="03000509000000000000" pitchFamily="65" charset="-120"/>
              </a:rPr>
              <a:t>放入九宮格</a:t>
            </a:r>
            <a:r>
              <a:rPr lang="en-US" altLang="zh-TW" dirty="0" err="1">
                <a:ea typeface="標楷體" panose="03000509000000000000" pitchFamily="65" charset="-120"/>
              </a:rPr>
              <a:t>kernel.append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r>
              <a:rPr lang="zh-TW" altLang="en-US" dirty="0">
                <a:ea typeface="標楷體" panose="03000509000000000000" pitchFamily="65" charset="-120"/>
              </a:rPr>
              <a:t>，</a:t>
            </a:r>
            <a:endParaRPr lang="en-US" altLang="zh-TW" dirty="0"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ea typeface="標楷體" panose="03000509000000000000" pitchFamily="65" charset="-120"/>
              </a:rPr>
              <a:t>換下一格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428DDF55-F832-48E8-A430-946A7FC11735}"/>
              </a:ext>
            </a:extLst>
          </p:cNvPr>
          <p:cNvSpPr/>
          <p:nvPr/>
        </p:nvSpPr>
        <p:spPr>
          <a:xfrm>
            <a:off x="3780273" y="3677585"/>
            <a:ext cx="2173385" cy="64427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未到橫列盡頭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3753E55-6DEA-430F-898C-FCAA964E66D8}"/>
              </a:ext>
            </a:extLst>
          </p:cNvPr>
          <p:cNvSpPr/>
          <p:nvPr/>
        </p:nvSpPr>
        <p:spPr>
          <a:xfrm>
            <a:off x="5681883" y="3432466"/>
            <a:ext cx="784646" cy="5457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Yes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8D89599-C4E4-47F6-B36A-83DFE6D31947}"/>
              </a:ext>
            </a:extLst>
          </p:cNvPr>
          <p:cNvSpPr/>
          <p:nvPr/>
        </p:nvSpPr>
        <p:spPr>
          <a:xfrm>
            <a:off x="4189312" y="4264410"/>
            <a:ext cx="784646" cy="5457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No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C258178-C4F0-4183-9724-7CC329236CFF}"/>
              </a:ext>
            </a:extLst>
          </p:cNvPr>
          <p:cNvCxnSpPr>
            <a:cxnSpLocks/>
            <a:stCxn id="8" idx="3"/>
            <a:endCxn id="43" idx="1"/>
          </p:cNvCxnSpPr>
          <p:nvPr/>
        </p:nvCxnSpPr>
        <p:spPr>
          <a:xfrm>
            <a:off x="5949649" y="5387151"/>
            <a:ext cx="686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3672F1C-1153-438F-9CD7-1EBC65734C8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678441" y="2350512"/>
            <a:ext cx="375393" cy="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C2627A4-D0F2-40FA-8073-53BB1943E04A}"/>
              </a:ext>
            </a:extLst>
          </p:cNvPr>
          <p:cNvCxnSpPr>
            <a:cxnSpLocks/>
            <a:stCxn id="12" idx="7"/>
            <a:endCxn id="8" idx="0"/>
          </p:cNvCxnSpPr>
          <p:nvPr/>
        </p:nvCxnSpPr>
        <p:spPr>
          <a:xfrm>
            <a:off x="4859049" y="4344329"/>
            <a:ext cx="3908" cy="76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F2CEC328-70A0-4BB8-9B9E-BACA94287A63}"/>
              </a:ext>
            </a:extLst>
          </p:cNvPr>
          <p:cNvSpPr/>
          <p:nvPr/>
        </p:nvSpPr>
        <p:spPr>
          <a:xfrm>
            <a:off x="9466701" y="5152705"/>
            <a:ext cx="784647" cy="46889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end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9E1FA27A-36B1-49DC-B69F-C17D666FD10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4364793" y="3175412"/>
            <a:ext cx="10043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004560E-C4BC-4E87-BE9C-85EA95EDE2A2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5953658" y="3978188"/>
            <a:ext cx="682523" cy="2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AEE421F1-688C-4067-9E23-2EA5CB375AD0}"/>
              </a:ext>
            </a:extLst>
          </p:cNvPr>
          <p:cNvSpPr/>
          <p:nvPr/>
        </p:nvSpPr>
        <p:spPr>
          <a:xfrm>
            <a:off x="6636181" y="5114290"/>
            <a:ext cx="2173385" cy="5457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以</a:t>
            </a:r>
            <a:r>
              <a:rPr lang="en-US" altLang="zh-TW" dirty="0">
                <a:ea typeface="標楷體" panose="03000509000000000000" pitchFamily="65" charset="-120"/>
              </a:rPr>
              <a:t>cv2.calcHist()</a:t>
            </a:r>
            <a:r>
              <a:rPr lang="zh-TW" altLang="en-US" dirty="0">
                <a:ea typeface="標楷體" panose="03000509000000000000" pitchFamily="65" charset="-120"/>
              </a:rPr>
              <a:t>繪製</a:t>
            </a:r>
            <a:r>
              <a:rPr lang="en-US" altLang="zh-TW" dirty="0" err="1">
                <a:ea typeface="標楷體" panose="03000509000000000000" pitchFamily="65" charset="-120"/>
              </a:rPr>
              <a:t>img_LBP</a:t>
            </a:r>
            <a:r>
              <a:rPr lang="en-US" altLang="zh-TW" dirty="0">
                <a:ea typeface="標楷體" panose="03000509000000000000" pitchFamily="65" charset="-120"/>
              </a:rPr>
              <a:t>[ ][ ]</a:t>
            </a:r>
          </a:p>
        </p:txBody>
      </p: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7A5D5859-46EE-4EA0-A86B-A922D1E61F2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 flipH="1">
            <a:off x="6022213" y="2522339"/>
            <a:ext cx="778857" cy="3089351"/>
          </a:xfrm>
          <a:prstGeom prst="bentConnector5">
            <a:avLst>
              <a:gd name="adj1" fmla="val -43029"/>
              <a:gd name="adj2" fmla="val -66627"/>
              <a:gd name="adj3" fmla="val 160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67FCF2BD-DF5F-4C9D-B5E0-4671F1728DD1}"/>
              </a:ext>
            </a:extLst>
          </p:cNvPr>
          <p:cNvCxnSpPr>
            <a:cxnSpLocks/>
            <a:stCxn id="43" idx="3"/>
            <a:endCxn id="16" idx="2"/>
          </p:cNvCxnSpPr>
          <p:nvPr/>
        </p:nvCxnSpPr>
        <p:spPr>
          <a:xfrm>
            <a:off x="8809566" y="5387151"/>
            <a:ext cx="65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2023/3/18</a:t>
            </a:r>
            <a:r>
              <a:rPr lang="zh-TW" altLang="en-US" dirty="0">
                <a:solidFill>
                  <a:srgbClr val="FF0000"/>
                </a:solidFill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1945B4-0BCC-4907-96E2-145A261EAA9B}"/>
              </a:ext>
            </a:extLst>
          </p:cNvPr>
          <p:cNvSpPr txBox="1"/>
          <p:nvPr/>
        </p:nvSpPr>
        <p:spPr>
          <a:xfrm>
            <a:off x="1979720" y="1455937"/>
            <a:ext cx="6977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主程式、子模組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5238975" y="1950556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LBP,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histogram generator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168B30B-87A6-42FA-93D2-A98A00AC4CB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016942" y="2610879"/>
            <a:ext cx="2079058" cy="78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C435690-E9A6-49F2-B154-EF856D8B1DEF}"/>
              </a:ext>
            </a:extLst>
          </p:cNvPr>
          <p:cNvSpPr/>
          <p:nvPr/>
        </p:nvSpPr>
        <p:spPr>
          <a:xfrm>
            <a:off x="3159917" y="3400669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LBP kernel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DBF9AB5-4BBD-4686-A04D-F79BE9FAFEF4}"/>
              </a:ext>
            </a:extLst>
          </p:cNvPr>
          <p:cNvSpPr/>
          <p:nvPr/>
        </p:nvSpPr>
        <p:spPr>
          <a:xfrm>
            <a:off x="3072130" y="4893136"/>
            <a:ext cx="1889621" cy="9301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右上角</a:t>
            </a:r>
            <a:r>
              <a:rPr lang="en-US" altLang="zh-TW">
                <a:solidFill>
                  <a:schemeClr val="tx1"/>
                </a:solidFill>
                <a:ea typeface="標楷體" panose="03000509000000000000" pitchFamily="65" charset="-120"/>
              </a:rPr>
              <a:t>LSB</a:t>
            </a:r>
            <a:r>
              <a:rPr lang="zh-TW" altLang="en-US">
                <a:solidFill>
                  <a:schemeClr val="tx1"/>
                </a:solidFill>
                <a:ea typeface="標楷體" panose="03000509000000000000" pitchFamily="65" charset="-120"/>
              </a:rPr>
              <a:t>順</a:t>
            </a:r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時針遞增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33D1E49-37CD-4275-8B65-2CC8DD16D9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016941" y="4060992"/>
            <a:ext cx="1" cy="83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055B3FE-61F1-4536-B1AE-0FE3759E6EE6}"/>
              </a:ext>
            </a:extLst>
          </p:cNvPr>
          <p:cNvSpPr/>
          <p:nvPr/>
        </p:nvSpPr>
        <p:spPr>
          <a:xfrm>
            <a:off x="1127961" y="3399147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讀取原塗片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E11FD13-5DDC-412C-8E8C-BB8EF177A08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1984986" y="2610879"/>
            <a:ext cx="4111014" cy="78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9D54C8EE-DDF5-4637-A7EA-ED83BA1E6779}"/>
              </a:ext>
            </a:extLst>
          </p:cNvPr>
          <p:cNvSpPr/>
          <p:nvPr/>
        </p:nvSpPr>
        <p:spPr>
          <a:xfrm>
            <a:off x="7143049" y="3370789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直方圖繪製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7E513D7-98E1-41FA-BA82-C957EB4945E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6096000" y="2610879"/>
            <a:ext cx="1904074" cy="75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FCB71707-BD4B-4027-B91C-682B1D9267AD}"/>
              </a:ext>
            </a:extLst>
          </p:cNvPr>
          <p:cNvSpPr/>
          <p:nvPr/>
        </p:nvSpPr>
        <p:spPr>
          <a:xfrm>
            <a:off x="9053288" y="3370789"/>
            <a:ext cx="2010751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圖片</a:t>
            </a:r>
            <a:r>
              <a:rPr lang="zh-TW" altLang="en-US">
                <a:ea typeface="標楷體" panose="03000509000000000000" pitchFamily="65" charset="-120"/>
              </a:rPr>
              <a:t>切割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遮罩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endParaRPr lang="en-US" altLang="zh-TW" dirty="0"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ea typeface="標楷體" panose="03000509000000000000" pitchFamily="65" charset="-120"/>
              </a:rPr>
              <a:t>挑樣本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9DECF525-C646-43E2-9775-4C58F78F7B22}"/>
              </a:ext>
            </a:extLst>
          </p:cNvPr>
          <p:cNvSpPr/>
          <p:nvPr/>
        </p:nvSpPr>
        <p:spPr>
          <a:xfrm>
            <a:off x="5232811" y="3370464"/>
            <a:ext cx="1714049" cy="660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各</a:t>
            </a:r>
            <a:r>
              <a:rPr lang="en-US" altLang="zh-TW" dirty="0">
                <a:ea typeface="標楷體" panose="03000509000000000000" pitchFamily="65" charset="-120"/>
              </a:rPr>
              <a:t>bins</a:t>
            </a:r>
            <a:r>
              <a:rPr lang="zh-TW" altLang="en-US" dirty="0">
                <a:ea typeface="標楷體" panose="03000509000000000000" pitchFamily="65" charset="-120"/>
              </a:rPr>
              <a:t>樣本數計數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1E3A213-BB65-42CD-81FD-47B212DBC212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flipH="1">
            <a:off x="6089836" y="2610879"/>
            <a:ext cx="6164" cy="75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6096000" y="2610879"/>
            <a:ext cx="3962664" cy="75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74E20A69-CC5D-40C1-AF1A-3383B2D44A75}"/>
              </a:ext>
            </a:extLst>
          </p:cNvPr>
          <p:cNvSpPr/>
          <p:nvPr/>
        </p:nvSpPr>
        <p:spPr>
          <a:xfrm>
            <a:off x="1034909" y="4922057"/>
            <a:ext cx="1889621" cy="9301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長、寬、高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10112FA-F445-4E1C-B039-BC5B03F81573}"/>
              </a:ext>
            </a:extLst>
          </p:cNvPr>
          <p:cNvCxnSpPr>
            <a:cxnSpLocks/>
          </p:cNvCxnSpPr>
          <p:nvPr/>
        </p:nvCxnSpPr>
        <p:spPr>
          <a:xfrm flipH="1">
            <a:off x="1979720" y="4060992"/>
            <a:ext cx="1" cy="83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6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8EBE7F9-AB30-4DFB-A51D-04E7BD232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32"/>
          <a:stretch/>
        </p:blipFill>
        <p:spPr>
          <a:xfrm>
            <a:off x="7332955" y="1487632"/>
            <a:ext cx="2164212" cy="471664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全圖直方圖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487632"/>
            <a:ext cx="927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原始圖片大小：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346x519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整張圖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LBP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直方圖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33EA9C-1033-41BA-A966-7342BFE31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264" y="2486585"/>
            <a:ext cx="4526745" cy="323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FB74358-3D89-4470-B2FE-CB8B6327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168" y="1759306"/>
            <a:ext cx="6573955" cy="451910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區塊切割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389974"/>
            <a:ext cx="927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以道路區塊為遮罩，取直方圖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5B8818B-A0C0-483F-934C-4BE532A31418}"/>
              </a:ext>
            </a:extLst>
          </p:cNvPr>
          <p:cNvSpPr txBox="1"/>
          <p:nvPr/>
        </p:nvSpPr>
        <p:spPr>
          <a:xfrm>
            <a:off x="3679931" y="3429000"/>
            <a:ext cx="11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14F0DFA-F0ED-4B5C-B33C-54026D28DBD6}"/>
              </a:ext>
            </a:extLst>
          </p:cNvPr>
          <p:cNvSpPr txBox="1"/>
          <p:nvPr/>
        </p:nvSpPr>
        <p:spPr>
          <a:xfrm>
            <a:off x="5729894" y="3429000"/>
            <a:ext cx="11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61273B-1ADC-4363-87DD-BEBD29428E0B}"/>
              </a:ext>
            </a:extLst>
          </p:cNvPr>
          <p:cNvSpPr txBox="1"/>
          <p:nvPr/>
        </p:nvSpPr>
        <p:spPr>
          <a:xfrm>
            <a:off x="7746336" y="3411244"/>
            <a:ext cx="1123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8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415010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區塊特徵向量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</a:rPr>
              <a:t>2023/3/18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B178B6-F7EA-47F2-9F22-1268764DE268}"/>
              </a:ext>
            </a:extLst>
          </p:cNvPr>
          <p:cNvSpPr txBox="1"/>
          <p:nvPr/>
        </p:nvSpPr>
        <p:spPr>
          <a:xfrm>
            <a:off x="1465923" y="1487632"/>
            <a:ext cx="927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以三個標本比較，標本面積為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50x120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hlinkClick r:id="rId3"/>
              </a:rPr>
              <a:t>用</a:t>
            </a:r>
            <a:r>
              <a:rPr lang="en-US" altLang="zh-TW" dirty="0" err="1">
                <a:hlinkClick r:id="rId3"/>
              </a:rPr>
              <a:t>cv.normalize</a:t>
            </a:r>
            <a:r>
              <a:rPr lang="en-US" altLang="zh-TW" dirty="0"/>
              <a:t>()</a:t>
            </a:r>
            <a:r>
              <a:rPr lang="zh-TW" altLang="en-US" dirty="0"/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使直方圖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軸變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0~1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的常態分佈，再比較特徵向量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6AC87C2-84D1-46EB-8847-F37E0133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89440"/>
              </p:ext>
            </p:extLst>
          </p:nvPr>
        </p:nvGraphicFramePr>
        <p:xfrm>
          <a:off x="2049972" y="3648722"/>
          <a:ext cx="8108348" cy="23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087">
                  <a:extLst>
                    <a:ext uri="{9D8B030D-6E8A-4147-A177-3AD203B41FA5}">
                      <a16:colId xmlns:a16="http://schemas.microsoft.com/office/drawing/2014/main" val="1564992624"/>
                    </a:ext>
                  </a:extLst>
                </a:gridCol>
                <a:gridCol w="2027087">
                  <a:extLst>
                    <a:ext uri="{9D8B030D-6E8A-4147-A177-3AD203B41FA5}">
                      <a16:colId xmlns:a16="http://schemas.microsoft.com/office/drawing/2014/main" val="3119001088"/>
                    </a:ext>
                  </a:extLst>
                </a:gridCol>
                <a:gridCol w="2027087">
                  <a:extLst>
                    <a:ext uri="{9D8B030D-6E8A-4147-A177-3AD203B41FA5}">
                      <a16:colId xmlns:a16="http://schemas.microsoft.com/office/drawing/2014/main" val="972280906"/>
                    </a:ext>
                  </a:extLst>
                </a:gridCol>
                <a:gridCol w="2027087">
                  <a:extLst>
                    <a:ext uri="{9D8B030D-6E8A-4147-A177-3AD203B41FA5}">
                      <a16:colId xmlns:a16="http://schemas.microsoft.com/office/drawing/2014/main" val="2278152157"/>
                    </a:ext>
                  </a:extLst>
                </a:gridCol>
              </a:tblGrid>
              <a:tr h="462429"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method</a:t>
                      </a:r>
                      <a:endParaRPr lang="zh-TW" altLang="en-US" sz="2300" dirty="0"/>
                    </a:p>
                  </a:txBody>
                  <a:tcPr marL="114024" marR="114024" marT="57012" marB="5701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1, </a:t>
                      </a: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2, </a:t>
                      </a: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1, </a:t>
                      </a:r>
                      <a:r>
                        <a:rPr lang="zh-TW" altLang="en-US" sz="2000" dirty="0"/>
                        <a:t>遮罩</a:t>
                      </a:r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597758201"/>
                  </a:ext>
                </a:extLst>
              </a:tr>
              <a:tr h="305861">
                <a:tc>
                  <a:txBody>
                    <a:bodyPr/>
                    <a:lstStyle/>
                    <a:p>
                      <a:r>
                        <a:rPr lang="en-US" dirty="0"/>
                        <a:t>*Correlation* 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0.9923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0.9952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0.9988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3285646424"/>
                  </a:ext>
                </a:extLst>
              </a:tr>
              <a:tr h="305861">
                <a:tc>
                  <a:txBody>
                    <a:bodyPr/>
                    <a:lstStyle/>
                    <a:p>
                      <a:r>
                        <a:rPr lang="en-US" dirty="0"/>
                        <a:t>*Chi-square*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2.4231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0.7001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0.3046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1461674721"/>
                  </a:ext>
                </a:extLst>
              </a:tr>
              <a:tr h="462429">
                <a:tc>
                  <a:txBody>
                    <a:bodyPr/>
                    <a:lstStyle/>
                    <a:p>
                      <a:r>
                        <a:rPr lang="en-US" dirty="0"/>
                        <a:t>*Intersection*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7.2366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7.3613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7.46706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1743504843"/>
                  </a:ext>
                </a:extLst>
              </a:tr>
              <a:tr h="462429">
                <a:tc>
                  <a:txBody>
                    <a:bodyPr/>
                    <a:lstStyle/>
                    <a:p>
                      <a:r>
                        <a:rPr lang="en-US" dirty="0"/>
                        <a:t>*Bhattacharyya*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0.14202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dirty="0"/>
                        <a:t>0.1185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0.0639</a:t>
                      </a:r>
                      <a:endParaRPr lang="zh-TW" altLang="en-US" sz="2300" dirty="0"/>
                    </a:p>
                  </a:txBody>
                  <a:tcPr marL="114024" marR="114024" marT="57012" marB="57012"/>
                </a:tc>
                <a:extLst>
                  <a:ext uri="{0D108BD9-81ED-4DB2-BD59-A6C34878D82A}">
                    <a16:rowId xmlns:a16="http://schemas.microsoft.com/office/drawing/2014/main" val="165468280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FDB572AB-DDB5-4673-9CE3-8FEDD61B6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74" y="2395973"/>
            <a:ext cx="1195554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7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86139</TotalTime>
  <Words>646</Words>
  <Application>Microsoft Office PowerPoint</Application>
  <PresentationFormat>寬螢幕</PresentationFormat>
  <Paragraphs>100</Paragraphs>
  <Slides>11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標楷體</vt:lpstr>
      <vt:lpstr>標楷體</vt:lpstr>
      <vt:lpstr>Arial</vt:lpstr>
      <vt:lpstr>Calibri</vt:lpstr>
      <vt:lpstr>Times New Roman</vt:lpstr>
      <vt:lpstr>Office 佈景主題</vt:lpstr>
      <vt:lpstr>嵌入式影像作業 LBP, 區塊特徵向量</vt:lpstr>
      <vt:lpstr>控管記錄 - Git (2023/3/24)</vt:lpstr>
      <vt:lpstr>需求列表 – 硬體與環境需求 (2023/3/18更新)</vt:lpstr>
      <vt:lpstr>模組列表 (2023/3/18更新)</vt:lpstr>
      <vt:lpstr>系統分析 – 系統流程圖 (2023/3/18更新)</vt:lpstr>
      <vt:lpstr>系統分析 – breakdown (2023/3/18更新)</vt:lpstr>
      <vt:lpstr>成果展示 – 全圖直方圖 (2023/3/18)</vt:lpstr>
      <vt:lpstr>成果展示 – 區塊切割(2023/3/18)</vt:lpstr>
      <vt:lpstr>成果展示 – 區塊特徵向量(2023/3/18)</vt:lpstr>
      <vt:lpstr>成果展示 – 依特徵向量上色 (2023/3/18)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3826</cp:revision>
  <dcterms:created xsi:type="dcterms:W3CDTF">2019-03-11T13:47:46Z</dcterms:created>
  <dcterms:modified xsi:type="dcterms:W3CDTF">2023-03-24T15:20:42Z</dcterms:modified>
</cp:coreProperties>
</file>