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1258" r:id="rId3"/>
    <p:sldId id="1253" r:id="rId4"/>
    <p:sldId id="1259" r:id="rId5"/>
    <p:sldId id="1261" r:id="rId6"/>
    <p:sldId id="1263" r:id="rId7"/>
    <p:sldId id="1260" r:id="rId8"/>
    <p:sldId id="1262" r:id="rId9"/>
    <p:sldId id="1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/>
        </p14:section>
        <p14:section name="進度統整" id="{9DD50ACF-4175-4751-9D6B-498445AED633}">
          <p14:sldIdLst/>
        </p14:section>
        <p14:section name="需求列表" id="{DE023DAD-9EED-426D-8EB3-17248E4D00C3}">
          <p14:sldIdLst>
            <p14:sldId id="1258"/>
          </p14:sldIdLst>
        </p14:section>
        <p14:section name="模組列表" id="{4734B755-1284-4D0A-BD14-DE31D9E9C0A3}">
          <p14:sldIdLst/>
        </p14:section>
        <p14:section name="系統分析" id="{9A21F2E2-4FC0-4A62-9703-93430BA9593A}">
          <p14:sldIdLst>
            <p14:sldId id="1253"/>
            <p14:sldId id="1259"/>
            <p14:sldId id="1261"/>
            <p14:sldId id="1263"/>
            <p14:sldId id="1260"/>
            <p14:sldId id="1262"/>
          </p14:sldIdLst>
        </p14:section>
        <p14:section name="專案架構" id="{1EBCE073-09FA-4CD3-BDCF-56A4EDB986FF}">
          <p14:sldIdLst/>
        </p14:section>
        <p14:section name="成果展示(2023/3/24)" id="{70DC3051-68F9-4DEC-9A31-AFAFBB0B0227}">
          <p14:sldIdLst/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1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80" d="100"/>
          <a:sy n="80" d="100"/>
        </p:scale>
        <p:origin x="120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2023/4/26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2023/4/26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sz="5600" b="0" dirty="0" smtClean="0"/>
              <a:t>期末報告</a:t>
            </a:r>
            <a:r>
              <a:rPr lang="en-US" altLang="zh-TW" sz="5600" b="0" dirty="0" smtClean="0"/>
              <a:t>-</a:t>
            </a:r>
            <a:r>
              <a:rPr lang="zh-TW" altLang="en-US" sz="5600" b="0" smtClean="0"/>
              <a:t>網球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目前</a:t>
            </a:r>
            <a:r>
              <a:rPr lang="zh-TW" altLang="en-US" dirty="0"/>
              <a:t>成員：</a:t>
            </a:r>
            <a:r>
              <a:rPr lang="zh-TW" altLang="en-US" dirty="0" smtClean="0"/>
              <a:t>吳東穎、張程偉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 smtClean="0"/>
              <a:t>2023/4/24</a:t>
            </a:r>
            <a:endParaRPr lang="en-US" altLang="zh-TW" dirty="0"/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8A18AAB4-41B4-4F16-A893-21F918DD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46" y="1444391"/>
            <a:ext cx="9559636" cy="457979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sz="1800" dirty="0"/>
              <a:t>需求</a:t>
            </a:r>
            <a:r>
              <a:rPr lang="en-US" altLang="zh-TW" sz="1800" dirty="0"/>
              <a:t>: </a:t>
            </a:r>
          </a:p>
          <a:p>
            <a:pPr marL="742950" lvl="2" indent="-285750"/>
            <a:r>
              <a:rPr lang="zh-TW" altLang="en-US" sz="1800" dirty="0"/>
              <a:t>限制</a:t>
            </a:r>
            <a:r>
              <a:rPr lang="en-US" altLang="zh-TW" sz="1800" dirty="0"/>
              <a:t>: </a:t>
            </a:r>
            <a:r>
              <a:rPr lang="zh-TW" altLang="en-US" sz="1800" dirty="0" smtClean="0"/>
              <a:t>以室外網球場為輸入圖片</a:t>
            </a:r>
            <a:endParaRPr lang="en-US" altLang="zh-TW" sz="1800" dirty="0" smtClean="0"/>
          </a:p>
          <a:p>
            <a:pPr marL="742950" lvl="2" indent="-285750"/>
            <a:r>
              <a:rPr lang="zh-TW" altLang="en-US" sz="1800" dirty="0" smtClean="0"/>
              <a:t>功能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zh-TW" altLang="en-US" sz="1800" dirty="0" smtClean="0"/>
              <a:t>以</a:t>
            </a:r>
            <a:r>
              <a:rPr lang="en-US" altLang="zh-TW" sz="1800" dirty="0" smtClean="0"/>
              <a:t>watershed</a:t>
            </a:r>
            <a:r>
              <a:rPr lang="zh-TW" altLang="en-US" sz="1800" dirty="0" smtClean="0"/>
              <a:t>對球場界內外分割</a:t>
            </a:r>
            <a:endParaRPr lang="en-US" altLang="zh-TW" sz="1800" dirty="0" smtClean="0"/>
          </a:p>
          <a:p>
            <a:pPr marL="1200150" lvl="3" indent="-285750"/>
            <a:r>
              <a:rPr lang="zh-TW" altLang="en-US" sz="1800" dirty="0" smtClean="0"/>
              <a:t>對球體軌跡追蹤、紅線標記</a:t>
            </a:r>
            <a:endParaRPr lang="en-US" altLang="zh-TW" sz="1800" dirty="0" smtClean="0"/>
          </a:p>
          <a:p>
            <a:pPr marL="1200150" lvl="3" indent="-285750"/>
            <a:r>
              <a:rPr lang="zh-TW" altLang="en-US" sz="1800" dirty="0"/>
              <a:t>球場</a:t>
            </a:r>
            <a:r>
              <a:rPr lang="zh-TW" altLang="en-US" sz="1800" dirty="0" smtClean="0"/>
              <a:t>俯視圖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視角轉換</a:t>
            </a:r>
            <a:r>
              <a:rPr lang="en-US" altLang="zh-TW" sz="1800" dirty="0" smtClean="0"/>
              <a:t>)</a:t>
            </a:r>
          </a:p>
          <a:p>
            <a:pPr marL="1200150" lvl="3" indent="-285750"/>
            <a:r>
              <a:rPr lang="zh-TW" altLang="en-US" sz="1800" dirty="0" smtClean="0"/>
              <a:t>以綠圈圈標</a:t>
            </a:r>
            <a:r>
              <a:rPr lang="zh-TW" altLang="en-US" sz="1800" dirty="0"/>
              <a:t>落地</a:t>
            </a:r>
            <a:r>
              <a:rPr lang="zh-TW" altLang="en-US" sz="1800" dirty="0" smtClean="0"/>
              <a:t>點</a:t>
            </a:r>
            <a:endParaRPr lang="en-US" altLang="zh-TW" sz="1800" dirty="0" smtClean="0"/>
          </a:p>
          <a:p>
            <a:pPr marL="742950" lvl="2" indent="-285750"/>
            <a:r>
              <a:rPr lang="zh-TW" altLang="en-US" sz="1800" dirty="0" smtClean="0"/>
              <a:t>規格</a:t>
            </a:r>
            <a:r>
              <a:rPr lang="en-US" altLang="zh-TW" sz="1800" dirty="0" smtClean="0"/>
              <a:t>:</a:t>
            </a:r>
          </a:p>
          <a:p>
            <a:pPr marL="742950" lvl="2" indent="-285750"/>
            <a:r>
              <a:rPr lang="zh-TW" altLang="en-US" sz="1800" dirty="0" smtClean="0"/>
              <a:t>效能</a:t>
            </a:r>
            <a:r>
              <a:rPr lang="en-US" altLang="zh-TW" sz="1800" dirty="0" smtClean="0"/>
              <a:t>:</a:t>
            </a:r>
          </a:p>
          <a:p>
            <a:pPr marL="742950" lvl="2" indent="-285750"/>
            <a:r>
              <a:rPr lang="zh-TW" altLang="en-US" sz="1800" dirty="0" smtClean="0"/>
              <a:t>介面</a:t>
            </a:r>
            <a:r>
              <a:rPr lang="en-US" altLang="zh-TW" sz="1800"/>
              <a:t>:</a:t>
            </a:r>
            <a:endParaRPr lang="en-US" altLang="zh-TW" sz="1800" dirty="0"/>
          </a:p>
          <a:p>
            <a:pPr marL="1200150" lvl="3" indent="-285750"/>
            <a:endParaRPr lang="en-US" altLang="zh-TW" sz="1800" dirty="0" smtClean="0"/>
          </a:p>
          <a:p>
            <a:pPr marL="742950" lvl="2" indent="-285750"/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980FC154-D2F0-46E4-9B90-20492E57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364921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breakdown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897304" y="2907969"/>
            <a:ext cx="1416569" cy="7989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ea typeface="標楷體" panose="03000509000000000000" pitchFamily="65" charset="-120"/>
              </a:rPr>
              <a:t>LBP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D54C8EE-DDF5-4637-A7EA-ED83BA1E6779}"/>
              </a:ext>
            </a:extLst>
          </p:cNvPr>
          <p:cNvSpPr/>
          <p:nvPr/>
        </p:nvSpPr>
        <p:spPr>
          <a:xfrm>
            <a:off x="5160560" y="4211007"/>
            <a:ext cx="141656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直方圖繪製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7E513D7-98E1-41FA-BA82-C957EB4945E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5868845" y="3706960"/>
            <a:ext cx="736744" cy="50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CB71707-BD4B-4027-B91C-682B1D9267AD}"/>
              </a:ext>
            </a:extLst>
          </p:cNvPr>
          <p:cNvSpPr/>
          <p:nvPr/>
        </p:nvSpPr>
        <p:spPr>
          <a:xfrm>
            <a:off x="6656808" y="4198975"/>
            <a:ext cx="1510706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圖片</a:t>
            </a:r>
            <a:r>
              <a:rPr lang="zh-TW" altLang="en-US" dirty="0" smtClean="0">
                <a:ea typeface="標楷體" panose="03000509000000000000" pitchFamily="65" charset="-120"/>
              </a:rPr>
              <a:t>遮罩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、挑</a:t>
            </a:r>
            <a:r>
              <a:rPr lang="zh-TW" altLang="en-US" dirty="0">
                <a:ea typeface="標楷體" panose="03000509000000000000" pitchFamily="65" charset="-120"/>
              </a:rPr>
              <a:t>樣本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6605589" y="3706960"/>
            <a:ext cx="806572" cy="49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A6B93EF-61C5-4C58-88D4-17E1520EB63D}"/>
              </a:ext>
            </a:extLst>
          </p:cNvPr>
          <p:cNvSpPr/>
          <p:nvPr/>
        </p:nvSpPr>
        <p:spPr>
          <a:xfrm>
            <a:off x="813630" y="3046033"/>
            <a:ext cx="228139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ea typeface="標楷體" panose="03000509000000000000" pitchFamily="65" charset="-120"/>
              </a:rPr>
              <a:t>Watershed </a:t>
            </a:r>
            <a:r>
              <a:rPr lang="zh-TW" altLang="en-US" dirty="0" smtClean="0">
                <a:ea typeface="標楷體" panose="03000509000000000000" pitchFamily="65" charset="-120"/>
              </a:rPr>
              <a:t>繪製界線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E66EA23-3744-4076-8C50-F77D74EBCB27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flipH="1">
            <a:off x="1224341" y="3542144"/>
            <a:ext cx="729989" cy="7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522768-CA26-4E61-938B-05CE846B521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1954330" y="3542144"/>
            <a:ext cx="539832" cy="7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4B11F3C4-7205-4275-B90C-A1F45FE61C6F}"/>
              </a:ext>
            </a:extLst>
          </p:cNvPr>
          <p:cNvSpPr/>
          <p:nvPr/>
        </p:nvSpPr>
        <p:spPr>
          <a:xfrm>
            <a:off x="5011819" y="1744714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球賽判決輔助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857C74A-4AAD-4DA4-9767-161D3BF50A8D}"/>
              </a:ext>
            </a:extLst>
          </p:cNvPr>
          <p:cNvCxnSpPr>
            <a:cxnSpLocks/>
            <a:stCxn id="30" idx="2"/>
            <a:endCxn id="25" idx="0"/>
          </p:cNvCxnSpPr>
          <p:nvPr/>
        </p:nvCxnSpPr>
        <p:spPr>
          <a:xfrm flipH="1">
            <a:off x="1954330" y="2240825"/>
            <a:ext cx="3914514" cy="80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flipH="1">
            <a:off x="4092903" y="2240825"/>
            <a:ext cx="1775941" cy="79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0D3D5C7-BAD0-4DD3-833C-7970DE8CDDF5}"/>
              </a:ext>
            </a:extLst>
          </p:cNvPr>
          <p:cNvSpPr/>
          <p:nvPr/>
        </p:nvSpPr>
        <p:spPr>
          <a:xfrm>
            <a:off x="1908803" y="4275464"/>
            <a:ext cx="1170718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後景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B1BDC5A-21BD-4421-8DEC-2B04C85D2A12}"/>
              </a:ext>
            </a:extLst>
          </p:cNvPr>
          <p:cNvSpPr/>
          <p:nvPr/>
        </p:nvSpPr>
        <p:spPr>
          <a:xfrm>
            <a:off x="638982" y="4275464"/>
            <a:ext cx="1170718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前景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C5711F5-089E-42C3-B2E3-356895DA925E}"/>
              </a:ext>
            </a:extLst>
          </p:cNvPr>
          <p:cNvSpPr/>
          <p:nvPr/>
        </p:nvSpPr>
        <p:spPr>
          <a:xfrm>
            <a:off x="8353069" y="4315414"/>
            <a:ext cx="1416569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方框框人物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025069C-C4D0-4030-B3E4-621FDA7B993E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>
            <a:off x="4092903" y="3832794"/>
            <a:ext cx="1" cy="48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59" idx="0"/>
          </p:cNvCxnSpPr>
          <p:nvPr/>
        </p:nvCxnSpPr>
        <p:spPr>
          <a:xfrm>
            <a:off x="5868844" y="2240825"/>
            <a:ext cx="3192511" cy="5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8353070" y="2743153"/>
            <a:ext cx="1416569" cy="7989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輪廓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 flipH="1">
            <a:off x="9061354" y="3542144"/>
            <a:ext cx="1" cy="773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10182309" y="2719089"/>
            <a:ext cx="1416569" cy="7989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俯視圖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80" idx="0"/>
          </p:cNvCxnSpPr>
          <p:nvPr/>
        </p:nvCxnSpPr>
        <p:spPr>
          <a:xfrm>
            <a:off x="5868844" y="2240825"/>
            <a:ext cx="5021750" cy="47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</p:cNvCxnSpPr>
          <p:nvPr/>
        </p:nvCxnSpPr>
        <p:spPr>
          <a:xfrm flipH="1">
            <a:off x="10837294" y="3518080"/>
            <a:ext cx="1" cy="7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橢圓 89"/>
          <p:cNvSpPr/>
          <p:nvPr/>
        </p:nvSpPr>
        <p:spPr>
          <a:xfrm>
            <a:off x="10182309" y="4320157"/>
            <a:ext cx="1332591" cy="656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0294607" y="44436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視角轉換</a:t>
            </a:r>
          </a:p>
        </p:txBody>
      </p:sp>
      <p:sp>
        <p:nvSpPr>
          <p:cNvPr id="38" name="矩形: 圓角 32">
            <a:extLst>
              <a:ext uri="{FF2B5EF4-FFF2-40B4-BE49-F238E27FC236}">
                <a16:creationId xmlns:a16="http://schemas.microsoft.com/office/drawing/2014/main" id="{DE3F7CC4-E194-4AC3-8C25-542713F7B31D}"/>
              </a:ext>
            </a:extLst>
          </p:cNvPr>
          <p:cNvSpPr/>
          <p:nvPr/>
        </p:nvSpPr>
        <p:spPr>
          <a:xfrm>
            <a:off x="3235879" y="4316622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球體軌跡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9" name="矩形: 圓角 41">
            <a:extLst>
              <a:ext uri="{FF2B5EF4-FFF2-40B4-BE49-F238E27FC236}">
                <a16:creationId xmlns:a16="http://schemas.microsoft.com/office/drawing/2014/main" id="{575F69F3-4C95-40DA-A7A2-5ECE704170D8}"/>
              </a:ext>
            </a:extLst>
          </p:cNvPr>
          <p:cNvSpPr/>
          <p:nvPr/>
        </p:nvSpPr>
        <p:spPr>
          <a:xfrm>
            <a:off x="2638792" y="5166878"/>
            <a:ext cx="951574" cy="379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擊球點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0" name="矩形: 圓角 42">
            <a:extLst>
              <a:ext uri="{FF2B5EF4-FFF2-40B4-BE49-F238E27FC236}">
                <a16:creationId xmlns:a16="http://schemas.microsoft.com/office/drawing/2014/main" id="{1C201675-D399-40CE-869A-BB8571DBD7C5}"/>
              </a:ext>
            </a:extLst>
          </p:cNvPr>
          <p:cNvSpPr/>
          <p:nvPr/>
        </p:nvSpPr>
        <p:spPr>
          <a:xfrm>
            <a:off x="3697824" y="5168719"/>
            <a:ext cx="799615" cy="37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落點</a:t>
            </a:r>
          </a:p>
        </p:txBody>
      </p:sp>
      <p:sp>
        <p:nvSpPr>
          <p:cNvPr id="41" name="矩形: 圓角 44">
            <a:extLst>
              <a:ext uri="{FF2B5EF4-FFF2-40B4-BE49-F238E27FC236}">
                <a16:creationId xmlns:a16="http://schemas.microsoft.com/office/drawing/2014/main" id="{8BE80C9C-C517-4BDD-B29A-9EBE7BF04769}"/>
              </a:ext>
            </a:extLst>
          </p:cNvPr>
          <p:cNvSpPr/>
          <p:nvPr/>
        </p:nvSpPr>
        <p:spPr>
          <a:xfrm>
            <a:off x="4659310" y="5166879"/>
            <a:ext cx="799615" cy="37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方向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F048028-9F97-45EF-A45C-3C8B91EC465B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4092904" y="4812733"/>
            <a:ext cx="4728" cy="35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5E4E81-96CD-4817-9865-7909C61B0B2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3114579" y="4812733"/>
            <a:ext cx="978325" cy="35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C59E922-9E8C-46D4-B989-6CF640AC473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4092904" y="4812733"/>
            <a:ext cx="966214" cy="35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3235878" y="3033803"/>
            <a:ext cx="1714049" cy="7989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卡爾曼濾波器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5868844" y="2240825"/>
            <a:ext cx="736745" cy="66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估計畫面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76375"/>
            <a:ext cx="9220200" cy="43624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542422" y="5838825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ea typeface="標楷體" panose="03000509000000000000" pitchFamily="65" charset="-120"/>
              </a:rPr>
              <a:t>、落點標記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890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估計畫面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095677" y="5326728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ea typeface="標楷體" panose="03000509000000000000" pitchFamily="65" charset="-120"/>
              </a:rPr>
              <a:t>、軌跡標記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7248" b="39081"/>
          <a:stretch/>
        </p:blipFill>
        <p:spPr>
          <a:xfrm>
            <a:off x="1938840" y="1750232"/>
            <a:ext cx="3595688" cy="34234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51" y="1416609"/>
            <a:ext cx="3091510" cy="42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視角</a:t>
            </a:r>
            <a:r>
              <a:rPr lang="zh-TW" altLang="en-US" dirty="0"/>
              <a:t>轉換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065290" y="512597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ea typeface="標楷體" panose="03000509000000000000" pitchFamily="65" charset="-120"/>
              </a:rPr>
              <a:t>、</a:t>
            </a:r>
            <a:r>
              <a:rPr lang="zh-TW" altLang="en-US" dirty="0">
                <a:ea typeface="標楷體" panose="03000509000000000000" pitchFamily="65" charset="-120"/>
              </a:rPr>
              <a:t>俯視圖</a:t>
            </a:r>
          </a:p>
        </p:txBody>
      </p:sp>
      <p:pic>
        <p:nvPicPr>
          <p:cNvPr id="4" name="Picture 4" descr="barikat Meli kavga transform perspective örnek Uygunsuz Ödü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372" y="2430429"/>
            <a:ext cx="4103604" cy="238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816764" y="1675266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標楷體" panose="03000509000000000000" pitchFamily="65" charset="-120"/>
              </a:rPr>
              <a:t>視角轉</a:t>
            </a:r>
            <a:r>
              <a:rPr lang="zh-TW" altLang="en-US" dirty="0">
                <a:ea typeface="標楷體" panose="03000509000000000000" pitchFamily="65" charset="-120"/>
              </a:rPr>
              <a:t>換</a:t>
            </a:r>
          </a:p>
        </p:txBody>
      </p:sp>
    </p:spTree>
    <p:extLst>
      <p:ext uri="{BB962C8B-B14F-4D97-AF65-F5344CB8AC3E}">
        <p14:creationId xmlns:p14="http://schemas.microsoft.com/office/powerpoint/2010/main" val="21465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65290" y="512597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ea typeface="標楷體" panose="03000509000000000000" pitchFamily="65" charset="-120"/>
              </a:rPr>
              <a:t>、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16764" y="1675266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 smtClean="0">
                <a:ea typeface="標楷體" panose="03000509000000000000" pitchFamily="65" charset="-120"/>
              </a:rPr>
              <a:t>視角轉</a:t>
            </a:r>
            <a:r>
              <a:rPr lang="zh-TW" altLang="en-US" dirty="0">
                <a:ea typeface="標楷體" panose="03000509000000000000" pitchFamily="65" charset="-120"/>
              </a:rPr>
              <a:t>換</a:t>
            </a:r>
          </a:p>
        </p:txBody>
      </p:sp>
    </p:spTree>
    <p:extLst>
      <p:ext uri="{BB962C8B-B14F-4D97-AF65-F5344CB8AC3E}">
        <p14:creationId xmlns:p14="http://schemas.microsoft.com/office/powerpoint/2010/main" val="59959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 smtClean="0"/>
              <a:t>估計畫面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2" y="1530734"/>
            <a:ext cx="2010527" cy="38453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21" y="4321340"/>
            <a:ext cx="542925" cy="838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327" y="1977240"/>
            <a:ext cx="542925" cy="838200"/>
          </a:xfrm>
          <a:prstGeom prst="rect">
            <a:avLst/>
          </a:prstGeom>
        </p:spPr>
      </p:pic>
      <p:pic>
        <p:nvPicPr>
          <p:cNvPr id="1026" name="Picture 2" descr="概述的卡通網球拍, 畫, 特寫, 冠軍賽向量圖案素材免費下載，PNG，EPS和AI素材下載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59" y="4222355"/>
            <a:ext cx="831014" cy="5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概述的卡通網球拍, 畫, 特寫, 冠軍賽向量圖案素材免費下載，PNG，EPS和AI素材下載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45" y="1878255"/>
            <a:ext cx="831014" cy="5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網球拍插圖– 免費插畫素材合集KuKuKeK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0" t="18105" r="66455" b="69159"/>
          <a:stretch/>
        </p:blipFill>
        <p:spPr bwMode="auto">
          <a:xfrm>
            <a:off x="4659477" y="3938886"/>
            <a:ext cx="348916" cy="3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086595" y="5474893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ea typeface="標楷體" panose="03000509000000000000" pitchFamily="65" charset="-120"/>
              </a:rPr>
              <a:t>、</a:t>
            </a:r>
            <a:r>
              <a:rPr lang="zh-TW" altLang="en-US" dirty="0">
                <a:ea typeface="標楷體" panose="03000509000000000000" pitchFamily="65" charset="-120"/>
              </a:rPr>
              <a:t>俯視圖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173327" y="5474893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ea typeface="標楷體" panose="03000509000000000000" pitchFamily="65" charset="-120"/>
              </a:rPr>
              <a:t>、前瞰圖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70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57090" y="2028560"/>
            <a:ext cx="4932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https://www.youtube.com/watch?v=3iqRhbXBVRE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12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87781</TotalTime>
  <Words>168</Words>
  <Application>Microsoft Office PowerPoint</Application>
  <PresentationFormat>寬螢幕</PresentationFormat>
  <Paragraphs>49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Times New Roman</vt:lpstr>
      <vt:lpstr>Office 佈景主題</vt:lpstr>
      <vt:lpstr>嵌入式影像作業 期末報告-網球</vt:lpstr>
      <vt:lpstr>需求列表</vt:lpstr>
      <vt:lpstr>系統分析 – breakdown</vt:lpstr>
      <vt:lpstr>系統分析 – 估計畫面</vt:lpstr>
      <vt:lpstr>系統分析 – 估計畫面</vt:lpstr>
      <vt:lpstr>系統分析 – 視角轉換</vt:lpstr>
      <vt:lpstr>系統分析 – kalman filter </vt:lpstr>
      <vt:lpstr>系統分析 – 估計畫面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Student</cp:lastModifiedBy>
  <cp:revision>4138</cp:revision>
  <dcterms:created xsi:type="dcterms:W3CDTF">2019-03-11T13:47:46Z</dcterms:created>
  <dcterms:modified xsi:type="dcterms:W3CDTF">2023-04-26T10:26:10Z</dcterms:modified>
</cp:coreProperties>
</file>