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1258" r:id="rId3"/>
    <p:sldId id="1253" r:id="rId4"/>
    <p:sldId id="1261" r:id="rId5"/>
    <p:sldId id="1260" r:id="rId6"/>
    <p:sldId id="1263" r:id="rId7"/>
    <p:sldId id="1259" r:id="rId8"/>
    <p:sldId id="1262" r:id="rId9"/>
    <p:sldId id="1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/>
        </p14:section>
        <p14:section name="控管紀錄(Git)" id="{6A277EEA-9672-4024-8708-20A0F39A99C0}">
          <p14:sldIdLst/>
        </p14:section>
        <p14:section name="進度統整" id="{9DD50ACF-4175-4751-9D6B-498445AED633}">
          <p14:sldIdLst/>
        </p14:section>
        <p14:section name="需求列表" id="{DE023DAD-9EED-426D-8EB3-17248E4D00C3}">
          <p14:sldIdLst>
            <p14:sldId id="1258"/>
          </p14:sldIdLst>
        </p14:section>
        <p14:section name="模組列表" id="{4734B755-1284-4D0A-BD14-DE31D9E9C0A3}">
          <p14:sldIdLst/>
        </p14:section>
        <p14:section name="系統分析" id="{9A21F2E2-4FC0-4A62-9703-93430BA9593A}">
          <p14:sldIdLst>
            <p14:sldId id="1253"/>
            <p14:sldId id="1261"/>
            <p14:sldId id="1260"/>
            <p14:sldId id="1263"/>
          </p14:sldIdLst>
        </p14:section>
        <p14:section name="專案架構" id="{1EBCE073-09FA-4CD3-BDCF-56A4EDB986FF}">
          <p14:sldIdLst>
            <p14:sldId id="1259"/>
            <p14:sldId id="1262"/>
          </p14:sldIdLst>
        </p14:section>
        <p14:section name="成果展示(2023/3/24)" id="{70DC3051-68F9-4DEC-9A31-AFAFBB0B0227}">
          <p14:sldIdLst/>
        </p14:section>
        <p14:section name="問題紀錄" id="{E54951B3-F25C-472E-B15E-EA7E37F6D2ED}">
          <p14:sldIdLst/>
        </p14:section>
        <p14:section name="參考資料" id="{45BCF316-EF51-4D48-B1BE-363829FB5D01}">
          <p14:sldIdLst>
            <p14:sldId id="1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496" autoAdjust="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2023/5/3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2023/5/3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zhuanlan.zhihu.com/p/593204605/" TargetMode="External"/><Relationship Id="rId3" Type="http://schemas.openxmlformats.org/officeDocument/2006/relationships/hyperlink" Target="https://www.youtube.com/watch?v=MxwVwCuBEDA" TargetMode="External"/><Relationship Id="rId7" Type="http://schemas.openxmlformats.org/officeDocument/2006/relationships/hyperlink" Target="https://buzzorange.com/techorange/2020/04/27/google-berkeley-360-3d-photos/#:~:text=NeRF%20%E5%88%86%E5%88%A5%E8%88%87%20SRN%E3%80%81LLFF%20%E5%92%8C%20Neural%20Volumes%20%E4%B8%89%E5%80%8B%E6%96%B9%E6%B3%95%E7%9A%84%E6%95%88%E6%9E%9C%E6%AF%94%E8%BC%83" TargetMode="External"/><Relationship Id="rId2" Type="http://schemas.openxmlformats.org/officeDocument/2006/relationships/hyperlink" Target="https://www.youtube.com/watch?v=3iqRhbXBVRE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researchgate.net/figure/Left-Original-image-Right-Perspective-transform_fig5_326812327" TargetMode="External"/><Relationship Id="rId5" Type="http://schemas.openxmlformats.org/officeDocument/2006/relationships/hyperlink" Target="https://www.youtube.com/watch?v=oY4DXtzlZ-k" TargetMode="External"/><Relationship Id="rId4" Type="http://schemas.openxmlformats.org/officeDocument/2006/relationships/hyperlink" Target="https://pyimagesearch.com/2015/09/14/ball-tracking-with-openc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嵌入式影像作業</a:t>
            </a:r>
            <a:r>
              <a:rPr lang="en-US" altLang="zh-TW" sz="4000" b="0" dirty="0"/>
              <a:t/>
            </a:r>
            <a:br>
              <a:rPr lang="en-US" altLang="zh-TW" sz="4000" b="0" dirty="0"/>
            </a:br>
            <a:r>
              <a:rPr lang="zh-TW" altLang="en-US" sz="5600" b="0" dirty="0" smtClean="0"/>
              <a:t>期末報告</a:t>
            </a:r>
            <a:r>
              <a:rPr lang="en-US" altLang="zh-TW" sz="5600" b="0" dirty="0" smtClean="0"/>
              <a:t>-</a:t>
            </a:r>
            <a:r>
              <a:rPr lang="zh-TW" altLang="en-US" sz="5600" b="0" smtClean="0"/>
              <a:t>網球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目前</a:t>
            </a:r>
            <a:r>
              <a:rPr lang="zh-TW" altLang="en-US" dirty="0"/>
              <a:t>成員：</a:t>
            </a:r>
            <a:r>
              <a:rPr lang="zh-TW" altLang="en-US" dirty="0" smtClean="0"/>
              <a:t>吳東穎、張程偉</a:t>
            </a:r>
            <a:endParaRPr lang="en-US" altLang="zh-TW" dirty="0"/>
          </a:p>
          <a:p>
            <a:r>
              <a:rPr lang="zh-TW" altLang="en-US" dirty="0"/>
              <a:t>開始日期：</a:t>
            </a:r>
            <a:r>
              <a:rPr lang="en-US" altLang="zh-TW" dirty="0" smtClean="0"/>
              <a:t>2023/4/24</a:t>
            </a:r>
            <a:endParaRPr lang="en-US" altLang="zh-TW" dirty="0"/>
          </a:p>
          <a:p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9"/>
    </mc:Choice>
    <mc:Fallback xmlns="">
      <p:transition spd="slow" advTm="249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8A18AAB4-41B4-4F16-A893-21F918DDB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346" y="1444391"/>
            <a:ext cx="9559636" cy="4579796"/>
          </a:xfrm>
        </p:spPr>
        <p:txBody>
          <a:bodyPr>
            <a:normAutofit/>
          </a:bodyPr>
          <a:lstStyle/>
          <a:p>
            <a:pPr marL="285750" lvl="1" indent="-285750"/>
            <a:r>
              <a:rPr lang="zh-TW" altLang="en-US" sz="1800" dirty="0"/>
              <a:t>需求</a:t>
            </a:r>
            <a:r>
              <a:rPr lang="en-US" altLang="zh-TW" sz="1800" dirty="0"/>
              <a:t>: </a:t>
            </a:r>
          </a:p>
          <a:p>
            <a:pPr marL="742950" lvl="2" indent="-285750"/>
            <a:r>
              <a:rPr lang="zh-TW" altLang="en-US" sz="1800" dirty="0"/>
              <a:t>限制</a:t>
            </a:r>
            <a:r>
              <a:rPr lang="en-US" altLang="zh-TW" sz="1800" dirty="0"/>
              <a:t>: </a:t>
            </a:r>
            <a:r>
              <a:rPr lang="zh-TW" altLang="en-US" sz="1800" dirty="0" smtClean="0"/>
              <a:t>以室外</a:t>
            </a:r>
            <a:r>
              <a:rPr lang="zh-TW" altLang="en-US" sz="1800" dirty="0" smtClean="0"/>
              <a:t>網球賽為輸入影片</a:t>
            </a:r>
            <a:endParaRPr lang="en-US" altLang="zh-TW" sz="1800" dirty="0" smtClean="0"/>
          </a:p>
          <a:p>
            <a:pPr marL="742950" lvl="2" indent="-285750"/>
            <a:r>
              <a:rPr lang="zh-TW" altLang="en-US" sz="1800" dirty="0" smtClean="0"/>
              <a:t>功能</a:t>
            </a:r>
            <a:r>
              <a:rPr lang="en-US" altLang="zh-TW" sz="1800" dirty="0"/>
              <a:t>:</a:t>
            </a:r>
          </a:p>
          <a:p>
            <a:pPr marL="1200150" lvl="3" indent="-285750"/>
            <a:r>
              <a:rPr lang="zh-TW" altLang="en-US" sz="1800" dirty="0" smtClean="0"/>
              <a:t>以</a:t>
            </a:r>
            <a:r>
              <a:rPr lang="en-US" altLang="zh-TW" sz="1800" dirty="0" smtClean="0"/>
              <a:t>watershed</a:t>
            </a:r>
            <a:r>
              <a:rPr lang="zh-TW" altLang="en-US" sz="1800" dirty="0" smtClean="0"/>
              <a:t>對</a:t>
            </a:r>
            <a:r>
              <a:rPr lang="en-US" altLang="zh-TW" sz="1800" dirty="0"/>
              <a:t>(</a:t>
            </a:r>
            <a:r>
              <a:rPr lang="zh-TW" altLang="en-US" sz="1800" dirty="0"/>
              <a:t>背景</a:t>
            </a:r>
            <a:r>
              <a:rPr lang="en-US" altLang="zh-TW" sz="1800" dirty="0"/>
              <a:t>)</a:t>
            </a:r>
            <a:r>
              <a:rPr lang="zh-TW" altLang="en-US" sz="1800" dirty="0" smtClean="0"/>
              <a:t>球場界</a:t>
            </a:r>
            <a:r>
              <a:rPr lang="zh-TW" altLang="en-US" sz="1800" dirty="0" smtClean="0"/>
              <a:t>內外分割</a:t>
            </a:r>
            <a:endParaRPr lang="en-US" altLang="zh-TW" sz="1800" dirty="0" smtClean="0"/>
          </a:p>
          <a:p>
            <a:pPr marL="1200150" lvl="3" indent="-285750"/>
            <a:r>
              <a:rPr lang="zh-TW" altLang="en-US" sz="1800" dirty="0" smtClean="0"/>
              <a:t>對球體軌跡追蹤、紅線標記</a:t>
            </a:r>
            <a:endParaRPr lang="en-US" altLang="zh-TW" sz="1800" dirty="0" smtClean="0"/>
          </a:p>
          <a:p>
            <a:pPr marL="1200150" lvl="3" indent="-285750"/>
            <a:r>
              <a:rPr lang="zh-TW" altLang="en-US" sz="1800" dirty="0"/>
              <a:t>球場</a:t>
            </a:r>
            <a:r>
              <a:rPr lang="zh-TW" altLang="en-US" sz="1800" dirty="0" smtClean="0"/>
              <a:t>俯視圖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視角轉換</a:t>
            </a:r>
            <a:r>
              <a:rPr lang="en-US" altLang="zh-TW" sz="1800" dirty="0" smtClean="0"/>
              <a:t>)</a:t>
            </a:r>
          </a:p>
          <a:p>
            <a:pPr marL="1200150" lvl="3" indent="-285750"/>
            <a:r>
              <a:rPr lang="zh-TW" altLang="en-US" sz="1800" dirty="0" smtClean="0"/>
              <a:t>以綠圈圈標</a:t>
            </a:r>
            <a:r>
              <a:rPr lang="zh-TW" altLang="en-US" sz="1800" dirty="0"/>
              <a:t>落地</a:t>
            </a:r>
            <a:r>
              <a:rPr lang="zh-TW" altLang="en-US" sz="1800" dirty="0" smtClean="0"/>
              <a:t>點</a:t>
            </a:r>
            <a:endParaRPr lang="en-US" altLang="zh-TW" sz="1800" dirty="0" smtClean="0"/>
          </a:p>
          <a:p>
            <a:pPr marL="742950" lvl="2" indent="-285750"/>
            <a:r>
              <a:rPr lang="zh-TW" altLang="en-US" sz="1800" dirty="0" smtClean="0"/>
              <a:t>規格</a:t>
            </a:r>
            <a:r>
              <a:rPr lang="en-US" altLang="zh-TW" sz="1800" dirty="0" smtClean="0"/>
              <a:t>:</a:t>
            </a:r>
          </a:p>
          <a:p>
            <a:pPr marL="742950" lvl="2" indent="-285750"/>
            <a:r>
              <a:rPr lang="zh-TW" altLang="en-US" sz="1800" dirty="0" smtClean="0"/>
              <a:t>效能</a:t>
            </a:r>
            <a:r>
              <a:rPr lang="en-US" altLang="zh-TW" sz="1800" dirty="0" smtClean="0"/>
              <a:t>:</a:t>
            </a:r>
          </a:p>
          <a:p>
            <a:pPr marL="742950" lvl="2" indent="-285750"/>
            <a:r>
              <a:rPr lang="zh-TW" altLang="en-US" sz="1800" dirty="0" smtClean="0"/>
              <a:t>介面</a:t>
            </a:r>
            <a:r>
              <a:rPr lang="en-US" altLang="zh-TW" sz="1800" dirty="0"/>
              <a:t>:</a:t>
            </a:r>
          </a:p>
          <a:p>
            <a:pPr marL="1200150" lvl="3" indent="-285750"/>
            <a:endParaRPr lang="en-US" altLang="zh-TW" sz="1800" dirty="0" smtClean="0"/>
          </a:p>
          <a:p>
            <a:pPr marL="742950" lvl="2" indent="-285750"/>
            <a:endParaRPr lang="en-US" altLang="zh-TW" sz="1800" b="0" dirty="0">
              <a:solidFill>
                <a:srgbClr val="FF0000"/>
              </a:solidFill>
            </a:endParaRPr>
          </a:p>
        </p:txBody>
      </p:sp>
      <p:sp>
        <p:nvSpPr>
          <p:cNvPr id="5" name="標題 2">
            <a:extLst>
              <a:ext uri="{FF2B5EF4-FFF2-40B4-BE49-F238E27FC236}">
                <a16:creationId xmlns:a16="http://schemas.microsoft.com/office/drawing/2014/main" id="{980FC154-D2F0-46E4-9B90-20492E57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需求列表</a:t>
            </a:r>
          </a:p>
        </p:txBody>
      </p:sp>
    </p:spTree>
    <p:extLst>
      <p:ext uri="{BB962C8B-B14F-4D97-AF65-F5344CB8AC3E}">
        <p14:creationId xmlns:p14="http://schemas.microsoft.com/office/powerpoint/2010/main" val="364921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smtClean="0"/>
              <a:t>breakdown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0597EF4-5CE0-49A7-98BF-113F6B79B7DF}"/>
              </a:ext>
            </a:extLst>
          </p:cNvPr>
          <p:cNvSpPr/>
          <p:nvPr/>
        </p:nvSpPr>
        <p:spPr>
          <a:xfrm>
            <a:off x="5911541" y="2701360"/>
            <a:ext cx="1416569" cy="4961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ea typeface="標楷體" panose="03000509000000000000" pitchFamily="65" charset="-120"/>
              </a:rPr>
              <a:t>LBP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9D54C8EE-DDF5-4637-A7EA-ED83BA1E6779}"/>
              </a:ext>
            </a:extLst>
          </p:cNvPr>
          <p:cNvSpPr/>
          <p:nvPr/>
        </p:nvSpPr>
        <p:spPr>
          <a:xfrm>
            <a:off x="5174796" y="3890398"/>
            <a:ext cx="1416569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直方圖繪製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7E513D7-98E1-41FA-BA82-C957EB4945E6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flipH="1">
            <a:off x="5883081" y="3197471"/>
            <a:ext cx="736745" cy="69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FCB71707-BD4B-4027-B91C-682B1D9267AD}"/>
              </a:ext>
            </a:extLst>
          </p:cNvPr>
          <p:cNvSpPr/>
          <p:nvPr/>
        </p:nvSpPr>
        <p:spPr>
          <a:xfrm>
            <a:off x="6671044" y="3878366"/>
            <a:ext cx="1510706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圖片</a:t>
            </a:r>
            <a:r>
              <a:rPr lang="zh-TW" altLang="en-US" dirty="0" smtClean="0">
                <a:ea typeface="標楷體" panose="03000509000000000000" pitchFamily="65" charset="-120"/>
              </a:rPr>
              <a:t>遮罩</a:t>
            </a:r>
            <a:endParaRPr lang="en-US" altLang="zh-TW" dirty="0" smtClean="0"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ea typeface="標楷體" panose="03000509000000000000" pitchFamily="65" charset="-120"/>
              </a:rPr>
              <a:t>、挑</a:t>
            </a:r>
            <a:r>
              <a:rPr lang="zh-TW" altLang="en-US" dirty="0">
                <a:ea typeface="標楷體" panose="03000509000000000000" pitchFamily="65" charset="-120"/>
              </a:rPr>
              <a:t>樣本</a:t>
            </a: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62A8AE5-A044-4F68-8C0E-3381E9C987A8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>
            <a:off x="6619826" y="3197471"/>
            <a:ext cx="806571" cy="680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CA6B93EF-61C5-4C58-88D4-17E1520EB63D}"/>
              </a:ext>
            </a:extLst>
          </p:cNvPr>
          <p:cNvSpPr/>
          <p:nvPr/>
        </p:nvSpPr>
        <p:spPr>
          <a:xfrm>
            <a:off x="319241" y="2636769"/>
            <a:ext cx="2281399" cy="4961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ea typeface="標楷體" panose="03000509000000000000" pitchFamily="65" charset="-120"/>
              </a:rPr>
              <a:t>Watershed </a:t>
            </a:r>
            <a:r>
              <a:rPr lang="zh-TW" altLang="en-US" dirty="0" smtClean="0">
                <a:ea typeface="標楷體" panose="03000509000000000000" pitchFamily="65" charset="-120"/>
              </a:rPr>
              <a:t>繪製界線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E66EA23-3744-4076-8C50-F77D74EBCB27}"/>
              </a:ext>
            </a:extLst>
          </p:cNvPr>
          <p:cNvCxnSpPr>
            <a:cxnSpLocks/>
            <a:stCxn id="25" idx="2"/>
            <a:endCxn id="35" idx="0"/>
          </p:cNvCxnSpPr>
          <p:nvPr/>
        </p:nvCxnSpPr>
        <p:spPr>
          <a:xfrm flipH="1">
            <a:off x="729952" y="3132880"/>
            <a:ext cx="729989" cy="7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C522768-CA26-4E61-938B-05CE846B521C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>
            <a:off x="1459941" y="3132880"/>
            <a:ext cx="539832" cy="7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4B11F3C4-7205-4275-B90C-A1F45FE61C6F}"/>
              </a:ext>
            </a:extLst>
          </p:cNvPr>
          <p:cNvSpPr/>
          <p:nvPr/>
        </p:nvSpPr>
        <p:spPr>
          <a:xfrm>
            <a:off x="5011819" y="1744714"/>
            <a:ext cx="1714049" cy="4961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ea typeface="標楷體" panose="03000509000000000000" pitchFamily="65" charset="-120"/>
              </a:rPr>
              <a:t>球賽判決輔助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857C74A-4AAD-4DA4-9767-161D3BF50A8D}"/>
              </a:ext>
            </a:extLst>
          </p:cNvPr>
          <p:cNvCxnSpPr>
            <a:cxnSpLocks/>
            <a:stCxn id="30" idx="2"/>
            <a:endCxn id="25" idx="0"/>
          </p:cNvCxnSpPr>
          <p:nvPr/>
        </p:nvCxnSpPr>
        <p:spPr>
          <a:xfrm flipH="1">
            <a:off x="1459941" y="2240825"/>
            <a:ext cx="4408903" cy="395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D6DE0036-6F2D-4480-AFE6-74FE437F5183}"/>
              </a:ext>
            </a:extLst>
          </p:cNvPr>
          <p:cNvCxnSpPr>
            <a:cxnSpLocks/>
            <a:stCxn id="30" idx="2"/>
            <a:endCxn id="73" idx="0"/>
          </p:cNvCxnSpPr>
          <p:nvPr/>
        </p:nvCxnSpPr>
        <p:spPr>
          <a:xfrm flipH="1">
            <a:off x="3802743" y="2240825"/>
            <a:ext cx="2066101" cy="819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E0D3D5C7-BAD0-4DD3-833C-7970DE8CDDF5}"/>
              </a:ext>
            </a:extLst>
          </p:cNvPr>
          <p:cNvSpPr/>
          <p:nvPr/>
        </p:nvSpPr>
        <p:spPr>
          <a:xfrm>
            <a:off x="1414414" y="3866200"/>
            <a:ext cx="1170718" cy="4510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後景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DB1BDC5A-21BD-4421-8DEC-2B04C85D2A12}"/>
              </a:ext>
            </a:extLst>
          </p:cNvPr>
          <p:cNvSpPr/>
          <p:nvPr/>
        </p:nvSpPr>
        <p:spPr>
          <a:xfrm>
            <a:off x="144593" y="3866200"/>
            <a:ext cx="1170718" cy="4510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ea typeface="標楷體" panose="03000509000000000000" pitchFamily="65" charset="-120"/>
              </a:rPr>
              <a:t>前景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5C5711F5-089E-42C3-B2E3-356895DA925E}"/>
              </a:ext>
            </a:extLst>
          </p:cNvPr>
          <p:cNvSpPr/>
          <p:nvPr/>
        </p:nvSpPr>
        <p:spPr>
          <a:xfrm>
            <a:off x="8353069" y="4315414"/>
            <a:ext cx="1416569" cy="4510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ea typeface="標楷體" panose="03000509000000000000" pitchFamily="65" charset="-120"/>
              </a:rPr>
              <a:t>方框框人物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0025069C-C4D0-4030-B3E4-621FDA7B993E}"/>
              </a:ext>
            </a:extLst>
          </p:cNvPr>
          <p:cNvCxnSpPr>
            <a:cxnSpLocks/>
            <a:stCxn id="73" idx="2"/>
            <a:endCxn id="52" idx="0"/>
          </p:cNvCxnSpPr>
          <p:nvPr/>
        </p:nvCxnSpPr>
        <p:spPr>
          <a:xfrm flipH="1">
            <a:off x="2938271" y="3556348"/>
            <a:ext cx="864472" cy="1027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D6DE0036-6F2D-4480-AFE6-74FE437F5183}"/>
              </a:ext>
            </a:extLst>
          </p:cNvPr>
          <p:cNvCxnSpPr>
            <a:cxnSpLocks/>
            <a:stCxn id="30" idx="2"/>
            <a:endCxn id="59" idx="0"/>
          </p:cNvCxnSpPr>
          <p:nvPr/>
        </p:nvCxnSpPr>
        <p:spPr>
          <a:xfrm>
            <a:off x="5868844" y="2240825"/>
            <a:ext cx="3192512" cy="78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圓角 7">
            <a:extLst>
              <a:ext uri="{FF2B5EF4-FFF2-40B4-BE49-F238E27FC236}">
                <a16:creationId xmlns:a16="http://schemas.microsoft.com/office/drawing/2014/main" id="{20597EF4-5CE0-49A7-98BF-113F6B79B7DF}"/>
              </a:ext>
            </a:extLst>
          </p:cNvPr>
          <p:cNvSpPr/>
          <p:nvPr/>
        </p:nvSpPr>
        <p:spPr>
          <a:xfrm>
            <a:off x="8353071" y="3021969"/>
            <a:ext cx="1416569" cy="4961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ea typeface="標楷體" panose="03000509000000000000" pitchFamily="65" charset="-120"/>
              </a:rPr>
              <a:t>輪廓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262A8AE5-A044-4F68-8C0E-3381E9C987A8}"/>
              </a:ext>
            </a:extLst>
          </p:cNvPr>
          <p:cNvCxnSpPr>
            <a:cxnSpLocks/>
            <a:stCxn id="59" idx="2"/>
            <a:endCxn id="36" idx="0"/>
          </p:cNvCxnSpPr>
          <p:nvPr/>
        </p:nvCxnSpPr>
        <p:spPr>
          <a:xfrm flipH="1">
            <a:off x="9061354" y="3518080"/>
            <a:ext cx="2" cy="79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: 圓角 7">
            <a:extLst>
              <a:ext uri="{FF2B5EF4-FFF2-40B4-BE49-F238E27FC236}">
                <a16:creationId xmlns:a16="http://schemas.microsoft.com/office/drawing/2014/main" id="{20597EF4-5CE0-49A7-98BF-113F6B79B7DF}"/>
              </a:ext>
            </a:extLst>
          </p:cNvPr>
          <p:cNvSpPr/>
          <p:nvPr/>
        </p:nvSpPr>
        <p:spPr>
          <a:xfrm>
            <a:off x="10182310" y="3021969"/>
            <a:ext cx="1416569" cy="4961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ea typeface="標楷體" panose="03000509000000000000" pitchFamily="65" charset="-120"/>
              </a:rPr>
              <a:t>俯視圖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D6DE0036-6F2D-4480-AFE6-74FE437F5183}"/>
              </a:ext>
            </a:extLst>
          </p:cNvPr>
          <p:cNvCxnSpPr>
            <a:cxnSpLocks/>
            <a:stCxn id="30" idx="2"/>
            <a:endCxn id="80" idx="0"/>
          </p:cNvCxnSpPr>
          <p:nvPr/>
        </p:nvCxnSpPr>
        <p:spPr>
          <a:xfrm>
            <a:off x="5868844" y="2240825"/>
            <a:ext cx="5021751" cy="78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262A8AE5-A044-4F68-8C0E-3381E9C987A8}"/>
              </a:ext>
            </a:extLst>
          </p:cNvPr>
          <p:cNvCxnSpPr>
            <a:cxnSpLocks/>
          </p:cNvCxnSpPr>
          <p:nvPr/>
        </p:nvCxnSpPr>
        <p:spPr>
          <a:xfrm flipH="1">
            <a:off x="10837294" y="3518080"/>
            <a:ext cx="1" cy="79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橢圓 89"/>
          <p:cNvSpPr/>
          <p:nvPr/>
        </p:nvSpPr>
        <p:spPr>
          <a:xfrm>
            <a:off x="10182309" y="4320157"/>
            <a:ext cx="1332591" cy="656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0294607" y="44436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視角轉換</a:t>
            </a:r>
          </a:p>
        </p:txBody>
      </p:sp>
      <p:sp>
        <p:nvSpPr>
          <p:cNvPr id="39" name="矩形: 圓角 41">
            <a:extLst>
              <a:ext uri="{FF2B5EF4-FFF2-40B4-BE49-F238E27FC236}">
                <a16:creationId xmlns:a16="http://schemas.microsoft.com/office/drawing/2014/main" id="{575F69F3-4C95-40DA-A7A2-5ECE704170D8}"/>
              </a:ext>
            </a:extLst>
          </p:cNvPr>
          <p:cNvSpPr/>
          <p:nvPr/>
        </p:nvSpPr>
        <p:spPr>
          <a:xfrm>
            <a:off x="3176553" y="5620756"/>
            <a:ext cx="951574" cy="3791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ea typeface="標楷體" panose="03000509000000000000" pitchFamily="65" charset="-120"/>
              </a:rPr>
              <a:t>擊球點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0" name="矩形: 圓角 42">
            <a:extLst>
              <a:ext uri="{FF2B5EF4-FFF2-40B4-BE49-F238E27FC236}">
                <a16:creationId xmlns:a16="http://schemas.microsoft.com/office/drawing/2014/main" id="{1C201675-D399-40CE-869A-BB8571DBD7C5}"/>
              </a:ext>
            </a:extLst>
          </p:cNvPr>
          <p:cNvSpPr/>
          <p:nvPr/>
        </p:nvSpPr>
        <p:spPr>
          <a:xfrm>
            <a:off x="4285463" y="5622597"/>
            <a:ext cx="799615" cy="3727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落點</a:t>
            </a:r>
          </a:p>
        </p:txBody>
      </p:sp>
      <p:sp>
        <p:nvSpPr>
          <p:cNvPr id="41" name="矩形: 圓角 44">
            <a:extLst>
              <a:ext uri="{FF2B5EF4-FFF2-40B4-BE49-F238E27FC236}">
                <a16:creationId xmlns:a16="http://schemas.microsoft.com/office/drawing/2014/main" id="{8BE80C9C-C517-4BDD-B29A-9EBE7BF04769}"/>
              </a:ext>
            </a:extLst>
          </p:cNvPr>
          <p:cNvSpPr/>
          <p:nvPr/>
        </p:nvSpPr>
        <p:spPr>
          <a:xfrm>
            <a:off x="5246949" y="5620757"/>
            <a:ext cx="799615" cy="3727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ea typeface="標楷體" panose="03000509000000000000" pitchFamily="65" charset="-120"/>
              </a:rPr>
              <a:t>方向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7F048028-9F97-45EF-A45C-3C8B91EC465B}"/>
              </a:ext>
            </a:extLst>
          </p:cNvPr>
          <p:cNvCxnSpPr>
            <a:cxnSpLocks/>
            <a:stCxn id="74" idx="2"/>
            <a:endCxn id="40" idx="0"/>
          </p:cNvCxnSpPr>
          <p:nvPr/>
        </p:nvCxnSpPr>
        <p:spPr>
          <a:xfrm>
            <a:off x="4671444" y="5080789"/>
            <a:ext cx="13827" cy="541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D5E4E81-96CD-4817-9865-7909C61B0B26}"/>
              </a:ext>
            </a:extLst>
          </p:cNvPr>
          <p:cNvCxnSpPr>
            <a:cxnSpLocks/>
            <a:stCxn id="74" idx="2"/>
            <a:endCxn id="39" idx="0"/>
          </p:cNvCxnSpPr>
          <p:nvPr/>
        </p:nvCxnSpPr>
        <p:spPr>
          <a:xfrm flipH="1">
            <a:off x="3652340" y="5080789"/>
            <a:ext cx="1019104" cy="53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EC59E922-9E8C-46D4-B989-6CF640AC4733}"/>
              </a:ext>
            </a:extLst>
          </p:cNvPr>
          <p:cNvCxnSpPr>
            <a:cxnSpLocks/>
            <a:stCxn id="74" idx="2"/>
            <a:endCxn id="41" idx="0"/>
          </p:cNvCxnSpPr>
          <p:nvPr/>
        </p:nvCxnSpPr>
        <p:spPr>
          <a:xfrm>
            <a:off x="4671444" y="5080789"/>
            <a:ext cx="975313" cy="53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D6DE0036-6F2D-4480-AFE6-74FE437F5183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>
            <a:off x="5868844" y="2240825"/>
            <a:ext cx="750982" cy="460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圓角 32">
            <a:extLst>
              <a:ext uri="{FF2B5EF4-FFF2-40B4-BE49-F238E27FC236}">
                <a16:creationId xmlns:a16="http://schemas.microsoft.com/office/drawing/2014/main" id="{DE3F7CC4-E194-4AC3-8C25-542713F7B31D}"/>
              </a:ext>
            </a:extLst>
          </p:cNvPr>
          <p:cNvSpPr/>
          <p:nvPr/>
        </p:nvSpPr>
        <p:spPr>
          <a:xfrm>
            <a:off x="2294376" y="4583814"/>
            <a:ext cx="1287790" cy="4100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ea typeface="標楷體" panose="03000509000000000000" pitchFamily="65" charset="-120"/>
              </a:rPr>
              <a:t>HSV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0025069C-C4D0-4030-B3E4-621FDA7B993E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3802743" y="3556348"/>
            <a:ext cx="868701" cy="1028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圓角 32">
            <a:extLst>
              <a:ext uri="{FF2B5EF4-FFF2-40B4-BE49-F238E27FC236}">
                <a16:creationId xmlns:a16="http://schemas.microsoft.com/office/drawing/2014/main" id="{DE3F7CC4-E194-4AC3-8C25-542713F7B31D}"/>
              </a:ext>
            </a:extLst>
          </p:cNvPr>
          <p:cNvSpPr/>
          <p:nvPr/>
        </p:nvSpPr>
        <p:spPr>
          <a:xfrm>
            <a:off x="2945718" y="3060237"/>
            <a:ext cx="1714049" cy="4961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ea typeface="標楷體" panose="03000509000000000000" pitchFamily="65" charset="-120"/>
              </a:rPr>
              <a:t>球體軌跡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74" name="矩形: 圓角 7">
            <a:extLst>
              <a:ext uri="{FF2B5EF4-FFF2-40B4-BE49-F238E27FC236}">
                <a16:creationId xmlns:a16="http://schemas.microsoft.com/office/drawing/2014/main" id="{20597EF4-5CE0-49A7-98BF-113F6B79B7DF}"/>
              </a:ext>
            </a:extLst>
          </p:cNvPr>
          <p:cNvSpPr/>
          <p:nvPr/>
        </p:nvSpPr>
        <p:spPr>
          <a:xfrm>
            <a:off x="3814419" y="4584678"/>
            <a:ext cx="1714049" cy="4961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ea typeface="標楷體" panose="03000509000000000000" pitchFamily="65" charset="-120"/>
              </a:rPr>
              <a:t>卡爾曼濾波器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656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zh-TW" altLang="en-US" dirty="0" smtClean="0"/>
              <a:t>追蹤球體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5095677" y="5326728"/>
            <a:ext cx="178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ea typeface="標楷體" panose="03000509000000000000" pitchFamily="65" charset="-120"/>
              </a:rPr>
              <a:t>圖</a:t>
            </a:r>
            <a:r>
              <a:rPr lang="en-US" altLang="zh-TW" dirty="0" smtClean="0">
                <a:ea typeface="標楷體" panose="03000509000000000000" pitchFamily="65" charset="-120"/>
              </a:rPr>
              <a:t>1</a:t>
            </a:r>
            <a:r>
              <a:rPr lang="zh-TW" altLang="en-US" dirty="0" smtClean="0">
                <a:ea typeface="標楷體" panose="03000509000000000000" pitchFamily="65" charset="-120"/>
              </a:rPr>
              <a:t>、</a:t>
            </a:r>
            <a:r>
              <a:rPr lang="zh-TW" altLang="en-US" dirty="0" smtClean="0">
                <a:ea typeface="標楷體" panose="03000509000000000000" pitchFamily="65" charset="-120"/>
              </a:rPr>
              <a:t>軌跡標記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57248" b="39081"/>
          <a:stretch/>
        </p:blipFill>
        <p:spPr>
          <a:xfrm>
            <a:off x="1930527" y="1903242"/>
            <a:ext cx="3595688" cy="342348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351" y="1416609"/>
            <a:ext cx="3091510" cy="427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5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err="1"/>
              <a:t>kalman</a:t>
            </a:r>
            <a:r>
              <a:rPr lang="en-US" altLang="zh-TW" dirty="0"/>
              <a:t> filter 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065290" y="5125977"/>
            <a:ext cx="178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ea typeface="標楷體" panose="03000509000000000000" pitchFamily="65" charset="-120"/>
              </a:rPr>
              <a:t>圖</a:t>
            </a:r>
            <a:r>
              <a:rPr lang="en-US" altLang="zh-TW" dirty="0" smtClean="0"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ea typeface="標楷體" panose="03000509000000000000" pitchFamily="65" charset="-120"/>
              </a:rPr>
              <a:t>、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816764" y="1675266"/>
            <a:ext cx="223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smtClean="0">
                <a:ea typeface="標楷體" panose="03000509000000000000" pitchFamily="65" charset="-120"/>
              </a:rPr>
              <a:t>預測球體軌跡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959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視角</a:t>
            </a:r>
            <a:r>
              <a:rPr lang="zh-TW" altLang="en-US" dirty="0"/>
              <a:t>轉換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338226" y="5292209"/>
            <a:ext cx="290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ea typeface="標楷體" panose="03000509000000000000" pitchFamily="65" charset="-120"/>
              </a:rPr>
              <a:t>圖</a:t>
            </a:r>
            <a:r>
              <a:rPr lang="en-US" altLang="zh-TW" dirty="0" smtClean="0">
                <a:ea typeface="標楷體" panose="03000509000000000000" pitchFamily="65" charset="-120"/>
              </a:rPr>
              <a:t>2</a:t>
            </a:r>
            <a:r>
              <a:rPr lang="zh-TW" altLang="en-US" dirty="0" smtClean="0">
                <a:ea typeface="標楷體" panose="03000509000000000000" pitchFamily="65" charset="-120"/>
              </a:rPr>
              <a:t>、俯視</a:t>
            </a:r>
            <a:r>
              <a:rPr lang="en-US" altLang="zh-TW" dirty="0" smtClean="0">
                <a:ea typeface="標楷體" panose="03000509000000000000" pitchFamily="65" charset="-120"/>
              </a:rPr>
              <a:t>|</a:t>
            </a:r>
            <a:r>
              <a:rPr lang="zh-TW" altLang="en-US" dirty="0">
                <a:ea typeface="標楷體" panose="03000509000000000000" pitchFamily="65" charset="-120"/>
              </a:rPr>
              <a:t>前視圖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pic>
        <p:nvPicPr>
          <p:cNvPr id="4" name="Picture 4" descr="barikat Meli kavga transform perspective örnek Uygunsuz Ödü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116" y="2737771"/>
            <a:ext cx="4103604" cy="238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/>
          <p:cNvSpPr txBox="1"/>
          <p:nvPr/>
        </p:nvSpPr>
        <p:spPr>
          <a:xfrm>
            <a:off x="1816764" y="1583823"/>
            <a:ext cx="3943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ea typeface="標楷體" panose="03000509000000000000" pitchFamily="65" charset="-120"/>
              </a:rPr>
              <a:t>視角</a:t>
            </a:r>
            <a:r>
              <a:rPr lang="zh-TW" altLang="en-US" dirty="0" smtClean="0">
                <a:ea typeface="標楷體" panose="03000509000000000000" pitchFamily="65" charset="-120"/>
              </a:rPr>
              <a:t>轉換</a:t>
            </a:r>
            <a:endParaRPr lang="en-US" altLang="zh-TW" dirty="0" smtClean="0"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ea typeface="標楷體" panose="03000509000000000000" pitchFamily="65" charset="-120"/>
              </a:rPr>
              <a:t>參考點</a:t>
            </a:r>
            <a:endParaRPr lang="en-US" altLang="zh-TW" dirty="0" smtClean="0"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ea typeface="標楷體" panose="03000509000000000000" pitchFamily="65" charset="-120"/>
              </a:rPr>
              <a:t>相機內</a:t>
            </a:r>
            <a:r>
              <a:rPr lang="en-US" altLang="zh-TW" dirty="0" smtClean="0"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ea typeface="標楷體" panose="03000509000000000000" pitchFamily="65" charset="-120"/>
              </a:rPr>
              <a:t>外參數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ea typeface="標楷體" panose="03000509000000000000" pitchFamily="65" charset="-120"/>
            </a:endParaRPr>
          </a:p>
        </p:txBody>
      </p:sp>
      <p:pic>
        <p:nvPicPr>
          <p:cNvPr id="1026" name="Picture 2" descr="https://pic3.zhimg.com/80/v2-9b7cccdf799d3b2fdcb24d2f253c223a_720w.web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533" y="3270627"/>
            <a:ext cx="5774737" cy="140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6782230" y="5292209"/>
            <a:ext cx="3517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圖</a:t>
            </a:r>
            <a:r>
              <a:rPr lang="en-US" altLang="zh-TW" dirty="0">
                <a:ea typeface="標楷體" panose="03000509000000000000" pitchFamily="65" charset="-120"/>
              </a:rPr>
              <a:t>3</a:t>
            </a:r>
            <a:r>
              <a:rPr lang="zh-TW" altLang="en-US" dirty="0">
                <a:ea typeface="標楷體" panose="03000509000000000000" pitchFamily="65" charset="-120"/>
              </a:rPr>
              <a:t>、</a:t>
            </a:r>
            <a:r>
              <a:rPr lang="en-US" altLang="zh-TW" sz="1600" dirty="0" smtClean="0">
                <a:solidFill>
                  <a:srgbClr val="12121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COLMAP</a:t>
            </a:r>
            <a:r>
              <a:rPr lang="zh-TW" altLang="en-US" sz="1600" dirty="0">
                <a:solidFill>
                  <a:srgbClr val="12121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</a:t>
            </a:r>
            <a:r>
              <a:rPr lang="zh-TW" altLang="en-US" sz="1600" dirty="0" smtClean="0">
                <a:solidFill>
                  <a:srgbClr val="12121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估計</a:t>
            </a:r>
            <a:r>
              <a:rPr lang="en-US" altLang="zh-TW" sz="16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sparse </a:t>
            </a:r>
            <a:r>
              <a:rPr lang="en-US" altLang="zh-TW" sz="1600" dirty="0" smtClean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53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 smtClean="0"/>
              <a:t>專案架</a:t>
            </a:r>
            <a:r>
              <a:rPr lang="zh-TW" altLang="en-US" dirty="0"/>
              <a:t>構</a:t>
            </a:r>
            <a:r>
              <a:rPr lang="zh-TW" altLang="en-US" dirty="0" smtClean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zh-TW" altLang="en-US" dirty="0" smtClean="0"/>
              <a:t>估計畫面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476375"/>
            <a:ext cx="9220200" cy="436245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542422" y="5838825"/>
            <a:ext cx="178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ea typeface="標楷體" panose="03000509000000000000" pitchFamily="65" charset="-120"/>
              </a:rPr>
              <a:t>圖</a:t>
            </a:r>
            <a:r>
              <a:rPr lang="en-US" altLang="zh-TW" dirty="0" smtClean="0"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ea typeface="標楷體" panose="03000509000000000000" pitchFamily="65" charset="-120"/>
              </a:rPr>
              <a:t>、</a:t>
            </a:r>
            <a:r>
              <a:rPr lang="zh-TW" altLang="en-US" dirty="0" smtClean="0">
                <a:ea typeface="標楷體" panose="03000509000000000000" pitchFamily="65" charset="-120"/>
              </a:rPr>
              <a:t>落點標記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890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</a:t>
            </a:r>
            <a:r>
              <a:rPr lang="zh-TW" altLang="en-US" dirty="0" smtClean="0"/>
              <a:t>架構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zh-TW" altLang="en-US" dirty="0" smtClean="0"/>
              <a:t>估計畫面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062" y="1530734"/>
            <a:ext cx="2010527" cy="384537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021" y="4321340"/>
            <a:ext cx="542925" cy="8382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327" y="1977240"/>
            <a:ext cx="542925" cy="838200"/>
          </a:xfrm>
          <a:prstGeom prst="rect">
            <a:avLst/>
          </a:prstGeom>
        </p:spPr>
      </p:pic>
      <p:pic>
        <p:nvPicPr>
          <p:cNvPr id="1026" name="Picture 2" descr="概述的卡通網球拍, 畫, 特寫, 冠軍賽向量圖案素材免費下載，PNG，EPS和AI素材下載- Pngtre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359" y="4222355"/>
            <a:ext cx="831014" cy="51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概述的卡通網球拍, 畫, 特寫, 冠軍賽向量圖案素材免費下載，PNG，EPS和AI素材下載- Pngtre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45" y="1878255"/>
            <a:ext cx="831014" cy="51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網球拍插圖– 免費插畫素材合集KuKuKeK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0" t="18105" r="66455" b="69159"/>
          <a:stretch/>
        </p:blipFill>
        <p:spPr bwMode="auto">
          <a:xfrm>
            <a:off x="4659477" y="3938886"/>
            <a:ext cx="348916" cy="30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7086595" y="5474893"/>
            <a:ext cx="178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ea typeface="標楷體" panose="03000509000000000000" pitchFamily="65" charset="-120"/>
              </a:rPr>
              <a:t>圖</a:t>
            </a:r>
            <a:r>
              <a:rPr lang="en-US" altLang="zh-TW" dirty="0" smtClean="0">
                <a:ea typeface="標楷體" panose="03000509000000000000" pitchFamily="65" charset="-120"/>
              </a:rPr>
              <a:t>5</a:t>
            </a:r>
            <a:r>
              <a:rPr lang="zh-TW" altLang="en-US" dirty="0" smtClean="0">
                <a:ea typeface="標楷體" panose="03000509000000000000" pitchFamily="65" charset="-120"/>
              </a:rPr>
              <a:t>、</a:t>
            </a:r>
            <a:r>
              <a:rPr lang="zh-TW" altLang="en-US" dirty="0">
                <a:ea typeface="標楷體" panose="03000509000000000000" pitchFamily="65" charset="-120"/>
              </a:rPr>
              <a:t>俯視圖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3173327" y="5474893"/>
            <a:ext cx="1980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ea typeface="標楷體" panose="03000509000000000000" pitchFamily="65" charset="-120"/>
              </a:rPr>
              <a:t>圖</a:t>
            </a:r>
            <a:r>
              <a:rPr lang="en-US" altLang="zh-TW" dirty="0" smtClean="0">
                <a:ea typeface="標楷體" panose="03000509000000000000" pitchFamily="65" charset="-120"/>
              </a:rPr>
              <a:t>4</a:t>
            </a:r>
            <a:r>
              <a:rPr lang="zh-TW" altLang="en-US" dirty="0" smtClean="0">
                <a:ea typeface="標楷體" panose="03000509000000000000" pitchFamily="65" charset="-120"/>
              </a:rPr>
              <a:t>、前瞰</a:t>
            </a:r>
            <a:r>
              <a:rPr lang="zh-TW" altLang="en-US" dirty="0" smtClean="0">
                <a:ea typeface="標楷體" panose="03000509000000000000" pitchFamily="65" charset="-120"/>
              </a:rPr>
              <a:t>圖</a:t>
            </a:r>
            <a:r>
              <a:rPr lang="en-US" altLang="zh-TW" dirty="0" smtClean="0">
                <a:ea typeface="標楷體" panose="03000509000000000000" pitchFamily="65" charset="-120"/>
              </a:rPr>
              <a:t>(webcam)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4" name="直線接點 3"/>
          <p:cNvCxnSpPr/>
          <p:nvPr/>
        </p:nvCxnSpPr>
        <p:spPr>
          <a:xfrm flipV="1">
            <a:off x="4738255" y="4089862"/>
            <a:ext cx="831272" cy="4655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 flipV="1">
            <a:off x="4705004" y="3890357"/>
            <a:ext cx="508430" cy="875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 flipV="1">
            <a:off x="5066452" y="4239676"/>
            <a:ext cx="67069" cy="105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4944591" y="4239675"/>
            <a:ext cx="121860" cy="609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703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50508" y="1729302"/>
            <a:ext cx="99392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/>
              <a:t> </a:t>
            </a:r>
            <a:r>
              <a:rPr lang="en-US" altLang="zh-TW" b="1" dirty="0" err="1"/>
              <a:t>Kalman</a:t>
            </a:r>
            <a:r>
              <a:rPr lang="en-US" altLang="zh-TW" b="1" dirty="0"/>
              <a:t> </a:t>
            </a:r>
            <a:r>
              <a:rPr lang="en-US" altLang="zh-TW" b="1" dirty="0" smtClean="0"/>
              <a:t>filter: 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TW" dirty="0" smtClean="0">
                <a:hlinkClick r:id="rId2"/>
              </a:rPr>
              <a:t>(estimate) </a:t>
            </a:r>
            <a:r>
              <a:rPr lang="en-US" altLang="zh-TW" dirty="0" smtClean="0">
                <a:hlinkClick r:id="rId2"/>
              </a:rPr>
              <a:t>Ball: </a:t>
            </a:r>
            <a:r>
              <a:rPr lang="en-US" altLang="zh-TW" dirty="0" smtClean="0">
                <a:hlinkClick r:id="rId3"/>
              </a:rPr>
              <a:t>https://www.youtube.com/watch?v=MxwVwCuBEDA</a:t>
            </a:r>
            <a:endParaRPr lang="en-US" altLang="zh-TW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TW" dirty="0" smtClean="0"/>
              <a:t>(track) Ball: </a:t>
            </a:r>
            <a:r>
              <a:rPr lang="en-US" altLang="zh-TW" dirty="0" smtClean="0">
                <a:hlinkClick r:id="rId4"/>
              </a:rPr>
              <a:t>https://pyimagesearch.com/2015/09/14/ball-tracking-with-opencv/</a:t>
            </a:r>
            <a:endParaRPr lang="en-US" altLang="zh-TW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TW" dirty="0" smtClean="0">
                <a:hlinkClick r:id="rId5"/>
              </a:rPr>
              <a:t>People: https://www.youtube.com/watch?v=oY4DXtzlZ-k</a:t>
            </a:r>
            <a:endParaRPr lang="en-US" altLang="zh-TW" dirty="0" smtClean="0"/>
          </a:p>
          <a:p>
            <a:endParaRPr lang="en-US" altLang="zh-TW" dirty="0" smtClean="0">
              <a:ea typeface="標楷體" panose="03000509000000000000" pitchFamily="65" charset="-120"/>
            </a:endParaRPr>
          </a:p>
          <a:p>
            <a:r>
              <a:rPr lang="zh-TW" altLang="en-US" dirty="0" smtClean="0">
                <a:ea typeface="標楷體" panose="03000509000000000000" pitchFamily="65" charset="-120"/>
              </a:rPr>
              <a:t>視角轉換圖</a:t>
            </a:r>
            <a:r>
              <a:rPr lang="en-US" altLang="zh-TW" dirty="0" smtClean="0">
                <a:ea typeface="標楷體" panose="03000509000000000000" pitchFamily="65" charset="-120"/>
              </a:rPr>
              <a:t>: </a:t>
            </a:r>
            <a:r>
              <a:rPr lang="en-US" altLang="zh-TW" dirty="0" smtClean="0">
                <a:ea typeface="標楷體" panose="03000509000000000000" pitchFamily="65" charset="-120"/>
                <a:hlinkClick r:id="rId6"/>
              </a:rPr>
              <a:t>https://www.researchgate.net/figure/Left-Original-image-Right-Perspective-transform_fig5_326812327</a:t>
            </a:r>
            <a:endParaRPr lang="zh-TW" altLang="en-US" dirty="0">
              <a:ea typeface="標楷體" panose="03000509000000000000" pitchFamily="65" charset="-120"/>
            </a:endParaRPr>
          </a:p>
          <a:p>
            <a:r>
              <a:rPr lang="en-US" altLang="zh-TW" dirty="0" err="1"/>
              <a:t>NeRF</a:t>
            </a:r>
            <a:r>
              <a:rPr lang="en-US" altLang="zh-TW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分別與</a:t>
            </a:r>
            <a:r>
              <a:rPr lang="zh-TW" altLang="en-US" dirty="0"/>
              <a:t> </a:t>
            </a:r>
            <a:r>
              <a:rPr lang="en-US" altLang="zh-TW" dirty="0"/>
              <a:t>SRN</a:t>
            </a:r>
            <a:r>
              <a:rPr lang="zh-TW" altLang="en-US" dirty="0"/>
              <a:t>、</a:t>
            </a:r>
            <a:r>
              <a:rPr lang="en-US" altLang="zh-TW" dirty="0"/>
              <a:t>LLFF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dirty="0" smtClean="0"/>
              <a:t>Neural </a:t>
            </a:r>
            <a:r>
              <a:rPr lang="en-US" altLang="zh-TW" dirty="0"/>
              <a:t>Volumes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三個方法的效果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  <a:r>
              <a:rPr lang="en-US" altLang="zh-TW" dirty="0" smtClean="0"/>
              <a:t>: </a:t>
            </a:r>
            <a:r>
              <a:rPr lang="en-US" altLang="zh-TW" dirty="0" smtClean="0">
                <a:hlinkClick r:id="rId7"/>
              </a:rPr>
              <a:t>https://buzzorange.com/techorange/2020/04/27/google-berkeley-360-3d-photos/#:~:text=NeRF%20%E5%88%86%E5%88%A5%E8%88%87%20SRN%E3%80%81LLFF%20%E5%92%8C%20Neural%20Volumes%20%E4%B8%89%E5%80%8B%E6%96%B9%E6%B3%95%E7%9A%84%E6%95%88%E6%9E%9C%E6%AF%94%E8%BC%83</a:t>
            </a:r>
            <a:endParaRPr lang="en-US" altLang="zh-TW" dirty="0" smtClean="0"/>
          </a:p>
          <a:p>
            <a:r>
              <a:rPr lang="en-US" altLang="zh-TW" dirty="0" smtClean="0"/>
              <a:t>NERF</a:t>
            </a:r>
            <a:r>
              <a:rPr lang="zh-TW" altLang="en-US" dirty="0" smtClean="0"/>
              <a:t> </a:t>
            </a:r>
            <a:r>
              <a:rPr lang="zh-TW" altLang="en-US" dirty="0" smtClean="0">
                <a:ea typeface="標楷體" panose="03000509000000000000" pitchFamily="65" charset="-120"/>
              </a:rPr>
              <a:t>演</a:t>
            </a:r>
            <a:r>
              <a:rPr lang="zh-TW" altLang="en-US" dirty="0">
                <a:ea typeface="標楷體" panose="03000509000000000000" pitchFamily="65" charset="-120"/>
              </a:rPr>
              <a:t>算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py</a:t>
            </a:r>
            <a:r>
              <a:rPr lang="en-US" altLang="zh-TW" dirty="0" smtClean="0"/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多張輸入</a:t>
            </a:r>
            <a:r>
              <a:rPr lang="en-US" altLang="zh-TW" dirty="0" smtClean="0"/>
              <a:t>):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原理解說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8"/>
              </a:rPr>
              <a:t>https://zhuanlan.zhihu.com/p/593204605/</a:t>
            </a:r>
            <a:endParaRPr lang="zh-TW" altLang="en-US" dirty="0"/>
          </a:p>
        </p:txBody>
      </p:sp>
      <p:sp>
        <p:nvSpPr>
          <p:cNvPr id="3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 smtClean="0"/>
              <a:t>參考資</a:t>
            </a:r>
            <a:r>
              <a:rPr lang="zh-TW" altLang="en-US" dirty="0"/>
              <a:t>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12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87879</TotalTime>
  <Words>194</Words>
  <Application>Microsoft Office PowerPoint</Application>
  <PresentationFormat>寬螢幕</PresentationFormat>
  <Paragraphs>62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嵌入式影像作業 期末報告-網球</vt:lpstr>
      <vt:lpstr>需求列表</vt:lpstr>
      <vt:lpstr>系統分析 – breakdown</vt:lpstr>
      <vt:lpstr>系統分析 – 追蹤球體</vt:lpstr>
      <vt:lpstr>系統分析 – kalman filter </vt:lpstr>
      <vt:lpstr>系統分析 – 視角轉換</vt:lpstr>
      <vt:lpstr>專案架構 – 估計畫面</vt:lpstr>
      <vt:lpstr>專案架構 – 估計畫面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Student</cp:lastModifiedBy>
  <cp:revision>4177</cp:revision>
  <dcterms:created xsi:type="dcterms:W3CDTF">2019-03-11T13:47:46Z</dcterms:created>
  <dcterms:modified xsi:type="dcterms:W3CDTF">2023-05-03T10:26:11Z</dcterms:modified>
</cp:coreProperties>
</file>