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9" r:id="rId2"/>
    <p:sldId id="1258" r:id="rId3"/>
    <p:sldId id="1253" r:id="rId4"/>
    <p:sldId id="1261" r:id="rId5"/>
    <p:sldId id="1268" r:id="rId6"/>
    <p:sldId id="1260" r:id="rId7"/>
    <p:sldId id="1269" r:id="rId8"/>
    <p:sldId id="1271" r:id="rId9"/>
    <p:sldId id="1270" r:id="rId10"/>
    <p:sldId id="1263" r:id="rId11"/>
    <p:sldId id="1266" r:id="rId12"/>
    <p:sldId id="1259" r:id="rId13"/>
    <p:sldId id="1272" r:id="rId14"/>
    <p:sldId id="1273" r:id="rId15"/>
    <p:sldId id="1274" r:id="rId16"/>
    <p:sldId id="1275" r:id="rId17"/>
    <p:sldId id="1276" r:id="rId18"/>
    <p:sldId id="1265" r:id="rId19"/>
    <p:sldId id="1262" r:id="rId20"/>
    <p:sldId id="1264" r:id="rId21"/>
    <p:sldId id="126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/>
        </p14:section>
        <p14:section name="進度統整" id="{9DD50ACF-4175-4751-9D6B-498445AED633}">
          <p14:sldIdLst/>
        </p14:section>
        <p14:section name="需求列表" id="{DE023DAD-9EED-426D-8EB3-17248E4D00C3}">
          <p14:sldIdLst>
            <p14:sldId id="1258"/>
          </p14:sldIdLst>
        </p14:section>
        <p14:section name="模組列表" id="{4734B755-1284-4D0A-BD14-DE31D9E9C0A3}">
          <p14:sldIdLst/>
        </p14:section>
        <p14:section name="系統分析" id="{9A21F2E2-4FC0-4A62-9703-93430BA9593A}">
          <p14:sldIdLst>
            <p14:sldId id="1253"/>
            <p14:sldId id="1261"/>
            <p14:sldId id="1268"/>
            <p14:sldId id="1260"/>
            <p14:sldId id="1269"/>
            <p14:sldId id="1271"/>
            <p14:sldId id="1270"/>
            <p14:sldId id="1263"/>
            <p14:sldId id="1266"/>
          </p14:sldIdLst>
        </p14:section>
        <p14:section name="專案架構" id="{1EBCE073-09FA-4CD3-BDCF-56A4EDB986FF}">
          <p14:sldIdLst>
            <p14:sldId id="1259"/>
            <p14:sldId id="1272"/>
            <p14:sldId id="1273"/>
            <p14:sldId id="1274"/>
            <p14:sldId id="1275"/>
            <p14:sldId id="1276"/>
            <p14:sldId id="1265"/>
            <p14:sldId id="1262"/>
          </p14:sldIdLst>
        </p14:section>
        <p14:section name="成果展示(2023/3/24)" id="{70DC3051-68F9-4DEC-9A31-AFAFBB0B0227}">
          <p14:sldIdLst/>
        </p14:section>
        <p14:section name="問題紀錄" id="{E54951B3-F25C-472E-B15E-EA7E37F6D2ED}">
          <p14:sldIdLst/>
        </p14:section>
        <p14:section name="參考資料" id="{45BCF316-EF51-4D48-B1BE-363829FB5D01}">
          <p14:sldIdLst>
            <p14:sldId id="1264"/>
            <p14:sldId id="1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51CB"/>
    <a:srgbClr val="FF0000"/>
    <a:srgbClr val="0066FE"/>
    <a:srgbClr val="FFFFFF"/>
    <a:srgbClr val="7CAFDE"/>
    <a:srgbClr val="3886CC"/>
    <a:srgbClr val="66A2D8"/>
    <a:srgbClr val="FF6600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106" d="100"/>
          <a:sy n="106" d="100"/>
        </p:scale>
        <p:origin x="126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2023/5/17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2023/5/17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figure/Left-Original-image-Right-Perspective-transform_fig5_326812327" TargetMode="External"/><Relationship Id="rId13" Type="http://schemas.openxmlformats.org/officeDocument/2006/relationships/hyperlink" Target="https://buzzorange.com/techorange/2020/04/27/google-berkeley-360-3d-photos/#:~:text=NeRF%20%E5%88%86%E5%88%A5%E8%88%87%20SRN%E3%80%81LLFF%20%E5%92%8C%20Neural%20Volumes%20%E4%B8%89%E5%80%8B%E6%96%B9%E6%B3%95%E7%9A%84%E6%95%88%E6%9E%9C%E6%AF%94%E8%BC%83" TargetMode="External"/><Relationship Id="rId3" Type="http://schemas.openxmlformats.org/officeDocument/2006/relationships/hyperlink" Target="https://www.youtube.com/watch?v=3iqRhbXBVRE" TargetMode="External"/><Relationship Id="rId7" Type="http://schemas.openxmlformats.org/officeDocument/2006/relationships/hyperlink" Target="https://pyimagesearch.com/2015/09/14/ball-tracking-with-opencv/" TargetMode="External"/><Relationship Id="rId12" Type="http://schemas.openxmlformats.org/officeDocument/2006/relationships/hyperlink" Target="https://zhuanlan.zhihu.com/p/599615858" TargetMode="External"/><Relationship Id="rId2" Type="http://schemas.openxmlformats.org/officeDocument/2006/relationships/hyperlink" Target="https://www.youtube.com/watch?v=m3dTHKWTyWc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csbcnet.com.tw/monthly_pub/data/475/02%E5%B0%88%E9%A1%8C%E5%A0%B1%E5%B0%8E/01%E6%B7%BA%E8%AB%87%E7%B0%A1%E5%96%AE%E5%8D%A1%E7%88%BE%E6%9B%BC%E6%BF%BE%E6%B3%A2%E5%99%A8.pdf" TargetMode="External"/><Relationship Id="rId11" Type="http://schemas.openxmlformats.org/officeDocument/2006/relationships/hyperlink" Target="https://blog.csdn.net/qq_36926037/article/details/107321176" TargetMode="External"/><Relationship Id="rId5" Type="http://schemas.openxmlformats.org/officeDocument/2006/relationships/hyperlink" Target="https://www.youtube.com/watch?v=oY4DXtzlZ-k" TargetMode="External"/><Relationship Id="rId10" Type="http://schemas.openxmlformats.org/officeDocument/2006/relationships/hyperlink" Target="https://www.youtube.com/watch?v=OXILkkXXY8A" TargetMode="External"/><Relationship Id="rId4" Type="http://schemas.openxmlformats.org/officeDocument/2006/relationships/hyperlink" Target="https://www.youtube.com/watch?v=MxwVwCuBEDA" TargetMode="External"/><Relationship Id="rId9" Type="http://schemas.openxmlformats.org/officeDocument/2006/relationships/hyperlink" Target="https://ithelp.ithome.com.tw/articles/10205429" TargetMode="External"/><Relationship Id="rId14" Type="http://schemas.openxmlformats.org/officeDocument/2006/relationships/hyperlink" Target="https://zhuanlan.zhihu.com/p/593204605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嵌入式影像作業</a:t>
            </a:r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zh-TW" altLang="en-US" sz="5600" b="0" dirty="0"/>
              <a:t>期末報告</a:t>
            </a:r>
            <a:r>
              <a:rPr lang="en-US" altLang="zh-TW" sz="5600" b="0" dirty="0"/>
              <a:t>-</a:t>
            </a:r>
            <a:r>
              <a:rPr lang="zh-TW" altLang="en-US" sz="5600" b="0"/>
              <a:t>網球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</a:t>
            </a:r>
            <a:endParaRPr lang="en-US" altLang="zh-TW" dirty="0"/>
          </a:p>
          <a:p>
            <a:pPr algn="l"/>
            <a:r>
              <a:rPr lang="zh-TW" altLang="en-US" dirty="0"/>
              <a:t>目前成員：吳東穎、張程偉</a:t>
            </a:r>
            <a:endParaRPr lang="en-US" altLang="zh-TW" dirty="0"/>
          </a:p>
          <a:p>
            <a:r>
              <a:rPr lang="zh-TW" altLang="en-US" dirty="0"/>
              <a:t>開始日期：</a:t>
            </a:r>
            <a:r>
              <a:rPr lang="en-US" altLang="zh-TW" dirty="0"/>
              <a:t>2023/4/24</a:t>
            </a:r>
          </a:p>
          <a:p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視角轉換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375738" y="5699534"/>
            <a:ext cx="290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2-1</a:t>
            </a:r>
            <a:r>
              <a:rPr lang="zh-TW" altLang="en-US" dirty="0">
                <a:ea typeface="標楷體" panose="03000509000000000000" pitchFamily="65" charset="-120"/>
              </a:rPr>
              <a:t>、界線、參考點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816764" y="1583823"/>
            <a:ext cx="394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視角轉換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場地數據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</a:rPr>
              <a:t>4</a:t>
            </a:r>
            <a:r>
              <a:rPr lang="zh-TW" altLang="en-US" dirty="0">
                <a:ea typeface="標楷體" panose="03000509000000000000" pitchFamily="65" charset="-120"/>
              </a:rPr>
              <a:t>個參考點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6" name="Picture 2" descr="運動規則：網球篇（簡易版） | JIBAO - 洞悉教材的趨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733" y="1230283"/>
            <a:ext cx="3267790" cy="500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/>
          <p:cNvSpPr/>
          <p:nvPr/>
        </p:nvSpPr>
        <p:spPr>
          <a:xfrm>
            <a:off x="5286894" y="4954386"/>
            <a:ext cx="108065" cy="1330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853841" y="4954386"/>
            <a:ext cx="108065" cy="1330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853843" y="6002364"/>
            <a:ext cx="108065" cy="133004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286893" y="6002364"/>
            <a:ext cx="108065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5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視角轉換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463360" y="5267240"/>
            <a:ext cx="290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2-2</a:t>
            </a:r>
            <a:r>
              <a:rPr lang="zh-TW" altLang="en-US" dirty="0">
                <a:ea typeface="標楷體" panose="03000509000000000000" pitchFamily="65" charset="-120"/>
              </a:rPr>
              <a:t>、俯視</a:t>
            </a:r>
            <a:r>
              <a:rPr lang="en-US" altLang="zh-TW" dirty="0">
                <a:ea typeface="標楷體" panose="03000509000000000000" pitchFamily="65" charset="-120"/>
              </a:rPr>
              <a:t>|</a:t>
            </a:r>
            <a:r>
              <a:rPr lang="zh-TW" altLang="en-US" dirty="0">
                <a:ea typeface="標楷體" panose="03000509000000000000" pitchFamily="65" charset="-120"/>
              </a:rPr>
              <a:t>前視圖</a:t>
            </a:r>
          </a:p>
        </p:txBody>
      </p:sp>
      <p:pic>
        <p:nvPicPr>
          <p:cNvPr id="4" name="Picture 4" descr="barikat Meli kavga transform perspective örnek Uygunsuz Ödü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50" y="2712802"/>
            <a:ext cx="4103604" cy="238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1816764" y="1583823"/>
            <a:ext cx="3943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視角轉換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</a:rPr>
              <a:t>4</a:t>
            </a:r>
            <a:r>
              <a:rPr lang="zh-TW" altLang="en-US" dirty="0">
                <a:ea typeface="標楷體" panose="03000509000000000000" pitchFamily="65" charset="-120"/>
              </a:rPr>
              <a:t>個參考點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相機內</a:t>
            </a:r>
            <a:r>
              <a:rPr lang="en-US" altLang="zh-TW" dirty="0">
                <a:ea typeface="標楷體" panose="03000509000000000000" pitchFamily="65" charset="-120"/>
              </a:rPr>
              <a:t>/</a:t>
            </a:r>
            <a:r>
              <a:rPr lang="zh-TW" altLang="en-US" dirty="0">
                <a:ea typeface="標楷體" panose="03000509000000000000" pitchFamily="65" charset="-120"/>
              </a:rPr>
              <a:t>外參數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ea typeface="標楷體" panose="03000509000000000000" pitchFamily="65" charset="-120"/>
              </a:rPr>
              <a:t>mtx</a:t>
            </a:r>
            <a:r>
              <a:rPr lang="en-US" altLang="zh-TW" dirty="0">
                <a:ea typeface="標楷體" panose="03000509000000000000" pitchFamily="65" charset="-120"/>
              </a:rPr>
              <a:t>, </a:t>
            </a:r>
            <a:r>
              <a:rPr lang="zh-TW" altLang="en-US" dirty="0">
                <a:ea typeface="標楷體" panose="03000509000000000000" pitchFamily="65" charset="-120"/>
              </a:rPr>
              <a:t>失真係數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1026" name="Picture 2" descr="https://pic3.zhimg.com/80/v2-9b7cccdf799d3b2fdcb24d2f253c223a_720w.we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117" y="3614990"/>
            <a:ext cx="5774737" cy="140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3842814" y="5636572"/>
            <a:ext cx="3517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3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r>
              <a:rPr lang="en-US" altLang="zh-TW" sz="1600" dirty="0">
                <a:solidFill>
                  <a:srgbClr val="12121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COLMAP</a:t>
            </a:r>
            <a:r>
              <a:rPr lang="zh-TW" altLang="en-US" sz="1600" dirty="0">
                <a:solidFill>
                  <a:srgbClr val="12121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可以估計</a:t>
            </a:r>
            <a:r>
              <a:rPr lang="en-US" altLang="zh-TW" sz="16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 model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4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架構圖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9A4C78-1C8C-3EB1-7C18-02DC6B31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1320687"/>
            <a:ext cx="9078592" cy="46583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012271" y="3574476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[0:3]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cxnSp>
        <p:nvCxnSpPr>
          <p:cNvPr id="11" name="肘形接點 10"/>
          <p:cNvCxnSpPr/>
          <p:nvPr/>
        </p:nvCxnSpPr>
        <p:spPr>
          <a:xfrm rot="10800000">
            <a:off x="3734357" y="3555746"/>
            <a:ext cx="4723286" cy="2510441"/>
          </a:xfrm>
          <a:prstGeom prst="bentConnector3">
            <a:avLst>
              <a:gd name="adj1" fmla="val 1077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/>
          <p:nvPr/>
        </p:nvCxnSpPr>
        <p:spPr>
          <a:xfrm>
            <a:off x="7202261" y="5685179"/>
            <a:ext cx="1209758" cy="377898"/>
          </a:xfrm>
          <a:prstGeom prst="bentConnector3">
            <a:avLst>
              <a:gd name="adj1" fmla="val 2251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 1"/>
          <p:cNvSpPr/>
          <p:nvPr/>
        </p:nvSpPr>
        <p:spPr>
          <a:xfrm>
            <a:off x="2427996" y="3378055"/>
            <a:ext cx="45719" cy="533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202394" y="3041197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ea typeface="標楷體" panose="03000509000000000000" pitchFamily="65" charset="-120"/>
              </a:rPr>
              <a:t>(</a:t>
            </a:r>
            <a:r>
              <a:rPr lang="en-US" altLang="zh-TW" sz="1200" dirty="0" err="1" smtClean="0">
                <a:ea typeface="標楷體" panose="03000509000000000000" pitchFamily="65" charset="-120"/>
              </a:rPr>
              <a:t>numpy.array</a:t>
            </a:r>
            <a:r>
              <a:rPr lang="en-US" altLang="zh-TW" sz="1200" dirty="0" smtClean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428037" y="1323553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ea typeface="標楷體" panose="03000509000000000000" pitchFamily="65" charset="-120"/>
              </a:rPr>
              <a:t>(</a:t>
            </a:r>
            <a:r>
              <a:rPr lang="en-US" altLang="zh-TW" sz="1200" dirty="0" err="1" smtClean="0">
                <a:ea typeface="標楷體" panose="03000509000000000000" pitchFamily="65" charset="-120"/>
              </a:rPr>
              <a:t>numpy.array</a:t>
            </a:r>
            <a:r>
              <a:rPr lang="en-US" altLang="zh-TW" sz="1200" dirty="0" smtClean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838366" y="2776168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ea typeface="標楷體" panose="03000509000000000000" pitchFamily="65" charset="-120"/>
              </a:rPr>
              <a:t>(</a:t>
            </a:r>
            <a:r>
              <a:rPr lang="en-US" altLang="zh-TW" sz="1200" dirty="0" err="1" smtClean="0">
                <a:ea typeface="標楷體" panose="03000509000000000000" pitchFamily="65" charset="-120"/>
              </a:rPr>
              <a:t>numpy.array</a:t>
            </a:r>
            <a:r>
              <a:rPr lang="en-US" altLang="zh-TW" sz="1200" dirty="0" smtClean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666153" y="3413871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ea typeface="標楷體" panose="03000509000000000000" pitchFamily="65" charset="-120"/>
              </a:rPr>
              <a:t>(</a:t>
            </a:r>
            <a:r>
              <a:rPr lang="en-US" altLang="zh-TW" sz="1200" dirty="0" err="1" smtClean="0">
                <a:ea typeface="標楷體" panose="03000509000000000000" pitchFamily="65" charset="-120"/>
              </a:rPr>
              <a:t>numpy.array</a:t>
            </a:r>
            <a:r>
              <a:rPr lang="en-US" altLang="zh-TW" sz="1200" dirty="0" smtClean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004565" y="4672467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ea typeface="標楷體" panose="03000509000000000000" pitchFamily="65" charset="-120"/>
              </a:rPr>
              <a:t>(</a:t>
            </a:r>
            <a:r>
              <a:rPr lang="en-US" altLang="zh-TW" sz="1200" dirty="0" err="1" smtClean="0">
                <a:ea typeface="標楷體" panose="03000509000000000000" pitchFamily="65" charset="-120"/>
              </a:rPr>
              <a:t>numpy.array</a:t>
            </a:r>
            <a:r>
              <a:rPr lang="en-US" altLang="zh-TW" sz="1200" dirty="0" smtClean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461803" y="4869861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ea typeface="標楷體" panose="03000509000000000000" pitchFamily="65" charset="-120"/>
              </a:rPr>
              <a:t>(</a:t>
            </a:r>
            <a:r>
              <a:rPr lang="en-US" altLang="zh-TW" sz="1200" dirty="0" err="1" smtClean="0">
                <a:ea typeface="標楷體" panose="03000509000000000000" pitchFamily="65" charset="-120"/>
              </a:rPr>
              <a:t>int</a:t>
            </a:r>
            <a:r>
              <a:rPr lang="en-US" altLang="zh-TW" sz="1200" dirty="0" smtClean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096000" y="4771411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ea typeface="標楷體" panose="03000509000000000000" pitchFamily="65" charset="-120"/>
              </a:rPr>
              <a:t>(</a:t>
            </a:r>
            <a:r>
              <a:rPr lang="en-US" altLang="zh-TW" sz="1200" dirty="0" err="1" smtClean="0">
                <a:ea typeface="標楷體" panose="03000509000000000000" pitchFamily="65" charset="-120"/>
              </a:rPr>
              <a:t>numpy.array</a:t>
            </a:r>
            <a:r>
              <a:rPr lang="en-US" altLang="zh-TW" sz="1200" dirty="0" smtClean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762915" y="5322970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ea typeface="標楷體" panose="03000509000000000000" pitchFamily="65" charset="-120"/>
              </a:rPr>
              <a:t>(</a:t>
            </a:r>
            <a:r>
              <a:rPr lang="en-US" altLang="zh-TW" sz="1200" dirty="0" err="1" smtClean="0">
                <a:ea typeface="標楷體" panose="03000509000000000000" pitchFamily="65" charset="-120"/>
              </a:rPr>
              <a:t>numpy.array</a:t>
            </a:r>
            <a:r>
              <a:rPr lang="en-US" altLang="zh-TW" sz="1200" dirty="0" smtClean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05273" y="5486749"/>
            <a:ext cx="118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抓人物輪廓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、算人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046387" y="5481887"/>
            <a:ext cx="1073293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劃分界線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585341" y="1950129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ea typeface="標楷體" panose="03000509000000000000" pitchFamily="65" charset="-120"/>
              </a:rPr>
              <a:t>:</a:t>
            </a:r>
            <a:r>
              <a:rPr lang="zh-TW" altLang="en-US" sz="1200" dirty="0" smtClean="0">
                <a:ea typeface="標楷體" panose="03000509000000000000" pitchFamily="65" charset="-120"/>
              </a:rPr>
              <a:t>像素座標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345007" y="3426612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ea typeface="標楷體" panose="03000509000000000000" pitchFamily="65" charset="-120"/>
              </a:rPr>
              <a:t>:</a:t>
            </a:r>
            <a:r>
              <a:rPr lang="zh-TW" altLang="en-US" sz="1200" dirty="0" smtClean="0">
                <a:ea typeface="標楷體" panose="03000509000000000000" pitchFamily="65" charset="-120"/>
              </a:rPr>
              <a:t>真實世界座標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cxnSp>
        <p:nvCxnSpPr>
          <p:cNvPr id="21" name="肘形接點 20"/>
          <p:cNvCxnSpPr/>
          <p:nvPr/>
        </p:nvCxnSpPr>
        <p:spPr>
          <a:xfrm rot="10800000" flipV="1">
            <a:off x="5966235" y="3318196"/>
            <a:ext cx="2880759" cy="544206"/>
          </a:xfrm>
          <a:prstGeom prst="bentConnector3">
            <a:avLst>
              <a:gd name="adj1" fmla="val 1071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8875725" y="1889075"/>
            <a:ext cx="1" cy="1443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419313" y="3427840"/>
            <a:ext cx="322767" cy="51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8315730" y="5192417"/>
            <a:ext cx="1202405" cy="59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Harris</a:t>
            </a:r>
            <a:endParaRPr lang="zh-TW" altLang="en-US" sz="16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8252495" y="5500434"/>
            <a:ext cx="142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程式繪製角點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345007" y="1931996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ea typeface="標楷體" panose="03000509000000000000" pitchFamily="65" charset="-120"/>
              </a:rPr>
              <a:t>:</a:t>
            </a:r>
            <a:r>
              <a:rPr lang="zh-TW" altLang="en-US" sz="1200" dirty="0" smtClean="0">
                <a:ea typeface="標楷體" panose="03000509000000000000" pitchFamily="65" charset="-120"/>
              </a:rPr>
              <a:t>取前後景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42484" y="3227553"/>
            <a:ext cx="105178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ea typeface="標楷體" panose="03000509000000000000" pitchFamily="65" charset="-120"/>
              </a:rPr>
              <a:t>視角轉換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89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590125"/>
              </p:ext>
            </p:extLst>
          </p:nvPr>
        </p:nvGraphicFramePr>
        <p:xfrm>
          <a:off x="1190028" y="1299088"/>
          <a:ext cx="8128000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88">
                  <a:extLst>
                    <a:ext uri="{9D8B030D-6E8A-4147-A177-3AD203B41FA5}">
                      <a16:colId xmlns:a16="http://schemas.microsoft.com/office/drawing/2014/main" val="4026370306"/>
                    </a:ext>
                  </a:extLst>
                </a:gridCol>
                <a:gridCol w="6402812">
                  <a:extLst>
                    <a:ext uri="{9D8B030D-6E8A-4147-A177-3AD203B41FA5}">
                      <a16:colId xmlns:a16="http://schemas.microsoft.com/office/drawing/2014/main" val="3442441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模組名稱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HSV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1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型態：</a:t>
                      </a:r>
                      <a:r>
                        <a:rPr lang="en-US" altLang="zh-TW" dirty="0" err="1" smtClean="0"/>
                        <a:t>numpy.array</a:t>
                      </a:r>
                      <a:r>
                        <a:rPr lang="zh-TW" altLang="en-US" dirty="0" smtClean="0"/>
                        <a:t> 名稱：</a:t>
                      </a:r>
                      <a:r>
                        <a:rPr lang="en-US" altLang="zh-TW" dirty="0" smtClean="0"/>
                        <a:t>video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型態：</a:t>
                      </a:r>
                      <a:r>
                        <a:rPr lang="en-US" altLang="zh-TW" dirty="0" err="1" smtClean="0"/>
                        <a:t>numpy.array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名稱：</a:t>
                      </a:r>
                      <a:r>
                        <a:rPr lang="en-US" altLang="zh-TW" dirty="0" smtClean="0"/>
                        <a:t>ball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2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video</a:t>
                      </a:r>
                      <a:r>
                        <a:rPr lang="zh-TW" altLang="en-US" dirty="0" smtClean="0"/>
                        <a:t>：網球比賽影片</a:t>
                      </a:r>
                      <a:endParaRPr lang="en-US" altLang="zh-TW" dirty="0" smtClean="0"/>
                    </a:p>
                    <a:p>
                      <a:r>
                        <a:rPr lang="en-US" altLang="zh-TW" dirty="0" err="1" smtClean="0"/>
                        <a:t>H_min</a:t>
                      </a:r>
                      <a:r>
                        <a:rPr lang="zh-TW" altLang="en-US" dirty="0" smtClean="0"/>
                        <a:t>：色相最小值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H_max</a:t>
                      </a:r>
                      <a:r>
                        <a:rPr lang="zh-TW" altLang="en-US" dirty="0" smtClean="0"/>
                        <a:t>：色相最大值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S_min</a:t>
                      </a:r>
                      <a:r>
                        <a:rPr lang="zh-TW" altLang="en-US" dirty="0" smtClean="0"/>
                        <a:t>：飽和度最小值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S_max</a:t>
                      </a:r>
                      <a:r>
                        <a:rPr lang="zh-TW" altLang="en-US" dirty="0" smtClean="0"/>
                        <a:t>：飽和度最大值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V_min</a:t>
                      </a:r>
                      <a:r>
                        <a:rPr lang="zh-TW" altLang="en-US" dirty="0" smtClean="0"/>
                        <a:t>：明度最小值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V_max</a:t>
                      </a:r>
                      <a:r>
                        <a:rPr lang="zh-TW" altLang="en-US" dirty="0" smtClean="0"/>
                        <a:t>：明度最大值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ball</a:t>
                      </a:r>
                      <a:r>
                        <a:rPr lang="zh-TW" altLang="en-US" dirty="0" smtClean="0"/>
                        <a:t>：只留下網球的影片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3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HSV</a:t>
                      </a:r>
                      <a:r>
                        <a:rPr lang="zh-TW" altLang="en-US" dirty="0" smtClean="0"/>
                        <a:t>過濾出影片中網球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9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1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2572"/>
              </p:ext>
            </p:extLst>
          </p:nvPr>
        </p:nvGraphicFramePr>
        <p:xfrm>
          <a:off x="1190028" y="1299088"/>
          <a:ext cx="81280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88">
                  <a:extLst>
                    <a:ext uri="{9D8B030D-6E8A-4147-A177-3AD203B41FA5}">
                      <a16:colId xmlns:a16="http://schemas.microsoft.com/office/drawing/2014/main" val="4026370306"/>
                    </a:ext>
                  </a:extLst>
                </a:gridCol>
                <a:gridCol w="6402812">
                  <a:extLst>
                    <a:ext uri="{9D8B030D-6E8A-4147-A177-3AD203B41FA5}">
                      <a16:colId xmlns:a16="http://schemas.microsoft.com/office/drawing/2014/main" val="3442441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模組名稱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coordinate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1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型態：</a:t>
                      </a:r>
                      <a:r>
                        <a:rPr lang="en-US" altLang="zh-TW" dirty="0" err="1" smtClean="0"/>
                        <a:t>numpy.array</a:t>
                      </a:r>
                      <a:r>
                        <a:rPr lang="zh-TW" altLang="en-US" dirty="0" smtClean="0"/>
                        <a:t> 名稱：</a:t>
                      </a:r>
                      <a:r>
                        <a:rPr lang="en-US" altLang="zh-TW" dirty="0" smtClean="0"/>
                        <a:t>ball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型態：</a:t>
                      </a:r>
                      <a:r>
                        <a:rPr lang="en-US" altLang="zh-TW" dirty="0" err="1" smtClean="0"/>
                        <a:t>numpy.array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名稱：</a:t>
                      </a:r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2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ball</a:t>
                      </a:r>
                      <a:r>
                        <a:rPr lang="zh-TW" altLang="en-US" dirty="0" smtClean="0"/>
                        <a:t>：只留下網球的影片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x</a:t>
                      </a:r>
                      <a:r>
                        <a:rPr lang="zh-TW" altLang="en-US" dirty="0" smtClean="0"/>
                        <a:t>：球心</a:t>
                      </a:r>
                      <a:r>
                        <a:rPr lang="zh-TW" altLang="en-US" dirty="0" smtClean="0"/>
                        <a:t>水平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像素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座標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y</a:t>
                      </a:r>
                      <a:r>
                        <a:rPr lang="zh-TW" altLang="en-US" dirty="0" smtClean="0"/>
                        <a:t>：球心</a:t>
                      </a:r>
                      <a:r>
                        <a:rPr lang="zh-TW" altLang="en-US" dirty="0" smtClean="0"/>
                        <a:t>垂直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像素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座標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path</a:t>
                      </a:r>
                      <a:r>
                        <a:rPr lang="zh-TW" altLang="en-US" dirty="0" smtClean="0"/>
                        <a:t>：網球經過的路徑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3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找出網球球心座標並繪製，形成網球移動路徑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9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45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42245"/>
              </p:ext>
            </p:extLst>
          </p:nvPr>
        </p:nvGraphicFramePr>
        <p:xfrm>
          <a:off x="1190028" y="1299088"/>
          <a:ext cx="81280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88">
                  <a:extLst>
                    <a:ext uri="{9D8B030D-6E8A-4147-A177-3AD203B41FA5}">
                      <a16:colId xmlns:a16="http://schemas.microsoft.com/office/drawing/2014/main" val="4026370306"/>
                    </a:ext>
                  </a:extLst>
                </a:gridCol>
                <a:gridCol w="6402812">
                  <a:extLst>
                    <a:ext uri="{9D8B030D-6E8A-4147-A177-3AD203B41FA5}">
                      <a16:colId xmlns:a16="http://schemas.microsoft.com/office/drawing/2014/main" val="3442441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模組名稱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perspectiveShift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1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型態：</a:t>
                      </a:r>
                      <a:r>
                        <a:rPr lang="en-US" altLang="zh-TW" dirty="0" err="1" smtClean="0"/>
                        <a:t>numpy.array</a:t>
                      </a:r>
                      <a:r>
                        <a:rPr lang="zh-TW" altLang="en-US" dirty="0" smtClean="0"/>
                        <a:t> 名稱</a:t>
                      </a:r>
                      <a:r>
                        <a:rPr lang="zh-TW" altLang="en-US" dirty="0" smtClean="0"/>
                        <a:t>：</a:t>
                      </a:r>
                      <a:r>
                        <a:rPr lang="en-US" altLang="zh-TW" dirty="0" smtClean="0"/>
                        <a:t>video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型態：</a:t>
                      </a:r>
                      <a:r>
                        <a:rPr lang="en-US" altLang="zh-TW" dirty="0" err="1" smtClean="0"/>
                        <a:t>numpy.array</a:t>
                      </a:r>
                      <a:r>
                        <a:rPr lang="zh-TW" altLang="en-US" dirty="0" smtClean="0"/>
                        <a:t> 名稱：</a:t>
                      </a:r>
                      <a:r>
                        <a:rPr lang="en-US" altLang="zh-TW" dirty="0" err="1" smtClean="0"/>
                        <a:t>refPoint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型態：</a:t>
                      </a:r>
                      <a:r>
                        <a:rPr lang="en-US" altLang="zh-TW" dirty="0" err="1" smtClean="0"/>
                        <a:t>numpy.array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名稱</a:t>
                      </a:r>
                      <a:r>
                        <a:rPr lang="zh-TW" altLang="en-US" dirty="0" smtClean="0"/>
                        <a:t>：</a:t>
                      </a:r>
                      <a:r>
                        <a:rPr lang="en-US" altLang="zh-TW" dirty="0" smtClean="0"/>
                        <a:t>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型態：</a:t>
                      </a:r>
                      <a:r>
                        <a:rPr lang="en-US" altLang="zh-TW" dirty="0" err="1" smtClean="0"/>
                        <a:t>numpy.array</a:t>
                      </a:r>
                      <a:r>
                        <a:rPr lang="zh-TW" altLang="en-US" dirty="0" smtClean="0"/>
                        <a:t> 名稱：</a:t>
                      </a:r>
                      <a:r>
                        <a:rPr lang="en-US" altLang="zh-TW" dirty="0" smtClean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2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video</a:t>
                      </a:r>
                      <a:r>
                        <a:rPr lang="zh-TW" altLang="en-US" dirty="0" smtClean="0"/>
                        <a:t>：網球比賽影片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refPoint</a:t>
                      </a:r>
                      <a:r>
                        <a:rPr lang="zh-TW" altLang="en-US" dirty="0" smtClean="0"/>
                        <a:t>：標線參考點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</a:t>
                      </a:r>
                      <a:r>
                        <a:rPr lang="zh-TW" altLang="en-US" dirty="0" smtClean="0"/>
                        <a:t>：水平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真實世界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座標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y</a:t>
                      </a:r>
                      <a:r>
                        <a:rPr lang="zh-TW" altLang="en-US" dirty="0" smtClean="0"/>
                        <a:t>：垂直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真實世界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座標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3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9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6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84200"/>
              </p:ext>
            </p:extLst>
          </p:nvPr>
        </p:nvGraphicFramePr>
        <p:xfrm>
          <a:off x="1190028" y="1299088"/>
          <a:ext cx="8128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88">
                  <a:extLst>
                    <a:ext uri="{9D8B030D-6E8A-4147-A177-3AD203B41FA5}">
                      <a16:colId xmlns:a16="http://schemas.microsoft.com/office/drawing/2014/main" val="4026370306"/>
                    </a:ext>
                  </a:extLst>
                </a:gridCol>
                <a:gridCol w="6402812">
                  <a:extLst>
                    <a:ext uri="{9D8B030D-6E8A-4147-A177-3AD203B41FA5}">
                      <a16:colId xmlns:a16="http://schemas.microsoft.com/office/drawing/2014/main" val="3442441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模組名稱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KalmanFilter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1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型態：</a:t>
                      </a:r>
                      <a:r>
                        <a:rPr lang="en-US" altLang="zh-TW" dirty="0" err="1" smtClean="0"/>
                        <a:t>numpy.array</a:t>
                      </a:r>
                      <a:r>
                        <a:rPr lang="zh-TW" altLang="en-US" dirty="0" smtClean="0"/>
                        <a:t> 名稱</a:t>
                      </a:r>
                      <a:r>
                        <a:rPr lang="zh-TW" altLang="en-US" dirty="0" smtClean="0"/>
                        <a:t>：</a:t>
                      </a:r>
                      <a:r>
                        <a:rPr lang="en-US" altLang="zh-TW" dirty="0" smtClean="0"/>
                        <a:t>x</a:t>
                      </a:r>
                    </a:p>
                    <a:p>
                      <a:r>
                        <a:rPr lang="zh-TW" altLang="en-US" dirty="0" smtClean="0"/>
                        <a:t>型態：</a:t>
                      </a:r>
                      <a:r>
                        <a:rPr lang="en-US" altLang="zh-TW" dirty="0" err="1" smtClean="0"/>
                        <a:t>numpy.array</a:t>
                      </a:r>
                      <a:r>
                        <a:rPr lang="zh-TW" altLang="en-US" dirty="0" smtClean="0"/>
                        <a:t> 名稱：</a:t>
                      </a:r>
                      <a:r>
                        <a:rPr lang="en-US" altLang="zh-TW" dirty="0" smtClean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型態：</a:t>
                      </a:r>
                      <a:r>
                        <a:rPr lang="en-US" altLang="zh-TW" dirty="0" err="1" smtClean="0"/>
                        <a:t>numpy.array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名稱</a:t>
                      </a:r>
                      <a:r>
                        <a:rPr lang="zh-TW" altLang="en-US" dirty="0" smtClean="0"/>
                        <a:t>：</a:t>
                      </a:r>
                      <a:r>
                        <a:rPr lang="en-US" altLang="zh-TW" dirty="0" err="1" smtClean="0"/>
                        <a:t>expectPath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2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</a:t>
                      </a:r>
                      <a:r>
                        <a:rPr lang="zh-TW" altLang="en-US" dirty="0" smtClean="0"/>
                        <a:t>：水平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真實世界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座標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y</a:t>
                      </a:r>
                      <a:r>
                        <a:rPr lang="zh-TW" altLang="en-US" dirty="0" smtClean="0"/>
                        <a:t>：垂直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真實世界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座標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expectPath</a:t>
                      </a:r>
                      <a:r>
                        <a:rPr lang="zh-TW" altLang="en-US" dirty="0" smtClean="0"/>
                        <a:t>：預期路徑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3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利用卡爾曼濾波器依已經過的路徑推測預期路徑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9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6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12790"/>
              </p:ext>
            </p:extLst>
          </p:nvPr>
        </p:nvGraphicFramePr>
        <p:xfrm>
          <a:off x="1190028" y="1299088"/>
          <a:ext cx="81280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88">
                  <a:extLst>
                    <a:ext uri="{9D8B030D-6E8A-4147-A177-3AD203B41FA5}">
                      <a16:colId xmlns:a16="http://schemas.microsoft.com/office/drawing/2014/main" val="4026370306"/>
                    </a:ext>
                  </a:extLst>
                </a:gridCol>
                <a:gridCol w="6402812">
                  <a:extLst>
                    <a:ext uri="{9D8B030D-6E8A-4147-A177-3AD203B41FA5}">
                      <a16:colId xmlns:a16="http://schemas.microsoft.com/office/drawing/2014/main" val="3442441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模組名稱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landingPoint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1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型態：</a:t>
                      </a:r>
                      <a:r>
                        <a:rPr lang="en-US" altLang="zh-TW" dirty="0" err="1" smtClean="0"/>
                        <a:t>numpy.array</a:t>
                      </a:r>
                      <a:r>
                        <a:rPr lang="zh-TW" altLang="en-US" dirty="0" smtClean="0"/>
                        <a:t> 名稱</a:t>
                      </a:r>
                      <a:r>
                        <a:rPr lang="zh-TW" altLang="en-US" dirty="0" smtClean="0"/>
                        <a:t>：</a:t>
                      </a:r>
                      <a:r>
                        <a:rPr lang="en-US" altLang="zh-TW" dirty="0" smtClean="0"/>
                        <a:t>path</a:t>
                      </a:r>
                    </a:p>
                    <a:p>
                      <a:r>
                        <a:rPr lang="zh-TW" altLang="en-US" dirty="0" smtClean="0"/>
                        <a:t>型態：</a:t>
                      </a:r>
                      <a:r>
                        <a:rPr lang="en-US" altLang="zh-TW" dirty="0" err="1" smtClean="0"/>
                        <a:t>numpy.array</a:t>
                      </a:r>
                      <a:r>
                        <a:rPr lang="zh-TW" altLang="en-US" dirty="0" smtClean="0"/>
                        <a:t> 名稱：</a:t>
                      </a:r>
                      <a:r>
                        <a:rPr lang="en-US" altLang="zh-TW" dirty="0" err="1" smtClean="0"/>
                        <a:t>expectPath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型態：</a:t>
                      </a:r>
                      <a:r>
                        <a:rPr lang="en-US" altLang="zh-TW" dirty="0" err="1" smtClean="0"/>
                        <a:t>numpy.array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名稱</a:t>
                      </a:r>
                      <a:r>
                        <a:rPr lang="zh-TW" altLang="en-US" dirty="0" smtClean="0"/>
                        <a:t>：</a:t>
                      </a:r>
                      <a:r>
                        <a:rPr lang="en-US" altLang="zh-TW" dirty="0" smtClean="0"/>
                        <a:t>x</a:t>
                      </a:r>
                    </a:p>
                    <a:p>
                      <a:r>
                        <a:rPr lang="zh-TW" altLang="en-US" dirty="0" smtClean="0"/>
                        <a:t>型態：</a:t>
                      </a:r>
                      <a:r>
                        <a:rPr lang="en-US" altLang="zh-TW" dirty="0" err="1" smtClean="0"/>
                        <a:t>numpy.array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名稱：</a:t>
                      </a:r>
                      <a:r>
                        <a:rPr lang="en-US" altLang="zh-TW" dirty="0" smtClean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2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path</a:t>
                      </a:r>
                      <a:r>
                        <a:rPr lang="zh-TW" altLang="en-US" dirty="0" smtClean="0"/>
                        <a:t>：網球已經過路徑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expectPath</a:t>
                      </a:r>
                      <a:r>
                        <a:rPr lang="zh-TW" altLang="en-US" dirty="0" smtClean="0"/>
                        <a:t>：預期路徑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</a:t>
                      </a:r>
                      <a:r>
                        <a:rPr lang="zh-TW" altLang="en-US" dirty="0" smtClean="0"/>
                        <a:t>：水平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真實世界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座標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y</a:t>
                      </a:r>
                      <a:r>
                        <a:rPr lang="zh-TW" altLang="en-US" dirty="0" smtClean="0"/>
                        <a:t>：垂直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真實世界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座標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3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9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23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估計畫面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476375"/>
            <a:ext cx="9220200" cy="43624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542422" y="5838825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3</a:t>
            </a:r>
            <a:r>
              <a:rPr lang="zh-TW" altLang="en-US" dirty="0">
                <a:ea typeface="標楷體" panose="03000509000000000000" pitchFamily="65" charset="-120"/>
              </a:rPr>
              <a:t>、落點標記</a:t>
            </a:r>
          </a:p>
        </p:txBody>
      </p:sp>
    </p:spTree>
    <p:extLst>
      <p:ext uri="{BB962C8B-B14F-4D97-AF65-F5344CB8AC3E}">
        <p14:creationId xmlns:p14="http://schemas.microsoft.com/office/powerpoint/2010/main" val="16861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估計畫面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62" y="1530734"/>
            <a:ext cx="2010527" cy="38453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21" y="4321340"/>
            <a:ext cx="542925" cy="838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327" y="1977240"/>
            <a:ext cx="542925" cy="838200"/>
          </a:xfrm>
          <a:prstGeom prst="rect">
            <a:avLst/>
          </a:prstGeom>
        </p:spPr>
      </p:pic>
      <p:pic>
        <p:nvPicPr>
          <p:cNvPr id="1026" name="Picture 2" descr="概述的卡通網球拍, 畫, 特寫, 冠軍賽向量圖案素材免費下載，PNG，EPS和AI素材下載- Pngt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59" y="4222355"/>
            <a:ext cx="831014" cy="51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概述的卡通網球拍, 畫, 特寫, 冠軍賽向量圖案素材免費下載，PNG，EPS和AI素材下載- Pngt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45" y="1878255"/>
            <a:ext cx="831014" cy="51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網球拍插圖– 免費插畫素材合集KuKuKeK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0" t="18105" r="66455" b="69159"/>
          <a:stretch/>
        </p:blipFill>
        <p:spPr bwMode="auto">
          <a:xfrm>
            <a:off x="4659477" y="3938886"/>
            <a:ext cx="348916" cy="30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086595" y="5474893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5</a:t>
            </a:r>
            <a:r>
              <a:rPr lang="zh-TW" altLang="en-US" dirty="0">
                <a:ea typeface="標楷體" panose="03000509000000000000" pitchFamily="65" charset="-120"/>
              </a:rPr>
              <a:t>、俯視圖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173327" y="5474893"/>
            <a:ext cx="1980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4</a:t>
            </a:r>
            <a:r>
              <a:rPr lang="zh-TW" altLang="en-US" dirty="0">
                <a:ea typeface="標楷體" panose="03000509000000000000" pitchFamily="65" charset="-120"/>
              </a:rPr>
              <a:t>、前瞰圖</a:t>
            </a:r>
            <a:r>
              <a:rPr lang="en-US" altLang="zh-TW" dirty="0">
                <a:ea typeface="標楷體" panose="03000509000000000000" pitchFamily="65" charset="-120"/>
              </a:rPr>
              <a:t>(webcam)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738255" y="4089862"/>
            <a:ext cx="831272" cy="465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4705004" y="3890357"/>
            <a:ext cx="508430" cy="875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 flipV="1">
            <a:off x="5066452" y="4239676"/>
            <a:ext cx="67069" cy="105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4944591" y="4239675"/>
            <a:ext cx="121860" cy="609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7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8A18AAB4-41B4-4F16-A893-21F918DDB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346" y="1444391"/>
            <a:ext cx="9559636" cy="4579796"/>
          </a:xfrm>
        </p:spPr>
        <p:txBody>
          <a:bodyPr>
            <a:normAutofit/>
          </a:bodyPr>
          <a:lstStyle/>
          <a:p>
            <a:pPr marL="285750" lvl="1" indent="-285750"/>
            <a:r>
              <a:rPr lang="zh-TW" altLang="en-US" sz="1800" dirty="0"/>
              <a:t>需求</a:t>
            </a:r>
            <a:r>
              <a:rPr lang="en-US" altLang="zh-TW" sz="1800" dirty="0"/>
              <a:t>: </a:t>
            </a:r>
          </a:p>
          <a:p>
            <a:pPr marL="742950" lvl="2" indent="-285750"/>
            <a:r>
              <a:rPr lang="zh-TW" altLang="en-US" sz="1800" dirty="0"/>
              <a:t>限制</a:t>
            </a:r>
            <a:r>
              <a:rPr lang="en-US" altLang="zh-TW" sz="1800" dirty="0"/>
              <a:t>: </a:t>
            </a:r>
            <a:r>
              <a:rPr lang="zh-TW" altLang="en-US" sz="1800" dirty="0"/>
              <a:t>以室外網球賽為輸入影片</a:t>
            </a:r>
            <a:endParaRPr lang="en-US" altLang="zh-TW" sz="1800" dirty="0"/>
          </a:p>
          <a:p>
            <a:pPr marL="742950" lvl="2" indent="-285750"/>
            <a:r>
              <a:rPr lang="zh-TW" altLang="en-US" sz="1800" dirty="0"/>
              <a:t>功能</a:t>
            </a:r>
            <a:r>
              <a:rPr lang="en-US" altLang="zh-TW" sz="1800" dirty="0"/>
              <a:t>:</a:t>
            </a:r>
          </a:p>
          <a:p>
            <a:pPr marL="1200150" lvl="3" indent="-285750"/>
            <a:r>
              <a:rPr lang="zh-TW" altLang="en-US" sz="1800" dirty="0"/>
              <a:t>以</a:t>
            </a:r>
            <a:r>
              <a:rPr lang="en-US" altLang="zh-TW" sz="1800" dirty="0"/>
              <a:t>watershed</a:t>
            </a:r>
            <a:r>
              <a:rPr lang="zh-TW" altLang="en-US" sz="1800" dirty="0"/>
              <a:t>對</a:t>
            </a:r>
            <a:r>
              <a:rPr lang="en-US" altLang="zh-TW" sz="1800" dirty="0"/>
              <a:t>(</a:t>
            </a:r>
            <a:r>
              <a:rPr lang="zh-TW" altLang="en-US" sz="1800" dirty="0"/>
              <a:t>背景</a:t>
            </a:r>
            <a:r>
              <a:rPr lang="en-US" altLang="zh-TW" sz="1800" dirty="0"/>
              <a:t>)</a:t>
            </a:r>
            <a:r>
              <a:rPr lang="zh-TW" altLang="en-US" sz="1800" dirty="0"/>
              <a:t>球場界內外分割</a:t>
            </a:r>
            <a:endParaRPr lang="en-US" altLang="zh-TW" sz="1800" dirty="0"/>
          </a:p>
          <a:p>
            <a:pPr marL="1200150" lvl="3" indent="-285750"/>
            <a:r>
              <a:rPr lang="zh-TW" altLang="en-US" sz="1800" dirty="0"/>
              <a:t>對球體軌跡追蹤、紅線標記</a:t>
            </a:r>
            <a:endParaRPr lang="en-US" altLang="zh-TW" sz="1800" dirty="0"/>
          </a:p>
          <a:p>
            <a:pPr marL="1200150" lvl="3" indent="-285750"/>
            <a:r>
              <a:rPr lang="zh-TW" altLang="en-US" sz="1800" dirty="0"/>
              <a:t>球場俯視圖</a:t>
            </a:r>
            <a:r>
              <a:rPr lang="en-US" altLang="zh-TW" sz="1800" dirty="0"/>
              <a:t>(</a:t>
            </a:r>
            <a:r>
              <a:rPr lang="zh-TW" altLang="en-US" sz="1800" dirty="0"/>
              <a:t>視角轉換</a:t>
            </a:r>
            <a:r>
              <a:rPr lang="en-US" altLang="zh-TW" sz="1800" dirty="0"/>
              <a:t>)</a:t>
            </a:r>
          </a:p>
          <a:p>
            <a:pPr marL="1200150" lvl="3" indent="-285750"/>
            <a:r>
              <a:rPr lang="zh-TW" altLang="en-US" sz="1800" dirty="0"/>
              <a:t>以綠圈圈標落地點</a:t>
            </a:r>
            <a:endParaRPr lang="en-US" altLang="zh-TW" sz="1800" dirty="0"/>
          </a:p>
          <a:p>
            <a:pPr marL="742950" lvl="2" indent="-285750"/>
            <a:r>
              <a:rPr lang="zh-TW" altLang="en-US" sz="1800" dirty="0"/>
              <a:t>規格</a:t>
            </a:r>
            <a:r>
              <a:rPr lang="en-US" altLang="zh-TW" sz="1800" dirty="0"/>
              <a:t>:</a:t>
            </a:r>
          </a:p>
          <a:p>
            <a:pPr marL="1200150" lvl="3" indent="-285750"/>
            <a:r>
              <a:rPr lang="en-US" altLang="zh-TW" sz="1800" dirty="0"/>
              <a:t>1280x720</a:t>
            </a:r>
          </a:p>
          <a:p>
            <a:pPr marL="742950" lvl="2" indent="-285750"/>
            <a:r>
              <a:rPr lang="zh-TW" altLang="en-US" sz="1800" dirty="0"/>
              <a:t>效能</a:t>
            </a:r>
            <a:r>
              <a:rPr lang="en-US" altLang="zh-TW" sz="1800" dirty="0"/>
              <a:t>:</a:t>
            </a:r>
          </a:p>
          <a:p>
            <a:pPr marL="1200150" lvl="3" indent="-285750"/>
            <a:r>
              <a:rPr lang="en-US" altLang="zh-TW" sz="1800" dirty="0"/>
              <a:t>(FPS = 60)</a:t>
            </a:r>
          </a:p>
          <a:p>
            <a:pPr marL="742950" lvl="2" indent="-285750"/>
            <a:r>
              <a:rPr lang="zh-TW" altLang="en-US" sz="1800" dirty="0"/>
              <a:t>介面</a:t>
            </a:r>
            <a:r>
              <a:rPr lang="en-US" altLang="zh-TW" sz="1800" dirty="0"/>
              <a:t>:</a:t>
            </a:r>
          </a:p>
          <a:p>
            <a:pPr marL="1200150" lvl="3" indent="-285750"/>
            <a:r>
              <a:rPr lang="zh-TW" altLang="en-US" sz="1800" dirty="0"/>
              <a:t>外部</a:t>
            </a:r>
            <a:r>
              <a:rPr lang="en-US" altLang="zh-TW" sz="1800" dirty="0"/>
              <a:t>:</a:t>
            </a:r>
            <a:r>
              <a:rPr lang="zh-TW" altLang="en-US" sz="1800" dirty="0"/>
              <a:t> 場地數據、界線參考點</a:t>
            </a:r>
            <a:endParaRPr lang="en-US" altLang="zh-TW" sz="1800" dirty="0"/>
          </a:p>
          <a:p>
            <a:pPr marL="1200150" lvl="3" indent="-285750"/>
            <a:endParaRPr lang="en-US" altLang="zh-TW" sz="1800" dirty="0"/>
          </a:p>
          <a:p>
            <a:pPr marL="742950" lvl="2" indent="-285750"/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980FC154-D2F0-46E4-9B90-20492E57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需求列表</a:t>
            </a:r>
          </a:p>
        </p:txBody>
      </p:sp>
    </p:spTree>
    <p:extLst>
      <p:ext uri="{BB962C8B-B14F-4D97-AF65-F5344CB8AC3E}">
        <p14:creationId xmlns:p14="http://schemas.microsoft.com/office/powerpoint/2010/main" val="3649218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26387" y="1238850"/>
            <a:ext cx="9939225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網球賽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b="1" dirty="0">
                <a:hlinkClick r:id="rId2"/>
              </a:rPr>
              <a:t>https://www.youtube.com/watch?v=m3dTHKWTyWc</a:t>
            </a:r>
            <a:endParaRPr lang="en-US" altLang="zh-TW" b="1" dirty="0"/>
          </a:p>
          <a:p>
            <a:r>
              <a:rPr lang="en-US" altLang="zh-TW" b="1" dirty="0" err="1"/>
              <a:t>Kalman</a:t>
            </a:r>
            <a:r>
              <a:rPr lang="en-US" altLang="zh-TW" b="1" dirty="0"/>
              <a:t> filter: 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(estimate) Ball: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https://www.youtube.com/watch?v=MxwVwCuBEDA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5"/>
              </a:rPr>
              <a:t>People: https://www.youtube.com/watch?v=oY4DXtzlZ-k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6"/>
              </a:rPr>
              <a:t>https://www.csbcnet.com.tw/monthly_pub/data/475/02%E5%B0%88%E9%A1%8C%E5%A0%B1%E5%B0%8E/01%E6%B7%BA%E8%AB%87%E7%B0%A1%E5%96%AE%E5%8D%A1%E7%88%BE%E6%9B%BC%E6%BF%BE%E6%B3%A2%E5%99%A8.pdf</a:t>
            </a:r>
            <a:endParaRPr lang="en-US" altLang="zh-TW" dirty="0"/>
          </a:p>
          <a:p>
            <a:r>
              <a:rPr lang="en-US" altLang="zh-TW" dirty="0">
                <a:ea typeface="標楷體" panose="03000509000000000000" pitchFamily="65" charset="-120"/>
              </a:rPr>
              <a:t>HSV: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(track) Ball: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https://pyimagesearch.com/2015/09/14/ball-tracking-with-opencv/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視角轉換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2-2: </a:t>
            </a:r>
            <a:r>
              <a:rPr lang="en-US" altLang="zh-TW" dirty="0">
                <a:ea typeface="標楷體" panose="03000509000000000000" pitchFamily="65" charset="-120"/>
                <a:hlinkClick r:id="rId8"/>
              </a:rPr>
              <a:t>https://www.researchgate.net/figure/Left-Original-image-Right-Perspective-transform_fig5_326812327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棋盤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校準相機</a:t>
            </a:r>
            <a:r>
              <a:rPr lang="en-US" altLang="zh-TW" dirty="0"/>
              <a:t>)</a:t>
            </a:r>
            <a:r>
              <a:rPr lang="en-US" altLang="zh-TW" dirty="0">
                <a:ea typeface="標楷體" panose="03000509000000000000" pitchFamily="65" charset="-120"/>
              </a:rPr>
              <a:t>: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  <a:hlinkClick r:id="rId9"/>
              </a:rPr>
              <a:t>https://ithelp.ithome.com.tw/articles/10205429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自動角點偵測</a:t>
            </a:r>
            <a:r>
              <a:rPr lang="en-US" altLang="zh-TW" dirty="0">
                <a:ea typeface="標楷體" panose="03000509000000000000" pitchFamily="65" charset="-120"/>
              </a:rPr>
              <a:t>: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手動定義角點</a:t>
            </a:r>
            <a:r>
              <a:rPr lang="en-US" altLang="zh-TW" dirty="0">
                <a:ea typeface="標楷體" panose="03000509000000000000" pitchFamily="65" charset="-120"/>
              </a:rPr>
              <a:t>: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  <a:hlinkClick r:id="rId10"/>
              </a:rPr>
              <a:t>https://www.youtube.com/watch?v=OXILkkXXY8A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  <a:hlinkClick r:id="rId11"/>
              </a:rPr>
              <a:t>https://blog.csdn.net/qq_36926037/article/details/107321176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  <a:hlinkClick r:id="rId12"/>
              </a:rPr>
              <a:t>https://zhuanlan.zhihu.com/p/599615858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角點</a:t>
            </a:r>
            <a:r>
              <a:rPr lang="en-US" altLang="zh-TW" dirty="0">
                <a:ea typeface="標楷體" panose="03000509000000000000" pitchFamily="65" charset="-120"/>
              </a:rPr>
              <a:t>: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</a:rPr>
              <a:t>Harris: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</a:rPr>
              <a:t>ORB: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/>
              <a:t>//</a:t>
            </a:r>
            <a:r>
              <a:rPr lang="en-US" altLang="zh-TW" dirty="0" err="1"/>
              <a:t>NeRF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分別與</a:t>
            </a:r>
            <a:r>
              <a:rPr lang="zh-TW" altLang="en-US" dirty="0"/>
              <a:t> </a:t>
            </a:r>
            <a:r>
              <a:rPr lang="en-US" altLang="zh-TW" dirty="0"/>
              <a:t>SRN</a:t>
            </a:r>
            <a:r>
              <a:rPr lang="zh-TW" altLang="en-US" dirty="0"/>
              <a:t>、</a:t>
            </a:r>
            <a:r>
              <a:rPr lang="en-US" altLang="zh-TW" dirty="0"/>
              <a:t>LLFF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dirty="0"/>
              <a:t>Neural Volumes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三個方法的效果比較</a:t>
            </a:r>
            <a:r>
              <a:rPr lang="en-US" altLang="zh-TW" dirty="0"/>
              <a:t>: </a:t>
            </a:r>
            <a:r>
              <a:rPr lang="en-US" altLang="zh-TW" dirty="0">
                <a:hlinkClick r:id="rId13"/>
              </a:rPr>
              <a:t>https://buzzorange.com/techorange/2020/04/27/google-berkeley-360-3d-photos/#:~:text=NeRF%20%E5%88%86%E5%88%A5%E8%88%87%20SRN%E3%80%81LLFF%20%E5%92%8C%20Neural%20Volumes%20%E4%B8%89%E5%80%8B%E6%96%B9%E6%B3%95%E7%9A%84%E6%95%88%E6%9E%9C%E6%AF%94%E8%BC%83</a:t>
            </a:r>
            <a:endParaRPr lang="en-US" altLang="zh-TW" dirty="0"/>
          </a:p>
          <a:p>
            <a:r>
              <a:rPr lang="en-US" altLang="zh-TW" dirty="0"/>
              <a:t>NERF</a:t>
            </a:r>
            <a:r>
              <a:rPr lang="zh-TW" altLang="en-US" dirty="0"/>
              <a:t> </a:t>
            </a:r>
            <a:r>
              <a:rPr lang="zh-TW" altLang="en-US" dirty="0">
                <a:ea typeface="標楷體" panose="03000509000000000000" pitchFamily="65" charset="-120"/>
              </a:rPr>
              <a:t>演算</a:t>
            </a:r>
            <a:r>
              <a:rPr lang="en-US" altLang="zh-TW" dirty="0"/>
              <a:t>.</a:t>
            </a:r>
            <a:r>
              <a:rPr lang="en-US" altLang="zh-TW" dirty="0" err="1"/>
              <a:t>py</a:t>
            </a:r>
            <a:r>
              <a:rPr lang="en-US" altLang="zh-TW" dirty="0"/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多張輸入</a:t>
            </a:r>
            <a:r>
              <a:rPr lang="en-US" altLang="zh-TW" dirty="0"/>
              <a:t>):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原理解說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14"/>
              </a:rPr>
              <a:t>https://zhuanlan.zhihu.com/p/593204605/</a:t>
            </a:r>
            <a:endParaRPr lang="zh-TW" altLang="en-US" dirty="0"/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416812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98" y="1322481"/>
            <a:ext cx="4817604" cy="462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endParaRPr lang="zh-TW" altLang="en-US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CA6B93EF-61C5-4C58-88D4-17E1520EB63D}"/>
              </a:ext>
            </a:extLst>
          </p:cNvPr>
          <p:cNvSpPr/>
          <p:nvPr/>
        </p:nvSpPr>
        <p:spPr>
          <a:xfrm>
            <a:off x="987019" y="2795854"/>
            <a:ext cx="228139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Watershed </a:t>
            </a:r>
            <a:r>
              <a:rPr lang="zh-TW" altLang="en-US" dirty="0">
                <a:ea typeface="標楷體" panose="03000509000000000000" pitchFamily="65" charset="-120"/>
              </a:rPr>
              <a:t>繪製界線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E66EA23-3744-4076-8C50-F77D74EBCB27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 flipH="1">
            <a:off x="1397730" y="3291965"/>
            <a:ext cx="729989" cy="7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C522768-CA26-4E61-938B-05CE846B521C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2127719" y="3291965"/>
            <a:ext cx="672839" cy="7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4B11F3C4-7205-4275-B90C-A1F45FE61C6F}"/>
              </a:ext>
            </a:extLst>
          </p:cNvPr>
          <p:cNvSpPr/>
          <p:nvPr/>
        </p:nvSpPr>
        <p:spPr>
          <a:xfrm>
            <a:off x="5011819" y="1744714"/>
            <a:ext cx="171404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球賽判決輔助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857C74A-4AAD-4DA4-9767-161D3BF50A8D}"/>
              </a:ext>
            </a:extLst>
          </p:cNvPr>
          <p:cNvCxnSpPr>
            <a:cxnSpLocks/>
            <a:stCxn id="30" idx="2"/>
            <a:endCxn id="25" idx="0"/>
          </p:cNvCxnSpPr>
          <p:nvPr/>
        </p:nvCxnSpPr>
        <p:spPr>
          <a:xfrm flipH="1">
            <a:off x="2127719" y="2240825"/>
            <a:ext cx="3741125" cy="55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6DE0036-6F2D-4480-AFE6-74FE437F5183}"/>
              </a:ext>
            </a:extLst>
          </p:cNvPr>
          <p:cNvCxnSpPr>
            <a:cxnSpLocks/>
            <a:stCxn id="30" idx="2"/>
            <a:endCxn id="73" idx="0"/>
          </p:cNvCxnSpPr>
          <p:nvPr/>
        </p:nvCxnSpPr>
        <p:spPr>
          <a:xfrm flipH="1">
            <a:off x="5134154" y="2240825"/>
            <a:ext cx="734690" cy="67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0D3D5C7-BAD0-4DD3-833C-7970DE8CDDF5}"/>
              </a:ext>
            </a:extLst>
          </p:cNvPr>
          <p:cNvSpPr/>
          <p:nvPr/>
        </p:nvSpPr>
        <p:spPr>
          <a:xfrm>
            <a:off x="2156663" y="4025285"/>
            <a:ext cx="1287790" cy="451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後景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界外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DB1BDC5A-21BD-4421-8DEC-2B04C85D2A12}"/>
              </a:ext>
            </a:extLst>
          </p:cNvPr>
          <p:cNvSpPr/>
          <p:nvPr/>
        </p:nvSpPr>
        <p:spPr>
          <a:xfrm>
            <a:off x="753835" y="4025285"/>
            <a:ext cx="1287790" cy="451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前景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界內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C5711F5-089E-42C3-B2E3-356895DA925E}"/>
              </a:ext>
            </a:extLst>
          </p:cNvPr>
          <p:cNvSpPr/>
          <p:nvPr/>
        </p:nvSpPr>
        <p:spPr>
          <a:xfrm>
            <a:off x="7176999" y="4158716"/>
            <a:ext cx="1416569" cy="451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方框框人物</a:t>
            </a: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025069C-C4D0-4030-B3E4-621FDA7B993E}"/>
              </a:ext>
            </a:extLst>
          </p:cNvPr>
          <p:cNvCxnSpPr>
            <a:cxnSpLocks/>
            <a:stCxn id="73" idx="2"/>
            <a:endCxn id="52" idx="0"/>
          </p:cNvCxnSpPr>
          <p:nvPr/>
        </p:nvCxnSpPr>
        <p:spPr>
          <a:xfrm flipH="1">
            <a:off x="4269682" y="3407575"/>
            <a:ext cx="864472" cy="102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D6DE0036-6F2D-4480-AFE6-74FE437F5183}"/>
              </a:ext>
            </a:extLst>
          </p:cNvPr>
          <p:cNvCxnSpPr>
            <a:cxnSpLocks/>
            <a:stCxn id="30" idx="2"/>
            <a:endCxn id="59" idx="0"/>
          </p:cNvCxnSpPr>
          <p:nvPr/>
        </p:nvCxnSpPr>
        <p:spPr>
          <a:xfrm>
            <a:off x="5868844" y="2240825"/>
            <a:ext cx="2016442" cy="62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7177001" y="2865271"/>
            <a:ext cx="141656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輪廓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 flipH="1">
            <a:off x="7885284" y="3361382"/>
            <a:ext cx="2" cy="79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9249204" y="2900414"/>
            <a:ext cx="141656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俯視圖</a:t>
            </a: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D6DE0036-6F2D-4480-AFE6-74FE437F5183}"/>
              </a:ext>
            </a:extLst>
          </p:cNvPr>
          <p:cNvCxnSpPr>
            <a:cxnSpLocks/>
            <a:stCxn id="30" idx="2"/>
            <a:endCxn id="80" idx="0"/>
          </p:cNvCxnSpPr>
          <p:nvPr/>
        </p:nvCxnSpPr>
        <p:spPr>
          <a:xfrm>
            <a:off x="5868844" y="2240825"/>
            <a:ext cx="4088645" cy="65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9957188" y="3396525"/>
            <a:ext cx="301" cy="57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41">
            <a:extLst>
              <a:ext uri="{FF2B5EF4-FFF2-40B4-BE49-F238E27FC236}">
                <a16:creationId xmlns:a16="http://schemas.microsoft.com/office/drawing/2014/main" id="{575F69F3-4C95-40DA-A7A2-5ECE704170D8}"/>
              </a:ext>
            </a:extLst>
          </p:cNvPr>
          <p:cNvSpPr/>
          <p:nvPr/>
        </p:nvSpPr>
        <p:spPr>
          <a:xfrm>
            <a:off x="4507964" y="5471983"/>
            <a:ext cx="951574" cy="379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擊球點</a:t>
            </a:r>
          </a:p>
        </p:txBody>
      </p:sp>
      <p:sp>
        <p:nvSpPr>
          <p:cNvPr id="40" name="矩形: 圓角 42">
            <a:extLst>
              <a:ext uri="{FF2B5EF4-FFF2-40B4-BE49-F238E27FC236}">
                <a16:creationId xmlns:a16="http://schemas.microsoft.com/office/drawing/2014/main" id="{1C201675-D399-40CE-869A-BB8571DBD7C5}"/>
              </a:ext>
            </a:extLst>
          </p:cNvPr>
          <p:cNvSpPr/>
          <p:nvPr/>
        </p:nvSpPr>
        <p:spPr>
          <a:xfrm>
            <a:off x="5616874" y="5473824"/>
            <a:ext cx="799615" cy="3727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落點</a:t>
            </a:r>
          </a:p>
        </p:txBody>
      </p:sp>
      <p:sp>
        <p:nvSpPr>
          <p:cNvPr id="41" name="矩形: 圓角 44">
            <a:extLst>
              <a:ext uri="{FF2B5EF4-FFF2-40B4-BE49-F238E27FC236}">
                <a16:creationId xmlns:a16="http://schemas.microsoft.com/office/drawing/2014/main" id="{8BE80C9C-C517-4BDD-B29A-9EBE7BF04769}"/>
              </a:ext>
            </a:extLst>
          </p:cNvPr>
          <p:cNvSpPr/>
          <p:nvPr/>
        </p:nvSpPr>
        <p:spPr>
          <a:xfrm>
            <a:off x="6578360" y="5471984"/>
            <a:ext cx="799615" cy="3727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方向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F048028-9F97-45EF-A45C-3C8B91EC465B}"/>
              </a:ext>
            </a:extLst>
          </p:cNvPr>
          <p:cNvCxnSpPr>
            <a:cxnSpLocks/>
            <a:stCxn id="74" idx="2"/>
            <a:endCxn id="40" idx="0"/>
          </p:cNvCxnSpPr>
          <p:nvPr/>
        </p:nvCxnSpPr>
        <p:spPr>
          <a:xfrm>
            <a:off x="6002855" y="4932016"/>
            <a:ext cx="13827" cy="54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D5E4E81-96CD-4817-9865-7909C61B0B26}"/>
              </a:ext>
            </a:extLst>
          </p:cNvPr>
          <p:cNvCxnSpPr>
            <a:cxnSpLocks/>
            <a:stCxn id="74" idx="2"/>
            <a:endCxn id="39" idx="0"/>
          </p:cNvCxnSpPr>
          <p:nvPr/>
        </p:nvCxnSpPr>
        <p:spPr>
          <a:xfrm flipH="1">
            <a:off x="4983751" y="4932016"/>
            <a:ext cx="1019104" cy="53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EC59E922-9E8C-46D4-B989-6CF640AC4733}"/>
              </a:ext>
            </a:extLst>
          </p:cNvPr>
          <p:cNvCxnSpPr>
            <a:cxnSpLocks/>
            <a:stCxn id="74" idx="2"/>
            <a:endCxn id="41" idx="0"/>
          </p:cNvCxnSpPr>
          <p:nvPr/>
        </p:nvCxnSpPr>
        <p:spPr>
          <a:xfrm>
            <a:off x="6002855" y="4932016"/>
            <a:ext cx="975313" cy="53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32">
            <a:extLst>
              <a:ext uri="{FF2B5EF4-FFF2-40B4-BE49-F238E27FC236}">
                <a16:creationId xmlns:a16="http://schemas.microsoft.com/office/drawing/2014/main" id="{DE3F7CC4-E194-4AC3-8C25-542713F7B31D}"/>
              </a:ext>
            </a:extLst>
          </p:cNvPr>
          <p:cNvSpPr/>
          <p:nvPr/>
        </p:nvSpPr>
        <p:spPr>
          <a:xfrm>
            <a:off x="3625787" y="4435041"/>
            <a:ext cx="1287790" cy="4100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HSV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025069C-C4D0-4030-B3E4-621FDA7B993E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5134154" y="3407575"/>
            <a:ext cx="868701" cy="102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圓角 32">
            <a:extLst>
              <a:ext uri="{FF2B5EF4-FFF2-40B4-BE49-F238E27FC236}">
                <a16:creationId xmlns:a16="http://schemas.microsoft.com/office/drawing/2014/main" id="{DE3F7CC4-E194-4AC3-8C25-542713F7B31D}"/>
              </a:ext>
            </a:extLst>
          </p:cNvPr>
          <p:cNvSpPr/>
          <p:nvPr/>
        </p:nvSpPr>
        <p:spPr>
          <a:xfrm>
            <a:off x="4277129" y="2911464"/>
            <a:ext cx="171404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球體軌跡</a:t>
            </a:r>
          </a:p>
        </p:txBody>
      </p:sp>
      <p:sp>
        <p:nvSpPr>
          <p:cNvPr id="74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5145830" y="4435905"/>
            <a:ext cx="171404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卡爾曼濾波器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9988854" y="4959234"/>
            <a:ext cx="1332591" cy="656168"/>
            <a:chOff x="10232003" y="5080789"/>
            <a:chExt cx="1332591" cy="656168"/>
          </a:xfrm>
        </p:grpSpPr>
        <p:sp>
          <p:nvSpPr>
            <p:cNvPr id="38" name="橢圓 37"/>
            <p:cNvSpPr/>
            <p:nvPr/>
          </p:nvSpPr>
          <p:spPr>
            <a:xfrm>
              <a:off x="10232003" y="5080789"/>
              <a:ext cx="1332591" cy="6561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10285791" y="5224207"/>
              <a:ext cx="12250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ea typeface="標楷體" panose="03000509000000000000" pitchFamily="65" charset="-120"/>
                </a:rPr>
                <a:t>4</a:t>
              </a:r>
              <a:r>
                <a:rPr lang="zh-TW" altLang="en-US" dirty="0">
                  <a:ea typeface="標楷體" panose="03000509000000000000" pitchFamily="65" charset="-120"/>
                </a:rPr>
                <a:t>個參考點</a:t>
              </a:r>
            </a:p>
          </p:txBody>
        </p:sp>
      </p:grpSp>
      <p:sp>
        <p:nvSpPr>
          <p:cNvPr id="45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9248903" y="3980184"/>
            <a:ext cx="141656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視角轉換</a:t>
            </a: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 flipH="1">
            <a:off x="9280571" y="4476295"/>
            <a:ext cx="676617" cy="48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8614275" y="4959234"/>
            <a:ext cx="1332591" cy="656168"/>
            <a:chOff x="8857424" y="5096109"/>
            <a:chExt cx="1332591" cy="656168"/>
          </a:xfrm>
        </p:grpSpPr>
        <p:sp>
          <p:nvSpPr>
            <p:cNvPr id="50" name="橢圓 49"/>
            <p:cNvSpPr/>
            <p:nvPr/>
          </p:nvSpPr>
          <p:spPr>
            <a:xfrm>
              <a:off x="8857424" y="5096109"/>
              <a:ext cx="1332591" cy="6561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8969721" y="5239527"/>
              <a:ext cx="11079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dirty="0">
                  <a:ea typeface="標楷體" panose="03000509000000000000" pitchFamily="65" charset="-120"/>
                </a:rPr>
                <a:t>角點偵測</a:t>
              </a: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45" idx="2"/>
            <a:endCxn id="38" idx="0"/>
          </p:cNvCxnSpPr>
          <p:nvPr/>
        </p:nvCxnSpPr>
        <p:spPr>
          <a:xfrm>
            <a:off x="9957188" y="4476295"/>
            <a:ext cx="697962" cy="48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6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追蹤球體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095677" y="5326728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1</a:t>
            </a:r>
            <a:r>
              <a:rPr lang="zh-TW" altLang="en-US" dirty="0">
                <a:ea typeface="標楷體" panose="03000509000000000000" pitchFamily="65" charset="-120"/>
              </a:rPr>
              <a:t>、軌跡標記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7248" b="39081"/>
          <a:stretch/>
        </p:blipFill>
        <p:spPr>
          <a:xfrm>
            <a:off x="1930527" y="1903242"/>
            <a:ext cx="3595688" cy="34234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351" y="1416609"/>
            <a:ext cx="3091510" cy="42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5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追蹤球體</a:t>
            </a:r>
          </a:p>
        </p:txBody>
      </p:sp>
      <p:pic>
        <p:nvPicPr>
          <p:cNvPr id="2050" name="Picture 2" descr="Figure 2: Generating a mask for the green ball using the cv2.inRange func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67" y="2566441"/>
            <a:ext cx="7606665" cy="271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825076" y="1548314"/>
            <a:ext cx="223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追蹤球體軌跡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018691" y="5420232"/>
            <a:ext cx="2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1-1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ea typeface="標楷體" panose="03000509000000000000" pitchFamily="65" charset="-120"/>
              </a:rPr>
              <a:t>findContours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608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kalman</a:t>
            </a:r>
            <a:r>
              <a:rPr lang="en-US" altLang="zh-TW" dirty="0"/>
              <a:t> filter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065290" y="5707868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2</a:t>
            </a:r>
            <a:r>
              <a:rPr lang="zh-TW" altLang="en-US" dirty="0">
                <a:ea typeface="標楷體" panose="03000509000000000000" pitchFamily="65" charset="-120"/>
              </a:rPr>
              <a:t>、預測路徑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825076" y="1548314"/>
            <a:ext cx="223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>
                <a:ea typeface="標楷體" panose="03000509000000000000" pitchFamily="65" charset="-120"/>
              </a:rPr>
              <a:t>預測球體軌跡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286" y="1979740"/>
            <a:ext cx="5316682" cy="364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9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kalman</a:t>
            </a:r>
            <a:r>
              <a:rPr lang="en-US" altLang="zh-TW" dirty="0"/>
              <a:t> filter 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8200" y="1352369"/>
            <a:ext cx="104179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卡爾曼濾波器是一個</a:t>
            </a:r>
            <a:r>
              <a:rPr lang="zh-TW" altLang="en-US" sz="2400" dirty="0">
                <a:highlight>
                  <a:srgbClr val="00FFFF"/>
                </a:highlight>
              </a:rPr>
              <a:t>最佳化離散式資料的回歸演算法</a:t>
            </a:r>
            <a:r>
              <a:rPr lang="zh-TW" altLang="en-US" sz="2400" dirty="0"/>
              <a:t>，只要獲知上一時刻狀態的估計值以及當前狀態的觀測值，且使用了一連串隨著時間的量測值，雖然這量測值不精準且包含了統計誤差，還是</a:t>
            </a:r>
            <a:r>
              <a:rPr lang="zh-TW" altLang="en-US" sz="2400" dirty="0">
                <a:highlight>
                  <a:srgbClr val="00FFFF"/>
                </a:highlight>
              </a:rPr>
              <a:t>可計算出當前狀態的估計值，而且不需要記錄量測或者估計的歷史資料</a:t>
            </a:r>
            <a:r>
              <a:rPr lang="zh-TW" altLang="en-US" sz="2400" dirty="0"/>
              <a:t>，卡爾曼濾波器卻仍可估計，經過每次的迴歸來讓估計值離動態系統狀態更接近。卡爾曼濾波器和其他濾波器不同之 處，在於它是一種</a:t>
            </a:r>
            <a:r>
              <a:rPr lang="zh-TW" altLang="en-US" sz="2400" dirty="0">
                <a:highlight>
                  <a:srgbClr val="00FFFF"/>
                </a:highlight>
              </a:rPr>
              <a:t>純粹的時域濾波器</a:t>
            </a:r>
            <a:r>
              <a:rPr lang="zh-TW" altLang="en-US" sz="2400" dirty="0"/>
              <a:t>，它不需要像頻域濾波器那樣，需要在頻域時域的轉換。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222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kalman</a:t>
            </a:r>
            <a:r>
              <a:rPr lang="en-US" altLang="zh-TW" dirty="0"/>
              <a:t> filter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344126-1ADB-A28A-ABAB-9D7BB7F1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55" y="1716599"/>
            <a:ext cx="4907724" cy="365901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618451F-3745-538B-D85B-EDE57F45A88E}"/>
              </a:ext>
            </a:extLst>
          </p:cNvPr>
          <p:cNvSpPr txBox="1"/>
          <p:nvPr/>
        </p:nvSpPr>
        <p:spPr>
          <a:xfrm>
            <a:off x="5729379" y="1279897"/>
            <a:ext cx="5488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卡爾曼濾波模型假設 </a:t>
            </a:r>
            <a:r>
              <a:rPr lang="en-US" altLang="zh-TW" dirty="0"/>
              <a:t>k </a:t>
            </a:r>
            <a:r>
              <a:rPr lang="zh-TW" altLang="en-US" dirty="0"/>
              <a:t>時刻的真實狀態是從</a:t>
            </a:r>
            <a:r>
              <a:rPr lang="en-US" altLang="zh-TW" dirty="0"/>
              <a:t>(K-1)</a:t>
            </a:r>
            <a:r>
              <a:rPr lang="zh-TW" altLang="en-US" dirty="0"/>
              <a:t>時刻的狀態演化而來，符合下 式：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A6E6FC6-92C0-8BC9-1902-AF7093B0D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621" y="1900411"/>
            <a:ext cx="2664646" cy="522479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5729379" y="2422890"/>
            <a:ext cx="5797213" cy="969885"/>
            <a:chOff x="947804" y="1352370"/>
            <a:chExt cx="5248275" cy="80119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7804" y="1352370"/>
              <a:ext cx="3676650" cy="276225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7804" y="1638665"/>
              <a:ext cx="3057525" cy="2571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7804" y="1905910"/>
              <a:ext cx="5248275" cy="247650"/>
            </a:xfrm>
            <a:prstGeom prst="rect">
              <a:avLst/>
            </a:prstGeom>
          </p:spPr>
        </p:pic>
      </p:grpSp>
      <p:grpSp>
        <p:nvGrpSpPr>
          <p:cNvPr id="18" name="群組 17"/>
          <p:cNvGrpSpPr/>
          <p:nvPr/>
        </p:nvGrpSpPr>
        <p:grpSpPr>
          <a:xfrm>
            <a:off x="5729379" y="3886136"/>
            <a:ext cx="6143625" cy="1982837"/>
            <a:chOff x="5729379" y="3886136"/>
            <a:chExt cx="6143625" cy="1982837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29379" y="3886136"/>
              <a:ext cx="990600" cy="276225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29379" y="4162361"/>
              <a:ext cx="3619500" cy="257175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67669" y="4470459"/>
              <a:ext cx="1210552" cy="265472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29379" y="4765259"/>
              <a:ext cx="6143625" cy="333375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29379" y="5098634"/>
              <a:ext cx="3105150" cy="24765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48429" y="5348025"/>
              <a:ext cx="952500" cy="238125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29379" y="5611798"/>
              <a:ext cx="5467350" cy="257175"/>
            </a:xfrm>
            <a:prstGeom prst="rect">
              <a:avLst/>
            </a:prstGeom>
          </p:spPr>
        </p:pic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2605" y="5222459"/>
            <a:ext cx="4838262" cy="24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kalman</a:t>
            </a:r>
            <a:r>
              <a:rPr lang="en-US" altLang="zh-TW" dirty="0"/>
              <a:t> filter 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7952605" y="1633711"/>
            <a:ext cx="4032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卡爾曼濾波器時間更新</a:t>
            </a:r>
            <a:r>
              <a:rPr lang="en-US" altLang="zh-TW" dirty="0"/>
              <a:t>(</a:t>
            </a:r>
            <a:r>
              <a:rPr lang="zh-TW" altLang="en-US" dirty="0"/>
              <a:t>預測</a:t>
            </a:r>
            <a:r>
              <a:rPr lang="en-US" altLang="zh-TW" dirty="0" smtClean="0"/>
              <a:t>):</a:t>
            </a:r>
          </a:p>
          <a:p>
            <a:r>
              <a:rPr lang="zh-TW" altLang="en-US" dirty="0" smtClean="0"/>
              <a:t>利用</a:t>
            </a:r>
            <a:r>
              <a:rPr lang="zh-TW" altLang="en-US" dirty="0"/>
              <a:t>系統的上一狀態，來預測下一系統的狀態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376" y="2514882"/>
            <a:ext cx="2167942" cy="4885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363" y="3022861"/>
            <a:ext cx="1816922" cy="41164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32" y="1633711"/>
            <a:ext cx="6776856" cy="387844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952605" y="4154222"/>
            <a:ext cx="329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卡爾曼濾波器量測更新</a:t>
            </a:r>
            <a:r>
              <a:rPr lang="en-US" altLang="zh-TW" dirty="0"/>
              <a:t>(</a:t>
            </a:r>
            <a:r>
              <a:rPr lang="zh-TW" altLang="en-US" dirty="0"/>
              <a:t>校正</a:t>
            </a:r>
            <a:r>
              <a:rPr lang="en-US" altLang="zh-TW" dirty="0"/>
              <a:t>):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954" y="4522224"/>
            <a:ext cx="2392471" cy="39035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7954" y="4836513"/>
            <a:ext cx="2391760" cy="50126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7121" y="5302333"/>
            <a:ext cx="1664004" cy="48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88050</TotalTime>
  <Words>939</Words>
  <Application>Microsoft Office PowerPoint</Application>
  <PresentationFormat>寬螢幕</PresentationFormat>
  <Paragraphs>189</Paragraphs>
  <Slides>21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嵌入式影像作業 期末報告-網球</vt:lpstr>
      <vt:lpstr>需求列表</vt:lpstr>
      <vt:lpstr>系統分析 – breakdown</vt:lpstr>
      <vt:lpstr>系統分析 – 追蹤球體</vt:lpstr>
      <vt:lpstr>系統分析 – 追蹤球體</vt:lpstr>
      <vt:lpstr>系統分析 – kalman filter </vt:lpstr>
      <vt:lpstr>系統分析 – kalman filter </vt:lpstr>
      <vt:lpstr>系統分析 – kalman filter </vt:lpstr>
      <vt:lpstr>系統分析 – kalman filter </vt:lpstr>
      <vt:lpstr>系統分析 – 視角轉換</vt:lpstr>
      <vt:lpstr>系統分析 – 視角轉換</vt:lpstr>
      <vt:lpstr>專案架構 – 架構圖</vt:lpstr>
      <vt:lpstr>專案架構 – API</vt:lpstr>
      <vt:lpstr>專案架構 – API</vt:lpstr>
      <vt:lpstr>專案架構 – API</vt:lpstr>
      <vt:lpstr>專案架構 – API</vt:lpstr>
      <vt:lpstr>專案架構 – API</vt:lpstr>
      <vt:lpstr>專案架構 – 估計畫面</vt:lpstr>
      <vt:lpstr>專案架構 – 估計畫面</vt:lpstr>
      <vt:lpstr>參考資料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Student</cp:lastModifiedBy>
  <cp:revision>4256</cp:revision>
  <dcterms:created xsi:type="dcterms:W3CDTF">2019-03-11T13:47:46Z</dcterms:created>
  <dcterms:modified xsi:type="dcterms:W3CDTF">2023-05-17T10:20:56Z</dcterms:modified>
</cp:coreProperties>
</file>