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9" r:id="rId2"/>
    <p:sldId id="1257" r:id="rId3"/>
    <p:sldId id="1326" r:id="rId4"/>
    <p:sldId id="1280" r:id="rId5"/>
    <p:sldId id="1267" r:id="rId6"/>
    <p:sldId id="1142" r:id="rId7"/>
    <p:sldId id="269" r:id="rId8"/>
    <p:sldId id="614" r:id="rId9"/>
    <p:sldId id="1250" r:id="rId10"/>
    <p:sldId id="1329" r:id="rId11"/>
    <p:sldId id="1309" r:id="rId12"/>
    <p:sldId id="1293" r:id="rId13"/>
    <p:sldId id="1296" r:id="rId14"/>
    <p:sldId id="1294" r:id="rId15"/>
    <p:sldId id="1312" r:id="rId16"/>
    <p:sldId id="1331" r:id="rId17"/>
    <p:sldId id="261" r:id="rId18"/>
    <p:sldId id="1322" r:id="rId19"/>
    <p:sldId id="1328" r:id="rId20"/>
    <p:sldId id="1305" r:id="rId21"/>
    <p:sldId id="1307" r:id="rId22"/>
    <p:sldId id="1319" r:id="rId23"/>
    <p:sldId id="1258" r:id="rId24"/>
    <p:sldId id="1282" r:id="rId25"/>
    <p:sldId id="1302" r:id="rId26"/>
    <p:sldId id="1313" r:id="rId27"/>
    <p:sldId id="1330" r:id="rId28"/>
    <p:sldId id="271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  <p14:sldId id="1326"/>
          </p14:sldIdLst>
        </p14:section>
        <p14:section name="控管紀錄(Git)" id="{6A277EEA-9672-4024-8708-20A0F39A99C0}">
          <p14:sldIdLst>
            <p14:sldId id="1280"/>
          </p14:sldIdLst>
        </p14:section>
        <p14:section name="進度統整" id="{9DD50ACF-4175-4751-9D6B-498445AED633}">
          <p14:sldIdLst>
            <p14:sldId id="1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329"/>
            <p14:sldId id="1309"/>
            <p14:sldId id="1293"/>
          </p14:sldIdLst>
        </p14:section>
        <p14:section name="專案架構" id="{1EBCE073-09FA-4CD3-BDCF-56A4EDB986FF}">
          <p14:sldIdLst>
            <p14:sldId id="1296"/>
            <p14:sldId id="1294"/>
            <p14:sldId id="1312"/>
            <p14:sldId id="1331"/>
          </p14:sldIdLst>
        </p14:section>
        <p14:section name="成果展示(2023/6/7)" id="{70DC3051-68F9-4DEC-9A31-AFAFBB0B0227}">
          <p14:sldIdLst>
            <p14:sldId id="261"/>
          </p14:sldIdLst>
        </p14:section>
        <p14:section name="波形轉圖片" id="{AAC2B831-151C-4000-90D8-FE010905DD21}">
          <p14:sldIdLst>
            <p14:sldId id="1322"/>
            <p14:sldId id="1328"/>
          </p14:sldIdLst>
        </p14:section>
        <p14:section name="BRam_FIFO" id="{B297A248-33F4-4505-BBE2-4A66F4E747C9}">
          <p14:sldIdLst>
            <p14:sldId id="1305"/>
          </p14:sldIdLst>
        </p14:section>
        <p14:section name="GaussianFilter" id="{7F01304F-5B61-4EF8-B59D-80978D2C5655}">
          <p14:sldIdLst>
            <p14:sldId id="1307"/>
          </p14:sldIdLst>
        </p14:section>
        <p14:section name="BRAM+Harris_warpper 燒錄驗證功能" id="{AACFFD94-4AEA-47C7-B01A-FA31C06436CC}">
          <p14:sldIdLst>
            <p14:sldId id="1319"/>
            <p14:sldId id="1258"/>
          </p14:sldIdLst>
        </p14:section>
        <p14:section name="問題紀錄" id="{E54951B3-F25C-472E-B15E-EA7E37F6D2ED}">
          <p14:sldIdLst>
            <p14:sldId id="1282"/>
            <p14:sldId id="1302"/>
            <p14:sldId id="1313"/>
            <p14:sldId id="1330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4D9"/>
    <a:srgbClr val="FF0000"/>
    <a:srgbClr val="0066FE"/>
    <a:srgbClr val="FFFFFF"/>
    <a:srgbClr val="7CAFDE"/>
    <a:srgbClr val="3886CC"/>
    <a:srgbClr val="66A2D8"/>
    <a:srgbClr val="FF6600"/>
    <a:srgbClr val="9751C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>
        <p:scale>
          <a:sx n="75" d="100"/>
          <a:sy n="75" d="100"/>
        </p:scale>
        <p:origin x="284" y="2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2023/7/4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2023/7/4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930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76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09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927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847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557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52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33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5817824/copying-isim-results-as-strings-text" TargetMode="External"/><Relationship Id="rId2" Type="http://schemas.openxmlformats.org/officeDocument/2006/relationships/hyperlink" Target="http://blog.chinaaet.com/crazybird/p/510000022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upport.xilinx.com/s/question/0D52E00006hpgWwSAI/vhdl-package-in-vivado?language=en_US" TargetMode="External"/><Relationship Id="rId4" Type="http://schemas.openxmlformats.org/officeDocument/2006/relationships/hyperlink" Target="https://www.google.com/url?sa=t&amp;rct=j&amp;q=&amp;esrc=s&amp;source=web&amp;cd=&amp;ved=2ahUKEwj_tr72zcD_AhXPCIgKHbDuDHMQFnoECCcQAQ&amp;url=https%3A%2F%2Fgroups.google.com%2Fg%2Fcomp.lang.vhdl%2Fc%2F7pH70uBwNvY&amp;usg=AOvVaw1eUfX8afbQc0KHwz_w0ut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en-US" altLang="zh-TW" sz="5600" b="0" dirty="0"/>
              <a:t>Block RAM, Harris(</a:t>
            </a:r>
            <a:r>
              <a:rPr lang="zh-TW" altLang="en-US" sz="5600" b="0" dirty="0"/>
              <a:t>角點檢測</a:t>
            </a:r>
            <a:r>
              <a:rPr lang="en-US" altLang="zh-TW" sz="5600" b="0" dirty="0"/>
              <a:t>)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2023/7/4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2023/6/21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Harris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分界圖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/>
              <a:t>(2023/6/21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5978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特徵向量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將特徵值結果以閥值區分角點、非角點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一個固定視窗在圖像上進行任意方向上的滑動都有著較大灰度變化，可以認為該視窗中存在角點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0FA912-F4AE-4B48-913B-6B5AC39B177C}"/>
              </a:ext>
            </a:extLst>
          </p:cNvPr>
          <p:cNvSpPr txBox="1"/>
          <p:nvPr/>
        </p:nvSpPr>
        <p:spPr>
          <a:xfrm>
            <a:off x="8794933" y="5655903"/>
            <a:ext cx="93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區分圖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95E149-8756-4EB8-B2D8-45269B8EA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032" y="2121346"/>
            <a:ext cx="3635184" cy="35005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EF08CAA-B209-4091-A817-B3564ED92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739" y="4024041"/>
            <a:ext cx="2999829" cy="149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影像前處理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/>
              <a:t>(2023/6/25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B271454-8182-4B05-AEBE-5CF16508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248"/>
            <a:ext cx="12192000" cy="32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A2B9D65-C105-49C8-BF98-2F99EB815708}"/>
              </a:ext>
            </a:extLst>
          </p:cNvPr>
          <p:cNvSpPr txBox="1"/>
          <p:nvPr/>
        </p:nvSpPr>
        <p:spPr>
          <a:xfrm>
            <a:off x="1098331" y="1535410"/>
            <a:ext cx="6097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Harris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流程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101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 down</a:t>
            </a:r>
            <a:r>
              <a:rPr lang="zh-TW" altLang="en-US" dirty="0"/>
              <a:t> </a:t>
            </a:r>
            <a:r>
              <a:rPr lang="en-US" altLang="zh-TW" dirty="0"/>
              <a:t>(2023/6/25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D0F79A7-7D34-4520-9F0E-974CEF1118C3}"/>
              </a:ext>
            </a:extLst>
          </p:cNvPr>
          <p:cNvSpPr txBox="1"/>
          <p:nvPr/>
        </p:nvSpPr>
        <p:spPr>
          <a:xfrm>
            <a:off x="9086123" y="1318854"/>
            <a:ext cx="226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*</a:t>
            </a:r>
            <a:r>
              <a:rPr lang="zh-TW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綠底色為新模組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62ED7B-9F5E-4FD4-B035-C6D3551F1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56" y="1397684"/>
            <a:ext cx="10218287" cy="4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8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en-US" altLang="zh-TW" sz="4000" dirty="0">
                <a:ea typeface="標楷體" panose="03000509000000000000" pitchFamily="65" charset="-120"/>
              </a:rPr>
              <a:t>BRAM</a:t>
            </a:r>
            <a:r>
              <a:rPr lang="en-US" altLang="zh-TW" sz="4000"/>
              <a:t>(2023/6/21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457299" y="1588362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Bram_gray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data_width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8bits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0553330-4C98-49CE-AAB4-45B41F55DBC5}"/>
              </a:ext>
            </a:extLst>
          </p:cNvPr>
          <p:cNvSpPr/>
          <p:nvPr/>
        </p:nvSpPr>
        <p:spPr>
          <a:xfrm>
            <a:off x="4510954" y="2419359"/>
            <a:ext cx="3924193" cy="249977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dirty="0"/>
          </a:p>
          <a:p>
            <a:pPr algn="ctr"/>
            <a:r>
              <a:rPr lang="en-US" altLang="zh-TW" dirty="0"/>
              <a:t>640x480(RAM)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692174-319E-4DC7-A922-2F6EB128F4AF}"/>
              </a:ext>
            </a:extLst>
          </p:cNvPr>
          <p:cNvSpPr txBox="1"/>
          <p:nvPr/>
        </p:nvSpPr>
        <p:spPr>
          <a:xfrm>
            <a:off x="4753910" y="4212500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r_clk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FB311B1-E7B9-49D0-AE82-E17A37F06C9C}"/>
              </a:ext>
            </a:extLst>
          </p:cNvPr>
          <p:cNvSpPr/>
          <p:nvPr/>
        </p:nvSpPr>
        <p:spPr>
          <a:xfrm rot="5400000">
            <a:off x="4519832" y="4325895"/>
            <a:ext cx="231083" cy="2370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71FF762D-D19F-43C8-8C95-551145EB1A5A}"/>
              </a:ext>
            </a:extLst>
          </p:cNvPr>
          <p:cNvGrpSpPr/>
          <p:nvPr/>
        </p:nvGrpSpPr>
        <p:grpSpPr>
          <a:xfrm>
            <a:off x="7893643" y="3595699"/>
            <a:ext cx="2477938" cy="369332"/>
            <a:chOff x="7617765" y="4259704"/>
            <a:chExt cx="2477938" cy="369332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909ECE6-74C2-40C7-BFAA-3D7F3359775E}"/>
                </a:ext>
              </a:extLst>
            </p:cNvPr>
            <p:cNvSpPr txBox="1"/>
            <p:nvPr/>
          </p:nvSpPr>
          <p:spPr>
            <a:xfrm>
              <a:off x="8850100" y="4259704"/>
              <a:ext cx="1245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o_img</a:t>
              </a:r>
              <a:r>
                <a:rPr lang="en-US" altLang="zh-TW" dirty="0"/>
                <a:t>[7:0]</a:t>
              </a:r>
              <a:endParaRPr lang="zh-TW" altLang="en-US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9D1DBA65-107A-4888-972E-0749EBFE6D3B}"/>
                </a:ext>
              </a:extLst>
            </p:cNvPr>
            <p:cNvCxnSpPr>
              <a:cxnSpLocks/>
            </p:cNvCxnSpPr>
            <p:nvPr/>
          </p:nvCxnSpPr>
          <p:spPr>
            <a:xfrm>
              <a:off x="7617765" y="4485126"/>
              <a:ext cx="115217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4295B0B-A0EF-4690-8914-17BD503F6EAB}"/>
                </a:ext>
              </a:extLst>
            </p:cNvPr>
            <p:cNvCxnSpPr>
              <a:cxnSpLocks/>
            </p:cNvCxnSpPr>
            <p:nvPr/>
          </p:nvCxnSpPr>
          <p:spPr>
            <a:xfrm>
              <a:off x="7771829" y="4374359"/>
              <a:ext cx="233376" cy="2215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B7E12A8-5FCC-46C9-A036-09DB91576726}"/>
              </a:ext>
            </a:extLst>
          </p:cNvPr>
          <p:cNvSpPr txBox="1"/>
          <p:nvPr/>
        </p:nvSpPr>
        <p:spPr>
          <a:xfrm>
            <a:off x="2568557" y="4264139"/>
            <a:ext cx="1029424" cy="44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pixel_clk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AC4DAD3-CD87-4892-AFF3-5F356E54FBD6}"/>
              </a:ext>
            </a:extLst>
          </p:cNvPr>
          <p:cNvSpPr/>
          <p:nvPr/>
        </p:nvSpPr>
        <p:spPr>
          <a:xfrm>
            <a:off x="5108866" y="3425297"/>
            <a:ext cx="2784777" cy="75433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	address[19:0]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218E2E0-FE91-4EC5-9CA8-FE6A80B81B27}"/>
              </a:ext>
            </a:extLst>
          </p:cNvPr>
          <p:cNvCxnSpPr>
            <a:cxnSpLocks/>
            <a:stCxn id="34" idx="3"/>
            <a:endCxn id="6" idx="1"/>
          </p:cNvCxnSpPr>
          <p:nvPr/>
        </p:nvCxnSpPr>
        <p:spPr>
          <a:xfrm flipV="1">
            <a:off x="3564444" y="3802463"/>
            <a:ext cx="1544422" cy="1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211364F-B089-4D0C-8BF5-DE1D8F75E4DF}"/>
              </a:ext>
            </a:extLst>
          </p:cNvPr>
          <p:cNvCxnSpPr>
            <a:cxnSpLocks/>
          </p:cNvCxnSpPr>
          <p:nvPr/>
        </p:nvCxnSpPr>
        <p:spPr>
          <a:xfrm>
            <a:off x="3531733" y="4444431"/>
            <a:ext cx="976280" cy="5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3CDA59-D62D-49D4-860E-6FF708B57DD7}"/>
              </a:ext>
            </a:extLst>
          </p:cNvPr>
          <p:cNvSpPr txBox="1"/>
          <p:nvPr/>
        </p:nvSpPr>
        <p:spPr>
          <a:xfrm>
            <a:off x="5119026" y="3628212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wen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0674863-94F2-4F21-9B2A-E80E5B8BD706}"/>
              </a:ext>
            </a:extLst>
          </p:cNvPr>
          <p:cNvSpPr txBox="1"/>
          <p:nvPr/>
        </p:nvSpPr>
        <p:spPr>
          <a:xfrm>
            <a:off x="3127867" y="3619254"/>
            <a:ext cx="43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‘1’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29893B3-4868-4BBC-9556-4C0D67D9A71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543984" y="4212500"/>
            <a:ext cx="16570" cy="140768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C6FD280-C14C-42B0-981A-6BF8BF333E7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7325627" y="4212500"/>
            <a:ext cx="1" cy="140977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8D470A-F492-401C-9414-DAF087C5C6F8}"/>
              </a:ext>
            </a:extLst>
          </p:cNvPr>
          <p:cNvSpPr txBox="1"/>
          <p:nvPr/>
        </p:nvSpPr>
        <p:spPr>
          <a:xfrm>
            <a:off x="4594509" y="5620187"/>
            <a:ext cx="189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i_Col_Count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9E32E64-1F85-4D92-A954-BE90224E329D}"/>
              </a:ext>
            </a:extLst>
          </p:cNvPr>
          <p:cNvSpPr txBox="1"/>
          <p:nvPr/>
        </p:nvSpPr>
        <p:spPr>
          <a:xfrm>
            <a:off x="6387793" y="5622278"/>
            <a:ext cx="1875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i_Row_Count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6B040294-5D16-47CE-A0B2-BA9D9BE80454}"/>
              </a:ext>
            </a:extLst>
          </p:cNvPr>
          <p:cNvCxnSpPr>
            <a:cxnSpLocks/>
          </p:cNvCxnSpPr>
          <p:nvPr/>
        </p:nvCxnSpPr>
        <p:spPr>
          <a:xfrm>
            <a:off x="7167630" y="44848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7A558E5-4F6E-4E1F-A0B9-FB891695B366}"/>
              </a:ext>
            </a:extLst>
          </p:cNvPr>
          <p:cNvCxnSpPr>
            <a:cxnSpLocks/>
          </p:cNvCxnSpPr>
          <p:nvPr/>
        </p:nvCxnSpPr>
        <p:spPr>
          <a:xfrm>
            <a:off x="5403110" y="44715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3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</a:rPr>
              <a:t>硬體流程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sz="4000"/>
              <a:t>(2023/6/23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0CF26E1-FBA5-4E66-B450-BECCCB367B95}"/>
              </a:ext>
            </a:extLst>
          </p:cNvPr>
          <p:cNvGrpSpPr/>
          <p:nvPr/>
        </p:nvGrpSpPr>
        <p:grpSpPr>
          <a:xfrm>
            <a:off x="682751" y="1329662"/>
            <a:ext cx="11031394" cy="5196523"/>
            <a:chOff x="682751" y="1329662"/>
            <a:chExt cx="11031394" cy="5196523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1A9D167-B30C-413D-934D-81D80A8792EE}"/>
                </a:ext>
              </a:extLst>
            </p:cNvPr>
            <p:cNvSpPr txBox="1"/>
            <p:nvPr/>
          </p:nvSpPr>
          <p:spPr>
            <a:xfrm>
              <a:off x="1240404" y="1713966"/>
              <a:ext cx="13494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PC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lvl="1"/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DDAFC5D-1C23-41E6-AAD1-E6AD62CD72DC}"/>
                </a:ext>
              </a:extLst>
            </p:cNvPr>
            <p:cNvSpPr txBox="1"/>
            <p:nvPr/>
          </p:nvSpPr>
          <p:spPr>
            <a:xfrm>
              <a:off x="4661206" y="2008300"/>
              <a:ext cx="1349405" cy="450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FPGA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93A8E29-38EF-43CB-9E5C-6B5DCBC61876}"/>
                </a:ext>
              </a:extLst>
            </p:cNvPr>
            <p:cNvSpPr/>
            <p:nvPr/>
          </p:nvSpPr>
          <p:spPr>
            <a:xfrm>
              <a:off x="682751" y="2096910"/>
              <a:ext cx="2464708" cy="272184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A53C9118-DEC7-4442-B7F8-ECA3431D5D30}"/>
                </a:ext>
              </a:extLst>
            </p:cNvPr>
            <p:cNvSpPr/>
            <p:nvPr/>
          </p:nvSpPr>
          <p:spPr>
            <a:xfrm>
              <a:off x="3375521" y="1687439"/>
              <a:ext cx="5422250" cy="4383563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2583892E-AFE7-428C-BFF1-80E2982096A4}"/>
                </a:ext>
              </a:extLst>
            </p:cNvPr>
            <p:cNvSpPr/>
            <p:nvPr/>
          </p:nvSpPr>
          <p:spPr>
            <a:xfrm>
              <a:off x="1028688" y="2781587"/>
              <a:ext cx="1755078" cy="49141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/>
                <a:t>.bmp </a:t>
              </a:r>
              <a:r>
                <a:rPr lang="zh-TW" altLang="en-US" dirty="0">
                  <a:ea typeface="標楷體" panose="03000509000000000000" pitchFamily="65" charset="-120"/>
                </a:rPr>
                <a:t>轉檔 </a:t>
              </a:r>
              <a:r>
                <a:rPr lang="en-US" altLang="zh-TW" dirty="0">
                  <a:ea typeface="標楷體" panose="03000509000000000000" pitchFamily="65" charset="-120"/>
                </a:rPr>
                <a:t>.COE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3D4FD11-8070-4A10-BCE8-203CF4F8A7D3}"/>
                </a:ext>
              </a:extLst>
            </p:cNvPr>
            <p:cNvSpPr/>
            <p:nvPr/>
          </p:nvSpPr>
          <p:spPr>
            <a:xfrm>
              <a:off x="835138" y="3738136"/>
              <a:ext cx="2159933" cy="45032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/>
                <a:t>.COE</a:t>
              </a:r>
              <a:r>
                <a:rPr lang="zh-TW" altLang="en-US" dirty="0"/>
                <a:t> </a:t>
              </a:r>
              <a:r>
                <a:rPr lang="zh-TW" altLang="en-US" dirty="0">
                  <a:ea typeface="標楷體" panose="03000509000000000000" pitchFamily="65" charset="-120"/>
                </a:rPr>
                <a:t>生成</a:t>
              </a:r>
              <a:r>
                <a:rPr lang="en-US" altLang="zh-TW" dirty="0">
                  <a:ea typeface="標楷體" panose="03000509000000000000" pitchFamily="65" charset="-120"/>
                </a:rPr>
                <a:t>Bram IP</a:t>
              </a:r>
              <a:r>
                <a:rPr lang="zh-TW" altLang="en-US" dirty="0">
                  <a:ea typeface="標楷體" panose="03000509000000000000" pitchFamily="65" charset="-120"/>
                </a:rPr>
                <a:t>核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47C8300-AD69-4444-A5EB-590379672FCB}"/>
                </a:ext>
              </a:extLst>
            </p:cNvPr>
            <p:cNvSpPr/>
            <p:nvPr/>
          </p:nvSpPr>
          <p:spPr>
            <a:xfrm>
              <a:off x="4114638" y="2359775"/>
              <a:ext cx="1598790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計數器同步</a:t>
              </a:r>
              <a:r>
                <a:rPr lang="en-US" altLang="zh-TW" dirty="0">
                  <a:ea typeface="標楷體" panose="03000509000000000000" pitchFamily="65" charset="-120"/>
                </a:rPr>
                <a:t>VGA</a:t>
              </a:r>
              <a:r>
                <a:rPr lang="zh-TW" altLang="en-US" dirty="0">
                  <a:ea typeface="標楷體" panose="03000509000000000000" pitchFamily="65" charset="-120"/>
                </a:rPr>
                <a:t>時脈上數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556B928B-90F0-4BAB-AB08-6B72BEE40FBE}"/>
                </a:ext>
              </a:extLst>
            </p:cNvPr>
            <p:cNvSpPr/>
            <p:nvPr/>
          </p:nvSpPr>
          <p:spPr>
            <a:xfrm>
              <a:off x="3841200" y="3560935"/>
              <a:ext cx="2053701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輸出計數器對應</a:t>
              </a:r>
              <a:r>
                <a:rPr lang="en-US" altLang="zh-TW" dirty="0" err="1">
                  <a:ea typeface="標楷體" panose="03000509000000000000" pitchFamily="65" charset="-120"/>
                </a:rPr>
                <a:t>BRam</a:t>
              </a:r>
              <a:r>
                <a:rPr lang="zh-TW" altLang="en-US" dirty="0">
                  <a:ea typeface="標楷體" panose="03000509000000000000" pitchFamily="65" charset="-120"/>
                </a:rPr>
                <a:t>位址之資料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C95C8D7-6D43-43B4-AE16-0C6A933C33D6}"/>
                </a:ext>
              </a:extLst>
            </p:cNvPr>
            <p:cNvSpPr txBox="1"/>
            <p:nvPr/>
          </p:nvSpPr>
          <p:spPr>
            <a:xfrm>
              <a:off x="9687078" y="1648225"/>
              <a:ext cx="1349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VGA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0793F9E0-9E15-42FC-92EE-F2D47D93FD75}"/>
                </a:ext>
              </a:extLst>
            </p:cNvPr>
            <p:cNvSpPr/>
            <p:nvPr/>
          </p:nvSpPr>
          <p:spPr>
            <a:xfrm>
              <a:off x="9249437" y="2036709"/>
              <a:ext cx="2464708" cy="3840308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15" name="箭號: 向下 14">
              <a:extLst>
                <a:ext uri="{FF2B5EF4-FFF2-40B4-BE49-F238E27FC236}">
                  <a16:creationId xmlns:a16="http://schemas.microsoft.com/office/drawing/2014/main" id="{9F248009-1BEF-4325-804D-D7AF5FB0C483}"/>
                </a:ext>
              </a:extLst>
            </p:cNvPr>
            <p:cNvSpPr/>
            <p:nvPr/>
          </p:nvSpPr>
          <p:spPr>
            <a:xfrm>
              <a:off x="1786380" y="3283022"/>
              <a:ext cx="292963" cy="450326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9ABC023A-A4F9-47DB-9481-6822B7CBDE01}"/>
                </a:ext>
              </a:extLst>
            </p:cNvPr>
            <p:cNvSpPr/>
            <p:nvPr/>
          </p:nvSpPr>
          <p:spPr>
            <a:xfrm rot="16200000">
              <a:off x="3262527" y="3520688"/>
              <a:ext cx="333744" cy="816903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ABDE700D-8183-4279-9481-B497130722CB}"/>
                </a:ext>
              </a:extLst>
            </p:cNvPr>
            <p:cNvSpPr/>
            <p:nvPr/>
          </p:nvSpPr>
          <p:spPr>
            <a:xfrm>
              <a:off x="4758542" y="3087193"/>
              <a:ext cx="337352" cy="450809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箭號: 向下 18">
              <a:extLst>
                <a:ext uri="{FF2B5EF4-FFF2-40B4-BE49-F238E27FC236}">
                  <a16:creationId xmlns:a16="http://schemas.microsoft.com/office/drawing/2014/main" id="{BCA188D4-791C-4BE1-86A5-F9DCA0D77F68}"/>
                </a:ext>
              </a:extLst>
            </p:cNvPr>
            <p:cNvSpPr/>
            <p:nvPr/>
          </p:nvSpPr>
          <p:spPr>
            <a:xfrm rot="16200000">
              <a:off x="7711757" y="534020"/>
              <a:ext cx="319432" cy="4261538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31857E2A-CE72-4393-A726-7188FA6BAF6B}"/>
                </a:ext>
              </a:extLst>
            </p:cNvPr>
            <p:cNvSpPr/>
            <p:nvPr/>
          </p:nvSpPr>
          <p:spPr>
            <a:xfrm>
              <a:off x="9985429" y="2359775"/>
              <a:ext cx="992723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 err="1">
                  <a:ea typeface="標楷體" panose="03000509000000000000" pitchFamily="65" charset="-120"/>
                </a:rPr>
                <a:t>Hsync</a:t>
              </a:r>
              <a:r>
                <a:rPr lang="en-US" altLang="zh-TW" dirty="0">
                  <a:ea typeface="標楷體" panose="03000509000000000000" pitchFamily="65" charset="-120"/>
                </a:rPr>
                <a:t>,</a:t>
              </a:r>
            </a:p>
            <a:p>
              <a:pPr algn="ctr"/>
              <a:r>
                <a:rPr lang="en-US" altLang="zh-TW" dirty="0" err="1">
                  <a:ea typeface="標楷體" panose="03000509000000000000" pitchFamily="65" charset="-120"/>
                </a:rPr>
                <a:t>Vsync</a:t>
              </a:r>
              <a:endParaRPr lang="en-US" altLang="zh-TW" dirty="0">
                <a:ea typeface="標楷體" panose="03000509000000000000" pitchFamily="65" charset="-120"/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6D14840B-B536-4728-9608-04CC50AEEA86}"/>
                </a:ext>
              </a:extLst>
            </p:cNvPr>
            <p:cNvSpPr/>
            <p:nvPr/>
          </p:nvSpPr>
          <p:spPr>
            <a:xfrm>
              <a:off x="9700321" y="4526344"/>
              <a:ext cx="1639956" cy="1139470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ea typeface="標楷體" panose="03000509000000000000" pitchFamily="65" charset="-120"/>
                </a:rPr>
                <a:t>VGA_Red</a:t>
              </a:r>
              <a:r>
                <a:rPr lang="en-US" altLang="zh-TW" dirty="0">
                  <a:ea typeface="標楷體" panose="03000509000000000000" pitchFamily="65" charset="-120"/>
                </a:rPr>
                <a:t>[8],</a:t>
              </a:r>
            </a:p>
            <a:p>
              <a:pPr algn="ctr"/>
              <a:r>
                <a:rPr lang="en-US" altLang="zh-TW" dirty="0" err="1">
                  <a:ea typeface="標楷體" panose="03000509000000000000" pitchFamily="65" charset="-120"/>
                </a:rPr>
                <a:t>VGA_Grn</a:t>
              </a:r>
              <a:r>
                <a:rPr lang="en-US" altLang="zh-TW" dirty="0">
                  <a:ea typeface="標楷體" panose="03000509000000000000" pitchFamily="65" charset="-120"/>
                </a:rPr>
                <a:t>[8],</a:t>
              </a:r>
            </a:p>
            <a:p>
              <a:pPr algn="ctr"/>
              <a:r>
                <a:rPr lang="en-US" altLang="zh-TW" dirty="0">
                  <a:ea typeface="標楷體" panose="03000509000000000000" pitchFamily="65" charset="-120"/>
                </a:rPr>
                <a:t> </a:t>
              </a:r>
              <a:r>
                <a:rPr lang="en-US" altLang="zh-TW" dirty="0" err="1">
                  <a:ea typeface="標楷體" panose="03000509000000000000" pitchFamily="65" charset="-120"/>
                </a:rPr>
                <a:t>VGA_Blu</a:t>
              </a:r>
              <a:r>
                <a:rPr lang="en-US" altLang="zh-TW" dirty="0">
                  <a:ea typeface="標楷體" panose="03000509000000000000" pitchFamily="65" charset="-120"/>
                </a:rPr>
                <a:t>[8]</a:t>
              </a: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C8D313AA-BE73-427F-846A-5B32E79686D5}"/>
                </a:ext>
              </a:extLst>
            </p:cNvPr>
            <p:cNvSpPr/>
            <p:nvPr/>
          </p:nvSpPr>
          <p:spPr>
            <a:xfrm>
              <a:off x="4002413" y="4748036"/>
              <a:ext cx="1754523" cy="69608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>
                  <a:ea typeface="標楷體" panose="03000509000000000000" pitchFamily="65" charset="-120"/>
                </a:rPr>
                <a:t>padding</a:t>
              </a:r>
              <a:r>
                <a:rPr lang="zh-TW" altLang="en-US" dirty="0">
                  <a:ea typeface="標楷體" panose="03000509000000000000" pitchFamily="65" charset="-120"/>
                </a:rPr>
                <a:t>並依序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ea typeface="標楷體" panose="03000509000000000000" pitchFamily="65" charset="-120"/>
                </a:rPr>
                <a:t>存進</a:t>
              </a:r>
              <a:r>
                <a:rPr lang="en-US" altLang="zh-TW" dirty="0">
                  <a:ea typeface="標楷體" panose="03000509000000000000" pitchFamily="65" charset="-120"/>
                </a:rPr>
                <a:t>line buffer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4EAC2321-91CF-4F2A-9B5F-49EE4E4762CF}"/>
                </a:ext>
              </a:extLst>
            </p:cNvPr>
            <p:cNvSpPr txBox="1"/>
            <p:nvPr/>
          </p:nvSpPr>
          <p:spPr>
            <a:xfrm>
              <a:off x="5184686" y="1329662"/>
              <a:ext cx="1349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FPGA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9" name="箭號: 向下 28">
              <a:extLst>
                <a:ext uri="{FF2B5EF4-FFF2-40B4-BE49-F238E27FC236}">
                  <a16:creationId xmlns:a16="http://schemas.microsoft.com/office/drawing/2014/main" id="{96944051-808C-45B4-8CCC-03A048F0190A}"/>
                </a:ext>
              </a:extLst>
            </p:cNvPr>
            <p:cNvSpPr/>
            <p:nvPr/>
          </p:nvSpPr>
          <p:spPr>
            <a:xfrm>
              <a:off x="4731560" y="4294197"/>
              <a:ext cx="337352" cy="428840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3D43EE71-EA31-4472-9D0B-FE4821B97E32}"/>
                </a:ext>
              </a:extLst>
            </p:cNvPr>
            <p:cNvSpPr/>
            <p:nvPr/>
          </p:nvSpPr>
          <p:spPr>
            <a:xfrm>
              <a:off x="6225052" y="2133252"/>
              <a:ext cx="2224890" cy="3628011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8141F0C7-CF3B-45BE-933F-9731D496FBD1}"/>
                </a:ext>
              </a:extLst>
            </p:cNvPr>
            <p:cNvSpPr txBox="1"/>
            <p:nvPr/>
          </p:nvSpPr>
          <p:spPr>
            <a:xfrm>
              <a:off x="6293054" y="1779300"/>
              <a:ext cx="1796059" cy="856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影像前處理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E27C7118-7C43-4ECD-B103-5B2589A91F51}"/>
                </a:ext>
              </a:extLst>
            </p:cNvPr>
            <p:cNvSpPr/>
            <p:nvPr/>
          </p:nvSpPr>
          <p:spPr>
            <a:xfrm>
              <a:off x="6861837" y="3695936"/>
              <a:ext cx="1145745" cy="425452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高斯濾波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0FF311E9-CE11-45DD-943B-58C1C420746F}"/>
                </a:ext>
              </a:extLst>
            </p:cNvPr>
            <p:cNvSpPr/>
            <p:nvPr/>
          </p:nvSpPr>
          <p:spPr>
            <a:xfrm>
              <a:off x="6383776" y="4419447"/>
              <a:ext cx="1919514" cy="404289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fontAlgn="base">
                <a:spcBef>
                  <a:spcPts val="300"/>
                </a:spcBef>
              </a:pPr>
              <a:r>
                <a:rPr lang="zh-TW" altLang="en-US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灰階梯度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差</a:t>
              </a:r>
              <a:r>
                <a:rPr lang="zh-TW" altLang="en-US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捲積</a:t>
              </a:r>
              <a:endPara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DE7FF3C3-083E-4055-B7C7-CA56AAD5E22C}"/>
                </a:ext>
              </a:extLst>
            </p:cNvPr>
            <p:cNvSpPr/>
            <p:nvPr/>
          </p:nvSpPr>
          <p:spPr>
            <a:xfrm>
              <a:off x="6809490" y="5126214"/>
              <a:ext cx="1250437" cy="40160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fontAlgn="base">
                <a:spcBef>
                  <a:spcPts val="300"/>
                </a:spcBef>
              </a:pP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角點描繪</a:t>
              </a:r>
              <a:endPara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" name="箭號: 迴轉箭號 3">
              <a:extLst>
                <a:ext uri="{FF2B5EF4-FFF2-40B4-BE49-F238E27FC236}">
                  <a16:creationId xmlns:a16="http://schemas.microsoft.com/office/drawing/2014/main" id="{FB9099B6-AFB9-4F7C-9800-D971BD7FC072}"/>
                </a:ext>
              </a:extLst>
            </p:cNvPr>
            <p:cNvSpPr/>
            <p:nvPr/>
          </p:nvSpPr>
          <p:spPr>
            <a:xfrm flipV="1">
              <a:off x="4758542" y="5461192"/>
              <a:ext cx="2929520" cy="1064993"/>
            </a:xfrm>
            <a:prstGeom prst="uturnArrow">
              <a:avLst>
                <a:gd name="adj1" fmla="val 20436"/>
                <a:gd name="adj2" fmla="val 25000"/>
                <a:gd name="adj3" fmla="val 25000"/>
                <a:gd name="adj4" fmla="val 43750"/>
                <a:gd name="adj5" fmla="val 908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C7C26B2-77D2-4A43-9144-EA912F7A579B}"/>
                </a:ext>
              </a:extLst>
            </p:cNvPr>
            <p:cNvSpPr/>
            <p:nvPr/>
          </p:nvSpPr>
          <p:spPr>
            <a:xfrm>
              <a:off x="6331334" y="2402043"/>
              <a:ext cx="2061905" cy="99362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對</a:t>
              </a:r>
              <a:r>
                <a:rPr lang="en-US" altLang="zh-TW" dirty="0">
                  <a:ea typeface="標楷體" panose="03000509000000000000" pitchFamily="65" charset="-120"/>
                </a:rPr>
                <a:t>gradient kernel</a:t>
              </a:r>
              <a:r>
                <a:rPr lang="zh-TW" altLang="en-US" dirty="0">
                  <a:ea typeface="標楷體" panose="03000509000000000000" pitchFamily="65" charset="-120"/>
                </a:rPr>
                <a:t>、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en-US" altLang="zh-TW" dirty="0" err="1">
                  <a:ea typeface="標楷體" panose="03000509000000000000" pitchFamily="65" charset="-120"/>
                </a:rPr>
                <a:t>line_buffer_block</a:t>
              </a:r>
              <a:r>
                <a:rPr lang="zh-TW" altLang="en-US" dirty="0">
                  <a:ea typeface="標楷體" panose="03000509000000000000" pitchFamily="65" charset="-120"/>
                </a:rPr>
                <a:t>做梯度比較</a:t>
              </a:r>
            </a:p>
          </p:txBody>
        </p:sp>
        <p:sp>
          <p:nvSpPr>
            <p:cNvPr id="35" name="箭號: 向下 34">
              <a:extLst>
                <a:ext uri="{FF2B5EF4-FFF2-40B4-BE49-F238E27FC236}">
                  <a16:creationId xmlns:a16="http://schemas.microsoft.com/office/drawing/2014/main" id="{E4CC613A-A93A-4A51-BE92-7F7B132BD35F}"/>
                </a:ext>
              </a:extLst>
            </p:cNvPr>
            <p:cNvSpPr/>
            <p:nvPr/>
          </p:nvSpPr>
          <p:spPr>
            <a:xfrm rot="16200000">
              <a:off x="8736693" y="4493737"/>
              <a:ext cx="273562" cy="1627209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箭號: 向下 35">
              <a:extLst>
                <a:ext uri="{FF2B5EF4-FFF2-40B4-BE49-F238E27FC236}">
                  <a16:creationId xmlns:a16="http://schemas.microsoft.com/office/drawing/2014/main" id="{DA255AF3-D19E-4888-819F-7C32E29E560F}"/>
                </a:ext>
              </a:extLst>
            </p:cNvPr>
            <p:cNvSpPr/>
            <p:nvPr/>
          </p:nvSpPr>
          <p:spPr>
            <a:xfrm>
              <a:off x="7246556" y="3397368"/>
              <a:ext cx="337352" cy="354414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箭號: 向下 36">
              <a:extLst>
                <a:ext uri="{FF2B5EF4-FFF2-40B4-BE49-F238E27FC236}">
                  <a16:creationId xmlns:a16="http://schemas.microsoft.com/office/drawing/2014/main" id="{2402F01D-A19A-4F3C-9A18-5AD82DBCE918}"/>
                </a:ext>
              </a:extLst>
            </p:cNvPr>
            <p:cNvSpPr/>
            <p:nvPr/>
          </p:nvSpPr>
          <p:spPr>
            <a:xfrm>
              <a:off x="7250940" y="4124416"/>
              <a:ext cx="337352" cy="322195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箭號: 向下 37">
              <a:extLst>
                <a:ext uri="{FF2B5EF4-FFF2-40B4-BE49-F238E27FC236}">
                  <a16:creationId xmlns:a16="http://schemas.microsoft.com/office/drawing/2014/main" id="{9D950DCA-0BC8-4F88-BD3E-C30BA4580F8E}"/>
                </a:ext>
              </a:extLst>
            </p:cNvPr>
            <p:cNvSpPr/>
            <p:nvPr/>
          </p:nvSpPr>
          <p:spPr>
            <a:xfrm>
              <a:off x="7258949" y="4843438"/>
              <a:ext cx="337352" cy="322195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0652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F5541D3-EF39-43DB-9471-70A5314B8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3" y="2668721"/>
            <a:ext cx="11951314" cy="3441877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/>
              <a:t>(2023/6/22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24615" y="1323979"/>
            <a:ext cx="3808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除頻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sync_to_pulse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sync_to_count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addr_controller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blk_mem_road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(.COE)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414C650-64EC-4B6F-8D8A-23165979C40A}"/>
              </a:ext>
            </a:extLst>
          </p:cNvPr>
          <p:cNvSpPr txBox="1"/>
          <p:nvPr/>
        </p:nvSpPr>
        <p:spPr>
          <a:xfrm>
            <a:off x="4328975" y="1587204"/>
            <a:ext cx="60945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Harris_warpper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(MATLAB)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padding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Harris_corner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algorithm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sync_to_porch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996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/>
              <a:t>(2023/6/22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768505" y="1299111"/>
            <a:ext cx="44883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Harris_warpper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實驗室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en-US" altLang="zh-TW" sz="16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RGB2Bin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Corner_Detector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Convert_Levels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Pixel_Stream_Aligner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Overlay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19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3081130" y="1728030"/>
            <a:ext cx="11821644" cy="434256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</a:rPr>
              <a:t>/6/28~7/5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800" dirty="0"/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使用實驗室的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Harris IP</a:t>
            </a:r>
          </a:p>
          <a:p>
            <a:pPr lvl="1" fontAlgn="base"/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HDL_Corner_Algorithm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fontAlgn="base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BRAM(640x480) +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HDL_Corner_Algorithm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波形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fontAlgn="base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加上手繪矩形，以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SW_img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切換圖案、矩形</a:t>
            </a:r>
          </a:p>
          <a:p>
            <a:pPr lvl="1" fontAlgn="base"/>
            <a:r>
              <a:rPr lang="en-US" altLang="zh-TW" sz="1800" dirty="0" err="1">
                <a:cs typeface="Times New Roman" panose="02020603050405020304" pitchFamily="18" charset="0"/>
              </a:rPr>
              <a:t>Harris_warpper</a:t>
            </a:r>
            <a:r>
              <a:rPr lang="en-US" altLang="zh-TW" sz="1800" dirty="0">
                <a:cs typeface="Times New Roman" panose="02020603050405020304" pitchFamily="18" charset="0"/>
              </a:rPr>
              <a:t> + </a:t>
            </a:r>
            <a:r>
              <a:rPr lang="en-US" altLang="zh-TW" sz="1800" dirty="0" err="1">
                <a:cs typeface="Times New Roman" panose="02020603050405020304" pitchFamily="18" charset="0"/>
              </a:rPr>
              <a:t>VGA_out</a:t>
            </a:r>
            <a:r>
              <a:rPr lang="en-US" altLang="zh-TW" sz="1800" dirty="0"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燒錄，以</a:t>
            </a:r>
            <a:r>
              <a:rPr lang="en-US" altLang="zh-TW" sz="1800" dirty="0">
                <a:cs typeface="Times New Roman" panose="02020603050405020304" pitchFamily="18" charset="0"/>
              </a:rPr>
              <a:t>VGA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畫面驗證</a:t>
            </a:r>
            <a:endParaRPr lang="en-US" altLang="zh-TW" sz="18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1" indent="-285750"/>
            <a:endParaRPr lang="en-US" altLang="zh-TW" sz="1800" dirty="0"/>
          </a:p>
          <a:p>
            <a:pPr marL="285750" lvl="1" indent="-285750"/>
            <a:endParaRPr lang="en-US" altLang="zh-TW" sz="1800" dirty="0"/>
          </a:p>
          <a:p>
            <a:pPr marL="285750" lvl="1" indent="-285750"/>
            <a:endParaRPr lang="en-US" altLang="zh-TW" sz="1800" dirty="0"/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/>
              <a:t>(2023/6/22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D83F534B-C865-43D4-8E4B-B5AF82C9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>
                <a:latin typeface="標楷體" panose="03000509000000000000" pitchFamily="65" charset="-120"/>
              </a:rPr>
              <a:t>以圖形輸入波形模擬</a:t>
            </a:r>
            <a:endParaRPr lang="zh-TW" altLang="en-US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043862E-4499-44A8-B0D0-FD672965D609}"/>
              </a:ext>
            </a:extLst>
          </p:cNvPr>
          <p:cNvSpPr txBox="1"/>
          <p:nvPr/>
        </p:nvSpPr>
        <p:spPr>
          <a:xfrm>
            <a:off x="1463152" y="1152036"/>
            <a:ext cx="9089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將圖型波形以 </a:t>
            </a: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</a:rPr>
              <a:t>use </a:t>
            </a:r>
            <a:r>
              <a:rPr lang="en-US" altLang="zh-TW" dirty="0" err="1">
                <a:latin typeface="Times New Roman" panose="02020603050405020304" pitchFamily="18" charset="0"/>
                <a:ea typeface="Tahoma" panose="020B0604030504040204" pitchFamily="34" charset="0"/>
              </a:rPr>
              <a:t>STD.textio.ALL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程式庫裡的函式，將波形訊號撰寫至指定文件檔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撰寫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檔將圖片滾動撰寫成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Vivado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以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readline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read()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讓數值隨著週期時脈輸入訊號</a:t>
            </a:r>
            <a:endParaRPr lang="en-US" altLang="zh-TW" dirty="0">
              <a:latin typeface="Times New Roman" panose="02020603050405020304" pitchFamily="18" charset="0"/>
              <a:ea typeface="Tahoma" panose="020B060403050404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660B24A-3CFC-4556-8D2D-0195419FE8DC}"/>
              </a:ext>
            </a:extLst>
          </p:cNvPr>
          <p:cNvSpPr txBox="1"/>
          <p:nvPr/>
        </p:nvSpPr>
        <p:spPr>
          <a:xfrm>
            <a:off x="1646163" y="5829740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VGA_TB.vhd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6003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D83F534B-C865-43D4-8E4B-B5AF82C9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>
                <a:latin typeface="標楷體" panose="03000509000000000000" pitchFamily="65" charset="-120"/>
              </a:rPr>
              <a:t>波形模擬以圖形輸出</a:t>
            </a:r>
            <a:endParaRPr lang="zh-TW" altLang="en-US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043862E-4499-44A8-B0D0-FD672965D609}"/>
              </a:ext>
            </a:extLst>
          </p:cNvPr>
          <p:cNvSpPr txBox="1"/>
          <p:nvPr/>
        </p:nvSpPr>
        <p:spPr>
          <a:xfrm>
            <a:off x="1463152" y="1298340"/>
            <a:ext cx="92968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將圖型波形以 </a:t>
            </a: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</a:rPr>
              <a:t>use </a:t>
            </a:r>
            <a:r>
              <a:rPr lang="en-US" altLang="zh-TW" dirty="0" err="1">
                <a:latin typeface="Times New Roman" panose="02020603050405020304" pitchFamily="18" charset="0"/>
                <a:ea typeface="Tahoma" panose="020B0604030504040204" pitchFamily="34" charset="0"/>
              </a:rPr>
              <a:t>STD.textio.ALL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程式庫裡的函式，將波形訊號撰寫至指定文件檔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波形訊號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重組的圖片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Tahoma" panose="020B060403050404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5A5E92-659A-436D-A26E-02FCA809CF84}"/>
              </a:ext>
            </a:extLst>
          </p:cNvPr>
          <p:cNvSpPr txBox="1"/>
          <p:nvPr/>
        </p:nvSpPr>
        <p:spPr>
          <a:xfrm>
            <a:off x="1180034" y="5791239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VGA_TB.vhd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270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/>
              <a:t>(</a:t>
            </a:r>
            <a:r>
              <a:rPr lang="en-US" altLang="zh-TW" sz="4400"/>
              <a:t>2023/6/24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382610-EE97-421B-BB15-05C940BF4AD3}"/>
              </a:ext>
            </a:extLst>
          </p:cNvPr>
          <p:cNvSpPr/>
          <p:nvPr/>
        </p:nvSpPr>
        <p:spPr>
          <a:xfrm>
            <a:off x="4747582" y="1669363"/>
            <a:ext cx="1134166" cy="228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line buffer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r>
              <a:rPr lang="en-US" altLang="zh-TW" sz="3200" dirty="0"/>
              <a:t>(1/2)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1800" dirty="0">
                <a:latin typeface="Times New Roman" panose="02020603050405020304" pitchFamily="18" charset="0"/>
              </a:rPr>
              <a:t>640x480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0, 0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8" y="5450018"/>
            <a:ext cx="1648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</p:spTree>
    <p:extLst>
      <p:ext uri="{BB962C8B-B14F-4D97-AF65-F5344CB8AC3E}">
        <p14:creationId xmlns:p14="http://schemas.microsoft.com/office/powerpoint/2010/main" val="3089378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filter2D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463153" y="1298340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8682231" y="5887492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下一個畫面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48C4FF-F655-4380-8D75-6BAF7745C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189" y="2062355"/>
            <a:ext cx="7130432" cy="375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70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Gaussian filter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844893" y="1440383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BRAM_Gaussian</a:t>
            </a:r>
            <a:r>
              <a:rPr lang="en-US" altLang="zh-TW" sz="1800" dirty="0"/>
              <a:t> filter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8682231" y="5887492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下一個畫面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6114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48710" y="1193967"/>
            <a:ext cx="10515600" cy="5037776"/>
          </a:xfrm>
        </p:spPr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六月：</a:t>
            </a:r>
            <a:endParaRPr lang="en-US" altLang="zh-TW" sz="18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</a:endParaRPr>
          </a:p>
          <a:p>
            <a:pPr lvl="2" fontAlgn="base"/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2023/6/28~2023/7/4:</a:t>
            </a:r>
          </a:p>
          <a:p>
            <a:pPr lvl="2" fontAlgn="base"/>
            <a:r>
              <a:rPr lang="en-US" altLang="zh-TW" sz="1800" dirty="0"/>
              <a:t>Harris</a:t>
            </a:r>
          </a:p>
          <a:p>
            <a:pPr lvl="3" fontAlgn="base"/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HDL_Corner_Algorithm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3" fontAlgn="base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BRAM(640x480) +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HDL_Corner_Algorithm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波形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3" fontAlgn="base"/>
            <a:r>
              <a:rPr lang="en-US" altLang="zh-TW" sz="1800" dirty="0" err="1">
                <a:cs typeface="Times New Roman" panose="02020603050405020304" pitchFamily="18" charset="0"/>
              </a:rPr>
              <a:t>Harris_warpper</a:t>
            </a:r>
            <a:r>
              <a:rPr lang="en-US" altLang="zh-TW" sz="1800" dirty="0">
                <a:cs typeface="Times New Roman" panose="02020603050405020304" pitchFamily="18" charset="0"/>
              </a:rPr>
              <a:t> + </a:t>
            </a:r>
            <a:r>
              <a:rPr lang="en-US" altLang="zh-TW" sz="1800" dirty="0" err="1">
                <a:cs typeface="Times New Roman" panose="02020603050405020304" pitchFamily="18" charset="0"/>
              </a:rPr>
              <a:t>VGA_out</a:t>
            </a:r>
            <a:r>
              <a:rPr lang="en-US" altLang="zh-TW" sz="1800" dirty="0"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燒錄，以</a:t>
            </a:r>
            <a:r>
              <a:rPr lang="en-US" altLang="zh-TW" sz="1800" dirty="0">
                <a:cs typeface="Times New Roman" panose="02020603050405020304" pitchFamily="18" charset="0"/>
              </a:rPr>
              <a:t>VGA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畫面驗證</a:t>
            </a:r>
            <a:endParaRPr lang="en-US" altLang="zh-TW" sz="18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 fontAlgn="base"/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七月：</a:t>
            </a:r>
            <a:endParaRPr lang="en-US" altLang="zh-TW" sz="18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</a:endParaRPr>
          </a:p>
          <a:p>
            <a:pPr lvl="2" fontAlgn="base"/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2023/7/5~2023/7/11:</a:t>
            </a:r>
          </a:p>
          <a:p>
            <a:pPr lvl="2" fontAlgn="base"/>
            <a:r>
              <a:rPr lang="en-US" altLang="zh-TW" sz="1800" dirty="0"/>
              <a:t>UART</a:t>
            </a:r>
          </a:p>
          <a:p>
            <a:pPr lvl="3" fontAlgn="base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 design</a:t>
            </a:r>
          </a:p>
          <a:p>
            <a:pPr lvl="4" fontAlgn="base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設定、產生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HDL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檔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3" fontAlgn="base"/>
            <a:r>
              <a:rPr lang="en-US" altLang="zh-TW" sz="1800" dirty="0">
                <a:cs typeface="Times New Roman" panose="02020603050405020304" pitchFamily="18" charset="0"/>
              </a:rPr>
              <a:t>Vitis</a:t>
            </a:r>
            <a:r>
              <a:rPr lang="zh-TW" altLang="en-US" sz="1800" dirty="0">
                <a:cs typeface="Times New Roman" panose="02020603050405020304" pitchFamily="18" charset="0"/>
              </a:rPr>
              <a:t> 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lvl="4" fontAlgn="base"/>
            <a:r>
              <a:rPr lang="zh-TW" altLang="en-US" sz="1800" dirty="0">
                <a:cs typeface="Times New Roman" panose="02020603050405020304" pitchFamily="18" charset="0"/>
              </a:rPr>
              <a:t>以</a:t>
            </a:r>
            <a:r>
              <a:rPr lang="en-US" altLang="zh-TW" sz="2000" dirty="0"/>
              <a:t>Zynq</a:t>
            </a:r>
            <a:r>
              <a:rPr lang="zh-TW" altLang="en-US" sz="1800" dirty="0">
                <a:cs typeface="Times New Roman" panose="02020603050405020304" pitchFamily="18" charset="0"/>
              </a:rPr>
              <a:t>硬件上的</a:t>
            </a:r>
            <a:r>
              <a:rPr lang="en-US" altLang="zh-TW" sz="1800" dirty="0">
                <a:cs typeface="Times New Roman" panose="02020603050405020304" pitchFamily="18" charset="0"/>
              </a:rPr>
              <a:t>ARM</a:t>
            </a:r>
            <a:r>
              <a:rPr lang="zh-TW" altLang="en-US" sz="1800" dirty="0"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cs typeface="Times New Roman" panose="02020603050405020304" pitchFamily="18" charset="0"/>
              </a:rPr>
              <a:t>CPU</a:t>
            </a:r>
            <a:r>
              <a:rPr lang="zh-TW" altLang="en-US" sz="1800" dirty="0">
                <a:cs typeface="Times New Roman" panose="02020603050405020304" pitchFamily="18" charset="0"/>
              </a:rPr>
              <a:t>跑 </a:t>
            </a:r>
            <a:r>
              <a:rPr lang="en-US" altLang="zh-TW" sz="1800" dirty="0">
                <a:cs typeface="Times New Roman" panose="02020603050405020304" pitchFamily="18" charset="0"/>
              </a:rPr>
              <a:t>Xilinx</a:t>
            </a:r>
            <a:r>
              <a:rPr lang="zh-TW" altLang="en-US" sz="1800" dirty="0">
                <a:cs typeface="Times New Roman" panose="02020603050405020304" pitchFamily="18" charset="0"/>
              </a:rPr>
              <a:t>提供的測試程式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lvl="4" fontAlgn="base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zh-TW" altLang="en-US" sz="1800" dirty="0">
                <a:cs typeface="Times New Roman" panose="02020603050405020304" pitchFamily="18" charset="0"/>
              </a:rPr>
              <a:t>終端機確認回傳結果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5341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無法讀到</a:t>
            </a:r>
            <a:r>
              <a:rPr lang="en-US" altLang="zh-TW" sz="1800" dirty="0"/>
              <a:t>package?</a:t>
            </a:r>
          </a:p>
          <a:p>
            <a:pPr lvl="1"/>
            <a:r>
              <a:rPr lang="en-US" altLang="zh-TW" sz="1800" dirty="0"/>
              <a:t>A1: </a:t>
            </a:r>
            <a:r>
              <a:rPr lang="zh-TW" altLang="en-US" sz="1800" dirty="0"/>
              <a:t>勾選</a:t>
            </a:r>
            <a:r>
              <a:rPr lang="en-US" altLang="zh-TW" sz="2000" dirty="0"/>
              <a:t>“IS_GLOBAL_INCLUDE”</a:t>
            </a:r>
            <a:r>
              <a:rPr lang="zh-TW" altLang="en-US" sz="1800" dirty="0"/>
              <a:t>，並在上方宣告加</a:t>
            </a:r>
            <a:r>
              <a:rPr lang="en-US" altLang="zh-TW" sz="1800" dirty="0"/>
              <a:t>library work;</a:t>
            </a:r>
          </a:p>
          <a:p>
            <a:pPr lvl="1"/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電路合成問題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1685540" y="5002776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Sources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8C607D-4949-4CD8-8754-B6DFCC440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2569"/>
            <a:ext cx="4146081" cy="108637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70DC7D4-FF84-49A0-B8FC-424483E36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073" y="2423405"/>
            <a:ext cx="7842653" cy="306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67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Q2: </a:t>
            </a:r>
            <a:r>
              <a:rPr lang="zh-TW" altLang="en-US" sz="1800" dirty="0"/>
              <a:t>波形模擬無內部訊號</a:t>
            </a:r>
            <a:endParaRPr lang="en-US" altLang="zh-TW" sz="1800" dirty="0"/>
          </a:p>
          <a:p>
            <a:pPr lvl="1"/>
            <a:r>
              <a:rPr lang="en-US" altLang="zh-TW" sz="1800" dirty="0"/>
              <a:t>A2:</a:t>
            </a:r>
            <a:r>
              <a:rPr lang="zh-TW" altLang="en-US" sz="1800" dirty="0"/>
              <a:t> 修正主模組</a:t>
            </a:r>
            <a:r>
              <a:rPr lang="en-US" altLang="zh-TW" sz="1800" dirty="0"/>
              <a:t>Library </a:t>
            </a:r>
            <a:r>
              <a:rPr lang="zh-TW" altLang="en-US" sz="1800" dirty="0"/>
              <a:t>設定，以供</a:t>
            </a:r>
            <a:r>
              <a:rPr lang="en-US" altLang="zh-TW" sz="1800" dirty="0" err="1"/>
              <a:t>Vivado</a:t>
            </a:r>
            <a:r>
              <a:rPr lang="en-US" altLang="zh-TW" sz="1800" dirty="0"/>
              <a:t> </a:t>
            </a:r>
            <a:r>
              <a:rPr lang="zh-TW" altLang="en-US" sz="1800" dirty="0"/>
              <a:t>確認其子模組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波形模擬問題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9021259" y="5812004"/>
            <a:ext cx="2652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2-1.</a:t>
            </a:r>
            <a:r>
              <a:rPr lang="en-US" altLang="zh-TW" sz="1800" dirty="0"/>
              <a:t> </a:t>
            </a:r>
            <a:r>
              <a:rPr lang="en-US" altLang="zh-TW" dirty="0"/>
              <a:t>Source file proper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8380AE-74B1-4C96-ABEF-5E2F7F8D9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803" y="1972894"/>
            <a:ext cx="4635738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97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2953" y="1058823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Q3:</a:t>
            </a:r>
            <a:r>
              <a:rPr lang="zh-TW" altLang="en-US" sz="1800" dirty="0"/>
              <a:t> 無法波形模擬</a:t>
            </a:r>
            <a:endParaRPr lang="en-US" altLang="zh-TW" sz="1800" dirty="0"/>
          </a:p>
          <a:p>
            <a:pPr lvl="1"/>
            <a:r>
              <a:rPr lang="en-US" altLang="zh-TW" sz="1800" dirty="0"/>
              <a:t>A3: </a:t>
            </a:r>
            <a:r>
              <a:rPr lang="zh-TW" altLang="en-US" sz="1800" dirty="0"/>
              <a:t>將測試程式移至正確路徑，並執行</a:t>
            </a:r>
            <a:r>
              <a:rPr lang="en-US" altLang="zh-TW" sz="1800" dirty="0"/>
              <a:t>Run Synthesis		</a:t>
            </a:r>
          </a:p>
        </p:txBody>
      </p:sp>
      <p:sp>
        <p:nvSpPr>
          <p:cNvPr id="20" name="標題 19">
            <a:extLst>
              <a:ext uri="{FF2B5EF4-FFF2-40B4-BE49-F238E27FC236}">
                <a16:creationId xmlns:a16="http://schemas.microsoft.com/office/drawing/2014/main" id="{EC610540-0719-49CA-8FAE-D2D54F74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波形模擬問題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0F91A2-0AB7-4CB2-97FC-D39CBD92F530}"/>
              </a:ext>
            </a:extLst>
          </p:cNvPr>
          <p:cNvSpPr txBox="1"/>
          <p:nvPr/>
        </p:nvSpPr>
        <p:spPr>
          <a:xfrm>
            <a:off x="2853309" y="4675940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3-1.</a:t>
            </a:r>
            <a:r>
              <a:rPr lang="en-US" altLang="zh-TW" sz="1800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Message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1148E6-C5A3-4125-89FC-4780F3C75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45" y="2797564"/>
            <a:ext cx="6026460" cy="181619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C8D11C3-405D-4499-9B75-5556F89F05F7}"/>
              </a:ext>
            </a:extLst>
          </p:cNvPr>
          <p:cNvSpPr txBox="1"/>
          <p:nvPr/>
        </p:nvSpPr>
        <p:spPr>
          <a:xfrm>
            <a:off x="8118974" y="5612284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3-2.</a:t>
            </a:r>
            <a:r>
              <a:rPr lang="en-US" altLang="zh-TW" sz="1800" dirty="0">
                <a:ea typeface="標楷體" panose="03000509000000000000" pitchFamily="65" charset="-120"/>
              </a:rPr>
              <a:t> xvhdl.log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5B0E049-AF16-4B62-B7DC-E1D45561D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846" y="2398070"/>
            <a:ext cx="3266596" cy="312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06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2953" y="1058823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Q3:</a:t>
            </a:r>
            <a:r>
              <a:rPr lang="zh-TW" altLang="en-US" sz="1800" dirty="0"/>
              <a:t> 無法波形模擬</a:t>
            </a:r>
            <a:endParaRPr lang="en-US" altLang="zh-TW" sz="1800" dirty="0"/>
          </a:p>
          <a:p>
            <a:pPr lvl="1"/>
            <a:r>
              <a:rPr lang="en-US" altLang="zh-TW" sz="1800" dirty="0"/>
              <a:t>A3:</a:t>
            </a:r>
            <a:r>
              <a:rPr lang="zh-TW" altLang="en-US" sz="1800" dirty="0"/>
              <a:t> 更改各程式中引用模組的</a:t>
            </a:r>
            <a:r>
              <a:rPr lang="en-US" altLang="zh-TW" sz="1800" dirty="0"/>
              <a:t>Library</a:t>
            </a:r>
            <a:r>
              <a:rPr lang="zh-TW" altLang="en-US" sz="1800" dirty="0"/>
              <a:t>，並執行</a:t>
            </a:r>
            <a:r>
              <a:rPr lang="en-US" altLang="zh-TW" sz="1800" dirty="0"/>
              <a:t>Run Synthesis	</a:t>
            </a:r>
          </a:p>
        </p:txBody>
      </p:sp>
      <p:sp>
        <p:nvSpPr>
          <p:cNvPr id="20" name="標題 19">
            <a:extLst>
              <a:ext uri="{FF2B5EF4-FFF2-40B4-BE49-F238E27FC236}">
                <a16:creationId xmlns:a16="http://schemas.microsoft.com/office/drawing/2014/main" id="{EC610540-0719-49CA-8FAE-D2D54F74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波形模擬問題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0F91A2-0AB7-4CB2-97FC-D39CBD92F530}"/>
              </a:ext>
            </a:extLst>
          </p:cNvPr>
          <p:cNvSpPr txBox="1"/>
          <p:nvPr/>
        </p:nvSpPr>
        <p:spPr>
          <a:xfrm>
            <a:off x="2438109" y="5134456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3-1.</a:t>
            </a:r>
            <a:r>
              <a:rPr lang="en-US" altLang="zh-TW" sz="1800" dirty="0">
                <a:ea typeface="標楷體" panose="03000509000000000000" pitchFamily="65" charset="-120"/>
              </a:rPr>
              <a:t> xvhdl.log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C8D11C3-405D-4499-9B75-5556F89F05F7}"/>
              </a:ext>
            </a:extLst>
          </p:cNvPr>
          <p:cNvSpPr txBox="1"/>
          <p:nvPr/>
        </p:nvSpPr>
        <p:spPr>
          <a:xfrm>
            <a:off x="8353257" y="5063511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3-2.</a:t>
            </a:r>
            <a:r>
              <a:rPr lang="en-US" altLang="zh-TW" sz="1800" dirty="0"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a typeface="標楷體" panose="03000509000000000000" pitchFamily="65" charset="-120"/>
              </a:rPr>
              <a:t>Corner_Detector.vhd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8CB7718-8385-4ECF-8061-46DB6BDF9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772" y="2924545"/>
            <a:ext cx="4065746" cy="198234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5AF9B20-737C-4D40-A691-01A5514D3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04" y="2924545"/>
            <a:ext cx="6569390" cy="198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49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img2.mif:</a:t>
            </a:r>
          </a:p>
          <a:p>
            <a:pPr lvl="2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OS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tool: </a:t>
            </a:r>
            <a:r>
              <a:rPr lang="en-US" altLang="zh-TW" dirty="0">
                <a:hlinkClick r:id="rId2"/>
              </a:rPr>
              <a:t>【</a:t>
            </a:r>
            <a:r>
              <a:rPr lang="zh-TW" altLang="en-US" dirty="0">
                <a:hlinkClick r:id="rId2"/>
              </a:rPr>
              <a:t>原創</a:t>
            </a:r>
            <a:r>
              <a:rPr lang="en-US" altLang="zh-TW" dirty="0">
                <a:hlinkClick r:id="rId2"/>
              </a:rPr>
              <a:t>】bmp</a:t>
            </a:r>
            <a:r>
              <a:rPr lang="zh-TW" altLang="en-US" dirty="0">
                <a:hlinkClick r:id="rId2"/>
              </a:rPr>
              <a:t>轉</a:t>
            </a:r>
            <a:r>
              <a:rPr lang="en-US" altLang="zh-TW" dirty="0" err="1">
                <a:hlinkClick r:id="rId2"/>
              </a:rPr>
              <a:t>mif</a:t>
            </a:r>
            <a:r>
              <a:rPr lang="zh-TW" altLang="en-US" dirty="0">
                <a:hlinkClick r:id="rId2"/>
              </a:rPr>
              <a:t>、</a:t>
            </a:r>
            <a:r>
              <a:rPr lang="en-US" altLang="zh-TW" dirty="0" err="1">
                <a:hlinkClick r:id="rId2"/>
              </a:rPr>
              <a:t>coe</a:t>
            </a:r>
            <a:r>
              <a:rPr lang="zh-TW" altLang="en-US" dirty="0">
                <a:hlinkClick r:id="rId2"/>
              </a:rPr>
              <a:t>或</a:t>
            </a:r>
            <a:r>
              <a:rPr lang="en-US" altLang="zh-TW" dirty="0">
                <a:hlinkClick r:id="rId2"/>
              </a:rPr>
              <a:t>hex</a:t>
            </a:r>
            <a:r>
              <a:rPr lang="zh-TW" altLang="en-US" dirty="0">
                <a:hlinkClick r:id="rId2"/>
              </a:rPr>
              <a:t>軟體發佈及使用介紹 </a:t>
            </a:r>
            <a:r>
              <a:rPr lang="en-US" altLang="zh-TW" dirty="0">
                <a:hlinkClick r:id="rId2"/>
              </a:rPr>
              <a:t>...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波形模擬輸出</a:t>
            </a:r>
            <a:r>
              <a:rPr lang="en-US" altLang="zh-TW" dirty="0"/>
              <a:t>txt</a:t>
            </a:r>
            <a:r>
              <a:rPr lang="zh-TW" altLang="en-US" dirty="0"/>
              <a:t>檔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en-US" altLang="zh-TW" dirty="0" err="1">
                <a:hlinkClick r:id="rId3"/>
              </a:rPr>
              <a:t>vhdl</a:t>
            </a:r>
            <a:r>
              <a:rPr lang="en-US" altLang="zh-TW" dirty="0">
                <a:hlinkClick r:id="rId3"/>
              </a:rPr>
              <a:t> - Copying </a:t>
            </a:r>
            <a:r>
              <a:rPr lang="en-US" altLang="zh-TW" dirty="0" err="1">
                <a:hlinkClick r:id="rId3"/>
              </a:rPr>
              <a:t>ISim</a:t>
            </a:r>
            <a:r>
              <a:rPr lang="en-US" altLang="zh-TW" dirty="0">
                <a:hlinkClick r:id="rId3"/>
              </a:rPr>
              <a:t> results as strings/text - Stack Overflow</a:t>
            </a:r>
            <a:endParaRPr lang="en-US" altLang="zh-TW" dirty="0"/>
          </a:p>
          <a:p>
            <a:pPr marL="914400" lvl="2" indent="0">
              <a:buNone/>
            </a:pPr>
            <a:endParaRPr lang="en-US" altLang="zh-TW" dirty="0">
              <a:hlinkClick r:id="rId4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package:</a:t>
            </a:r>
          </a:p>
          <a:p>
            <a:pPr lvl="2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  <a:hlinkClick r:id="rId5"/>
              </a:rPr>
              <a:t>https://support.xilinx.com/s/question/0D52E00006hpgWwSAI/vhdl-package-in-vivado?language=en_US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D84B1A-F67C-40BD-A571-37BB318156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587" y="4056631"/>
            <a:ext cx="5016758" cy="131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/>
              <a:t>(</a:t>
            </a:r>
            <a:r>
              <a:rPr lang="en-US" altLang="zh-TW" sz="4400"/>
              <a:t>2023/6/24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43243E-91E0-4755-A5F2-8D9062E6FE20}"/>
              </a:ext>
            </a:extLst>
          </p:cNvPr>
          <p:cNvSpPr/>
          <p:nvPr/>
        </p:nvSpPr>
        <p:spPr>
          <a:xfrm>
            <a:off x="4771198" y="1509565"/>
            <a:ext cx="1134166" cy="228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6453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</a:t>
            </a:r>
            <a:r>
              <a:rPr lang="en-US" altLang="zh-TW"/>
              <a:t>(</a:t>
            </a:r>
            <a:r>
              <a:rPr lang="en-US" altLang="zh-TW" sz="4400"/>
              <a:t>2023/6/24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4F2919-82D5-4A97-B135-B89A4EF6BE42}"/>
              </a:ext>
            </a:extLst>
          </p:cNvPr>
          <p:cNvSpPr txBox="1"/>
          <p:nvPr/>
        </p:nvSpPr>
        <p:spPr>
          <a:xfrm>
            <a:off x="838200" y="144793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G01: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SourceCode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278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675C1C10-19E3-45ED-8312-0885E5CCF2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進度統整</a:t>
            </a:r>
            <a:endParaRPr lang="zh-TW" altLang="en-US" dirty="0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EBC2BC77-5992-4C64-B714-8C13F0763125}"/>
              </a:ext>
            </a:extLst>
          </p:cNvPr>
          <p:cNvSpPr txBox="1">
            <a:spLocks/>
          </p:cNvSpPr>
          <p:nvPr/>
        </p:nvSpPr>
        <p:spPr>
          <a:xfrm>
            <a:off x="6606622" y="4680752"/>
            <a:ext cx="4863328" cy="192554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0CEF82-5AEB-439D-86B0-F750BC97B518}"/>
              </a:ext>
            </a:extLst>
          </p:cNvPr>
          <p:cNvSpPr txBox="1"/>
          <p:nvPr/>
        </p:nvSpPr>
        <p:spPr>
          <a:xfrm>
            <a:off x="3196196" y="1922986"/>
            <a:ext cx="5799608" cy="290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六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2023/6/21~2023/6/27: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MATLAB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Simulink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產生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HDL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2023/6/28~2023/7/5:</a:t>
            </a: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使用實驗室的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Harris IP</a:t>
            </a: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HDL_Corner_Algorithm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BRAM(640x480) +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HDL_Corner_Algorithm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波形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加上手繪矩形，以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SW_img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切換圖案、矩形</a:t>
            </a: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err="1">
                <a:cs typeface="Times New Roman" panose="02020603050405020304" pitchFamily="18" charset="0"/>
              </a:rPr>
              <a:t>Harris_warpper</a:t>
            </a:r>
            <a:r>
              <a:rPr lang="en-US" altLang="zh-TW" sz="1600" dirty="0">
                <a:cs typeface="Times New Roman" panose="02020603050405020304" pitchFamily="18" charset="0"/>
              </a:rPr>
              <a:t> + </a:t>
            </a:r>
            <a:r>
              <a:rPr lang="en-US" altLang="zh-TW" sz="1600" dirty="0" err="1">
                <a:cs typeface="Times New Roman" panose="02020603050405020304" pitchFamily="18" charset="0"/>
              </a:rPr>
              <a:t>VGA_out</a:t>
            </a:r>
            <a:r>
              <a:rPr lang="en-US" altLang="zh-TW" sz="1600" dirty="0"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燒錄，以</a:t>
            </a:r>
            <a:r>
              <a:rPr lang="en-US" altLang="zh-TW" sz="1600" dirty="0">
                <a:cs typeface="Times New Roman" panose="02020603050405020304" pitchFamily="18" charset="0"/>
              </a:rPr>
              <a:t>VGA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畫面驗證</a:t>
            </a:r>
            <a:endParaRPr lang="en-US" altLang="zh-TW" sz="16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/>
              <a:t>(2023/6/21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2023911-91E4-4672-A4C2-A22F8B792F1E}"/>
              </a:ext>
            </a:extLst>
          </p:cNvPr>
          <p:cNvSpPr txBox="1">
            <a:spLocks/>
          </p:cNvSpPr>
          <p:nvPr/>
        </p:nvSpPr>
        <p:spPr>
          <a:xfrm>
            <a:off x="3352022" y="1519371"/>
            <a:ext cx="10515600" cy="481554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dirty="0"/>
              <a:t>限制</a:t>
            </a:r>
            <a:r>
              <a:rPr lang="en-US" altLang="zh-TW" dirty="0"/>
              <a:t>: </a:t>
            </a:r>
          </a:p>
          <a:p>
            <a:pPr marL="742950" lvl="2" indent="-285750"/>
            <a:r>
              <a:rPr lang="zh-TW" altLang="en-US" dirty="0"/>
              <a:t>輸入灰階圖檔</a:t>
            </a:r>
            <a:r>
              <a:rPr lang="en-US" altLang="zh-TW" dirty="0"/>
              <a:t>(.bmp)</a:t>
            </a:r>
          </a:p>
          <a:p>
            <a:pPr marL="742950" lvl="2" indent="-285750"/>
            <a:r>
              <a:rPr lang="zh-TW" altLang="en-US" dirty="0"/>
              <a:t>圖檔格式</a:t>
            </a:r>
            <a:r>
              <a:rPr lang="en-US" altLang="zh-TW" dirty="0"/>
              <a:t>: uint8</a:t>
            </a:r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zh-TW" altLang="en-US" dirty="0"/>
              <a:t>檢測記憶體儲存圖形的角點</a:t>
            </a:r>
            <a:r>
              <a:rPr lang="en-US" altLang="zh-TW" dirty="0"/>
              <a:t>(image detect corner)</a:t>
            </a:r>
          </a:p>
          <a:p>
            <a:pPr marL="742950" lvl="2" indent="-285750"/>
            <a:r>
              <a:rPr lang="zh-TW" altLang="en-US" dirty="0"/>
              <a:t>指撥開關切換輸入影像</a:t>
            </a:r>
            <a:endParaRPr lang="en-US" altLang="zh-TW" dirty="0"/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marL="742950" lvl="2" indent="-285750"/>
            <a:r>
              <a:rPr lang="zh-TW" altLang="en-US" dirty="0"/>
              <a:t>外部</a:t>
            </a:r>
            <a:r>
              <a:rPr lang="en-US" altLang="zh-TW" dirty="0"/>
              <a:t>: </a:t>
            </a:r>
          </a:p>
          <a:p>
            <a:pPr marL="1200150" lvl="3" indent="-285750"/>
            <a:r>
              <a:rPr lang="en-US" altLang="zh-TW" dirty="0"/>
              <a:t>VGA</a:t>
            </a:r>
            <a:r>
              <a:rPr lang="zh-TW" altLang="en-US" dirty="0"/>
              <a:t>螢幕</a:t>
            </a:r>
            <a:r>
              <a:rPr lang="en-US" altLang="zh-TW" dirty="0"/>
              <a:t>(800 x 600 pixels)</a:t>
            </a:r>
          </a:p>
          <a:p>
            <a:pPr marL="914400" lvl="3" indent="0">
              <a:buNone/>
            </a:pPr>
            <a:endParaRPr lang="en-US" altLang="zh-TW" dirty="0"/>
          </a:p>
          <a:p>
            <a:pPr marL="285750" lvl="1" indent="-285750"/>
            <a:r>
              <a:rPr lang="zh-TW" altLang="en-US" dirty="0"/>
              <a:t>效能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en-US" altLang="zh-TW" dirty="0"/>
              <a:t>800x600 pixels (FPS = 59.5248)</a:t>
            </a:r>
          </a:p>
          <a:p>
            <a:pPr marL="1200150" lvl="3" indent="-28575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/>
              <a:t>(2023/6/21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 err="1"/>
              <a:t>Vivado</a:t>
            </a:r>
            <a:r>
              <a:rPr lang="en-US" altLang="zh-TW" dirty="0"/>
              <a:t> 2022.1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r>
              <a:rPr lang="en-US" altLang="zh-TW" dirty="0"/>
              <a:t>ZYNQ XC7Z020-CLG484-1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 </a:t>
            </a:r>
            <a:r>
              <a:rPr lang="en-US" altLang="zh-TW" dirty="0"/>
              <a:t>notepad++</a:t>
            </a:r>
          </a:p>
          <a:p>
            <a:pPr marL="0" indent="0">
              <a:buNone/>
            </a:pPr>
            <a:r>
              <a:rPr lang="en-US" altLang="zh-TW" dirty="0"/>
              <a:t>	  BMP2Mif.exe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  </a:t>
            </a:r>
            <a:r>
              <a:rPr lang="en-US" altLang="zh-TW" dirty="0"/>
              <a:t>MATLAB 2023.1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CE911-4704-4872-8690-95681F94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6" y="2957791"/>
            <a:ext cx="4105167" cy="31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/>
              <a:t>(2023/6/21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2363415" y="2484398"/>
            <a:ext cx="8555098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--top module</a:t>
            </a:r>
          </a:p>
          <a:p>
            <a:pPr marL="285750" lvl="1" indent="-285750"/>
            <a:r>
              <a:rPr lang="en-US" altLang="zh-TW" dirty="0"/>
              <a:t>library IEEE;</a:t>
            </a:r>
          </a:p>
          <a:p>
            <a:pPr marL="285750" lvl="1" indent="-285750"/>
            <a:r>
              <a:rPr lang="en-US" altLang="zh-TW" dirty="0"/>
              <a:t>use IEEE.STD_LOGIC_1164.ALL;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ieee.numeric_std.all</a:t>
            </a:r>
            <a:r>
              <a:rPr lang="en-US" altLang="zh-TW" dirty="0"/>
              <a:t>; 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ieee.std_logic_unsigned.all</a:t>
            </a:r>
            <a:r>
              <a:rPr lang="en-US" altLang="zh-TW" dirty="0"/>
              <a:t>;</a:t>
            </a:r>
          </a:p>
          <a:p>
            <a:pPr marL="285750" lvl="1" indent="-285750"/>
            <a:r>
              <a:rPr lang="en-US" altLang="zh-TW" dirty="0">
                <a:cs typeface="Times New Roman" panose="02020603050405020304" pitchFamily="18" charset="0"/>
              </a:rPr>
              <a:t>use </a:t>
            </a:r>
            <a:r>
              <a:rPr lang="en-US" altLang="zh-TW" dirty="0" err="1">
                <a:cs typeface="Times New Roman" panose="02020603050405020304" pitchFamily="18" charset="0"/>
              </a:rPr>
              <a:t>work.HDL_Corner_Algorithm_pkg.ALL</a:t>
            </a:r>
            <a:r>
              <a:rPr lang="en-US" altLang="zh-TW" dirty="0">
                <a:cs typeface="Times New Roman" panose="02020603050405020304" pitchFamily="18" charset="0"/>
              </a:rPr>
              <a:t>;</a:t>
            </a:r>
          </a:p>
          <a:p>
            <a:pPr marL="285750" lvl="1" indent="-285750"/>
            <a:r>
              <a:rPr lang="en-US" altLang="zh-TW" dirty="0">
                <a:cs typeface="Times New Roman" panose="02020603050405020304" pitchFamily="18" charset="0"/>
              </a:rPr>
              <a:t>	--</a:t>
            </a:r>
            <a:r>
              <a:rPr lang="zh-TW" altLang="en-US" dirty="0">
                <a:ea typeface="標楷體" panose="03000509000000000000" pitchFamily="65" charset="-120"/>
                <a:cs typeface="Times New Roman" panose="02020603050405020304" pitchFamily="18" charset="0"/>
              </a:rPr>
              <a:t>參數打包</a:t>
            </a:r>
            <a:endParaRPr lang="en-US" altLang="zh-TW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05AAB6-48F1-40FC-9C88-5E2B4B25E239}"/>
              </a:ext>
            </a:extLst>
          </p:cNvPr>
          <p:cNvSpPr/>
          <p:nvPr/>
        </p:nvSpPr>
        <p:spPr>
          <a:xfrm>
            <a:off x="6487924" y="2484398"/>
            <a:ext cx="3236784" cy="92333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--test bench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STD;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std.textio.all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紀錄波形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542D0805-4BF5-475D-A127-14FAF8635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47" y="4936451"/>
            <a:ext cx="3906015" cy="1044505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Harris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/>
              <a:t>(2023/6/21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6977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Harris kernel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矩陣的兩個特徵值較大，則為角點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B6BE830-F60C-4030-9E16-FF485216E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84" y="2716009"/>
            <a:ext cx="5613705" cy="195846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6BD754-7B71-41AF-A797-ECCCD3D17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959" y="2876344"/>
            <a:ext cx="2934670" cy="31882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0C1CD8C-5096-41E2-AC5E-1202FE195053}"/>
              </a:ext>
            </a:extLst>
          </p:cNvPr>
          <p:cNvSpPr txBox="1"/>
          <p:nvPr/>
        </p:nvSpPr>
        <p:spPr>
          <a:xfrm>
            <a:off x="7928971" y="1999460"/>
            <a:ext cx="2689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對可能的角點評分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9004C7E-C895-44D3-A019-1D9838E5FA65}"/>
              </a:ext>
            </a:extLst>
          </p:cNvPr>
          <p:cNvSpPr txBox="1"/>
          <p:nvPr/>
        </p:nvSpPr>
        <p:spPr>
          <a:xfrm>
            <a:off x="7387959" y="3702724"/>
            <a:ext cx="40499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K: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權重係數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= 0.04 = 5/125 </a:t>
            </a:r>
            <a:endParaRPr lang="en-US" altLang="zh-TW" b="0" i="0" dirty="0">
              <a:solidFill>
                <a:srgbClr val="4007A2"/>
              </a:solidFill>
              <a:effectLst/>
              <a:latin typeface="-apple-system"/>
            </a:endParaRPr>
          </a:p>
          <a:p>
            <a:r>
              <a:rPr lang="en-US" altLang="zh-TW" dirty="0">
                <a:solidFill>
                  <a:srgbClr val="4007A2"/>
                </a:solidFill>
                <a:latin typeface="-apple-system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4007A2"/>
                </a:solidFill>
                <a:latin typeface="-apple-system"/>
                <a:ea typeface="標楷體" panose="03000509000000000000" pitchFamily="65" charset="-120"/>
              </a:rPr>
              <a:t>約等於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乘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“101”,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再右移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7 bits)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90951</TotalTime>
  <Words>1299</Words>
  <Application>Microsoft Office PowerPoint</Application>
  <PresentationFormat>寬螢幕</PresentationFormat>
  <Paragraphs>237</Paragraphs>
  <Slides>28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-apple-system</vt:lpstr>
      <vt:lpstr>標楷體</vt:lpstr>
      <vt:lpstr>Arial</vt:lpstr>
      <vt:lpstr>Calibri</vt:lpstr>
      <vt:lpstr>Times New Roman</vt:lpstr>
      <vt:lpstr>Office 佈景主題</vt:lpstr>
      <vt:lpstr>專案進度報告 Block RAM, Harris(角點檢測)</vt:lpstr>
      <vt:lpstr>控管記錄 – NAS (2023/6/24)</vt:lpstr>
      <vt:lpstr>控管記錄 – NAS (2023/6/24)</vt:lpstr>
      <vt:lpstr>控管記錄 - Git (2023/6/24)</vt:lpstr>
      <vt:lpstr>PowerPoint 簡報</vt:lpstr>
      <vt:lpstr>需求列表 – 軟體需求 (2023/6/21更新)</vt:lpstr>
      <vt:lpstr>需求列表 – 硬體與環境需求 (2023/6/21更新)</vt:lpstr>
      <vt:lpstr>模組列表 (2023/6/21更新)</vt:lpstr>
      <vt:lpstr>系統分析 – Harris (2023/6/21更新)</vt:lpstr>
      <vt:lpstr>系統分析 – Harris分界圖 (2023/6/21更新)</vt:lpstr>
      <vt:lpstr>系統分析 –影像前處理 (2023/6/25更新)</vt:lpstr>
      <vt:lpstr>系統分析 – Break down (2023/6/25更新)</vt:lpstr>
      <vt:lpstr>專案架構圖 – BRAM(2023/6/21更新)</vt:lpstr>
      <vt:lpstr>專案架構圖 – 硬體流程圖(2023/6/23更新)</vt:lpstr>
      <vt:lpstr>專案架構圖 – 方塊圖(2023/6/22更新)</vt:lpstr>
      <vt:lpstr>專案架構圖 – 方塊圖(2023/6/22更新)</vt:lpstr>
      <vt:lpstr>成果展示 – 週進度項目 (2023/6/22)</vt:lpstr>
      <vt:lpstr>成果展示 –以圖形輸入波形模擬</vt:lpstr>
      <vt:lpstr>成果展示 –波形模擬以圖形輸出</vt:lpstr>
      <vt:lpstr>成果展示 – 單元測試: line buffer波形模擬(1/2)</vt:lpstr>
      <vt:lpstr>成果展示 – filter2D波形模擬</vt:lpstr>
      <vt:lpstr>成果展示 – Gaussian filter</vt:lpstr>
      <vt:lpstr>預期進度</vt:lpstr>
      <vt:lpstr>問題記錄 - (電路合成問題)</vt:lpstr>
      <vt:lpstr>問題記錄 - (波形模擬問題)</vt:lpstr>
      <vt:lpstr>問題記錄 - (波形模擬問題)</vt:lpstr>
      <vt:lpstr>問題記錄 - (波形模擬問題)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4834</cp:revision>
  <dcterms:created xsi:type="dcterms:W3CDTF">2019-03-11T13:47:46Z</dcterms:created>
  <dcterms:modified xsi:type="dcterms:W3CDTF">2023-07-05T06:25:12Z</dcterms:modified>
</cp:coreProperties>
</file>