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311" r:id="rId10"/>
    <p:sldId id="1309" r:id="rId11"/>
    <p:sldId id="1293" r:id="rId12"/>
    <p:sldId id="1296" r:id="rId13"/>
    <p:sldId id="1294" r:id="rId14"/>
    <p:sldId id="1301" r:id="rId15"/>
    <p:sldId id="261" r:id="rId16"/>
    <p:sldId id="1305" r:id="rId17"/>
    <p:sldId id="1306" r:id="rId18"/>
    <p:sldId id="1307" r:id="rId19"/>
    <p:sldId id="1300" r:id="rId20"/>
    <p:sldId id="1308" r:id="rId21"/>
    <p:sldId id="1258" r:id="rId22"/>
    <p:sldId id="1282" r:id="rId23"/>
    <p:sldId id="1302" r:id="rId24"/>
    <p:sldId id="1310" r:id="rId25"/>
    <p:sldId id="27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311"/>
            <p14:sldId id="1309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</p14:sldIdLst>
        </p14:section>
        <p14:section name="成果展示(2023/6/7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305"/>
            <p14:sldId id="1306"/>
          </p14:sldIdLst>
        </p14:section>
        <p14:section name="GaussianFilter" id="{7F01304F-5B61-4EF8-B59D-80978D2C5655}">
          <p14:sldIdLst>
            <p14:sldId id="1307"/>
          </p14:sldIdLst>
        </p14:section>
        <p14:section name="NonMaxSuppression" id="{91AB8E4F-5EB5-44E0-83F4-FED74068AA60}">
          <p14:sldIdLst>
            <p14:sldId id="1300"/>
          </p14:sldIdLst>
        </p14:section>
        <p14:section name="HysteresisThresholding" id="{677DD8BF-8F72-4BB6-8F71-78E12EA4D74F}">
          <p14:sldIdLst>
            <p14:sldId id="1308"/>
          </p14:sldIdLst>
        </p14:section>
        <p14:section name="Bram+Canny_warpper" id="{523078B2-3363-4370-BE08-DE5D3D2ADE91}">
          <p14:sldIdLst>
            <p14:sldId id="1258"/>
          </p14:sldIdLst>
        </p14:section>
        <p14:section name="問題紀錄" id="{E54951B3-F25C-472E-B15E-EA7E37F6D2ED}">
          <p14:sldIdLst>
            <p14:sldId id="1282"/>
            <p14:sldId id="1302"/>
            <p14:sldId id="1310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2023/5/30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2023/5/30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7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41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hdlguru.blogspot.com/2020/12/generic-vhdl-code-for-binary-to-gray.html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Canny(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2023/6/14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2023/6/7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影像前處理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AF7140-00C9-4CF3-935E-5EECEB77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06" y="2921496"/>
            <a:ext cx="10788188" cy="19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1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ECF16B-42EF-409F-A13B-DAA8BC1B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69" y="1499863"/>
            <a:ext cx="9274461" cy="44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CF26E1-FBA5-4E66-B450-BECCCB367B95}"/>
              </a:ext>
            </a:extLst>
          </p:cNvPr>
          <p:cNvGrpSpPr/>
          <p:nvPr/>
        </p:nvGrpSpPr>
        <p:grpSpPr>
          <a:xfrm>
            <a:off x="682751" y="1329662"/>
            <a:ext cx="11031394" cy="5146829"/>
            <a:chOff x="682751" y="1329662"/>
            <a:chExt cx="11031394" cy="5146829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1A9D167-B30C-413D-934D-81D80A8792EE}"/>
                </a:ext>
              </a:extLst>
            </p:cNvPr>
            <p:cNvSpPr txBox="1"/>
            <p:nvPr/>
          </p:nvSpPr>
          <p:spPr>
            <a:xfrm>
              <a:off x="1240404" y="1713966"/>
              <a:ext cx="13494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lvl="1"/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DDAFC5D-1C23-41E6-AAD1-E6AD62CD72DC}"/>
                </a:ext>
              </a:extLst>
            </p:cNvPr>
            <p:cNvSpPr txBox="1"/>
            <p:nvPr/>
          </p:nvSpPr>
          <p:spPr>
            <a:xfrm>
              <a:off x="4661206" y="2008300"/>
              <a:ext cx="1349405" cy="45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93A8E29-38EF-43CB-9E5C-6B5DCBC61876}"/>
                </a:ext>
              </a:extLst>
            </p:cNvPr>
            <p:cNvSpPr/>
            <p:nvPr/>
          </p:nvSpPr>
          <p:spPr>
            <a:xfrm>
              <a:off x="682751" y="2096910"/>
              <a:ext cx="2464708" cy="272184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53C9118-DEC7-4442-B7F8-ECA3431D5D30}"/>
                </a:ext>
              </a:extLst>
            </p:cNvPr>
            <p:cNvSpPr/>
            <p:nvPr/>
          </p:nvSpPr>
          <p:spPr>
            <a:xfrm>
              <a:off x="3375521" y="1687439"/>
              <a:ext cx="5422250" cy="438356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583892E-AFE7-428C-BFF1-80E2982096A4}"/>
                </a:ext>
              </a:extLst>
            </p:cNvPr>
            <p:cNvSpPr/>
            <p:nvPr/>
          </p:nvSpPr>
          <p:spPr>
            <a:xfrm>
              <a:off x="1028688" y="2781587"/>
              <a:ext cx="1755078" cy="49141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.bmp </a:t>
              </a:r>
              <a:r>
                <a:rPr lang="zh-TW" altLang="en-US" dirty="0">
                  <a:ea typeface="標楷體" panose="03000509000000000000" pitchFamily="65" charset="-120"/>
                </a:rPr>
                <a:t>轉檔 </a:t>
              </a:r>
              <a:r>
                <a:rPr lang="en-US" altLang="zh-TW" dirty="0">
                  <a:ea typeface="標楷體" panose="03000509000000000000" pitchFamily="65" charset="-120"/>
                </a:rPr>
                <a:t>.COE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3D4FD11-8070-4A10-BCE8-203CF4F8A7D3}"/>
                </a:ext>
              </a:extLst>
            </p:cNvPr>
            <p:cNvSpPr/>
            <p:nvPr/>
          </p:nvSpPr>
          <p:spPr>
            <a:xfrm>
              <a:off x="835138" y="3738136"/>
              <a:ext cx="2159933" cy="45032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/>
                <a:t>.COE</a:t>
              </a:r>
              <a:r>
                <a:rPr lang="zh-TW" altLang="en-US" dirty="0"/>
                <a:t> </a:t>
              </a:r>
              <a:r>
                <a:rPr lang="zh-TW" altLang="en-US" dirty="0">
                  <a:ea typeface="標楷體" panose="03000509000000000000" pitchFamily="65" charset="-120"/>
                </a:rPr>
                <a:t>生成</a:t>
              </a:r>
              <a:r>
                <a:rPr lang="en-US" altLang="zh-TW" dirty="0">
                  <a:ea typeface="標楷體" panose="03000509000000000000" pitchFamily="65" charset="-120"/>
                </a:rPr>
                <a:t>Bram IP</a:t>
              </a:r>
              <a:r>
                <a:rPr lang="zh-TW" altLang="en-US" dirty="0">
                  <a:ea typeface="標楷體" panose="03000509000000000000" pitchFamily="65" charset="-120"/>
                </a:rPr>
                <a:t>核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47C8300-AD69-4444-A5EB-590379672FCB}"/>
                </a:ext>
              </a:extLst>
            </p:cNvPr>
            <p:cNvSpPr/>
            <p:nvPr/>
          </p:nvSpPr>
          <p:spPr>
            <a:xfrm>
              <a:off x="4114638" y="2359775"/>
              <a:ext cx="1598790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計數器同步</a:t>
              </a:r>
              <a:r>
                <a:rPr lang="en-US" altLang="zh-TW" dirty="0">
                  <a:ea typeface="標楷體" panose="03000509000000000000" pitchFamily="65" charset="-120"/>
                </a:rPr>
                <a:t>VGA</a:t>
              </a:r>
              <a:r>
                <a:rPr lang="zh-TW" altLang="en-US" dirty="0">
                  <a:ea typeface="標楷體" panose="03000509000000000000" pitchFamily="65" charset="-120"/>
                </a:rPr>
                <a:t>時脈上數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56B928B-90F0-4BAB-AB08-6B72BEE40FBE}"/>
                </a:ext>
              </a:extLst>
            </p:cNvPr>
            <p:cNvSpPr/>
            <p:nvPr/>
          </p:nvSpPr>
          <p:spPr>
            <a:xfrm>
              <a:off x="3841200" y="3560935"/>
              <a:ext cx="2053701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輸出計數器對應</a:t>
              </a:r>
              <a:r>
                <a:rPr lang="en-US" altLang="zh-TW" dirty="0" err="1">
                  <a:ea typeface="標楷體" panose="03000509000000000000" pitchFamily="65" charset="-120"/>
                </a:rPr>
                <a:t>BRam</a:t>
              </a:r>
              <a:r>
                <a:rPr lang="zh-TW" altLang="en-US" dirty="0">
                  <a:ea typeface="標楷體" panose="03000509000000000000" pitchFamily="65" charset="-120"/>
                </a:rPr>
                <a:t>位址之資料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C95C8D7-6D43-43B4-AE16-0C6A933C33D6}"/>
                </a:ext>
              </a:extLst>
            </p:cNvPr>
            <p:cNvSpPr txBox="1"/>
            <p:nvPr/>
          </p:nvSpPr>
          <p:spPr>
            <a:xfrm>
              <a:off x="9687078" y="1648225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VGA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793F9E0-9E15-42FC-92EE-F2D47D93FD75}"/>
                </a:ext>
              </a:extLst>
            </p:cNvPr>
            <p:cNvSpPr/>
            <p:nvPr/>
          </p:nvSpPr>
          <p:spPr>
            <a:xfrm>
              <a:off x="9249437" y="2036709"/>
              <a:ext cx="2464708" cy="38403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/>
            </a:p>
          </p:txBody>
        </p:sp>
        <p:sp>
          <p:nvSpPr>
            <p:cNvPr id="15" name="箭號: 向下 14">
              <a:extLst>
                <a:ext uri="{FF2B5EF4-FFF2-40B4-BE49-F238E27FC236}">
                  <a16:creationId xmlns:a16="http://schemas.microsoft.com/office/drawing/2014/main" id="{9F248009-1BEF-4325-804D-D7AF5FB0C483}"/>
                </a:ext>
              </a:extLst>
            </p:cNvPr>
            <p:cNvSpPr/>
            <p:nvPr/>
          </p:nvSpPr>
          <p:spPr>
            <a:xfrm>
              <a:off x="1786380" y="3283022"/>
              <a:ext cx="292963" cy="450326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9ABC023A-A4F9-47DB-9481-6822B7CBDE01}"/>
                </a:ext>
              </a:extLst>
            </p:cNvPr>
            <p:cNvSpPr/>
            <p:nvPr/>
          </p:nvSpPr>
          <p:spPr>
            <a:xfrm rot="16200000">
              <a:off x="3262527" y="3520688"/>
              <a:ext cx="333744" cy="816903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ABDE700D-8183-4279-9481-B497130722CB}"/>
                </a:ext>
              </a:extLst>
            </p:cNvPr>
            <p:cNvSpPr/>
            <p:nvPr/>
          </p:nvSpPr>
          <p:spPr>
            <a:xfrm>
              <a:off x="4758542" y="3087193"/>
              <a:ext cx="337352" cy="4508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箭號: 向下 18">
              <a:extLst>
                <a:ext uri="{FF2B5EF4-FFF2-40B4-BE49-F238E27FC236}">
                  <a16:creationId xmlns:a16="http://schemas.microsoft.com/office/drawing/2014/main" id="{BCA188D4-791C-4BE1-86A5-F9DCA0D77F68}"/>
                </a:ext>
              </a:extLst>
            </p:cNvPr>
            <p:cNvSpPr/>
            <p:nvPr/>
          </p:nvSpPr>
          <p:spPr>
            <a:xfrm rot="16200000">
              <a:off x="7711757" y="534020"/>
              <a:ext cx="319432" cy="4261538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1857E2A-CE72-4393-A726-7188FA6BAF6B}"/>
                </a:ext>
              </a:extLst>
            </p:cNvPr>
            <p:cNvSpPr/>
            <p:nvPr/>
          </p:nvSpPr>
          <p:spPr>
            <a:xfrm>
              <a:off x="9985429" y="2359775"/>
              <a:ext cx="992723" cy="70847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Hsync</a:t>
              </a:r>
              <a:r>
                <a:rPr lang="en-US" altLang="zh-TW" dirty="0">
                  <a:ea typeface="標楷體" panose="03000509000000000000" pitchFamily="65" charset="-120"/>
                </a:rPr>
                <a:t>,</a:t>
              </a:r>
            </a:p>
            <a:p>
              <a:pPr algn="ctr"/>
              <a:r>
                <a:rPr lang="en-US" altLang="zh-TW" dirty="0" err="1">
                  <a:ea typeface="標楷體" panose="03000509000000000000" pitchFamily="65" charset="-120"/>
                </a:rPr>
                <a:t>Vsync</a:t>
              </a:r>
              <a:endParaRPr lang="en-US" altLang="zh-TW" dirty="0"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D14840B-B536-4728-9608-04CC50AEEA86}"/>
                </a:ext>
              </a:extLst>
            </p:cNvPr>
            <p:cNvSpPr/>
            <p:nvPr/>
          </p:nvSpPr>
          <p:spPr>
            <a:xfrm>
              <a:off x="9700321" y="4526344"/>
              <a:ext cx="1639956" cy="1139470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 err="1">
                  <a:ea typeface="標楷體" panose="03000509000000000000" pitchFamily="65" charset="-120"/>
                </a:rPr>
                <a:t>VGA_Red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VGA_Grn</a:t>
              </a:r>
              <a:r>
                <a:rPr lang="en-US" altLang="zh-TW" dirty="0">
                  <a:ea typeface="標楷體" panose="03000509000000000000" pitchFamily="65" charset="-120"/>
                </a:rPr>
                <a:t>[3],</a:t>
              </a:r>
            </a:p>
            <a:p>
              <a:r>
                <a:rPr lang="en-US" altLang="zh-TW" dirty="0">
                  <a:ea typeface="標楷體" panose="03000509000000000000" pitchFamily="65" charset="-120"/>
                </a:rPr>
                <a:t> </a:t>
              </a:r>
              <a:r>
                <a:rPr lang="en-US" altLang="zh-TW" dirty="0" err="1">
                  <a:ea typeface="標楷體" panose="03000509000000000000" pitchFamily="65" charset="-120"/>
                </a:rPr>
                <a:t>VGA_Blu</a:t>
              </a:r>
              <a:r>
                <a:rPr lang="en-US" altLang="zh-TW" dirty="0">
                  <a:ea typeface="標楷體" panose="03000509000000000000" pitchFamily="65" charset="-120"/>
                </a:rPr>
                <a:t>[2],</a:t>
              </a:r>
            </a:p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C8D313AA-BE73-427F-846A-5B32E79686D5}"/>
                </a:ext>
              </a:extLst>
            </p:cNvPr>
            <p:cNvSpPr/>
            <p:nvPr/>
          </p:nvSpPr>
          <p:spPr>
            <a:xfrm>
              <a:off x="3739946" y="4748036"/>
              <a:ext cx="2374544" cy="69608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padding</a:t>
              </a:r>
              <a:r>
                <a:rPr lang="zh-TW" altLang="en-US" dirty="0">
                  <a:ea typeface="標楷體" panose="03000509000000000000" pitchFamily="65" charset="-120"/>
                </a:rPr>
                <a:t>並依序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存進</a:t>
              </a:r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EAC2321-91CF-4F2A-9B5F-49EE4E4762CF}"/>
                </a:ext>
              </a:extLst>
            </p:cNvPr>
            <p:cNvSpPr txBox="1"/>
            <p:nvPr/>
          </p:nvSpPr>
          <p:spPr>
            <a:xfrm>
              <a:off x="5184686" y="1329662"/>
              <a:ext cx="13494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FPGA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箭號: 向下 28">
              <a:extLst>
                <a:ext uri="{FF2B5EF4-FFF2-40B4-BE49-F238E27FC236}">
                  <a16:creationId xmlns:a16="http://schemas.microsoft.com/office/drawing/2014/main" id="{96944051-808C-45B4-8CCC-03A048F0190A}"/>
                </a:ext>
              </a:extLst>
            </p:cNvPr>
            <p:cNvSpPr/>
            <p:nvPr/>
          </p:nvSpPr>
          <p:spPr>
            <a:xfrm>
              <a:off x="4731560" y="4294197"/>
              <a:ext cx="337352" cy="428840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3D43EE71-EA31-4472-9D0B-FE4821B97E32}"/>
                </a:ext>
              </a:extLst>
            </p:cNvPr>
            <p:cNvSpPr/>
            <p:nvPr/>
          </p:nvSpPr>
          <p:spPr>
            <a:xfrm>
              <a:off x="6225052" y="2133252"/>
              <a:ext cx="2224890" cy="3628011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141F0C7-CF3B-45BE-933F-9731D496FBD1}"/>
                </a:ext>
              </a:extLst>
            </p:cNvPr>
            <p:cNvSpPr txBox="1"/>
            <p:nvPr/>
          </p:nvSpPr>
          <p:spPr>
            <a:xfrm>
              <a:off x="6293054" y="1779300"/>
              <a:ext cx="1796059" cy="856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</a:rPr>
                <a:t>影像前處理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E27C7118-7C43-4ECD-B103-5B2589A91F51}"/>
                </a:ext>
              </a:extLst>
            </p:cNvPr>
            <p:cNvSpPr/>
            <p:nvPr/>
          </p:nvSpPr>
          <p:spPr>
            <a:xfrm>
              <a:off x="6861837" y="3695936"/>
              <a:ext cx="1145745" cy="425452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高斯濾波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FF311E9-CE11-45DD-943B-58C1C420746F}"/>
                </a:ext>
              </a:extLst>
            </p:cNvPr>
            <p:cNvSpPr/>
            <p:nvPr/>
          </p:nvSpPr>
          <p:spPr>
            <a:xfrm>
              <a:off x="6527087" y="4421656"/>
              <a:ext cx="1745013" cy="404289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非極大值抑制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DE7FF3C3-083E-4055-B7C7-CA56AAD5E22C}"/>
                </a:ext>
              </a:extLst>
            </p:cNvPr>
            <p:cNvSpPr/>
            <p:nvPr/>
          </p:nvSpPr>
          <p:spPr>
            <a:xfrm>
              <a:off x="6809490" y="5126214"/>
              <a:ext cx="1250437" cy="40160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fontAlgn="base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zh-TW" altLang="en-US" sz="1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雙邊濾波</a:t>
              </a:r>
              <a:endPara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" name="箭號: 迴轉箭號 3">
              <a:extLst>
                <a:ext uri="{FF2B5EF4-FFF2-40B4-BE49-F238E27FC236}">
                  <a16:creationId xmlns:a16="http://schemas.microsoft.com/office/drawing/2014/main" id="{FB9099B6-AFB9-4F7C-9800-D971BD7FC072}"/>
                </a:ext>
              </a:extLst>
            </p:cNvPr>
            <p:cNvSpPr/>
            <p:nvPr/>
          </p:nvSpPr>
          <p:spPr>
            <a:xfrm flipV="1">
              <a:off x="4758542" y="5465900"/>
              <a:ext cx="2929520" cy="1010591"/>
            </a:xfrm>
            <a:prstGeom prst="uturnArrow">
              <a:avLst>
                <a:gd name="adj1" fmla="val 20436"/>
                <a:gd name="adj2" fmla="val 25000"/>
                <a:gd name="adj3" fmla="val 25000"/>
                <a:gd name="adj4" fmla="val 43750"/>
                <a:gd name="adj5" fmla="val 7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7C26B2-77D2-4A43-9144-EA912F7A579B}"/>
                </a:ext>
              </a:extLst>
            </p:cNvPr>
            <p:cNvSpPr/>
            <p:nvPr/>
          </p:nvSpPr>
          <p:spPr>
            <a:xfrm>
              <a:off x="6331334" y="2402043"/>
              <a:ext cx="2061905" cy="993625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TW" altLang="en-US" dirty="0">
                  <a:ea typeface="標楷體" panose="03000509000000000000" pitchFamily="65" charset="-120"/>
                </a:rPr>
                <a:t>對</a:t>
              </a:r>
              <a:r>
                <a:rPr lang="en-US" altLang="zh-TW" dirty="0">
                  <a:ea typeface="標楷體" panose="03000509000000000000" pitchFamily="65" charset="-120"/>
                </a:rPr>
                <a:t>gradient kernel</a:t>
              </a:r>
              <a:r>
                <a:rPr lang="zh-TW" altLang="en-US" dirty="0">
                  <a:ea typeface="標楷體" panose="03000509000000000000" pitchFamily="65" charset="-120"/>
                </a:rPr>
                <a:t>、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en-US" altLang="zh-TW" dirty="0" err="1">
                  <a:ea typeface="標楷體" panose="03000509000000000000" pitchFamily="65" charset="-120"/>
                </a:rPr>
                <a:t>cachesystem</a:t>
              </a:r>
              <a:endParaRPr lang="en-US" altLang="zh-TW" dirty="0"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ea typeface="標楷體" panose="03000509000000000000" pitchFamily="65" charset="-120"/>
                </a:rPr>
                <a:t>做梯度比較</a:t>
              </a:r>
            </a:p>
          </p:txBody>
        </p:sp>
        <p:sp>
          <p:nvSpPr>
            <p:cNvPr id="35" name="箭號: 向下 34">
              <a:extLst>
                <a:ext uri="{FF2B5EF4-FFF2-40B4-BE49-F238E27FC236}">
                  <a16:creationId xmlns:a16="http://schemas.microsoft.com/office/drawing/2014/main" id="{E4CC613A-A93A-4A51-BE92-7F7B132BD35F}"/>
                </a:ext>
              </a:extLst>
            </p:cNvPr>
            <p:cNvSpPr/>
            <p:nvPr/>
          </p:nvSpPr>
          <p:spPr>
            <a:xfrm rot="16200000">
              <a:off x="8736693" y="4493737"/>
              <a:ext cx="273562" cy="1627209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DA255AF3-D19E-4888-819F-7C32E29E560F}"/>
                </a:ext>
              </a:extLst>
            </p:cNvPr>
            <p:cNvSpPr/>
            <p:nvPr/>
          </p:nvSpPr>
          <p:spPr>
            <a:xfrm>
              <a:off x="7246556" y="3397368"/>
              <a:ext cx="337352" cy="354414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2402F01D-A19A-4F3C-9A18-5AD82DBCE918}"/>
                </a:ext>
              </a:extLst>
            </p:cNvPr>
            <p:cNvSpPr/>
            <p:nvPr/>
          </p:nvSpPr>
          <p:spPr>
            <a:xfrm>
              <a:off x="7250940" y="4124416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下 37">
              <a:extLst>
                <a:ext uri="{FF2B5EF4-FFF2-40B4-BE49-F238E27FC236}">
                  <a16:creationId xmlns:a16="http://schemas.microsoft.com/office/drawing/2014/main" id="{9D950DCA-0BC8-4F88-BD3E-C30BA4580F8E}"/>
                </a:ext>
              </a:extLst>
            </p:cNvPr>
            <p:cNvSpPr/>
            <p:nvPr/>
          </p:nvSpPr>
          <p:spPr>
            <a:xfrm>
              <a:off x="7258949" y="4843438"/>
              <a:ext cx="337352" cy="322195"/>
            </a:xfrm>
            <a:prstGeom prst="downArrow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624615" y="1379160"/>
            <a:ext cx="3808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VGA_out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528875" y="1642385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0329736-B7EA-4236-9954-8111364C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" y="3654326"/>
            <a:ext cx="11976716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/6/7~6/14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r>
              <a:rPr lang="en-US" altLang="zh-TW" sz="1800" dirty="0" err="1"/>
              <a:t>GaussianFilter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285750" lvl="1" indent="-285750"/>
            <a:r>
              <a:rPr lang="en-US" altLang="zh-TW" sz="1800" dirty="0" err="1">
                <a:ea typeface="Tahoma" panose="020B0604030504040204" pitchFamily="34" charset="0"/>
              </a:rPr>
              <a:t>NonMaxSuppression</a:t>
            </a:r>
            <a:r>
              <a:rPr lang="zh-TW" altLang="en-US" sz="1800" dirty="0">
                <a:ea typeface="Tahoma" panose="020B0604030504040204" pitchFamily="34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sz="1800" dirty="0"/>
          </a:p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</a:rPr>
              <a:t>2023/6/15~6/21:</a:t>
            </a: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HysteresisThresholding</a:t>
            </a:r>
            <a:r>
              <a:rPr lang="zh-TW" altLang="en-US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 err="1">
                <a:cs typeface="Times New Roman" panose="02020603050405020304" pitchFamily="18" charset="0"/>
              </a:rPr>
              <a:t>Canny_warpper</a:t>
            </a:r>
            <a:r>
              <a:rPr lang="en-US" altLang="zh-TW" sz="1800" dirty="0">
                <a:cs typeface="Times New Roman" panose="02020603050405020304" pitchFamily="18" charset="0"/>
              </a:rPr>
              <a:t> + </a:t>
            </a:r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0, 0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8" y="5450018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BA0883-DD0C-4637-B835-49F728E7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2" y="2814650"/>
            <a:ext cx="7302875" cy="24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sz="1800" dirty="0">
                <a:latin typeface="Times New Roman" panose="02020603050405020304" pitchFamily="18" charset="0"/>
              </a:rPr>
              <a:t>640x480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200,200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6232549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7FF50E-0141-4B4A-9846-E7F4B52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44" y="2212792"/>
            <a:ext cx="8985712" cy="4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Gaussian filter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1463153" y="1298340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8682231" y="5887492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下一個畫面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8C4FF-F655-4380-8D75-6BAF7745C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189" y="2062355"/>
            <a:ext cx="7130432" cy="37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en-US" altLang="zh-TW" sz="3200" dirty="0" err="1"/>
              <a:t>NonMaxSuppression</a:t>
            </a:r>
            <a:r>
              <a:rPr lang="en-US" altLang="zh-TW" sz="3200" dirty="0"/>
              <a:t> </a:t>
            </a:r>
            <a:r>
              <a:rPr lang="zh-TW" altLang="en-US" sz="3200" dirty="0"/>
              <a:t>波形模擬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064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2023/6/4~2023/6/21:</a:t>
            </a:r>
          </a:p>
          <a:p>
            <a:pPr lvl="2" fontAlgn="base"/>
            <a:r>
              <a:rPr lang="en-US" altLang="zh-TW" sz="1800" dirty="0"/>
              <a:t>Bram(640x480) + Canny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建立新專案，新增</a:t>
            </a:r>
            <a:r>
              <a:rPr lang="en-US" altLang="zh-TW" sz="1800" dirty="0"/>
              <a:t>=&gt;</a:t>
            </a:r>
            <a:r>
              <a:rPr lang="zh-TW" altLang="en-US" sz="1800" dirty="0"/>
              <a:t>引用</a:t>
            </a:r>
            <a:r>
              <a:rPr lang="en-US" altLang="zh-TW" sz="1800" dirty="0"/>
              <a:t>import</a:t>
            </a:r>
            <a:r>
              <a:rPr lang="zh-TW" altLang="en-US" sz="1800" dirty="0"/>
              <a:t> 原專案的</a:t>
            </a:r>
            <a:r>
              <a:rPr lang="en-US" altLang="zh-TW" sz="1800" dirty="0"/>
              <a:t>.</a:t>
            </a:r>
            <a:r>
              <a:rPr lang="en-US" altLang="zh-TW" sz="1800" dirty="0" err="1"/>
              <a:t>vhd</a:t>
            </a:r>
            <a:r>
              <a:rPr lang="zh-TW" altLang="en-US" sz="1800" dirty="0"/>
              <a:t>檔案，新增</a:t>
            </a:r>
            <a:r>
              <a:rPr lang="en-US" altLang="zh-TW" sz="1800" dirty="0" err="1"/>
              <a:t>testbench.vhd</a:t>
            </a:r>
            <a:r>
              <a:rPr lang="zh-TW" altLang="en-US" sz="1800" dirty="0"/>
              <a:t>並修正</a:t>
            </a:r>
            <a:r>
              <a:rPr lang="en-US" altLang="zh-TW" sz="1800" dirty="0"/>
              <a:t>component</a:t>
            </a:r>
            <a:r>
              <a:rPr lang="zh-TW" altLang="en-US" sz="1800" dirty="0"/>
              <a:t>的</a:t>
            </a:r>
            <a:r>
              <a:rPr lang="en-US" altLang="zh-TW" sz="1800" dirty="0" err="1"/>
              <a:t>BRAM_Canny_Top</a:t>
            </a:r>
            <a:r>
              <a:rPr lang="en-US" altLang="zh-TW" sz="1800" dirty="0"/>
              <a:t>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5374688" y="5002776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80" y="2890457"/>
            <a:ext cx="9468337" cy="20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1441880" y="422679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04D9F2-25B9-4444-853C-8C9A01BB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701" y="2033870"/>
            <a:ext cx="5073911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輸出圖像會少頭兩行</a:t>
            </a:r>
            <a:endParaRPr lang="en-US" altLang="zh-TW" sz="1800" dirty="0"/>
          </a:p>
          <a:p>
            <a:pPr lvl="1"/>
            <a:r>
              <a:rPr lang="en-US" altLang="zh-TW" sz="1800" dirty="0"/>
              <a:t>A2:</a:t>
            </a:r>
            <a:r>
              <a:rPr lang="zh-TW" altLang="en-US" sz="1800" dirty="0"/>
              <a:t> 會在下一個畫面補上</a:t>
            </a:r>
            <a:r>
              <a:rPr lang="en-US" altLang="zh-TW" sz="1800" dirty="0"/>
              <a:t>FIFO</a:t>
            </a:r>
            <a:r>
              <a:rPr lang="zh-TW" altLang="en-US" sz="1800" dirty="0"/>
              <a:t>輸出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9518410" y="567159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299694-65A9-4266-AD0B-DB409B34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36" y="2160888"/>
            <a:ext cx="7354833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img2gray:</a:t>
            </a:r>
          </a:p>
          <a:p>
            <a:pPr lvl="2"/>
            <a:r>
              <a:rPr lang="en-US" altLang="zh-TW" dirty="0">
                <a:hlinkClick r:id="rId3"/>
              </a:rPr>
              <a:t>VHDL coding tips and tricks: Generic VHDL Code for Binary to Gray and Gray to Binary converter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579960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Cachesystem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Guassian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+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非極大值抑制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2023/6/14~2023/6/20: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雙邊濾波波型模擬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VGA_out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燒錄驗證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Canny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352022" y="145973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r>
              <a:rPr lang="zh-TW" altLang="en-US" dirty="0"/>
              <a:t>按鈕調變</a:t>
            </a:r>
            <a:r>
              <a:rPr lang="en-US" altLang="zh-TW" dirty="0"/>
              <a:t>Canny</a:t>
            </a:r>
            <a:r>
              <a:rPr lang="zh-TW" altLang="en-US" dirty="0"/>
              <a:t>的上</a:t>
            </a:r>
            <a:r>
              <a:rPr lang="en-US" altLang="zh-TW" dirty="0"/>
              <a:t>, </a:t>
            </a:r>
            <a:r>
              <a:rPr lang="zh-TW" altLang="en-US" dirty="0"/>
              <a:t>下 </a:t>
            </a:r>
            <a:r>
              <a:rPr lang="en-US" altLang="zh-TW" dirty="0"/>
              <a:t>threshold</a:t>
            </a:r>
            <a:r>
              <a:rPr lang="zh-TW" altLang="en-US" dirty="0"/>
              <a:t>數值</a:t>
            </a:r>
            <a:endParaRPr lang="en-US" altLang="zh-TW" dirty="0"/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</a:t>
            </a:r>
            <a:r>
              <a:rPr lang="en-US" altLang="zh-TW" dirty="0"/>
              <a:t>notepad++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sz="4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0" y="2498659"/>
            <a:ext cx="5776892" cy="2766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Gaussian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</a:rPr>
              <a:t> filter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GaussianFilter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NonMaxSuppression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642367" y="5255571"/>
            <a:ext cx="745725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6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87514</TotalTime>
  <Words>999</Words>
  <Application>Microsoft Office PowerPoint</Application>
  <PresentationFormat>寬螢幕</PresentationFormat>
  <Paragraphs>219</Paragraphs>
  <Slides>25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標楷體</vt:lpstr>
      <vt:lpstr>Arial</vt:lpstr>
      <vt:lpstr>Calibri</vt:lpstr>
      <vt:lpstr>Times New Roman</vt:lpstr>
      <vt:lpstr>Office 佈景主題</vt:lpstr>
      <vt:lpstr>專案進度報告 Block Ram, Canny(邊緣檢測)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Cachesystem (2023/5/27更新)</vt:lpstr>
      <vt:lpstr>系統分析 – Gaussian filter (2023/5/27更新)</vt:lpstr>
      <vt:lpstr>系統分析 –影像前處理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成果展示 – 週進度項目 (2023/5/31)</vt:lpstr>
      <vt:lpstr>成果展示 – 單元測試: Cache system(1/2)</vt:lpstr>
      <vt:lpstr>成果展示 – 單元測試: Cache system(2/2)</vt:lpstr>
      <vt:lpstr>成果展示 – Gaussian filter波形模擬</vt:lpstr>
      <vt:lpstr>成果展示 – NonMaxSuppression 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4489</cp:revision>
  <dcterms:created xsi:type="dcterms:W3CDTF">2019-03-11T13:47:46Z</dcterms:created>
  <dcterms:modified xsi:type="dcterms:W3CDTF">2023-05-30T15:07:04Z</dcterms:modified>
</cp:coreProperties>
</file>