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50" r:id="rId9"/>
    <p:sldId id="1293" r:id="rId10"/>
    <p:sldId id="1296" r:id="rId11"/>
    <p:sldId id="1294" r:id="rId12"/>
    <p:sldId id="1301" r:id="rId13"/>
    <p:sldId id="261" r:id="rId14"/>
    <p:sldId id="1287" r:id="rId15"/>
    <p:sldId id="1304" r:id="rId16"/>
    <p:sldId id="1305" r:id="rId17"/>
    <p:sldId id="1306" r:id="rId18"/>
    <p:sldId id="1307" r:id="rId19"/>
    <p:sldId id="1300" r:id="rId20"/>
    <p:sldId id="1258" r:id="rId21"/>
    <p:sldId id="1282" r:id="rId22"/>
    <p:sldId id="1303" r:id="rId23"/>
    <p:sldId id="1302" r:id="rId24"/>
    <p:sldId id="27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01"/>
          </p14:sldIdLst>
        </p14:section>
        <p14:section name="成果展示(2023/5/31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287"/>
            <p14:sldId id="1304"/>
            <p14:sldId id="1305"/>
            <p14:sldId id="1306"/>
          </p14:sldIdLst>
        </p14:section>
        <p14:section name="Sobel" id="{7F01304F-5B61-4EF8-B59D-80978D2C5655}">
          <p14:sldIdLst>
            <p14:sldId id="1307"/>
            <p14:sldId id="1300"/>
            <p14:sldId id="1258"/>
          </p14:sldIdLst>
        </p14:section>
        <p14:section name="問題紀錄" id="{E54951B3-F25C-472E-B15E-EA7E37F6D2ED}">
          <p14:sldIdLst>
            <p14:sldId id="1282"/>
            <p14:sldId id="1303"/>
            <p14:sldId id="1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9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7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question/0D52E00006hpsIZSAY/usfxsim62-elaborate-step-failed-with-errors-at-vivado-20152-behavioural-simulation?language=en_US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Sobel(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2023/6/8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2023/5/31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A9D167-B30C-413D-934D-81D80A8792EE}"/>
              </a:ext>
            </a:extLst>
          </p:cNvPr>
          <p:cNvSpPr txBox="1"/>
          <p:nvPr/>
        </p:nvSpPr>
        <p:spPr>
          <a:xfrm>
            <a:off x="1240404" y="1713966"/>
            <a:ext cx="134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DAFC5D-1C23-41E6-AAD1-E6AD62CD72DC}"/>
              </a:ext>
            </a:extLst>
          </p:cNvPr>
          <p:cNvSpPr txBox="1"/>
          <p:nvPr/>
        </p:nvSpPr>
        <p:spPr>
          <a:xfrm>
            <a:off x="4661206" y="2008300"/>
            <a:ext cx="1349405" cy="45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FPGA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3A8E29-38EF-43CB-9E5C-6B5DCBC61876}"/>
              </a:ext>
            </a:extLst>
          </p:cNvPr>
          <p:cNvSpPr/>
          <p:nvPr/>
        </p:nvSpPr>
        <p:spPr>
          <a:xfrm>
            <a:off x="682751" y="2096910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53C9118-DEC7-4442-B7F8-ECA3431D5D30}"/>
              </a:ext>
            </a:extLst>
          </p:cNvPr>
          <p:cNvSpPr/>
          <p:nvPr/>
        </p:nvSpPr>
        <p:spPr>
          <a:xfrm>
            <a:off x="3375521" y="2067831"/>
            <a:ext cx="5223100" cy="362277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583892E-AFE7-428C-BFF1-80E2982096A4}"/>
              </a:ext>
            </a:extLst>
          </p:cNvPr>
          <p:cNvSpPr/>
          <p:nvPr/>
        </p:nvSpPr>
        <p:spPr>
          <a:xfrm>
            <a:off x="1028688" y="2781587"/>
            <a:ext cx="1755078" cy="49141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.bmp </a:t>
            </a:r>
            <a:r>
              <a:rPr lang="zh-TW" altLang="en-US" dirty="0">
                <a:ea typeface="標楷體" panose="03000509000000000000" pitchFamily="65" charset="-120"/>
              </a:rPr>
              <a:t>轉檔 </a:t>
            </a:r>
            <a:r>
              <a:rPr lang="en-US" altLang="zh-TW" dirty="0">
                <a:ea typeface="標楷體" panose="03000509000000000000" pitchFamily="65" charset="-120"/>
              </a:rPr>
              <a:t>.COE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D4FD11-8070-4A10-BCE8-203CF4F8A7D3}"/>
              </a:ext>
            </a:extLst>
          </p:cNvPr>
          <p:cNvSpPr/>
          <p:nvPr/>
        </p:nvSpPr>
        <p:spPr>
          <a:xfrm>
            <a:off x="835138" y="3738136"/>
            <a:ext cx="2159933" cy="45032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.COE</a:t>
            </a:r>
            <a:r>
              <a:rPr lang="zh-TW" altLang="en-US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生成</a:t>
            </a:r>
            <a:r>
              <a:rPr lang="en-US" altLang="zh-TW" dirty="0">
                <a:ea typeface="標楷體" panose="03000509000000000000" pitchFamily="65" charset="-120"/>
              </a:rPr>
              <a:t>Bram IP</a:t>
            </a:r>
            <a:r>
              <a:rPr lang="zh-TW" altLang="en-US" dirty="0">
                <a:ea typeface="標楷體" panose="03000509000000000000" pitchFamily="65" charset="-120"/>
              </a:rPr>
              <a:t>核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47C8300-AD69-4444-A5EB-590379672FCB}"/>
              </a:ext>
            </a:extLst>
          </p:cNvPr>
          <p:cNvSpPr/>
          <p:nvPr/>
        </p:nvSpPr>
        <p:spPr>
          <a:xfrm>
            <a:off x="4114638" y="2359775"/>
            <a:ext cx="1598790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計數器同步</a:t>
            </a:r>
            <a:r>
              <a:rPr lang="en-US" altLang="zh-TW" dirty="0">
                <a:ea typeface="標楷體" panose="03000509000000000000" pitchFamily="65" charset="-120"/>
              </a:rPr>
              <a:t>VGA</a:t>
            </a:r>
            <a:r>
              <a:rPr lang="zh-TW" altLang="en-US" dirty="0">
                <a:ea typeface="標楷體" panose="03000509000000000000" pitchFamily="65" charset="-120"/>
              </a:rPr>
              <a:t>時脈上數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56B928B-90F0-4BAB-AB08-6B72BEE40FBE}"/>
              </a:ext>
            </a:extLst>
          </p:cNvPr>
          <p:cNvSpPr/>
          <p:nvPr/>
        </p:nvSpPr>
        <p:spPr>
          <a:xfrm>
            <a:off x="3841200" y="3560935"/>
            <a:ext cx="2053701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輸出計數器對應</a:t>
            </a:r>
            <a:r>
              <a:rPr lang="en-US" altLang="zh-TW" dirty="0" err="1">
                <a:ea typeface="標楷體" panose="03000509000000000000" pitchFamily="65" charset="-120"/>
              </a:rPr>
              <a:t>BRam</a:t>
            </a:r>
            <a:r>
              <a:rPr lang="zh-TW" altLang="en-US" dirty="0">
                <a:ea typeface="標楷體" panose="03000509000000000000" pitchFamily="65" charset="-120"/>
              </a:rPr>
              <a:t>位址之資料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95C8D7-6D43-43B4-AE16-0C6A933C33D6}"/>
              </a:ext>
            </a:extLst>
          </p:cNvPr>
          <p:cNvSpPr txBox="1"/>
          <p:nvPr/>
        </p:nvSpPr>
        <p:spPr>
          <a:xfrm>
            <a:off x="9335611" y="1688537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793F9E0-9E15-42FC-92EE-F2D47D93FD75}"/>
              </a:ext>
            </a:extLst>
          </p:cNvPr>
          <p:cNvSpPr/>
          <p:nvPr/>
        </p:nvSpPr>
        <p:spPr>
          <a:xfrm>
            <a:off x="8897970" y="2077021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9F248009-1BEF-4325-804D-D7AF5FB0C483}"/>
              </a:ext>
            </a:extLst>
          </p:cNvPr>
          <p:cNvSpPr/>
          <p:nvPr/>
        </p:nvSpPr>
        <p:spPr>
          <a:xfrm>
            <a:off x="1786380" y="3283022"/>
            <a:ext cx="292963" cy="450326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9ABC023A-A4F9-47DB-9481-6822B7CBDE01}"/>
              </a:ext>
            </a:extLst>
          </p:cNvPr>
          <p:cNvSpPr/>
          <p:nvPr/>
        </p:nvSpPr>
        <p:spPr>
          <a:xfrm rot="16200000">
            <a:off x="3262527" y="3520688"/>
            <a:ext cx="333744" cy="816903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BDE700D-8183-4279-9481-B497130722CB}"/>
              </a:ext>
            </a:extLst>
          </p:cNvPr>
          <p:cNvSpPr/>
          <p:nvPr/>
        </p:nvSpPr>
        <p:spPr>
          <a:xfrm>
            <a:off x="4758542" y="3087193"/>
            <a:ext cx="337352" cy="450809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BCA188D4-791C-4BE1-86A5-F9DCA0D77F68}"/>
              </a:ext>
            </a:extLst>
          </p:cNvPr>
          <p:cNvSpPr/>
          <p:nvPr/>
        </p:nvSpPr>
        <p:spPr>
          <a:xfrm rot="16200000">
            <a:off x="7513189" y="732587"/>
            <a:ext cx="337823" cy="388279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1857E2A-CE72-4393-A726-7188FA6BAF6B}"/>
              </a:ext>
            </a:extLst>
          </p:cNvPr>
          <p:cNvSpPr/>
          <p:nvPr/>
        </p:nvSpPr>
        <p:spPr>
          <a:xfrm>
            <a:off x="9650773" y="2378716"/>
            <a:ext cx="992723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Hsync</a:t>
            </a:r>
            <a:r>
              <a:rPr lang="en-US" altLang="zh-TW" dirty="0">
                <a:ea typeface="標楷體" panose="03000509000000000000" pitchFamily="65" charset="-120"/>
              </a:rPr>
              <a:t>,</a:t>
            </a:r>
          </a:p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Vsync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D14840B-B536-4728-9608-04CC50AEEA86}"/>
              </a:ext>
            </a:extLst>
          </p:cNvPr>
          <p:cNvSpPr/>
          <p:nvPr/>
        </p:nvSpPr>
        <p:spPr>
          <a:xfrm>
            <a:off x="9367774" y="3429372"/>
            <a:ext cx="1639956" cy="100339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>
                <a:ea typeface="標楷體" panose="03000509000000000000" pitchFamily="65" charset="-120"/>
              </a:rPr>
              <a:t>VGA_Red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 err="1">
                <a:ea typeface="標楷體" panose="03000509000000000000" pitchFamily="65" charset="-120"/>
              </a:rPr>
              <a:t>VGA_Grn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VGA_Blu</a:t>
            </a:r>
            <a:r>
              <a:rPr lang="en-US" altLang="zh-TW" dirty="0">
                <a:ea typeface="標楷體" panose="03000509000000000000" pitchFamily="65" charset="-120"/>
              </a:rPr>
              <a:t>[2],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C8D313AA-BE73-427F-846A-5B32E79686D5}"/>
              </a:ext>
            </a:extLst>
          </p:cNvPr>
          <p:cNvSpPr/>
          <p:nvPr/>
        </p:nvSpPr>
        <p:spPr>
          <a:xfrm>
            <a:off x="3739946" y="4748036"/>
            <a:ext cx="2374544" cy="69608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>
                <a:ea typeface="標楷體" panose="03000509000000000000" pitchFamily="65" charset="-120"/>
              </a:rPr>
              <a:t>padding</a:t>
            </a:r>
            <a:r>
              <a:rPr lang="zh-TW" altLang="en-US" dirty="0">
                <a:ea typeface="標楷體" panose="03000509000000000000" pitchFamily="65" charset="-120"/>
              </a:rPr>
              <a:t>並依序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存進</a:t>
            </a:r>
            <a:r>
              <a:rPr lang="en-US" altLang="zh-TW" dirty="0" err="1">
                <a:ea typeface="標楷體" panose="03000509000000000000" pitchFamily="65" charset="-120"/>
              </a:rPr>
              <a:t>cachesystem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33ECE748-26F5-4AB8-AB53-6147AB0079A5}"/>
              </a:ext>
            </a:extLst>
          </p:cNvPr>
          <p:cNvSpPr/>
          <p:nvPr/>
        </p:nvSpPr>
        <p:spPr>
          <a:xfrm rot="16200000">
            <a:off x="8759797" y="3447272"/>
            <a:ext cx="318822" cy="963735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C7C26B2-77D2-4A43-9144-EA912F7A579B}"/>
              </a:ext>
            </a:extLst>
          </p:cNvPr>
          <p:cNvSpPr/>
          <p:nvPr/>
        </p:nvSpPr>
        <p:spPr>
          <a:xfrm>
            <a:off x="5986254" y="3438041"/>
            <a:ext cx="2444763" cy="96198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依計數器對應之位置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對</a:t>
            </a:r>
            <a:r>
              <a:rPr lang="en-US" altLang="zh-TW" dirty="0">
                <a:ea typeface="標楷體" panose="03000509000000000000" pitchFamily="65" charset="-120"/>
              </a:rPr>
              <a:t>Sobel kernel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 err="1">
                <a:ea typeface="標楷體" panose="03000509000000000000" pitchFamily="65" charset="-120"/>
              </a:rPr>
              <a:t>cachesystem</a:t>
            </a:r>
            <a:r>
              <a:rPr lang="zh-TW" altLang="en-US" dirty="0">
                <a:ea typeface="標楷體" panose="03000509000000000000" pitchFamily="65" charset="-120"/>
              </a:rPr>
              <a:t>做卷積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AC2321-91CF-4F2A-9B5F-49EE4E4762CF}"/>
              </a:ext>
            </a:extLst>
          </p:cNvPr>
          <p:cNvSpPr txBox="1"/>
          <p:nvPr/>
        </p:nvSpPr>
        <p:spPr>
          <a:xfrm>
            <a:off x="5152962" y="1656118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FPGA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96944051-808C-45B4-8CCC-03A048F0190A}"/>
              </a:ext>
            </a:extLst>
          </p:cNvPr>
          <p:cNvSpPr/>
          <p:nvPr/>
        </p:nvSpPr>
        <p:spPr>
          <a:xfrm>
            <a:off x="4731560" y="4294197"/>
            <a:ext cx="337352" cy="42884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箭號: 彎曲 1">
            <a:extLst>
              <a:ext uri="{FF2B5EF4-FFF2-40B4-BE49-F238E27FC236}">
                <a16:creationId xmlns:a16="http://schemas.microsoft.com/office/drawing/2014/main" id="{97321324-E2FD-4046-BB97-01798CB47FFE}"/>
              </a:ext>
            </a:extLst>
          </p:cNvPr>
          <p:cNvSpPr/>
          <p:nvPr/>
        </p:nvSpPr>
        <p:spPr>
          <a:xfrm rot="5400000" flipH="1">
            <a:off x="6312463" y="4202999"/>
            <a:ext cx="836420" cy="12323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87EE0A0-A2C3-402A-A752-4DE0B8A7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9" y="2506352"/>
            <a:ext cx="11310693" cy="310429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09205" y="1459059"/>
            <a:ext cx="380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413465" y="1722284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edge_sobel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4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en-US" altLang="zh-TW" sz="1800" dirty="0"/>
              <a:t>line buffer</a:t>
            </a: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742950" lvl="2" indent="-285750"/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648002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D0DC77-B28A-476F-8724-65B4B3E8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84" y="2510266"/>
            <a:ext cx="10916211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80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圖形終點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961B99-179D-40FD-A29A-E0455513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9" y="2417129"/>
            <a:ext cx="9582642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60737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B2B774-E289-4E8F-BCC5-6D87B85B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60" y="2296923"/>
            <a:ext cx="7216280" cy="34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77671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B7A08E-CD64-45A2-96A0-0286847F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2" y="2254937"/>
            <a:ext cx="6471035" cy="35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069020" y="5834226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I/O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379B5D-D9B2-47AA-AC67-E20381F8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55" y="2316743"/>
            <a:ext cx="10147822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2023/6/7~2023/6/13:</a:t>
            </a:r>
          </a:p>
          <a:p>
            <a:pPr lvl="2" fontAlgn="base"/>
            <a:r>
              <a:rPr lang="en-US" altLang="zh-TW" sz="1800" dirty="0"/>
              <a:t>Bram(640x480) + Sobel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838199" y="419877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7002237" y="592378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11567"/>
            <a:ext cx="9468337" cy="205750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83A97D4-21AA-4352-8570-33AC00D2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43" y="4198770"/>
            <a:ext cx="9040053" cy="1660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38199" y="334790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刪掉舊的模擬並重新建檔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5471670" y="5562948"/>
            <a:ext cx="1816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專案檔案夾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E936C47-7693-422C-ADB1-88F7F0F9E1DD}"/>
              </a:ext>
            </a:extLst>
          </p:cNvPr>
          <p:cNvGrpSpPr/>
          <p:nvPr/>
        </p:nvGrpSpPr>
        <p:grpSpPr>
          <a:xfrm>
            <a:off x="3613469" y="2388109"/>
            <a:ext cx="5532405" cy="3073558"/>
            <a:chOff x="3332305" y="2388109"/>
            <a:chExt cx="5532405" cy="30735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268B584-8C8E-4D17-8C8C-5411D6DE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2305" y="2388109"/>
              <a:ext cx="5532405" cy="307355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345184" y="4734215"/>
              <a:ext cx="1741327" cy="418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59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無法合成</a:t>
            </a:r>
            <a:r>
              <a:rPr lang="en-US" altLang="zh-TW" sz="1800" dirty="0"/>
              <a:t>RTL</a:t>
            </a:r>
          </a:p>
          <a:p>
            <a:pPr lvl="1"/>
            <a:r>
              <a:rPr lang="en-US" altLang="zh-TW" sz="1800" dirty="0"/>
              <a:t>A2: </a:t>
            </a:r>
            <a:r>
              <a:rPr lang="zh-TW" altLang="en-US" sz="1800" dirty="0"/>
              <a:t>因為</a:t>
            </a:r>
            <a:r>
              <a:rPr lang="en-US" altLang="zh-TW" sz="1800" dirty="0" err="1"/>
              <a:t>clkDiv.vhd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(</a:t>
            </a:r>
            <a:r>
              <a:rPr lang="zh-TW" altLang="en-US" sz="1800" dirty="0"/>
              <a:t>位元數描述不完整</a:t>
            </a:r>
            <a:r>
              <a:rPr lang="en-US" altLang="zh-TW" sz="18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2258604" y="473943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63616B-736D-4107-B146-A367194FFA99}"/>
              </a:ext>
            </a:extLst>
          </p:cNvPr>
          <p:cNvGrpSpPr/>
          <p:nvPr/>
        </p:nvGrpSpPr>
        <p:grpSpPr>
          <a:xfrm>
            <a:off x="177556" y="2778226"/>
            <a:ext cx="5914596" cy="1905097"/>
            <a:chOff x="436040" y="2490157"/>
            <a:chExt cx="7156662" cy="230516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1A4AF0B-7229-4ADE-A081-667AF9B0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040" y="2490157"/>
              <a:ext cx="7156662" cy="230516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824319" y="4225585"/>
              <a:ext cx="1877889" cy="200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5D683F-81A1-41A6-87E5-D4AE7F3A7272}"/>
              </a:ext>
            </a:extLst>
          </p:cNvPr>
          <p:cNvGrpSpPr/>
          <p:nvPr/>
        </p:nvGrpSpPr>
        <p:grpSpPr>
          <a:xfrm>
            <a:off x="6151375" y="2026842"/>
            <a:ext cx="5292037" cy="3145651"/>
            <a:chOff x="6391922" y="2169826"/>
            <a:chExt cx="4810943" cy="28596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07080DD-1D67-4584-8969-98BDDBF2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1922" y="2169826"/>
              <a:ext cx="4810942" cy="285968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E71820-EF67-44E9-8894-0A2137DA4507}"/>
                </a:ext>
              </a:extLst>
            </p:cNvPr>
            <p:cNvSpPr/>
            <p:nvPr/>
          </p:nvSpPr>
          <p:spPr>
            <a:xfrm>
              <a:off x="9449171" y="4025146"/>
              <a:ext cx="1753694" cy="400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0C5543-F3F6-4823-B4E0-A6C8BD95C306}"/>
              </a:ext>
            </a:extLst>
          </p:cNvPr>
          <p:cNvSpPr txBox="1"/>
          <p:nvPr/>
        </p:nvSpPr>
        <p:spPr>
          <a:xfrm>
            <a:off x="7999120" y="527377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testbench error:</a:t>
            </a:r>
          </a:p>
          <a:p>
            <a:pPr lvl="2"/>
            <a:r>
              <a:rPr lang="en-US" altLang="zh-TW" dirty="0">
                <a:hlinkClick r:id="rId3"/>
              </a:rPr>
              <a:t>https://support.xilinx.com/s/question/0D52E00006hpsIZSAY/usfxsim62-elaborate-step-failed-with-errors-at-vivado-20152-behavioural-simulation?language=en_US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3359884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buffer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Sobel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218857" y="157514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unit8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r>
              <a:rPr lang="zh-TW" altLang="en-US" dirty="0"/>
              <a:t>按鈕調變</a:t>
            </a:r>
            <a:r>
              <a:rPr lang="en-US" altLang="zh-TW" dirty="0" err="1"/>
              <a:t>sobel</a:t>
            </a:r>
            <a:r>
              <a:rPr lang="zh-TW" altLang="en-US" dirty="0"/>
              <a:t>的</a:t>
            </a:r>
            <a:r>
              <a:rPr lang="en-US" altLang="zh-TW" dirty="0"/>
              <a:t>threshold</a:t>
            </a:r>
            <a:r>
              <a:rPr lang="zh-TW" altLang="en-US" dirty="0"/>
              <a:t>數值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x2(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x2(</a:t>
            </a:r>
            <a:r>
              <a:rPr lang="zh-TW" altLang="en-US" dirty="0"/>
              <a:t>調變</a:t>
            </a:r>
            <a:r>
              <a:rPr lang="en-US" altLang="zh-TW" dirty="0"/>
              <a:t>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Sobel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convolution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0" y="2498659"/>
            <a:ext cx="5776892" cy="27662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42367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24F3C1-7E48-4A75-B190-A49AFF14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80" y="1476550"/>
            <a:ext cx="6469840" cy="45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87325</TotalTime>
  <Words>939</Words>
  <Application>Microsoft Office PowerPoint</Application>
  <PresentationFormat>寬螢幕</PresentationFormat>
  <Paragraphs>203</Paragraphs>
  <Slides>24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Times New Roman</vt:lpstr>
      <vt:lpstr>Office 佈景主題</vt:lpstr>
      <vt:lpstr>專案進度報告 Block Ram, Sobel(邊緣檢測)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Sobel (2023/5/27更新)</vt:lpstr>
      <vt:lpstr>系統分析 – Break down (2023/5/27更新)</vt:lpstr>
      <vt:lpstr>專案架構圖 – 方塊圖(2023/5/27更新)</vt:lpstr>
      <vt:lpstr>專案架構圖 – 硬體流程圖(2023/5/30更新)</vt:lpstr>
      <vt:lpstr>專案架構圖 – 方塊圖(2023/5/31更新)</vt:lpstr>
      <vt:lpstr>成果展示 – 週進度項目 (2023/5/31)</vt:lpstr>
      <vt:lpstr>成果展示 – 單元測試:line buffer(1/2)</vt:lpstr>
      <vt:lpstr>成果展示 – 單元測試:line buffer(2/2)</vt:lpstr>
      <vt:lpstr>成果展示 – 單元測試: Cache system(1/2)</vt:lpstr>
      <vt:lpstr>成果展示 – 單元測試: Cache system(2/2)</vt:lpstr>
      <vt:lpstr>成果展示 – 單元測試: Sobel波形模擬</vt:lpstr>
      <vt:lpstr>成果展示 –Bram_VGA + Sobel 波形模擬</vt:lpstr>
      <vt:lpstr>預期進度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4431</cp:revision>
  <dcterms:created xsi:type="dcterms:W3CDTF">2019-03-11T13:47:46Z</dcterms:created>
  <dcterms:modified xsi:type="dcterms:W3CDTF">2023-05-29T04:38:30Z</dcterms:modified>
</cp:coreProperties>
</file>