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1257" r:id="rId3"/>
    <p:sldId id="1326" r:id="rId4"/>
    <p:sldId id="1280" r:id="rId5"/>
    <p:sldId id="1267" r:id="rId6"/>
    <p:sldId id="1142" r:id="rId7"/>
    <p:sldId id="269" r:id="rId8"/>
    <p:sldId id="614" r:id="rId9"/>
    <p:sldId id="1250" r:id="rId10"/>
    <p:sldId id="1329" r:id="rId11"/>
    <p:sldId id="1309" r:id="rId12"/>
    <p:sldId id="1293" r:id="rId13"/>
    <p:sldId id="1296" r:id="rId14"/>
    <p:sldId id="1294" r:id="rId15"/>
    <p:sldId id="1312" r:id="rId16"/>
    <p:sldId id="1318" r:id="rId17"/>
    <p:sldId id="261" r:id="rId18"/>
    <p:sldId id="1305" r:id="rId19"/>
    <p:sldId id="1306" r:id="rId20"/>
    <p:sldId id="1307" r:id="rId21"/>
    <p:sldId id="1322" r:id="rId22"/>
    <p:sldId id="1328" r:id="rId23"/>
    <p:sldId id="1327" r:id="rId24"/>
    <p:sldId id="1300" r:id="rId25"/>
    <p:sldId id="1319" r:id="rId26"/>
    <p:sldId id="1321" r:id="rId27"/>
    <p:sldId id="1324" r:id="rId28"/>
    <p:sldId id="1320" r:id="rId29"/>
    <p:sldId id="1323" r:id="rId30"/>
    <p:sldId id="1325" r:id="rId31"/>
    <p:sldId id="1258" r:id="rId32"/>
    <p:sldId id="1282" r:id="rId33"/>
    <p:sldId id="1302" r:id="rId34"/>
    <p:sldId id="1313" r:id="rId35"/>
    <p:sldId id="271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26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29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12"/>
            <p14:sldId id="1318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305"/>
            <p14:sldId id="1306"/>
          </p14:sldIdLst>
        </p14:section>
        <p14:section name="GaussianFilter" id="{7F01304F-5B61-4EF8-B59D-80978D2C5655}">
          <p14:sldIdLst>
            <p14:sldId id="1307"/>
          </p14:sldIdLst>
        </p14:section>
        <p14:section name="波形轉圖片" id="{AAC2B831-151C-4000-90D8-FE010905DD21}">
          <p14:sldIdLst>
            <p14:sldId id="1322"/>
            <p14:sldId id="1328"/>
          </p14:sldIdLst>
        </p14:section>
        <p14:section name="Sobel" id="{EC4CFE80-13D9-41FF-B85C-0027FA1F0371}">
          <p14:sldIdLst>
            <p14:sldId id="1327"/>
          </p14:sldIdLst>
        </p14:section>
        <p14:section name="NMS&amp;HysteresisThresholding" id="{91AB8E4F-5EB5-44E0-83F4-FED74068AA60}">
          <p14:sldIdLst>
            <p14:sldId id="1300"/>
          </p14:sldIdLst>
        </p14:section>
        <p14:section name="Gaussian+Canny_warpper 燒錄驗證功能" id="{AACFFD94-4AEA-47C7-B01A-FA31C06436CC}">
          <p14:sldIdLst>
            <p14:sldId id="1319"/>
            <p14:sldId id="1321"/>
            <p14:sldId id="1324"/>
            <p14:sldId id="1320"/>
            <p14:sldId id="1323"/>
            <p14:sldId id="1325"/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3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81" d="100"/>
          <a:sy n="81" d="100"/>
        </p:scale>
        <p:origin x="72" y="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2023/6/14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2023/6/14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7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046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2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68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8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17824/copying-isim-results-as-strings-text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t&amp;rct=j&amp;q=&amp;esrc=s&amp;source=web&amp;cd=&amp;ved=2ahUKEwj_tr72zcD_AhXPCIgKHbDuDHMQFnoECCcQAQ&amp;url=https%3A%2F%2Fgroups.google.com%2Fg%2Fcomp.lang.vhdl%2Fc%2F7pH70uBwNvY&amp;usg=AOvVaw1eUfX8afbQc0KHwz_w0ut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Harris(</a:t>
            </a:r>
            <a:r>
              <a:rPr lang="zh-TW" altLang="en-US" sz="5600" b="0" dirty="0"/>
              <a:t>角點檢測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2023/6/15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2023/6/8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分界圖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5978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特徵向量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將計分結果以閥值區分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二值化區分角點、非角點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一個固定視窗在圖像上進行任意方向上的滑動，比較滑動前后，視窗中的灰度變化程度，如果滑動有著較大灰度變化，可以認為該視窗中存在角點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8794933" y="5655903"/>
            <a:ext cx="93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區分圖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95E149-8756-4EB8-B2D8-45269B8E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32" y="2121346"/>
            <a:ext cx="3635184" cy="35005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F08CAA-B209-4091-A817-B3564ED9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39" y="4024041"/>
            <a:ext cx="2999829" cy="14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55E25D-2FDC-4EBE-B112-9B2AA58D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782489"/>
            <a:ext cx="118776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0F79A7-7D34-4520-9F0E-974CEF1118C3}"/>
              </a:ext>
            </a:extLst>
          </p:cNvPr>
          <p:cNvSpPr txBox="1"/>
          <p:nvPr/>
        </p:nvSpPr>
        <p:spPr>
          <a:xfrm>
            <a:off x="9086123" y="1318854"/>
            <a:ext cx="226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綠底色為新模組</a:t>
            </a:r>
          </a:p>
        </p:txBody>
      </p:sp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ea typeface="標楷體" panose="03000509000000000000" pitchFamily="65" charset="-120"/>
              </a:rPr>
              <a:t>BRAM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46829"/>
            <a:chOff x="682751" y="1329662"/>
            <a:chExt cx="11031394" cy="514682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[4],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[4],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[4],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527087" y="4421656"/>
              <a:ext cx="1745013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非極大值抑制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雙邊濾波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5900"/>
              <a:ext cx="2929520" cy="1010591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55244-B0C9-4780-86AC-CC47A062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4" y="3212045"/>
            <a:ext cx="11716352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(2023/6/3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281502"/>
            <a:ext cx="3808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address_controller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88142" y="1257046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Preprocess_module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IP_enable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Bilatera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Gaussian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A32178-239E-4661-9998-EADBCC82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3" y="3162110"/>
            <a:ext cx="11557594" cy="36958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376C5D-418B-4B0D-9E29-F562B3639735}"/>
              </a:ext>
            </a:extLst>
          </p:cNvPr>
          <p:cNvSpPr txBox="1"/>
          <p:nvPr/>
        </p:nvSpPr>
        <p:spPr>
          <a:xfrm>
            <a:off x="6758867" y="125704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RGB 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(switchx4)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VGA_sync_porch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43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/6/1~6/18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r>
              <a:rPr lang="en-US" altLang="zh-TW" sz="1800" dirty="0" err="1"/>
              <a:t>GaussianFilter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285750" lvl="1" indent="-285750"/>
            <a:r>
              <a:rPr lang="en-US" altLang="zh-TW" sz="1800" dirty="0" err="1">
                <a:ea typeface="Tahoma" panose="020B0604030504040204" pitchFamily="34" charset="0"/>
              </a:rPr>
              <a:t>NonMaxSuppression</a:t>
            </a:r>
            <a:r>
              <a:rPr lang="zh-TW" altLang="en-US" sz="1800" dirty="0">
                <a:ea typeface="Tahoma" panose="020B0604030504040204" pitchFamily="34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HysteresisThresholding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/>
              <a:t>Gaussian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BA0883-DD0C-4637-B835-49F728E7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814650"/>
            <a:ext cx="7302875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200,200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6232549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FF50E-0141-4B4A-9846-E7F4B526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44" y="2212792"/>
            <a:ext cx="898571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82610-EE97-421B-BB15-05C940BF4AD3}"/>
              </a:ext>
            </a:extLst>
          </p:cNvPr>
          <p:cNvSpPr/>
          <p:nvPr/>
        </p:nvSpPr>
        <p:spPr>
          <a:xfrm>
            <a:off x="4747582" y="1669363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以圖形輸入波形模擬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152036"/>
            <a:ext cx="9089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程式庫裡的函式，打印波形訊號至指定文件檔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檔將圖片滾動打印成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Vivado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readline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read()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讓數值隨著週期時脈輸入訊號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0182AC1-B46C-421E-81A3-6B6D782C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99" y="2587837"/>
            <a:ext cx="7950609" cy="3835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0B24A-3CFC-4556-8D2D-0195419FE8DC}"/>
              </a:ext>
            </a:extLst>
          </p:cNvPr>
          <p:cNvSpPr txBox="1"/>
          <p:nvPr/>
        </p:nvSpPr>
        <p:spPr>
          <a:xfrm>
            <a:off x="1646163" y="5829740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0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波形模擬以圖形輸出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298340"/>
            <a:ext cx="8657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程式庫裡的函式，打印波形訊號至指定文件檔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檔將波形訊號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重組成圖片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5C5B37-5C9A-495A-BA5C-4946963A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07" y="2219617"/>
            <a:ext cx="8273241" cy="45811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5A5E92-659A-436D-A26E-02FCA809CF84}"/>
              </a:ext>
            </a:extLst>
          </p:cNvPr>
          <p:cNvSpPr txBox="1"/>
          <p:nvPr/>
        </p:nvSpPr>
        <p:spPr>
          <a:xfrm>
            <a:off x="1180034" y="5791239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70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波形模擬轉圖片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622950" y="1413749"/>
            <a:ext cx="6872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波形模擬結果轉圖片輸出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單元測試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8EA872-0B7C-4CA9-80C1-192F86A0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04" y="1413749"/>
            <a:ext cx="6172517" cy="488975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8BED391-0C65-4522-8C3A-B907468F915C}"/>
              </a:ext>
            </a:extLst>
          </p:cNvPr>
          <p:cNvSpPr txBox="1"/>
          <p:nvPr/>
        </p:nvSpPr>
        <p:spPr>
          <a:xfrm>
            <a:off x="2616513" y="5760259"/>
            <a:ext cx="347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Sobel.png</a:t>
            </a:r>
          </a:p>
        </p:txBody>
      </p:sp>
    </p:spTree>
    <p:extLst>
      <p:ext uri="{BB962C8B-B14F-4D97-AF65-F5344CB8AC3E}">
        <p14:creationId xmlns:p14="http://schemas.microsoft.com/office/powerpoint/2010/main" val="251580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NMS, </a:t>
            </a:r>
            <a:r>
              <a:rPr lang="en-US" altLang="zh-TW" sz="3200" dirty="0" err="1"/>
              <a:t>HysteresisThresholding</a:t>
            </a:r>
            <a:r>
              <a:rPr lang="en-US" altLang="zh-TW" sz="3200" dirty="0"/>
              <a:t> </a:t>
            </a:r>
            <a:r>
              <a:rPr lang="zh-TW" altLang="en-US" sz="3200" dirty="0"/>
              <a:t>波形模擬</a:t>
            </a:r>
            <a:r>
              <a:rPr lang="zh-TW" altLang="en-US" sz="3200" dirty="0">
                <a:latin typeface="標楷體" panose="03000509000000000000" pitchFamily="65" charset="-120"/>
              </a:rPr>
              <a:t>轉圖片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77310" y="1223415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波形模擬結果轉圖片輸出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NMS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HysteresisThresholding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241112" y="5818011"/>
            <a:ext cx="347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800" dirty="0"/>
              <a:t> NMS,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7DD15F-DC4B-431D-8190-AFA2259F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59" y="2146745"/>
            <a:ext cx="7587481" cy="39948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59DB8BB-813F-43D9-B2A5-E9E7389D356F}"/>
              </a:ext>
            </a:extLst>
          </p:cNvPr>
          <p:cNvSpPr txBox="1"/>
          <p:nvPr/>
        </p:nvSpPr>
        <p:spPr>
          <a:xfrm>
            <a:off x="9226296" y="5795277"/>
            <a:ext cx="3125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a typeface="標楷體" panose="03000509000000000000" pitchFamily="65" charset="-120"/>
              </a:rPr>
              <a:t>圖右</a:t>
            </a:r>
            <a:r>
              <a:rPr lang="en-US" altLang="zh-TW" sz="1800" dirty="0">
                <a:ea typeface="標楷體" panose="03000509000000000000" pitchFamily="65" charset="-120"/>
              </a:rPr>
              <a:t>.</a:t>
            </a:r>
            <a:r>
              <a:rPr lang="en-US" altLang="zh-TW" sz="1800" dirty="0"/>
              <a:t>  </a:t>
            </a:r>
            <a:r>
              <a:rPr lang="en-US" altLang="zh-TW" sz="1800" dirty="0" err="1"/>
              <a:t>HysteresisThresholding</a:t>
            </a:r>
            <a:r>
              <a:rPr lang="en-US" altLang="zh-TW" sz="1800" dirty="0"/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844893" y="144038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611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Sobel(angle)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2357435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Sobel(gradient)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252152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NonMaxSuppression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BRAM_NMS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+ Sobel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96924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Hysteresis(</a:t>
            </a:r>
            <a:r>
              <a:rPr lang="zh-TW" altLang="en-US" sz="3200" dirty="0"/>
              <a:t>強</a:t>
            </a:r>
            <a:r>
              <a:rPr lang="en-US" altLang="zh-TW" sz="3200" dirty="0"/>
              <a:t>,</a:t>
            </a:r>
            <a:r>
              <a:rPr lang="zh-TW" altLang="en-US" sz="3200" dirty="0"/>
              <a:t>中</a:t>
            </a:r>
            <a:r>
              <a:rPr lang="en-US" altLang="zh-TW" sz="3200" dirty="0"/>
              <a:t>,</a:t>
            </a:r>
            <a:r>
              <a:rPr lang="zh-TW" altLang="en-US" sz="3200" dirty="0"/>
              <a:t>弱邊緣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BRAM_</a:t>
            </a:r>
            <a:r>
              <a:rPr lang="en-US" altLang="zh-TW" dirty="0" err="1"/>
              <a:t>Hysteresis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+ Sobel + NMS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312044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43243E-91E0-4755-A5F2-8D9062E6FE20}"/>
              </a:ext>
            </a:extLst>
          </p:cNvPr>
          <p:cNvSpPr/>
          <p:nvPr/>
        </p:nvSpPr>
        <p:spPr>
          <a:xfrm>
            <a:off x="4771198" y="1509565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453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Hysteresis(</a:t>
            </a:r>
            <a:r>
              <a:rPr lang="zh-TW" altLang="en-US" sz="3200" dirty="0"/>
              <a:t>二值化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BRAM_</a:t>
            </a:r>
            <a:r>
              <a:rPr lang="en-US" altLang="zh-TW" dirty="0" err="1"/>
              <a:t>Hysteresis</a:t>
            </a:r>
            <a:r>
              <a:rPr lang="en-US" altLang="zh-TW" dirty="0"/>
              <a:t>_</a:t>
            </a:r>
            <a:r>
              <a:rPr lang="zh-TW" altLang="en-US" dirty="0">
                <a:ea typeface="標楷體" panose="03000509000000000000" pitchFamily="65" charset="-120"/>
              </a:rPr>
              <a:t>連結邊緣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+ Sobel + NMS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131451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2023/6/8~2023/6/15:</a:t>
            </a:r>
          </a:p>
          <a:p>
            <a:pPr lvl="2" fontAlgn="base"/>
            <a:r>
              <a:rPr lang="zh-TW" altLang="en-US" sz="1800" dirty="0"/>
              <a:t>動點</a:t>
            </a:r>
            <a:endParaRPr lang="en-US" altLang="zh-TW" sz="1800" dirty="0"/>
          </a:p>
          <a:p>
            <a:pPr lvl="3" fontAlgn="base"/>
            <a:r>
              <a:rPr lang="en-US" altLang="zh-TW" sz="1800" dirty="0"/>
              <a:t>BRAM(640x480)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建立新專案，新增</a:t>
            </a:r>
            <a:r>
              <a:rPr lang="en-US" altLang="zh-TW" sz="1800" dirty="0"/>
              <a:t>=&gt;</a:t>
            </a:r>
            <a:r>
              <a:rPr lang="zh-TW" altLang="en-US" sz="1800" dirty="0"/>
              <a:t>引用</a:t>
            </a:r>
            <a:r>
              <a:rPr lang="en-US" altLang="zh-TW" sz="1800" dirty="0"/>
              <a:t>import</a:t>
            </a:r>
            <a:r>
              <a:rPr lang="zh-TW" altLang="en-US" sz="1800" dirty="0"/>
              <a:t> 原專案的</a:t>
            </a:r>
            <a:r>
              <a:rPr lang="en-US" altLang="zh-TW" sz="1800" dirty="0"/>
              <a:t>.</a:t>
            </a:r>
            <a:r>
              <a:rPr lang="en-US" altLang="zh-TW" sz="1800" dirty="0" err="1"/>
              <a:t>vhd</a:t>
            </a:r>
            <a:r>
              <a:rPr lang="zh-TW" altLang="en-US" sz="1800" dirty="0"/>
              <a:t>檔案，新增</a:t>
            </a:r>
            <a:r>
              <a:rPr lang="en-US" altLang="zh-TW" sz="1800" dirty="0" err="1"/>
              <a:t>testbench.vhd</a:t>
            </a:r>
            <a:r>
              <a:rPr lang="zh-TW" altLang="en-US" sz="1800" dirty="0"/>
              <a:t>並修正</a:t>
            </a:r>
            <a:r>
              <a:rPr lang="en-US" altLang="zh-TW" sz="1800" dirty="0"/>
              <a:t>component</a:t>
            </a:r>
            <a:r>
              <a:rPr lang="zh-TW" altLang="en-US" sz="1800" dirty="0"/>
              <a:t>的</a:t>
            </a:r>
            <a:r>
              <a:rPr lang="en-US" altLang="zh-TW" sz="1800" dirty="0" err="1"/>
              <a:t>BRAM_Canny_Top</a:t>
            </a:r>
            <a:r>
              <a:rPr lang="en-US" altLang="zh-TW" sz="1800" dirty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374688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80" y="2890457"/>
            <a:ext cx="9468337" cy="20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1441880" y="422679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可加上</a:t>
            </a:r>
            <a:r>
              <a:rPr lang="en-US" altLang="zh-TW" sz="1800" dirty="0" err="1"/>
              <a:t>IP_enable</a:t>
            </a:r>
            <a:r>
              <a:rPr lang="zh-TW" altLang="en-US" sz="1800" dirty="0"/>
              <a:t> 模組，讓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  <a:r>
              <a:rPr lang="zh-TW" altLang="en-US" sz="1800" dirty="0"/>
              <a:t>等完</a:t>
            </a:r>
            <a:r>
              <a:rPr lang="en-US" altLang="zh-TW" sz="1800" dirty="0"/>
              <a:t>”FIFO</a:t>
            </a:r>
            <a:r>
              <a:rPr lang="zh-TW" altLang="en-US" sz="1800" dirty="0"/>
              <a:t> </a:t>
            </a:r>
            <a:r>
              <a:rPr lang="en-US" altLang="zh-TW" sz="1800" dirty="0"/>
              <a:t>RTL”</a:t>
            </a:r>
            <a:r>
              <a:rPr lang="zh-TW" altLang="en-US" sz="1800" dirty="0"/>
              <a:t>接資料的延遲時間才致能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021259" y="5812004"/>
            <a:ext cx="265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04D9F2-25B9-4444-853C-8C9A01BB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16" y="2187925"/>
            <a:ext cx="507391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2953" y="1058823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</a:t>
            </a:r>
            <a:r>
              <a:rPr lang="en-US" altLang="zh-TW" sz="1800" dirty="0"/>
              <a:t>hysteresis</a:t>
            </a:r>
            <a:r>
              <a:rPr lang="zh-TW" altLang="en-US" sz="1800" dirty="0"/>
              <a:t>輸出畫面向右平移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修改</a:t>
            </a:r>
            <a:r>
              <a:rPr lang="en-US" altLang="zh-TW" sz="1800" dirty="0"/>
              <a:t>hysteresis</a:t>
            </a:r>
            <a:r>
              <a:rPr lang="zh-TW" altLang="en-US" sz="1800" dirty="0"/>
              <a:t>先前的</a:t>
            </a:r>
            <a:r>
              <a:rPr lang="en-US" altLang="zh-TW" sz="1800" dirty="0" err="1"/>
              <a:t>i_enable</a:t>
            </a:r>
            <a:r>
              <a:rPr lang="en-US" altLang="zh-TW" sz="1800" dirty="0"/>
              <a:t> &lt;=</a:t>
            </a:r>
            <a:r>
              <a:rPr lang="zh-TW" altLang="en-US" sz="1800" dirty="0"/>
              <a:t> </a:t>
            </a:r>
            <a:r>
              <a:rPr lang="en-US" altLang="zh-TW" sz="1800" dirty="0"/>
              <a:t>‘1’</a:t>
            </a:r>
            <a:r>
              <a:rPr lang="zh-TW" altLang="en-US" sz="1800" dirty="0"/>
              <a:t>改</a:t>
            </a:r>
            <a:r>
              <a:rPr lang="en-US" altLang="zh-TW" sz="1800" dirty="0" err="1">
                <a:solidFill>
                  <a:srgbClr val="FF0000"/>
                </a:solidFill>
              </a:rPr>
              <a:t>i_enable</a:t>
            </a:r>
            <a:r>
              <a:rPr lang="en-US" altLang="zh-TW" sz="1800" dirty="0">
                <a:solidFill>
                  <a:srgbClr val="FF0000"/>
                </a:solidFill>
              </a:rPr>
              <a:t> &lt;=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i_enable</a:t>
            </a:r>
            <a:r>
              <a:rPr lang="en-US" altLang="zh-TW" sz="1800" dirty="0"/>
              <a:t>			</a:t>
            </a:r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EC610540-0719-49CA-8FAE-D2D54F74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90297C3-5DC0-47BB-B085-3C0D3924AE32}"/>
              </a:ext>
            </a:extLst>
          </p:cNvPr>
          <p:cNvGrpSpPr/>
          <p:nvPr/>
        </p:nvGrpSpPr>
        <p:grpSpPr>
          <a:xfrm>
            <a:off x="2808864" y="1956375"/>
            <a:ext cx="9059841" cy="4232761"/>
            <a:chOff x="2293959" y="1938620"/>
            <a:chExt cx="9059841" cy="423276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9529B0F-999F-40F2-AFEF-BEE21D25A0C6}"/>
                </a:ext>
              </a:extLst>
            </p:cNvPr>
            <p:cNvGrpSpPr/>
            <p:nvPr/>
          </p:nvGrpSpPr>
          <p:grpSpPr>
            <a:xfrm>
              <a:off x="2293959" y="1938620"/>
              <a:ext cx="9059841" cy="4232761"/>
              <a:chOff x="2293959" y="1778822"/>
              <a:chExt cx="9059841" cy="4232761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1AA78B1-DDB8-45D4-8850-3400923807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3741" b="14375"/>
              <a:stretch/>
            </p:blipFill>
            <p:spPr>
              <a:xfrm>
                <a:off x="2293959" y="1778822"/>
                <a:ext cx="9059841" cy="423276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13976DD-BB70-4E99-860C-1DC7E73BF042}"/>
                  </a:ext>
                </a:extLst>
              </p:cNvPr>
              <p:cNvSpPr/>
              <p:nvPr/>
            </p:nvSpPr>
            <p:spPr>
              <a:xfrm>
                <a:off x="8211845" y="1917577"/>
                <a:ext cx="2104006" cy="169308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noFill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B2AFAE6-94FE-486E-93A7-B43845F29E1C}"/>
                </a:ext>
              </a:extLst>
            </p:cNvPr>
            <p:cNvSpPr/>
            <p:nvPr/>
          </p:nvSpPr>
          <p:spPr>
            <a:xfrm>
              <a:off x="8211845" y="3618060"/>
              <a:ext cx="2104006" cy="152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0F91A2-0AB7-4CB2-97FC-D39CBD92F530}"/>
              </a:ext>
            </a:extLst>
          </p:cNvPr>
          <p:cNvSpPr txBox="1"/>
          <p:nvPr/>
        </p:nvSpPr>
        <p:spPr>
          <a:xfrm>
            <a:off x="0" y="5775581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ea typeface="標楷體" panose="03000509000000000000" pitchFamily="65" charset="-120"/>
              </a:rPr>
              <a:t>在多個檔案中尋找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06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波形模擬輸出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>
                <a:hlinkClick r:id="rId3"/>
              </a:rPr>
              <a:t>vhdl</a:t>
            </a:r>
            <a:r>
              <a:rPr lang="en-US" altLang="zh-TW" dirty="0">
                <a:hlinkClick r:id="rId3"/>
              </a:rPr>
              <a:t> - Copying </a:t>
            </a:r>
            <a:r>
              <a:rPr lang="en-US" altLang="zh-TW" dirty="0" err="1">
                <a:hlinkClick r:id="rId3"/>
              </a:rPr>
              <a:t>ISim</a:t>
            </a:r>
            <a:r>
              <a:rPr lang="en-US" altLang="zh-TW" dirty="0">
                <a:hlinkClick r:id="rId3"/>
              </a:rPr>
              <a:t> results as strings/text - Stack Overflow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多輸入邏輯閘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b="1" dirty="0">
                <a:hlinkClick r:id="rId4"/>
              </a:rPr>
              <a:t>and bitwise operation on </a:t>
            </a:r>
            <a:r>
              <a:rPr lang="en-US" altLang="zh-TW" b="1" dirty="0" err="1">
                <a:hlinkClick r:id="rId4"/>
              </a:rPr>
              <a:t>std_logic_vector</a:t>
            </a:r>
            <a:r>
              <a:rPr lang="en-US" altLang="zh-TW" b="1" dirty="0">
                <a:hlinkClick r:id="rId4"/>
              </a:rPr>
              <a:t> bits - Google Groups</a:t>
            </a:r>
          </a:p>
          <a:p>
            <a:pPr marL="914400" lvl="2" indent="0">
              <a:buNone/>
            </a:pPr>
            <a:r>
              <a:rPr lang="en-US" altLang="zh-TW" dirty="0" err="1">
                <a:hlinkClick r:id="rId4"/>
              </a:rPr>
              <a:t>google.com</a:t>
            </a:r>
            <a:r>
              <a:rPr lang="en-US" altLang="zh-TW" i="1" dirty="0" err="1">
                <a:hlinkClick r:id="rId4"/>
              </a:rPr>
              <a:t>https</a:t>
            </a:r>
            <a:r>
              <a:rPr lang="en-US" altLang="zh-TW" i="1" dirty="0">
                <a:hlinkClick r:id="rId4"/>
              </a:rPr>
              <a:t>://groups.google.com › </a:t>
            </a:r>
            <a:r>
              <a:rPr lang="en-US" altLang="zh-TW" i="1" dirty="0" err="1">
                <a:hlinkClick r:id="rId4"/>
              </a:rPr>
              <a:t>comp.lang</a:t>
            </a:r>
            <a:r>
              <a:rPr lang="en-US" altLang="zh-TW" i="1" dirty="0">
                <a:hlinkClick r:id="rId4"/>
              </a:rPr>
              <a:t>....</a:t>
            </a:r>
            <a:endParaRPr lang="en-US" altLang="zh-TW" dirty="0">
              <a:hlinkClick r:id="rId4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579960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Cachesystem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Guassian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非極大值抑制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2023/6/14~2023/6/20: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雙邊濾波波型模擬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VGA_out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燒錄驗證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45973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uint8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指撥開關切換影像前處理的過程、結果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600)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x3(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en-US" altLang="zh-TW" dirty="0"/>
              <a:t>--</a:t>
            </a:r>
            <a:r>
              <a:rPr lang="zh-TW" altLang="en-US" dirty="0"/>
              <a:t>按鈕</a:t>
            </a:r>
            <a:r>
              <a:rPr lang="en-US" altLang="zh-TW" dirty="0"/>
              <a:t>x4(</a:t>
            </a:r>
            <a:r>
              <a:rPr lang="zh-TW" altLang="en-US" dirty="0"/>
              <a:t>調變</a:t>
            </a:r>
            <a:r>
              <a:rPr lang="en-US" altLang="zh-TW" dirty="0" err="1"/>
              <a:t>double_threshold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800x600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42D0805-4BF5-475D-A127-14FAF863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4936451"/>
            <a:ext cx="3906015" cy="104450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 kernel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矩陣的兩個特徵值較大，則為角點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6BE830-F60C-4030-9E16-FF485216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84" y="2716009"/>
            <a:ext cx="5613705" cy="19584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6BD754-7B71-41AF-A797-ECCCD3D1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59" y="2876344"/>
            <a:ext cx="2934670" cy="31882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C1CD8C-5096-41E2-AC5E-1202FE195053}"/>
              </a:ext>
            </a:extLst>
          </p:cNvPr>
          <p:cNvSpPr txBox="1"/>
          <p:nvPr/>
        </p:nvSpPr>
        <p:spPr>
          <a:xfrm>
            <a:off x="7928971" y="1999460"/>
            <a:ext cx="268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對可能的角點評分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004C7E-C895-44D3-A019-1D9838E5FA65}"/>
              </a:ext>
            </a:extLst>
          </p:cNvPr>
          <p:cNvSpPr txBox="1"/>
          <p:nvPr/>
        </p:nvSpPr>
        <p:spPr>
          <a:xfrm>
            <a:off x="7387959" y="3702724"/>
            <a:ext cx="4049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權重係數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0.04 = 5/128 = *”101”,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右移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7 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89142</TotalTime>
  <Words>1481</Words>
  <Application>Microsoft Office PowerPoint</Application>
  <PresentationFormat>寬螢幕</PresentationFormat>
  <Paragraphs>273</Paragraphs>
  <Slides>35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標楷體</vt:lpstr>
      <vt:lpstr>Arial</vt:lpstr>
      <vt:lpstr>Calibri</vt:lpstr>
      <vt:lpstr>Times New Roman</vt:lpstr>
      <vt:lpstr>Office 佈景主題</vt:lpstr>
      <vt:lpstr>專案進度報告 Block RAM, Harris(角點檢測)</vt:lpstr>
      <vt:lpstr>控管記錄 – NAS (2023/6/1)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Harris (2023/5/27更新)</vt:lpstr>
      <vt:lpstr>系統分析 – Harris分界圖 (2023/5/27更新)</vt:lpstr>
      <vt:lpstr>系統分析 –影像前處理 (2023/6/2更新)</vt:lpstr>
      <vt:lpstr>系統分析 – Break down (2023/5/27更新)</vt:lpstr>
      <vt:lpstr>專案架構圖 – BRAM(2023/5/27更新)</vt:lpstr>
      <vt:lpstr>專案架構圖 – 硬體流程圖(2023/5/30更新)</vt:lpstr>
      <vt:lpstr>專案架構圖 – 方塊圖(2023/5/31更新)</vt:lpstr>
      <vt:lpstr>專案架構圖 – 方塊圖(2023/6/3更新)</vt:lpstr>
      <vt:lpstr>成果展示 – 週進度項目 (2023/5/31)</vt:lpstr>
      <vt:lpstr>成果展示 – 單元測試: Cache system波形模擬(1/2)</vt:lpstr>
      <vt:lpstr>成果展示 – 單元測試: Cache system波形模擬(2/2)</vt:lpstr>
      <vt:lpstr>成果展示 – Gaussian filter波形模擬</vt:lpstr>
      <vt:lpstr>成果展示 –以圖形輸入波形模擬</vt:lpstr>
      <vt:lpstr>成果展示 –波形模擬以圖形輸出</vt:lpstr>
      <vt:lpstr>成果展示 – Sobel波形模擬轉圖片</vt:lpstr>
      <vt:lpstr>成果展示 – NMS, HysteresisThresholding 波形模擬轉圖片</vt:lpstr>
      <vt:lpstr>成果展示 – Gaussian filter</vt:lpstr>
      <vt:lpstr>成果展示 – Sobel(angle)</vt:lpstr>
      <vt:lpstr>成果展示 – Sobel(gradient)</vt:lpstr>
      <vt:lpstr>成果展示 – NonMaxSuppression</vt:lpstr>
      <vt:lpstr>成果展示 – Hysteresis(強,中,弱邊緣)</vt:lpstr>
      <vt:lpstr>成果展示 – Hysteresis(二值化)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4682</cp:revision>
  <dcterms:created xsi:type="dcterms:W3CDTF">2019-03-11T13:47:46Z</dcterms:created>
  <dcterms:modified xsi:type="dcterms:W3CDTF">2023-06-13T16:12:40Z</dcterms:modified>
</cp:coreProperties>
</file>