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9" r:id="rId2"/>
    <p:sldId id="1257" r:id="rId3"/>
    <p:sldId id="1280" r:id="rId4"/>
    <p:sldId id="1267" r:id="rId5"/>
    <p:sldId id="1142" r:id="rId6"/>
    <p:sldId id="269" r:id="rId7"/>
    <p:sldId id="614" r:id="rId8"/>
    <p:sldId id="1250" r:id="rId9"/>
    <p:sldId id="1293" r:id="rId10"/>
    <p:sldId id="1296" r:id="rId11"/>
    <p:sldId id="1294" r:id="rId12"/>
    <p:sldId id="1301" r:id="rId13"/>
    <p:sldId id="261" r:id="rId14"/>
    <p:sldId id="1287" r:id="rId15"/>
    <p:sldId id="1304" r:id="rId16"/>
    <p:sldId id="1305" r:id="rId17"/>
    <p:sldId id="1306" r:id="rId18"/>
    <p:sldId id="1307" r:id="rId19"/>
    <p:sldId id="1300" r:id="rId20"/>
    <p:sldId id="1258" r:id="rId21"/>
    <p:sldId id="1282" r:id="rId22"/>
    <p:sldId id="1303" r:id="rId23"/>
    <p:sldId id="1302" r:id="rId24"/>
    <p:sldId id="271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>
            <p14:sldId id="1257"/>
          </p14:sldIdLst>
        </p14:section>
        <p14:section name="控管紀錄(Git)" id="{6A277EEA-9672-4024-8708-20A0F39A99C0}">
          <p14:sldIdLst>
            <p14:sldId id="1280"/>
          </p14:sldIdLst>
        </p14:section>
        <p14:section name="進度統整" id="{9DD50ACF-4175-4751-9D6B-498445AED633}">
          <p14:sldIdLst>
            <p14:sldId id="1267"/>
          </p14:sldIdLst>
        </p14:section>
        <p14:section name="需求列表" id="{DE023DAD-9EED-426D-8EB3-17248E4D00C3}">
          <p14:sldIdLst>
            <p14:sldId id="1142"/>
            <p14:sldId id="269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93"/>
          </p14:sldIdLst>
        </p14:section>
        <p14:section name="專案架構" id="{1EBCE073-09FA-4CD3-BDCF-56A4EDB986FF}">
          <p14:sldIdLst>
            <p14:sldId id="1296"/>
            <p14:sldId id="1294"/>
            <p14:sldId id="1301"/>
          </p14:sldIdLst>
        </p14:section>
        <p14:section name="成果展示(2023/5/31)" id="{70DC3051-68F9-4DEC-9A31-AFAFBB0B0227}">
          <p14:sldIdLst>
            <p14:sldId id="261"/>
          </p14:sldIdLst>
        </p14:section>
        <p14:section name="BRam_FIFO" id="{B297A248-33F4-4505-BBE2-4A66F4E747C9}">
          <p14:sldIdLst>
            <p14:sldId id="1287"/>
            <p14:sldId id="1304"/>
            <p14:sldId id="1305"/>
            <p14:sldId id="1306"/>
          </p14:sldIdLst>
        </p14:section>
        <p14:section name="Sobel" id="{7F01304F-5B61-4EF8-B59D-80978D2C5655}">
          <p14:sldIdLst>
            <p14:sldId id="1307"/>
            <p14:sldId id="1300"/>
            <p14:sldId id="1258"/>
          </p14:sldIdLst>
        </p14:section>
        <p14:section name="問題紀錄" id="{E54951B3-F25C-472E-B15E-EA7E37F6D2ED}">
          <p14:sldIdLst>
            <p14:sldId id="1282"/>
            <p14:sldId id="1303"/>
            <p14:sldId id="1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D9"/>
    <a:srgbClr val="FF0000"/>
    <a:srgbClr val="0066FE"/>
    <a:srgbClr val="FFFFFF"/>
    <a:srgbClr val="7CAFDE"/>
    <a:srgbClr val="3886CC"/>
    <a:srgbClr val="66A2D8"/>
    <a:srgbClr val="FF6600"/>
    <a:srgbClr val="9751CB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2023/5/28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2023/5/28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55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52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33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65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47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96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92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16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xilinx.com/s/question/0D52E00006hpsIZSAY/usfxsim62-elaborate-step-failed-with-errors-at-vivado-20152-behavioural-simulation?language=en_US" TargetMode="External"/><Relationship Id="rId2" Type="http://schemas.openxmlformats.org/officeDocument/2006/relationships/hyperlink" Target="http://blog.chinaaet.com/crazybird/p/51000002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專案進度報告</a:t>
            </a:r>
            <a:br>
              <a:rPr lang="en-US" altLang="zh-TW" sz="4000" b="0" dirty="0"/>
            </a:br>
            <a:r>
              <a:rPr lang="en-US" altLang="zh-TW" sz="5600" b="0" dirty="0"/>
              <a:t>Block Ram, Sobel(</a:t>
            </a:r>
            <a:r>
              <a:rPr lang="zh-TW" altLang="en-US" sz="5600" b="0" dirty="0"/>
              <a:t>邊緣檢測</a:t>
            </a:r>
            <a:r>
              <a:rPr lang="en-US" altLang="zh-TW" sz="5600" b="0" dirty="0"/>
              <a:t>)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人：吳東穎</a:t>
            </a:r>
            <a:endParaRPr lang="en-US" altLang="zh-TW" dirty="0"/>
          </a:p>
          <a:p>
            <a:r>
              <a:rPr lang="zh-TW" altLang="en-US" dirty="0"/>
              <a:t>目前成員：吳東穎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2023/6/8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2023/5/31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457299" y="1588362"/>
            <a:ext cx="697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Bram_gray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data_width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8bits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0553330-4C98-49CE-AAB4-45B41F55DBC5}"/>
              </a:ext>
            </a:extLst>
          </p:cNvPr>
          <p:cNvSpPr/>
          <p:nvPr/>
        </p:nvSpPr>
        <p:spPr>
          <a:xfrm>
            <a:off x="4510954" y="2419359"/>
            <a:ext cx="3924193" cy="249977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Bram_dout</a:t>
            </a:r>
            <a:endParaRPr lang="en-US" altLang="zh-TW" dirty="0"/>
          </a:p>
          <a:p>
            <a:pPr algn="ctr"/>
            <a:r>
              <a:rPr lang="en-US" altLang="zh-TW" dirty="0"/>
              <a:t>640x480(RAM)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692174-319E-4DC7-A922-2F6EB128F4AF}"/>
              </a:ext>
            </a:extLst>
          </p:cNvPr>
          <p:cNvSpPr txBox="1"/>
          <p:nvPr/>
        </p:nvSpPr>
        <p:spPr>
          <a:xfrm>
            <a:off x="4753910" y="4212500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r_clk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FB311B1-E7B9-49D0-AE82-E17A37F06C9C}"/>
              </a:ext>
            </a:extLst>
          </p:cNvPr>
          <p:cNvSpPr/>
          <p:nvPr/>
        </p:nvSpPr>
        <p:spPr>
          <a:xfrm rot="5400000">
            <a:off x="4519832" y="4325895"/>
            <a:ext cx="231083" cy="23707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71FF762D-D19F-43C8-8C95-551145EB1A5A}"/>
              </a:ext>
            </a:extLst>
          </p:cNvPr>
          <p:cNvGrpSpPr/>
          <p:nvPr/>
        </p:nvGrpSpPr>
        <p:grpSpPr>
          <a:xfrm>
            <a:off x="7893643" y="3595699"/>
            <a:ext cx="2477938" cy="369332"/>
            <a:chOff x="7617765" y="4259704"/>
            <a:chExt cx="2477938" cy="36933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09ECE6-74C2-40C7-BFAA-3D7F3359775E}"/>
                </a:ext>
              </a:extLst>
            </p:cNvPr>
            <p:cNvSpPr txBox="1"/>
            <p:nvPr/>
          </p:nvSpPr>
          <p:spPr>
            <a:xfrm>
              <a:off x="8850100" y="4259704"/>
              <a:ext cx="1245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/>
                <a:t>o_img</a:t>
              </a:r>
              <a:r>
                <a:rPr lang="en-US" altLang="zh-TW" dirty="0"/>
                <a:t>[7:0]</a:t>
              </a:r>
              <a:endParaRPr lang="zh-TW" alt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D1DBA65-107A-4888-972E-0749EBFE6D3B}"/>
                </a:ext>
              </a:extLst>
            </p:cNvPr>
            <p:cNvCxnSpPr>
              <a:cxnSpLocks/>
            </p:cNvCxnSpPr>
            <p:nvPr/>
          </p:nvCxnSpPr>
          <p:spPr>
            <a:xfrm>
              <a:off x="7617765" y="4485126"/>
              <a:ext cx="11521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4295B0B-A0EF-4690-8914-17BD503F6EAB}"/>
                </a:ext>
              </a:extLst>
            </p:cNvPr>
            <p:cNvCxnSpPr>
              <a:cxnSpLocks/>
            </p:cNvCxnSpPr>
            <p:nvPr/>
          </p:nvCxnSpPr>
          <p:spPr>
            <a:xfrm>
              <a:off x="7771829" y="4374359"/>
              <a:ext cx="233376" cy="2215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B7E12A8-5FCC-46C9-A036-09DB91576726}"/>
              </a:ext>
            </a:extLst>
          </p:cNvPr>
          <p:cNvSpPr txBox="1"/>
          <p:nvPr/>
        </p:nvSpPr>
        <p:spPr>
          <a:xfrm>
            <a:off x="2568557" y="4264139"/>
            <a:ext cx="102942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pixel_clk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AC4DAD3-CD87-4892-AFF3-5F356E54FBD6}"/>
              </a:ext>
            </a:extLst>
          </p:cNvPr>
          <p:cNvSpPr/>
          <p:nvPr/>
        </p:nvSpPr>
        <p:spPr>
          <a:xfrm>
            <a:off x="5108866" y="3425297"/>
            <a:ext cx="2784777" cy="75433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	address[19:0]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18E2E0-FE91-4EC5-9CA8-FE6A80B81B27}"/>
              </a:ext>
            </a:extLst>
          </p:cNvPr>
          <p:cNvCxnSpPr>
            <a:cxnSpLocks/>
            <a:stCxn id="34" idx="3"/>
            <a:endCxn id="6" idx="1"/>
          </p:cNvCxnSpPr>
          <p:nvPr/>
        </p:nvCxnSpPr>
        <p:spPr>
          <a:xfrm flipV="1">
            <a:off x="3564444" y="3802463"/>
            <a:ext cx="1544422" cy="1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211364F-B089-4D0C-8BF5-DE1D8F75E4DF}"/>
              </a:ext>
            </a:extLst>
          </p:cNvPr>
          <p:cNvCxnSpPr>
            <a:cxnSpLocks/>
          </p:cNvCxnSpPr>
          <p:nvPr/>
        </p:nvCxnSpPr>
        <p:spPr>
          <a:xfrm>
            <a:off x="3531733" y="4444431"/>
            <a:ext cx="976280" cy="5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3CDA59-D62D-49D4-860E-6FF708B57DD7}"/>
              </a:ext>
            </a:extLst>
          </p:cNvPr>
          <p:cNvSpPr txBox="1"/>
          <p:nvPr/>
        </p:nvSpPr>
        <p:spPr>
          <a:xfrm>
            <a:off x="5119026" y="3628212"/>
            <a:ext cx="6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wen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0674863-94F2-4F21-9B2A-E80E5B8BD706}"/>
              </a:ext>
            </a:extLst>
          </p:cNvPr>
          <p:cNvSpPr txBox="1"/>
          <p:nvPr/>
        </p:nvSpPr>
        <p:spPr>
          <a:xfrm>
            <a:off x="3127867" y="3619254"/>
            <a:ext cx="43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‘1’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29893B3-4868-4BBC-9556-4C0D67D9A7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543984" y="4212500"/>
            <a:ext cx="16570" cy="140768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C6FD280-C14C-42B0-981A-6BF8BF333E7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7325627" y="4212500"/>
            <a:ext cx="1" cy="14097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48D470A-F492-401C-9414-DAF087C5C6F8}"/>
              </a:ext>
            </a:extLst>
          </p:cNvPr>
          <p:cNvSpPr txBox="1"/>
          <p:nvPr/>
        </p:nvSpPr>
        <p:spPr>
          <a:xfrm>
            <a:off x="4594509" y="5620187"/>
            <a:ext cx="18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i_Col_Count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9E32E64-1F85-4D92-A954-BE90224E329D}"/>
              </a:ext>
            </a:extLst>
          </p:cNvPr>
          <p:cNvSpPr txBox="1"/>
          <p:nvPr/>
        </p:nvSpPr>
        <p:spPr>
          <a:xfrm>
            <a:off x="6387793" y="5622278"/>
            <a:ext cx="1875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i_Row_Count</a:t>
            </a:r>
            <a:r>
              <a:rPr lang="en-US" altLang="zh-TW" dirty="0"/>
              <a:t>[9:0]</a:t>
            </a:r>
            <a:endParaRPr lang="zh-TW" altLang="en-US" dirty="0"/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6B040294-5D16-47CE-A0B2-BA9D9BE80454}"/>
              </a:ext>
            </a:extLst>
          </p:cNvPr>
          <p:cNvCxnSpPr>
            <a:cxnSpLocks/>
          </p:cNvCxnSpPr>
          <p:nvPr/>
        </p:nvCxnSpPr>
        <p:spPr>
          <a:xfrm>
            <a:off x="7167630" y="44848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7A558E5-4F6E-4E1F-A0B9-FB891695B366}"/>
              </a:ext>
            </a:extLst>
          </p:cNvPr>
          <p:cNvCxnSpPr>
            <a:cxnSpLocks/>
          </p:cNvCxnSpPr>
          <p:nvPr/>
        </p:nvCxnSpPr>
        <p:spPr>
          <a:xfrm>
            <a:off x="5403110" y="4471565"/>
            <a:ext cx="315993" cy="2660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</a:rPr>
              <a:t>硬體流程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sz="4000" dirty="0"/>
              <a:t>(2023/5/30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A9D167-B30C-413D-934D-81D80A8792EE}"/>
              </a:ext>
            </a:extLst>
          </p:cNvPr>
          <p:cNvSpPr txBox="1"/>
          <p:nvPr/>
        </p:nvSpPr>
        <p:spPr>
          <a:xfrm>
            <a:off x="1240404" y="1713966"/>
            <a:ext cx="134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DAFC5D-1C23-41E6-AAD1-E6AD62CD72DC}"/>
              </a:ext>
            </a:extLst>
          </p:cNvPr>
          <p:cNvSpPr txBox="1"/>
          <p:nvPr/>
        </p:nvSpPr>
        <p:spPr>
          <a:xfrm>
            <a:off x="4661206" y="2008300"/>
            <a:ext cx="1349405" cy="45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93A8E29-38EF-43CB-9E5C-6B5DCBC61876}"/>
              </a:ext>
            </a:extLst>
          </p:cNvPr>
          <p:cNvSpPr/>
          <p:nvPr/>
        </p:nvSpPr>
        <p:spPr>
          <a:xfrm>
            <a:off x="682751" y="2096910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53C9118-DEC7-4442-B7F8-ECA3431D5D30}"/>
              </a:ext>
            </a:extLst>
          </p:cNvPr>
          <p:cNvSpPr/>
          <p:nvPr/>
        </p:nvSpPr>
        <p:spPr>
          <a:xfrm>
            <a:off x="3375521" y="2067831"/>
            <a:ext cx="5223100" cy="36227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583892E-AFE7-428C-BFF1-80E2982096A4}"/>
              </a:ext>
            </a:extLst>
          </p:cNvPr>
          <p:cNvSpPr/>
          <p:nvPr/>
        </p:nvSpPr>
        <p:spPr>
          <a:xfrm>
            <a:off x="1028688" y="2781587"/>
            <a:ext cx="1755078" cy="49141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.bmp </a:t>
            </a:r>
            <a:r>
              <a:rPr lang="zh-TW" altLang="en-US" dirty="0">
                <a:ea typeface="標楷體" panose="03000509000000000000" pitchFamily="65" charset="-120"/>
              </a:rPr>
              <a:t>轉檔 </a:t>
            </a:r>
            <a:r>
              <a:rPr lang="en-US" altLang="zh-TW" dirty="0">
                <a:ea typeface="標楷體" panose="03000509000000000000" pitchFamily="65" charset="-120"/>
              </a:rPr>
              <a:t>.COE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3D4FD11-8070-4A10-BCE8-203CF4F8A7D3}"/>
              </a:ext>
            </a:extLst>
          </p:cNvPr>
          <p:cNvSpPr/>
          <p:nvPr/>
        </p:nvSpPr>
        <p:spPr>
          <a:xfrm>
            <a:off x="835138" y="3738136"/>
            <a:ext cx="2159933" cy="45032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.COE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生成</a:t>
            </a:r>
            <a:r>
              <a:rPr lang="en-US" altLang="zh-TW" dirty="0">
                <a:ea typeface="標楷體" panose="03000509000000000000" pitchFamily="65" charset="-120"/>
              </a:rPr>
              <a:t>Bram IP</a:t>
            </a:r>
            <a:r>
              <a:rPr lang="zh-TW" altLang="en-US" dirty="0">
                <a:ea typeface="標楷體" panose="03000509000000000000" pitchFamily="65" charset="-120"/>
              </a:rPr>
              <a:t>核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47C8300-AD69-4444-A5EB-590379672FCB}"/>
              </a:ext>
            </a:extLst>
          </p:cNvPr>
          <p:cNvSpPr/>
          <p:nvPr/>
        </p:nvSpPr>
        <p:spPr>
          <a:xfrm>
            <a:off x="4114638" y="2359775"/>
            <a:ext cx="1598790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計數器同步</a:t>
            </a:r>
            <a:r>
              <a:rPr lang="en-US" altLang="zh-TW" dirty="0">
                <a:ea typeface="標楷體" panose="03000509000000000000" pitchFamily="65" charset="-120"/>
              </a:rPr>
              <a:t>VGA</a:t>
            </a:r>
            <a:r>
              <a:rPr lang="zh-TW" altLang="en-US" dirty="0">
                <a:ea typeface="標楷體" panose="03000509000000000000" pitchFamily="65" charset="-120"/>
              </a:rPr>
              <a:t>時脈上數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56B928B-90F0-4BAB-AB08-6B72BEE40FBE}"/>
              </a:ext>
            </a:extLst>
          </p:cNvPr>
          <p:cNvSpPr/>
          <p:nvPr/>
        </p:nvSpPr>
        <p:spPr>
          <a:xfrm>
            <a:off x="3841200" y="3560935"/>
            <a:ext cx="2053701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輸出計數器對應</a:t>
            </a:r>
            <a:r>
              <a:rPr lang="en-US" altLang="zh-TW" dirty="0" err="1">
                <a:ea typeface="標楷體" panose="03000509000000000000" pitchFamily="65" charset="-120"/>
              </a:rPr>
              <a:t>BRam</a:t>
            </a:r>
            <a:r>
              <a:rPr lang="zh-TW" altLang="en-US" dirty="0">
                <a:ea typeface="標楷體" panose="03000509000000000000" pitchFamily="65" charset="-120"/>
              </a:rPr>
              <a:t>位址之資料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5C8D7-6D43-43B4-AE16-0C6A933C33D6}"/>
              </a:ext>
            </a:extLst>
          </p:cNvPr>
          <p:cNvSpPr txBox="1"/>
          <p:nvPr/>
        </p:nvSpPr>
        <p:spPr>
          <a:xfrm>
            <a:off x="9335611" y="1688537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793F9E0-9E15-42FC-92EE-F2D47D93FD75}"/>
              </a:ext>
            </a:extLst>
          </p:cNvPr>
          <p:cNvSpPr/>
          <p:nvPr/>
        </p:nvSpPr>
        <p:spPr>
          <a:xfrm>
            <a:off x="8897970" y="2077021"/>
            <a:ext cx="2464708" cy="27218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TW" altLang="en-US" dirty="0"/>
          </a:p>
        </p:txBody>
      </p:sp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9F248009-1BEF-4325-804D-D7AF5FB0C483}"/>
              </a:ext>
            </a:extLst>
          </p:cNvPr>
          <p:cNvSpPr/>
          <p:nvPr/>
        </p:nvSpPr>
        <p:spPr>
          <a:xfrm>
            <a:off x="1786380" y="3283022"/>
            <a:ext cx="292963" cy="450326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9ABC023A-A4F9-47DB-9481-6822B7CBDE01}"/>
              </a:ext>
            </a:extLst>
          </p:cNvPr>
          <p:cNvSpPr/>
          <p:nvPr/>
        </p:nvSpPr>
        <p:spPr>
          <a:xfrm rot="16200000">
            <a:off x="3262527" y="3520688"/>
            <a:ext cx="333744" cy="816903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BDE700D-8183-4279-9481-B497130722CB}"/>
              </a:ext>
            </a:extLst>
          </p:cNvPr>
          <p:cNvSpPr/>
          <p:nvPr/>
        </p:nvSpPr>
        <p:spPr>
          <a:xfrm>
            <a:off x="4758542" y="3087193"/>
            <a:ext cx="337352" cy="450809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BCA188D4-791C-4BE1-86A5-F9DCA0D77F68}"/>
              </a:ext>
            </a:extLst>
          </p:cNvPr>
          <p:cNvSpPr/>
          <p:nvPr/>
        </p:nvSpPr>
        <p:spPr>
          <a:xfrm rot="16200000">
            <a:off x="7513189" y="732587"/>
            <a:ext cx="337823" cy="3882794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1857E2A-CE72-4393-A726-7188FA6BAF6B}"/>
              </a:ext>
            </a:extLst>
          </p:cNvPr>
          <p:cNvSpPr/>
          <p:nvPr/>
        </p:nvSpPr>
        <p:spPr>
          <a:xfrm>
            <a:off x="9650773" y="2378716"/>
            <a:ext cx="992723" cy="70847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Hsync</a:t>
            </a:r>
            <a:r>
              <a:rPr lang="en-US" altLang="zh-TW" dirty="0">
                <a:ea typeface="標楷體" panose="03000509000000000000" pitchFamily="65" charset="-120"/>
              </a:rPr>
              <a:t>,</a:t>
            </a:r>
          </a:p>
          <a:p>
            <a:pPr algn="ctr"/>
            <a:r>
              <a:rPr lang="en-US" altLang="zh-TW" dirty="0" err="1">
                <a:ea typeface="標楷體" panose="03000509000000000000" pitchFamily="65" charset="-120"/>
              </a:rPr>
              <a:t>Vsync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14840B-B536-4728-9608-04CC50AEEA86}"/>
              </a:ext>
            </a:extLst>
          </p:cNvPr>
          <p:cNvSpPr/>
          <p:nvPr/>
        </p:nvSpPr>
        <p:spPr>
          <a:xfrm>
            <a:off x="9367774" y="3429372"/>
            <a:ext cx="1639956" cy="100339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>
                <a:ea typeface="標楷體" panose="03000509000000000000" pitchFamily="65" charset="-120"/>
              </a:rPr>
              <a:t>VGA_Red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 err="1">
                <a:ea typeface="標楷體" panose="03000509000000000000" pitchFamily="65" charset="-120"/>
              </a:rPr>
              <a:t>VGA_Grn</a:t>
            </a:r>
            <a:r>
              <a:rPr lang="en-US" altLang="zh-TW" dirty="0">
                <a:ea typeface="標楷體" panose="03000509000000000000" pitchFamily="65" charset="-120"/>
              </a:rPr>
              <a:t>[3],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VGA_Blu</a:t>
            </a:r>
            <a:r>
              <a:rPr lang="en-US" altLang="zh-TW" dirty="0">
                <a:ea typeface="標楷體" panose="03000509000000000000" pitchFamily="65" charset="-120"/>
              </a:rPr>
              <a:t>[2],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8D313AA-BE73-427F-846A-5B32E79686D5}"/>
              </a:ext>
            </a:extLst>
          </p:cNvPr>
          <p:cNvSpPr/>
          <p:nvPr/>
        </p:nvSpPr>
        <p:spPr>
          <a:xfrm>
            <a:off x="3739946" y="4748036"/>
            <a:ext cx="2374544" cy="69608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>
                <a:ea typeface="標楷體" panose="03000509000000000000" pitchFamily="65" charset="-120"/>
              </a:rPr>
              <a:t>padding</a:t>
            </a:r>
            <a:r>
              <a:rPr lang="zh-TW" altLang="en-US" dirty="0">
                <a:ea typeface="標楷體" panose="03000509000000000000" pitchFamily="65" charset="-120"/>
              </a:rPr>
              <a:t>並依序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存進</a:t>
            </a:r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33ECE748-26F5-4AB8-AB53-6147AB0079A5}"/>
              </a:ext>
            </a:extLst>
          </p:cNvPr>
          <p:cNvSpPr/>
          <p:nvPr/>
        </p:nvSpPr>
        <p:spPr>
          <a:xfrm rot="16200000">
            <a:off x="8759797" y="3447272"/>
            <a:ext cx="318822" cy="96373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C7C26B2-77D2-4A43-9144-EA912F7A579B}"/>
              </a:ext>
            </a:extLst>
          </p:cNvPr>
          <p:cNvSpPr/>
          <p:nvPr/>
        </p:nvSpPr>
        <p:spPr>
          <a:xfrm>
            <a:off x="5986254" y="3438041"/>
            <a:ext cx="2444763" cy="96198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TW" altLang="en-US" dirty="0">
                <a:ea typeface="標楷體" panose="03000509000000000000" pitchFamily="65" charset="-120"/>
              </a:rPr>
              <a:t>依計數器對應之位置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對</a:t>
            </a:r>
            <a:r>
              <a:rPr lang="en-US" altLang="zh-TW" dirty="0">
                <a:ea typeface="標楷體" panose="03000509000000000000" pitchFamily="65" charset="-120"/>
              </a:rPr>
              <a:t>Sobel kernel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err="1">
                <a:ea typeface="標楷體" panose="03000509000000000000" pitchFamily="65" charset="-120"/>
              </a:rPr>
              <a:t>cachesystem</a:t>
            </a:r>
            <a:r>
              <a:rPr lang="zh-TW" altLang="en-US" dirty="0">
                <a:ea typeface="標楷體" panose="03000509000000000000" pitchFamily="65" charset="-120"/>
              </a:rPr>
              <a:t>做卷積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AC2321-91CF-4F2A-9B5F-49EE4E4762CF}"/>
              </a:ext>
            </a:extLst>
          </p:cNvPr>
          <p:cNvSpPr txBox="1"/>
          <p:nvPr/>
        </p:nvSpPr>
        <p:spPr>
          <a:xfrm>
            <a:off x="5152962" y="1656118"/>
            <a:ext cx="134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FPGA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96944051-808C-45B4-8CCC-03A048F0190A}"/>
              </a:ext>
            </a:extLst>
          </p:cNvPr>
          <p:cNvSpPr/>
          <p:nvPr/>
        </p:nvSpPr>
        <p:spPr>
          <a:xfrm>
            <a:off x="4731560" y="4294197"/>
            <a:ext cx="337352" cy="428840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箭號: 彎曲 1">
            <a:extLst>
              <a:ext uri="{FF2B5EF4-FFF2-40B4-BE49-F238E27FC236}">
                <a16:creationId xmlns:a16="http://schemas.microsoft.com/office/drawing/2014/main" id="{97321324-E2FD-4046-BB97-01798CB47FFE}"/>
              </a:ext>
            </a:extLst>
          </p:cNvPr>
          <p:cNvSpPr/>
          <p:nvPr/>
        </p:nvSpPr>
        <p:spPr>
          <a:xfrm rot="5400000" flipH="1">
            <a:off x="6312463" y="4202999"/>
            <a:ext cx="836420" cy="123236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EE0A0-A2C3-402A-A752-4DE0B8A7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9" y="2506352"/>
            <a:ext cx="11310693" cy="310429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–</a:t>
            </a:r>
            <a:r>
              <a:rPr lang="zh-TW" altLang="en-US" sz="4000" dirty="0"/>
              <a:t>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r>
              <a:rPr lang="en-US" altLang="zh-TW" sz="4000" dirty="0"/>
              <a:t>(2023/5/31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B666394-AEC8-471C-8F95-8308C72E30DF}"/>
              </a:ext>
            </a:extLst>
          </p:cNvPr>
          <p:cNvSpPr txBox="1"/>
          <p:nvPr/>
        </p:nvSpPr>
        <p:spPr>
          <a:xfrm>
            <a:off x="1509205" y="1459059"/>
            <a:ext cx="3808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RTL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除頻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sync_pulse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sync_to_count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Bram_gary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(.COE)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E1B584-442C-4682-8203-BB033110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172653" y="1849651"/>
            <a:ext cx="162090" cy="46858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414C650-64EC-4B6F-8D8A-23165979C40A}"/>
              </a:ext>
            </a:extLst>
          </p:cNvPr>
          <p:cNvSpPr txBox="1"/>
          <p:nvPr/>
        </p:nvSpPr>
        <p:spPr>
          <a:xfrm>
            <a:off x="3413465" y="1722284"/>
            <a:ext cx="60945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sobel_warpper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CacheSystem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 x3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edge_sobel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4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A1B0F57-0982-4059-B5C8-3E99E47EBA65}"/>
              </a:ext>
            </a:extLst>
          </p:cNvPr>
          <p:cNvSpPr txBox="1">
            <a:spLocks/>
          </p:cNvSpPr>
          <p:nvPr/>
        </p:nvSpPr>
        <p:spPr>
          <a:xfrm>
            <a:off x="3081131" y="1728030"/>
            <a:ext cx="9110869" cy="434256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285750" lvl="1" indent="-285750"/>
            <a:r>
              <a:rPr lang="zh-TW" altLang="en-US" sz="1800" dirty="0">
                <a:latin typeface="標楷體" panose="03000509000000000000" pitchFamily="65" charset="-120"/>
              </a:rPr>
              <a:t>單元測試</a:t>
            </a:r>
            <a:r>
              <a:rPr lang="en-US" altLang="zh-TW" sz="1800" dirty="0">
                <a:latin typeface="標楷體" panose="03000509000000000000" pitchFamily="65" charset="-120"/>
              </a:rPr>
              <a:t>:</a:t>
            </a:r>
            <a:r>
              <a:rPr lang="en-US" altLang="zh-TW" sz="1800" dirty="0"/>
              <a:t>line buffer</a:t>
            </a: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zh-TW" altLang="en-US" sz="1800" dirty="0"/>
              <a:t>單元測試</a:t>
            </a:r>
            <a:r>
              <a:rPr lang="en-US" altLang="zh-TW" sz="1800" dirty="0"/>
              <a:t>: Cache system</a:t>
            </a:r>
          </a:p>
          <a:p>
            <a:pPr marL="742950" lvl="2" indent="-285750"/>
            <a:r>
              <a:rPr lang="en-US" altLang="zh-TW" sz="1800" dirty="0"/>
              <a:t>line buffer</a:t>
            </a:r>
          </a:p>
          <a:p>
            <a:pPr marL="285750" lvl="1" indent="-285750"/>
            <a:endParaRPr lang="en-US" altLang="zh-TW" sz="1800" dirty="0"/>
          </a:p>
          <a:p>
            <a:pPr marL="285750" lvl="1" indent="-285750"/>
            <a:r>
              <a:rPr lang="en-US" altLang="zh-TW" sz="1800" dirty="0">
                <a:ea typeface="Tahoma" panose="020B0604030504040204" pitchFamily="34" charset="0"/>
              </a:rPr>
              <a:t>Sobel</a:t>
            </a:r>
            <a:r>
              <a:rPr lang="zh-TW" altLang="en-US" sz="1800" dirty="0">
                <a:latin typeface="標楷體" panose="03000509000000000000" pitchFamily="65" charset="-120"/>
              </a:rPr>
              <a:t>波形模擬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marL="742950" lvl="2" indent="-285750"/>
            <a:r>
              <a:rPr lang="zh-TW" altLang="en-US" sz="1800" dirty="0">
                <a:latin typeface="標楷體" panose="03000509000000000000" pitchFamily="65" charset="-120"/>
              </a:rPr>
              <a:t>實心方型</a:t>
            </a:r>
            <a:r>
              <a:rPr lang="en-US" altLang="zh-TW" sz="1800" dirty="0"/>
              <a:t>(200x200)</a:t>
            </a:r>
          </a:p>
          <a:p>
            <a:pPr marL="742950" lvl="2" indent="-285750"/>
            <a:r>
              <a:rPr lang="en-US" altLang="zh-TW" sz="1800" dirty="0"/>
              <a:t>Cache system</a:t>
            </a:r>
          </a:p>
          <a:p>
            <a:pPr marL="742950" lvl="2" indent="-285750"/>
            <a:r>
              <a:rPr lang="en-US" altLang="zh-TW" sz="1800" dirty="0" err="1">
                <a:cs typeface="Times New Roman" panose="02020603050405020304" pitchFamily="18" charset="0"/>
              </a:rPr>
              <a:t>VGA_out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285750" lvl="1" indent="-285750"/>
            <a:endParaRPr lang="en-US" altLang="zh-TW" sz="1800" dirty="0"/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69E0405C-A713-4890-AE44-DF0783C1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週進度項目 </a:t>
            </a:r>
            <a:r>
              <a:rPr lang="en-US" altLang="zh-TW" sz="3200" dirty="0"/>
              <a:t>(2023/5/31)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648002" cy="401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D0DC77-B28A-476F-8724-65B4B3E8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84" y="2510266"/>
            <a:ext cx="10916211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8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line buffer(2/2)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431388" y="5379372"/>
            <a:ext cx="180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圖形終點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961B99-179D-40FD-A29A-E0455513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79" y="2417129"/>
            <a:ext cx="9582642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system(1/2)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60737"/>
            <a:ext cx="16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B2B774-E289-4E8F-BCC5-6D87B85B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2296923"/>
            <a:ext cx="7216280" cy="3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Cache system(2/2)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271999" y="5777671"/>
            <a:ext cx="1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7A08E-CD64-45A2-96A0-0286847F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2" y="2254937"/>
            <a:ext cx="6471035" cy="35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 </a:t>
            </a:r>
            <a:r>
              <a:rPr lang="zh-TW" altLang="en-US" sz="3200" dirty="0">
                <a:latin typeface="標楷體" panose="03000509000000000000" pitchFamily="65" charset="-120"/>
              </a:rPr>
              <a:t>單元測試</a:t>
            </a:r>
            <a:r>
              <a:rPr lang="en-US" altLang="zh-TW" sz="3200" dirty="0">
                <a:latin typeface="標楷體" panose="03000509000000000000" pitchFamily="65" charset="-120"/>
              </a:rPr>
              <a:t>:</a:t>
            </a:r>
            <a:r>
              <a:rPr lang="en-US" altLang="zh-TW" sz="3200" dirty="0"/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13569" y="1289462"/>
            <a:ext cx="5373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波行模擬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200x200 (8bits)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起點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200,200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B8A071-0D2B-4145-B391-8D88BAA75209}"/>
              </a:ext>
            </a:extLst>
          </p:cNvPr>
          <p:cNvSpPr txBox="1"/>
          <p:nvPr/>
        </p:nvSpPr>
        <p:spPr>
          <a:xfrm>
            <a:off x="5069020" y="5834226"/>
            <a:ext cx="2339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I/O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波型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79B5D-D9B2-47AA-AC67-E20381F8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5" y="2316743"/>
            <a:ext cx="10147822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7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en-US" altLang="zh-TW" sz="3200" dirty="0" err="1">
                <a:ea typeface="Tahoma" panose="020B0604030504040204" pitchFamily="34" charset="0"/>
              </a:rPr>
              <a:t>Bram_VGA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+</a:t>
            </a:r>
            <a:r>
              <a:rPr lang="zh-TW" altLang="en-US" sz="3200" dirty="0">
                <a:ea typeface="Tahoma" panose="020B0604030504040204" pitchFamily="34" charset="0"/>
              </a:rPr>
              <a:t> </a:t>
            </a:r>
            <a:r>
              <a:rPr lang="en-US" altLang="zh-TW" sz="3200" dirty="0">
                <a:ea typeface="Tahoma" panose="020B0604030504040204" pitchFamily="34" charset="0"/>
              </a:rPr>
              <a:t>Sobel </a:t>
            </a:r>
            <a:r>
              <a:rPr lang="zh-TW" altLang="en-US" sz="3200" dirty="0">
                <a:latin typeface="標楷體" panose="03000509000000000000" pitchFamily="65" charset="-120"/>
              </a:rPr>
              <a:t>波形模擬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E592F9-FC71-4DD1-9118-16844995CC7F}"/>
              </a:ext>
            </a:extLst>
          </p:cNvPr>
          <p:cNvSpPr txBox="1"/>
          <p:nvPr/>
        </p:nvSpPr>
        <p:spPr>
          <a:xfrm>
            <a:off x="2022446" y="1365672"/>
            <a:ext cx="5373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整體波形模擬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灰階圖片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640x480 (8bits)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4CD2C8-46A2-450C-9CA0-485274647932}"/>
              </a:ext>
            </a:extLst>
          </p:cNvPr>
          <p:cNvSpPr txBox="1"/>
          <p:nvPr/>
        </p:nvSpPr>
        <p:spPr>
          <a:xfrm>
            <a:off x="4634705" y="5680911"/>
            <a:ext cx="2922590" cy="441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Bram_Sobel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單幀全圖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346EE-318A-4DF8-8A3C-51A3B2C14DD6}"/>
              </a:ext>
            </a:extLst>
          </p:cNvPr>
          <p:cNvSpPr txBox="1"/>
          <p:nvPr/>
        </p:nvSpPr>
        <p:spPr>
          <a:xfrm>
            <a:off x="7374597" y="1411839"/>
            <a:ext cx="3126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每個像素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800x525x1/50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≈16.8ms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單張圖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(16.8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≦ 59.524(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=&gt;100M/2^21 = 47.683(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200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NAS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596EB5-194B-41DD-9405-83C981B5180E}"/>
              </a:ext>
            </a:extLst>
          </p:cNvPr>
          <p:cNvSpPr/>
          <p:nvPr/>
        </p:nvSpPr>
        <p:spPr>
          <a:xfrm>
            <a:off x="92279" y="1235933"/>
            <a:ext cx="3120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N02-Architecture</a:t>
            </a:r>
          </a:p>
          <a:p>
            <a:pPr marL="285750" lvl="1" indent="-285750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N06-Demo&amp;ppt</a:t>
            </a:r>
          </a:p>
          <a:p>
            <a:pPr marL="285750" lvl="1" indent="-28575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27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3" indent="0">
              <a:buNone/>
            </a:pPr>
            <a:endParaRPr lang="en-US" altLang="zh-TW" sz="1800" dirty="0"/>
          </a:p>
          <a:p>
            <a:pPr marL="914400" lvl="3" indent="0">
              <a:buNone/>
            </a:pPr>
            <a:endParaRPr lang="en-US" altLang="zh-TW" sz="1800" dirty="0"/>
          </a:p>
          <a:p>
            <a:pPr marL="999000" lvl="2" indent="0">
              <a:buNone/>
            </a:pPr>
            <a:r>
              <a:rPr lang="zh-TW" altLang="en-US" sz="1800" b="1" dirty="0">
                <a:latin typeface="標楷體" panose="03000509000000000000" pitchFamily="65" charset="-120"/>
              </a:rPr>
              <a:t>六月：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</a:endParaRPr>
          </a:p>
          <a:p>
            <a:pPr lvl="2" fontAlgn="base"/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2023/6/7~2023/6/13:</a:t>
            </a:r>
          </a:p>
          <a:p>
            <a:pPr lvl="2" fontAlgn="base"/>
            <a:r>
              <a:rPr lang="en-US" altLang="zh-TW" sz="1800" dirty="0"/>
              <a:t>Bram(640x480) + Sobel</a:t>
            </a:r>
            <a:r>
              <a:rPr lang="zh-TW" altLang="en-US" sz="1800" dirty="0"/>
              <a:t> </a:t>
            </a:r>
            <a:r>
              <a:rPr lang="zh-TW" altLang="en-US" sz="1800" dirty="0">
                <a:latin typeface="標楷體" panose="03000509000000000000" pitchFamily="65" charset="-120"/>
              </a:rPr>
              <a:t>燒錄驗證功能</a:t>
            </a:r>
            <a:endParaRPr lang="en-US" altLang="zh-TW" sz="1800" dirty="0"/>
          </a:p>
          <a:p>
            <a:pPr lvl="2" fontAlgn="base"/>
            <a:endParaRPr lang="en-US" altLang="zh-TW" sz="1800" dirty="0">
              <a:latin typeface="標楷體" panose="03000509000000000000" pitchFamily="65" charset="-120"/>
            </a:endParaRPr>
          </a:p>
          <a:p>
            <a:pPr lvl="2" fontAlgn="base"/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5"/>
            <a:ext cx="10515600" cy="720000"/>
          </a:xfrm>
        </p:spPr>
        <p:txBody>
          <a:bodyPr/>
          <a:lstStyle/>
          <a:p>
            <a:r>
              <a:rPr lang="zh-TW" altLang="en-US" dirty="0"/>
              <a:t>預期進度</a:t>
            </a:r>
          </a:p>
        </p:txBody>
      </p:sp>
    </p:spTree>
    <p:extLst>
      <p:ext uri="{BB962C8B-B14F-4D97-AF65-F5344CB8AC3E}">
        <p14:creationId xmlns:p14="http://schemas.microsoft.com/office/powerpoint/2010/main" val="534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9B565-7E10-43ED-B2C0-FA2F33DBD630}"/>
              </a:ext>
            </a:extLst>
          </p:cNvPr>
          <p:cNvSpPr txBox="1"/>
          <p:nvPr/>
        </p:nvSpPr>
        <p:spPr>
          <a:xfrm>
            <a:off x="838199" y="419877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message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7002237" y="5923789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5E96B43-864E-4961-BA27-5499840E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11567"/>
            <a:ext cx="9468337" cy="20575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83A97D4-21AA-4352-8570-33AC00D2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43" y="4198770"/>
            <a:ext cx="9040053" cy="166017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B642B5-5575-44DC-92FD-BF44D55799EE}"/>
              </a:ext>
            </a:extLst>
          </p:cNvPr>
          <p:cNvSpPr/>
          <p:nvPr/>
        </p:nvSpPr>
        <p:spPr>
          <a:xfrm>
            <a:off x="838199" y="3347907"/>
            <a:ext cx="6388224" cy="674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666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Q1: </a:t>
            </a:r>
            <a:r>
              <a:rPr lang="zh-TW" altLang="en-US" sz="1800" dirty="0"/>
              <a:t>無法進行波型模擬</a:t>
            </a:r>
            <a:r>
              <a:rPr lang="en-US" altLang="zh-TW" sz="1800" dirty="0"/>
              <a:t>?</a:t>
            </a:r>
          </a:p>
          <a:p>
            <a:pPr lvl="1"/>
            <a:r>
              <a:rPr lang="en-US" altLang="zh-TW" sz="1800" dirty="0"/>
              <a:t>A1: </a:t>
            </a:r>
            <a:r>
              <a:rPr lang="zh-TW" altLang="en-US" sz="1800" dirty="0"/>
              <a:t>刪掉舊的模擬並重新建檔</a:t>
            </a:r>
            <a:endParaRPr lang="en-US" altLang="zh-TW" sz="1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5471670" y="5562948"/>
            <a:ext cx="1816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專案檔案夾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E936C47-7693-422C-ADB1-88F7F0F9E1DD}"/>
              </a:ext>
            </a:extLst>
          </p:cNvPr>
          <p:cNvGrpSpPr/>
          <p:nvPr/>
        </p:nvGrpSpPr>
        <p:grpSpPr>
          <a:xfrm>
            <a:off x="3613469" y="2388109"/>
            <a:ext cx="5532405" cy="3073558"/>
            <a:chOff x="3332305" y="2388109"/>
            <a:chExt cx="5532405" cy="30735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268B584-8C8E-4D17-8C8C-5411D6DE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2305" y="2388109"/>
              <a:ext cx="5532405" cy="307355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345184" y="4734215"/>
              <a:ext cx="1741327" cy="4189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59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186406"/>
            <a:ext cx="11082947" cy="5041866"/>
          </a:xfrm>
        </p:spPr>
        <p:txBody>
          <a:bodyPr/>
          <a:lstStyle/>
          <a:p>
            <a:endParaRPr lang="en-US" altLang="zh-TW" sz="1200" dirty="0"/>
          </a:p>
          <a:p>
            <a:pPr lvl="1"/>
            <a:r>
              <a:rPr lang="en-US" altLang="zh-TW" sz="1800" dirty="0"/>
              <a:t>Q2: </a:t>
            </a:r>
            <a:r>
              <a:rPr lang="zh-TW" altLang="en-US" sz="1800" dirty="0"/>
              <a:t>無法合成</a:t>
            </a:r>
            <a:r>
              <a:rPr lang="en-US" altLang="zh-TW" sz="1800" dirty="0"/>
              <a:t>RTL</a:t>
            </a:r>
          </a:p>
          <a:p>
            <a:pPr lvl="1"/>
            <a:r>
              <a:rPr lang="en-US" altLang="zh-TW" sz="1800" dirty="0"/>
              <a:t>A2: </a:t>
            </a:r>
            <a:r>
              <a:rPr lang="zh-TW" altLang="en-US" sz="1800" dirty="0"/>
              <a:t>因為</a:t>
            </a:r>
            <a:r>
              <a:rPr lang="en-US" altLang="zh-TW" sz="1800" dirty="0" err="1"/>
              <a:t>clkDiv.vhd</a:t>
            </a:r>
            <a:r>
              <a:rPr lang="zh-TW" altLang="en-US" sz="1800" dirty="0"/>
              <a:t>、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(</a:t>
            </a:r>
            <a:r>
              <a:rPr lang="zh-TW" altLang="en-US" sz="1800" dirty="0"/>
              <a:t>位元數描述不完整</a:t>
            </a:r>
            <a:r>
              <a:rPr lang="en-US" altLang="zh-TW" sz="18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- (</a:t>
            </a:r>
            <a:r>
              <a:rPr lang="zh-TW" altLang="en-US" dirty="0"/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5CB510-3FAF-4E7E-8F5C-C436845458D1}"/>
              </a:ext>
            </a:extLst>
          </p:cNvPr>
          <p:cNvSpPr txBox="1"/>
          <p:nvPr/>
        </p:nvSpPr>
        <p:spPr>
          <a:xfrm>
            <a:off x="2258604" y="4739430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clkDiv.vhd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63616B-736D-4107-B146-A367194FFA99}"/>
              </a:ext>
            </a:extLst>
          </p:cNvPr>
          <p:cNvGrpSpPr/>
          <p:nvPr/>
        </p:nvGrpSpPr>
        <p:grpSpPr>
          <a:xfrm>
            <a:off x="177556" y="2778226"/>
            <a:ext cx="5914596" cy="1905097"/>
            <a:chOff x="436040" y="2490157"/>
            <a:chExt cx="7156662" cy="230516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1A4AF0B-7229-4ADE-A081-667AF9B0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40" y="2490157"/>
              <a:ext cx="7156662" cy="230516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B642B5-5575-44DC-92FD-BF44D55799EE}"/>
                </a:ext>
              </a:extLst>
            </p:cNvPr>
            <p:cNvSpPr/>
            <p:nvPr/>
          </p:nvSpPr>
          <p:spPr>
            <a:xfrm>
              <a:off x="3824319" y="4225585"/>
              <a:ext cx="1877889" cy="200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775D683F-81A1-41A6-87E5-D4AE7F3A7272}"/>
              </a:ext>
            </a:extLst>
          </p:cNvPr>
          <p:cNvGrpSpPr/>
          <p:nvPr/>
        </p:nvGrpSpPr>
        <p:grpSpPr>
          <a:xfrm>
            <a:off x="6151375" y="2026842"/>
            <a:ext cx="5292037" cy="3145651"/>
            <a:chOff x="6391922" y="2169826"/>
            <a:chExt cx="4810943" cy="285968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07080DD-1D67-4584-8969-98BDDBF2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1922" y="2169826"/>
              <a:ext cx="4810942" cy="285968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E71820-EF67-44E9-8894-0A2137DA4507}"/>
                </a:ext>
              </a:extLst>
            </p:cNvPr>
            <p:cNvSpPr/>
            <p:nvPr/>
          </p:nvSpPr>
          <p:spPr>
            <a:xfrm>
              <a:off x="9449171" y="4025146"/>
              <a:ext cx="1753694" cy="4008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noFill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0C5543-F3F6-4823-B4E0-A6C8BD95C306}"/>
              </a:ext>
            </a:extLst>
          </p:cNvPr>
          <p:cNvSpPr txBox="1"/>
          <p:nvPr/>
        </p:nvSpPr>
        <p:spPr>
          <a:xfrm>
            <a:off x="7999120" y="5273774"/>
            <a:ext cx="3837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3-2.</a:t>
            </a:r>
            <a:r>
              <a:rPr lang="en-US" altLang="zh-TW" sz="1800" dirty="0"/>
              <a:t> </a:t>
            </a:r>
            <a:r>
              <a:rPr lang="en-US" altLang="zh-TW" sz="1800" dirty="0" err="1"/>
              <a:t>CacheSystem.vhd</a:t>
            </a:r>
            <a:r>
              <a:rPr lang="en-US" altLang="zh-TW" sz="1800" dirty="0"/>
              <a:t>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97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lvl="1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endParaRPr lang="en-US" altLang="zh-TW" b="0" i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img2.mif:</a:t>
            </a:r>
          </a:p>
          <a:p>
            <a:pPr lvl="2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OS</a:t>
            </a:r>
            <a:r>
              <a:rPr lang="zh-TW" altLang="en-US" dirty="0">
                <a:solidFill>
                  <a:srgbClr val="0563C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tool: </a:t>
            </a:r>
            <a:r>
              <a:rPr lang="en-US" altLang="zh-TW" dirty="0">
                <a:hlinkClick r:id="rId2"/>
              </a:rPr>
              <a:t>【</a:t>
            </a:r>
            <a:r>
              <a:rPr lang="zh-TW" altLang="en-US" dirty="0">
                <a:hlinkClick r:id="rId2"/>
              </a:rPr>
              <a:t>原創</a:t>
            </a:r>
            <a:r>
              <a:rPr lang="en-US" altLang="zh-TW" dirty="0">
                <a:hlinkClick r:id="rId2"/>
              </a:rPr>
              <a:t>】bmp</a:t>
            </a:r>
            <a:r>
              <a:rPr lang="zh-TW" altLang="en-US" dirty="0">
                <a:hlinkClick r:id="rId2"/>
              </a:rPr>
              <a:t>轉</a:t>
            </a:r>
            <a:r>
              <a:rPr lang="en-US" altLang="zh-TW" dirty="0" err="1">
                <a:hlinkClick r:id="rId2"/>
              </a:rPr>
              <a:t>mif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coe</a:t>
            </a:r>
            <a:r>
              <a:rPr lang="zh-TW" altLang="en-US" dirty="0">
                <a:hlinkClick r:id="rId2"/>
              </a:rPr>
              <a:t>或</a:t>
            </a:r>
            <a:r>
              <a:rPr lang="en-US" altLang="zh-TW" dirty="0">
                <a:hlinkClick r:id="rId2"/>
              </a:rPr>
              <a:t>hex</a:t>
            </a:r>
            <a:r>
              <a:rPr lang="zh-TW" altLang="en-US" dirty="0">
                <a:hlinkClick r:id="rId2"/>
              </a:rPr>
              <a:t>軟體發佈及使用介紹 </a:t>
            </a:r>
            <a:r>
              <a:rPr lang="en-US" altLang="zh-TW" dirty="0">
                <a:hlinkClick r:id="rId2"/>
              </a:rPr>
              <a:t>...</a:t>
            </a:r>
            <a:endParaRPr lang="en-US" altLang="zh-TW" dirty="0"/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563C1"/>
                </a:solidFill>
                <a:cs typeface="Times New Roman" panose="02020603050405020304" pitchFamily="18" charset="0"/>
              </a:rPr>
              <a:t>testbench error:</a:t>
            </a:r>
          </a:p>
          <a:p>
            <a:pPr lvl="2"/>
            <a:r>
              <a:rPr lang="en-US" altLang="zh-TW" dirty="0">
                <a:hlinkClick r:id="rId3"/>
              </a:rPr>
              <a:t>https://support.xilinx.com/s/question/0D52E00006hpsIZSAY/usfxsim62-elaborate-step-failed-with-errors-at-vivado-20152-behavioural-simulation?language=en_US</a:t>
            </a:r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 lvl="2"/>
            <a:endParaRPr lang="en-US" altLang="zh-TW" dirty="0">
              <a:solidFill>
                <a:srgbClr val="0563C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2023/6/1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F2919-82D5-4A97-B135-B89A4EF6BE42}"/>
              </a:ext>
            </a:extLst>
          </p:cNvPr>
          <p:cNvSpPr txBox="1"/>
          <p:nvPr/>
        </p:nvSpPr>
        <p:spPr>
          <a:xfrm>
            <a:off x="838200" y="144793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/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本週更新：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lvl="1" indent="-285750"/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</a:rPr>
              <a:t>G01: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SourceCode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27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675C1C10-19E3-45ED-8312-0885E5CCF2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進度統整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EBC2BC77-5992-4C64-B714-8C13F0763125}"/>
              </a:ext>
            </a:extLst>
          </p:cNvPr>
          <p:cNvSpPr txBox="1">
            <a:spLocks/>
          </p:cNvSpPr>
          <p:nvPr/>
        </p:nvSpPr>
        <p:spPr>
          <a:xfrm>
            <a:off x="6606622" y="4680752"/>
            <a:ext cx="4863328" cy="192554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0CEF82-5AEB-439D-86B0-F750BC97B518}"/>
              </a:ext>
            </a:extLst>
          </p:cNvPr>
          <p:cNvSpPr txBox="1"/>
          <p:nvPr/>
        </p:nvSpPr>
        <p:spPr>
          <a:xfrm>
            <a:off x="2900509" y="1859581"/>
            <a:ext cx="3359884" cy="2900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endParaRPr lang="zh-TW" altLang="en-US" sz="1600" b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2023/5/31</a:t>
            </a: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~2023/6/6:</a:t>
            </a: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 buffer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Ram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Cache system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zh-TW" altLang="en-US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2023/6/7~2023/6/13: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Sobel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波型模擬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Bram(640x480)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 Sobel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52023911-91E4-4672-A4C2-A22F8B792F1E}"/>
              </a:ext>
            </a:extLst>
          </p:cNvPr>
          <p:cNvSpPr txBox="1">
            <a:spLocks/>
          </p:cNvSpPr>
          <p:nvPr/>
        </p:nvSpPr>
        <p:spPr>
          <a:xfrm>
            <a:off x="3218857" y="1575147"/>
            <a:ext cx="9811343" cy="481554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zh-TW" altLang="en-US" dirty="0"/>
              <a:t>限制</a:t>
            </a:r>
            <a:r>
              <a:rPr lang="en-US" altLang="zh-TW" dirty="0"/>
              <a:t>: </a:t>
            </a:r>
          </a:p>
          <a:p>
            <a:pPr marL="742950" lvl="2" indent="-285750"/>
            <a:r>
              <a:rPr lang="zh-TW" altLang="en-US" dirty="0"/>
              <a:t>輸入灰階圖檔</a:t>
            </a:r>
            <a:r>
              <a:rPr lang="en-US" altLang="zh-TW" dirty="0"/>
              <a:t>(.bmp)</a:t>
            </a:r>
          </a:p>
          <a:p>
            <a:pPr marL="742950" lvl="2" indent="-285750"/>
            <a:r>
              <a:rPr lang="zh-TW" altLang="en-US" dirty="0"/>
              <a:t>圖檔格式</a:t>
            </a:r>
            <a:r>
              <a:rPr lang="en-US" altLang="zh-TW" dirty="0"/>
              <a:t>: unit8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zh-TW" altLang="en-US" dirty="0"/>
              <a:t>檢測記憶體儲存圖形的邊緣</a:t>
            </a:r>
            <a:r>
              <a:rPr lang="en-US" altLang="zh-TW" dirty="0"/>
              <a:t>(img_gray2img_edge)</a:t>
            </a:r>
          </a:p>
          <a:p>
            <a:pPr marL="742950" lvl="2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介面</a:t>
            </a:r>
            <a:r>
              <a:rPr lang="en-US" altLang="zh-TW" dirty="0"/>
              <a:t>:</a:t>
            </a:r>
          </a:p>
          <a:p>
            <a:pPr marL="742950" lvl="2" indent="-285750"/>
            <a:r>
              <a:rPr lang="zh-TW" altLang="en-US" dirty="0"/>
              <a:t>外部</a:t>
            </a:r>
            <a:r>
              <a:rPr lang="en-US" altLang="zh-TW" dirty="0"/>
              <a:t>: </a:t>
            </a:r>
          </a:p>
          <a:p>
            <a:pPr marL="1200150" lvl="3" indent="-285750"/>
            <a:r>
              <a:rPr lang="en-US" altLang="zh-TW" dirty="0"/>
              <a:t>VGA</a:t>
            </a:r>
            <a:r>
              <a:rPr lang="zh-TW" altLang="en-US" dirty="0"/>
              <a:t>螢幕</a:t>
            </a:r>
            <a:r>
              <a:rPr lang="en-US" altLang="zh-TW" dirty="0"/>
              <a:t>(800 x 525)</a:t>
            </a:r>
          </a:p>
          <a:p>
            <a:pPr marL="1200150" lvl="3" indent="-285750"/>
            <a:r>
              <a:rPr lang="zh-TW" altLang="en-US" dirty="0"/>
              <a:t>指撥開關</a:t>
            </a:r>
            <a:r>
              <a:rPr lang="en-US" altLang="zh-TW" dirty="0"/>
              <a:t>x2(</a:t>
            </a:r>
            <a:r>
              <a:rPr lang="zh-TW" altLang="en-US" dirty="0"/>
              <a:t>切換輸入圖案</a:t>
            </a:r>
            <a:r>
              <a:rPr lang="en-US" altLang="zh-TW" dirty="0"/>
              <a:t>)</a:t>
            </a:r>
          </a:p>
          <a:p>
            <a:pPr marL="1200150" lvl="3" indent="-285750"/>
            <a:r>
              <a:rPr lang="zh-TW" altLang="en-US" dirty="0"/>
              <a:t>按鈕</a:t>
            </a:r>
            <a:r>
              <a:rPr lang="en-US" altLang="zh-TW" dirty="0"/>
              <a:t>x2(</a:t>
            </a:r>
            <a:r>
              <a:rPr lang="zh-TW" altLang="en-US" dirty="0"/>
              <a:t>調變</a:t>
            </a:r>
            <a:r>
              <a:rPr lang="en-US" altLang="zh-TW" dirty="0"/>
              <a:t>threshold</a:t>
            </a:r>
            <a:r>
              <a:rPr lang="zh-TW" altLang="en-US" dirty="0"/>
              <a:t>值</a:t>
            </a:r>
            <a:r>
              <a:rPr lang="en-US" altLang="zh-TW" dirty="0"/>
              <a:t>)</a:t>
            </a:r>
          </a:p>
          <a:p>
            <a:pPr marL="1200150" lvl="3" indent="-285750"/>
            <a:endParaRPr lang="en-US" altLang="zh-TW" dirty="0"/>
          </a:p>
          <a:p>
            <a:pPr marL="285750" lvl="1" indent="-285750"/>
            <a:r>
              <a:rPr lang="zh-TW" altLang="en-US" dirty="0"/>
              <a:t>效能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marL="742950" lvl="2" indent="-285750"/>
            <a:r>
              <a:rPr lang="en-US" altLang="zh-TW" dirty="0" err="1"/>
              <a:t>VGA_clock</a:t>
            </a:r>
            <a:r>
              <a:rPr lang="en-US" altLang="zh-TW" dirty="0"/>
              <a:t> = 50M(Hz)</a:t>
            </a:r>
          </a:p>
          <a:p>
            <a:pPr marL="742950" lvl="2" indent="-285750"/>
            <a:r>
              <a:rPr lang="en-US" altLang="zh-TW" dirty="0"/>
              <a:t>800x525 (FPS = 59.5248)</a:t>
            </a:r>
          </a:p>
          <a:p>
            <a:pPr marL="1200150" lvl="3" indent="-2857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硬體與環境需求 </a:t>
            </a:r>
            <a:r>
              <a:rPr lang="en-US" altLang="zh-TW" sz="3600" dirty="0"/>
              <a:t>(2023/5/27</a:t>
            </a:r>
            <a:r>
              <a:rPr lang="zh-TW" altLang="en-US" sz="3600" dirty="0"/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硬體列表：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/>
              <a:t>CPU: 11th Gen Intel(R) Core(TM) i5-1135G7 @ 2.40GHz   2.42 GHz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245A360-9E10-4D17-8703-EF2E55778CD9}"/>
              </a:ext>
            </a:extLst>
          </p:cNvPr>
          <p:cNvSpPr txBox="1">
            <a:spLocks/>
          </p:cNvSpPr>
          <p:nvPr/>
        </p:nvSpPr>
        <p:spPr>
          <a:xfrm>
            <a:off x="6323162" y="1204074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作業系統： </a:t>
            </a:r>
            <a:r>
              <a:rPr lang="en-US" altLang="zh-TW" dirty="0"/>
              <a:t>Win10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環境設定：</a:t>
            </a:r>
            <a:r>
              <a:rPr lang="en-US" altLang="zh-TW" dirty="0" err="1"/>
              <a:t>Vivado</a:t>
            </a:r>
            <a:r>
              <a:rPr lang="en-US" altLang="zh-TW" dirty="0"/>
              <a:t> 2018.3</a:t>
            </a: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/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其他工具：</a:t>
            </a:r>
            <a:r>
              <a:rPr lang="en-US" altLang="zh-TW" dirty="0"/>
              <a:t>ZYNQ XC7Z020-CLG484-1</a:t>
            </a:r>
          </a:p>
          <a:p>
            <a:pPr marL="0" indent="0">
              <a:buNone/>
            </a:pPr>
            <a:r>
              <a:rPr lang="en-US" altLang="zh-TW" dirty="0"/>
              <a:t>	  BMP2Mif.exe 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0CE911-4704-4872-8690-95681F94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6" y="2957791"/>
            <a:ext cx="4105167" cy="3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(2023/5/27</a:t>
            </a:r>
            <a:r>
              <a:rPr lang="zh-TW" altLang="en-US" sz="4000" dirty="0"/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2316A834-2667-4ABC-A5BA-D24910490852}"/>
              </a:ext>
            </a:extLst>
          </p:cNvPr>
          <p:cNvSpPr txBox="1">
            <a:spLocks/>
          </p:cNvSpPr>
          <p:nvPr/>
        </p:nvSpPr>
        <p:spPr>
          <a:xfrm>
            <a:off x="4183128" y="2623489"/>
            <a:ext cx="7170672" cy="252387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/>
            <a:r>
              <a:rPr lang="en-US" altLang="zh-TW" dirty="0"/>
              <a:t>library IEEE;</a:t>
            </a:r>
          </a:p>
          <a:p>
            <a:pPr marL="285750" lvl="1" indent="-285750"/>
            <a:r>
              <a:rPr lang="en-US" altLang="zh-TW" dirty="0"/>
              <a:t>use IEEE.STD_LOGIC_1254.ALL;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ieee.numeric_std.all</a:t>
            </a:r>
            <a:r>
              <a:rPr lang="en-US" altLang="zh-TW" dirty="0"/>
              <a:t>;</a:t>
            </a:r>
          </a:p>
          <a:p>
            <a:pPr marL="285750" lvl="1" indent="-285750"/>
            <a:r>
              <a:rPr lang="en-US" altLang="zh-TW" dirty="0"/>
              <a:t>use IEEE.STD_LOGIC_ARITH.ALL;</a:t>
            </a:r>
          </a:p>
          <a:p>
            <a:pPr marL="285750" lvl="1" indent="-285750"/>
            <a:r>
              <a:rPr lang="en-US" altLang="zh-TW" dirty="0"/>
              <a:t>USE </a:t>
            </a:r>
            <a:r>
              <a:rPr lang="en-US" altLang="zh-TW" dirty="0" err="1"/>
              <a:t>ieee.std_logic_unsigned.all</a:t>
            </a:r>
            <a:r>
              <a:rPr lang="en-US" altLang="zh-TW" dirty="0"/>
              <a:t>;</a:t>
            </a:r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Sobel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05ED3A-520E-4115-889C-3403FD309DDE}"/>
              </a:ext>
            </a:extLst>
          </p:cNvPr>
          <p:cNvSpPr txBox="1"/>
          <p:nvPr/>
        </p:nvSpPr>
        <p:spPr>
          <a:xfrm>
            <a:off x="1247784" y="1399296"/>
            <a:ext cx="697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line buffer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convolution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BCB7759-0BEE-473D-9949-A980099D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18" y="1942896"/>
            <a:ext cx="5857875" cy="37433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9DC2DC-6281-4EC8-AEDF-1EB645B7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6" y="2624396"/>
            <a:ext cx="5251720" cy="251472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0FA912-F4AE-4B48-913B-6B5AC39B177C}"/>
              </a:ext>
            </a:extLst>
          </p:cNvPr>
          <p:cNvSpPr txBox="1"/>
          <p:nvPr/>
        </p:nvSpPr>
        <p:spPr>
          <a:xfrm>
            <a:off x="1802165" y="5228007"/>
            <a:ext cx="74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Gx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 down</a:t>
            </a:r>
            <a:r>
              <a:rPr lang="zh-TW" altLang="en-US" dirty="0"/>
              <a:t> </a:t>
            </a:r>
            <a:r>
              <a:rPr lang="en-US" altLang="zh-TW" dirty="0"/>
              <a:t>(2023/5/27</a:t>
            </a:r>
            <a:r>
              <a:rPr lang="zh-TW" altLang="en-US" dirty="0"/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24F3C1-7E48-4A75-B190-A49AFF1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80" y="1476550"/>
            <a:ext cx="6469840" cy="45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87322</TotalTime>
  <Words>928</Words>
  <Application>Microsoft Office PowerPoint</Application>
  <PresentationFormat>寬螢幕</PresentationFormat>
  <Paragraphs>201</Paragraphs>
  <Slides>24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標楷體</vt:lpstr>
      <vt:lpstr>Arial</vt:lpstr>
      <vt:lpstr>Calibri</vt:lpstr>
      <vt:lpstr>Times New Roman</vt:lpstr>
      <vt:lpstr>Office 佈景主題</vt:lpstr>
      <vt:lpstr>專案進度報告 Block Ram, Sobel(邊緣檢測)</vt:lpstr>
      <vt:lpstr>控管記錄 – NAS (2023/6/1)</vt:lpstr>
      <vt:lpstr>控管記錄 - Git (2023/6/1)</vt:lpstr>
      <vt:lpstr>PowerPoint 簡報</vt:lpstr>
      <vt:lpstr>需求列表 – 軟體需求 (2023/5/27更新)</vt:lpstr>
      <vt:lpstr>需求列表 – 硬體與環境需求 (2023/5/27更新)</vt:lpstr>
      <vt:lpstr>模組列表 (2023/5/27更新)</vt:lpstr>
      <vt:lpstr>系統分析 – Sobel (2023/5/27更新)</vt:lpstr>
      <vt:lpstr>系統分析 – Break down (2023/5/27更新)</vt:lpstr>
      <vt:lpstr>專案架構圖 – 方塊圖(2023/5/27更新)</vt:lpstr>
      <vt:lpstr>專案架構圖 – 硬體流程圖(2023/5/30更新)</vt:lpstr>
      <vt:lpstr>專案架構圖 – 方塊圖(2023/5/31更新)</vt:lpstr>
      <vt:lpstr>成果展示 – 週進度項目 (2023/5/31)</vt:lpstr>
      <vt:lpstr>成果展示 – 單元測試:line buffer(1/2)</vt:lpstr>
      <vt:lpstr>成果展示 – 單元測試:line buffer(2/2)</vt:lpstr>
      <vt:lpstr>成果展示 – 單元測試: Cache system(1/2)</vt:lpstr>
      <vt:lpstr>成果展示 – 單元測試: Cache system(2/2)</vt:lpstr>
      <vt:lpstr>成果展示 – 單元測試: Sobel波形模擬</vt:lpstr>
      <vt:lpstr>成果展示 –Bram_VGA + Sobel 波形模擬</vt:lpstr>
      <vt:lpstr>預期進度</vt:lpstr>
      <vt:lpstr>問題記錄 - (軟體問題)</vt:lpstr>
      <vt:lpstr>問題記錄 - (軟體問題)</vt:lpstr>
      <vt:lpstr>問題記錄 -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4423</cp:revision>
  <dcterms:created xsi:type="dcterms:W3CDTF">2019-03-11T13:47:46Z</dcterms:created>
  <dcterms:modified xsi:type="dcterms:W3CDTF">2023-05-28T14:38:18Z</dcterms:modified>
</cp:coreProperties>
</file>