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9" r:id="rId2"/>
    <p:sldId id="1307" r:id="rId3"/>
    <p:sldId id="1280" r:id="rId4"/>
    <p:sldId id="1267" r:id="rId5"/>
    <p:sldId id="1142" r:id="rId6"/>
    <p:sldId id="269" r:id="rId7"/>
    <p:sldId id="614" r:id="rId8"/>
    <p:sldId id="1250" r:id="rId9"/>
    <p:sldId id="1293" r:id="rId10"/>
    <p:sldId id="1296" r:id="rId11"/>
    <p:sldId id="1136" r:id="rId12"/>
    <p:sldId id="1294" r:id="rId13"/>
    <p:sldId id="1281" r:id="rId14"/>
    <p:sldId id="1303" r:id="rId15"/>
    <p:sldId id="1312" r:id="rId16"/>
    <p:sldId id="1313" r:id="rId17"/>
    <p:sldId id="1311" r:id="rId18"/>
    <p:sldId id="1304" r:id="rId19"/>
    <p:sldId id="1309" r:id="rId20"/>
    <p:sldId id="1310" r:id="rId21"/>
    <p:sldId id="1305" r:id="rId22"/>
    <p:sldId id="1308" r:id="rId23"/>
    <p:sldId id="1306" r:id="rId24"/>
    <p:sldId id="261" r:id="rId25"/>
    <p:sldId id="1287" r:id="rId26"/>
    <p:sldId id="1299" r:id="rId27"/>
    <p:sldId id="1300" r:id="rId28"/>
    <p:sldId id="1298" r:id="rId29"/>
    <p:sldId id="1292" r:id="rId30"/>
    <p:sldId id="1258" r:id="rId31"/>
    <p:sldId id="1282" r:id="rId32"/>
    <p:sldId id="1297" r:id="rId33"/>
    <p:sldId id="1301" r:id="rId34"/>
    <p:sldId id="1302" r:id="rId35"/>
    <p:sldId id="271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307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93"/>
          </p14:sldIdLst>
        </p14:section>
        <p14:section name="專案架構" id="{1EBCE073-09FA-4CD3-BDCF-56A4EDB986FF}">
          <p14:sldIdLst>
            <p14:sldId id="1296"/>
            <p14:sldId id="1136"/>
            <p14:sldId id="1294"/>
            <p14:sldId id="1281"/>
          </p14:sldIdLst>
        </p14:section>
        <p14:section name="成果展示(2023/05/25)" id="{05835091-8D82-40E6-9118-44446D52D717}">
          <p14:sldIdLst>
            <p14:sldId id="1303"/>
            <p14:sldId id="1312"/>
            <p14:sldId id="1313"/>
          </p14:sldIdLst>
        </p14:section>
        <p14:section name="成果展示(2023/05/18)" id="{CD850086-4697-4729-8810-D56E5076CDEC}">
          <p14:sldIdLst>
            <p14:sldId id="1311"/>
            <p14:sldId id="1304"/>
            <p14:sldId id="1309"/>
            <p14:sldId id="1310"/>
            <p14:sldId id="1305"/>
            <p14:sldId id="1308"/>
            <p14:sldId id="1306"/>
          </p14:sldIdLst>
        </p14:section>
        <p14:section name="成果展示(2023/05/05)" id="{70DC3051-68F9-4DEC-9A31-AFAFBB0B0227}">
          <p14:sldIdLst>
            <p14:sldId id="261"/>
            <p14:sldId id="1287"/>
            <p14:sldId id="1299"/>
            <p14:sldId id="1300"/>
            <p14:sldId id="1298"/>
            <p14:sldId id="1292"/>
            <p14:sldId id="1258"/>
          </p14:sldIdLst>
        </p14:section>
        <p14:section name="問題紀錄" id="{E54951B3-F25C-472E-B15E-EA7E37F6D2ED}">
          <p14:sldIdLst>
            <p14:sldId id="1282"/>
            <p14:sldId id="1297"/>
            <p14:sldId id="1301"/>
            <p14:sldId id="1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2023/5/28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2023/5/28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77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522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15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26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267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295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851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32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17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0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43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72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191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362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06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01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3608424/article/details/72865768?spm=1001.2101.3001.6650.8&amp;utm_medium=distribute.pc_relevant.none-task-blog-2%7Edefault%7EBlogCommendFromBaidu%7ERate-8-72865768-blog-79420725.235%5Ev32%5Epc_relevant_default_base3&amp;depth_1-utm_source=distribute.pc_relevant.none-task-blog-2%7Edefault%7EBlogCommendFromBaidu%7ERate-8-72865768-blog-79420725.235%5Ev32%5Epc_relevant_default_base3&amp;utm_relevant_index=16" TargetMode="External"/><Relationship Id="rId2" Type="http://schemas.openxmlformats.org/officeDocument/2006/relationships/hyperlink" Target="https://www.fpga4student.com/2018/08/how-to-read-image-in-vhdl.html#:~:text=%22use%20std.textio.all%22.%20Then%2C%20to%20load%20the%20image%20data%20in%20the%20binary%20text%20files%20into%20the%20block%20mem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://blog.chinaaet.com/crazybird/p/510000022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</a:t>
            </a:r>
            <a:r>
              <a:rPr lang="en-US" altLang="zh-TW" sz="5600" b="0" dirty="0" err="1"/>
              <a:t>VGA_pong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2023/5/25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2023/4/25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(2023/5/13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51247" y="1545910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data_depth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5320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346968" y="2680631"/>
            <a:ext cx="3924193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140x38(RAM)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742096" y="3444263"/>
            <a:ext cx="1914879" cy="627623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/>
              <a:t>w_addr_cnt</a:t>
            </a:r>
            <a:r>
              <a:rPr lang="en-US" altLang="zh-TW" dirty="0"/>
              <a:t>[12:0]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2D6771-1997-4D96-9348-AC0F4E42CA70}"/>
              </a:ext>
            </a:extLst>
          </p:cNvPr>
          <p:cNvSpPr/>
          <p:nvPr/>
        </p:nvSpPr>
        <p:spPr>
          <a:xfrm>
            <a:off x="5742096" y="4418537"/>
            <a:ext cx="1914879" cy="51869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/>
              <a:t>r_addr_cnt</a:t>
            </a:r>
            <a:r>
              <a:rPr lang="en-US" altLang="zh-TW" dirty="0"/>
              <a:t>[12:0]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3FC29C7-B2BA-4839-99F3-111349B722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699536" y="4071886"/>
            <a:ext cx="0" cy="346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</p:cNvCxnSpPr>
          <p:nvPr/>
        </p:nvCxnSpPr>
        <p:spPr>
          <a:xfrm flipV="1">
            <a:off x="3379566" y="3991597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09ECE6-74C2-40C7-BFAA-3D7F3359775E}"/>
              </a:ext>
            </a:extLst>
          </p:cNvPr>
          <p:cNvSpPr txBox="1"/>
          <p:nvPr/>
        </p:nvSpPr>
        <p:spPr>
          <a:xfrm>
            <a:off x="8889310" y="4452463"/>
            <a:ext cx="124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o_data</a:t>
            </a:r>
            <a:r>
              <a:rPr lang="en-US" altLang="zh-TW" dirty="0"/>
              <a:t>[7:0]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379566" y="473389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2759216" y="449853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355846" y="4620258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D1DBA65-107A-4888-972E-0749EBFE6D3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656975" y="4677885"/>
            <a:ext cx="1152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2812484" y="3824163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4295B0B-A0EF-4690-8914-17BD503F6EAB}"/>
              </a:ext>
            </a:extLst>
          </p:cNvPr>
          <p:cNvCxnSpPr/>
          <p:nvPr/>
        </p:nvCxnSpPr>
        <p:spPr>
          <a:xfrm>
            <a:off x="6525089" y="4199140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2AB807B-92F1-4048-9C6B-DB5041DD417C}"/>
              </a:ext>
            </a:extLst>
          </p:cNvPr>
          <p:cNvCxnSpPr>
            <a:cxnSpLocks/>
          </p:cNvCxnSpPr>
          <p:nvPr/>
        </p:nvCxnSpPr>
        <p:spPr>
          <a:xfrm flipV="1">
            <a:off x="3408659" y="3759970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CA4F0CE-EE56-43F3-9714-67EDA3AD1E0D}"/>
              </a:ext>
            </a:extLst>
          </p:cNvPr>
          <p:cNvCxnSpPr>
            <a:cxnSpLocks/>
          </p:cNvCxnSpPr>
          <p:nvPr/>
        </p:nvCxnSpPr>
        <p:spPr>
          <a:xfrm flipV="1">
            <a:off x="3398408" y="3553220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E65DA52-4FA8-4883-8A97-C829EF770BF4}"/>
              </a:ext>
            </a:extLst>
          </p:cNvPr>
          <p:cNvSpPr txBox="1"/>
          <p:nvPr/>
        </p:nvSpPr>
        <p:spPr>
          <a:xfrm>
            <a:off x="2002026" y="3348540"/>
            <a:ext cx="137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addr_X</a:t>
            </a:r>
            <a:r>
              <a:rPr lang="en-US" altLang="zh-TW" dirty="0"/>
              <a:t> [9:0]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991CCE6-E40F-4508-AAE6-117EFCC74C43}"/>
              </a:ext>
            </a:extLst>
          </p:cNvPr>
          <p:cNvSpPr txBox="1"/>
          <p:nvPr/>
        </p:nvSpPr>
        <p:spPr>
          <a:xfrm>
            <a:off x="2012384" y="3607473"/>
            <a:ext cx="137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addr_Y</a:t>
            </a:r>
            <a:r>
              <a:rPr lang="en-US" altLang="zh-TW" dirty="0"/>
              <a:t> [9:0]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5BC875B-18D1-4FAB-9EC4-A86A516ADB87}"/>
              </a:ext>
            </a:extLst>
          </p:cNvPr>
          <p:cNvCxnSpPr/>
          <p:nvPr/>
        </p:nvCxnSpPr>
        <p:spPr>
          <a:xfrm>
            <a:off x="4990730" y="3481524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8E16DDD-6923-4E4A-B9D7-7F0D5662101B}"/>
              </a:ext>
            </a:extLst>
          </p:cNvPr>
          <p:cNvCxnSpPr/>
          <p:nvPr/>
        </p:nvCxnSpPr>
        <p:spPr>
          <a:xfrm>
            <a:off x="5008485" y="3712347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13CAE69-F85C-4340-B448-459FC26A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9" y="1816444"/>
            <a:ext cx="11684601" cy="471194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597981" y="1252945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RGB_out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(2023/5/15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51247" y="1537030"/>
            <a:ext cx="6977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RGB_out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Bram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FSM_pong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BB5DC6-B716-454F-8648-894BC45C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6" y="2830673"/>
            <a:ext cx="11379848" cy="22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en-US" altLang="zh-TW" sz="4000" dirty="0">
                <a:cs typeface="Times New Roman" panose="02020603050405020304" pitchFamily="18" charset="0"/>
              </a:rPr>
              <a:t>FSM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000" dirty="0"/>
              <a:t>(2023/5/7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1418FC8-10D4-44FF-AB1F-106FC9BD9131}"/>
              </a:ext>
            </a:extLst>
          </p:cNvPr>
          <p:cNvSpPr txBox="1"/>
          <p:nvPr/>
        </p:nvSpPr>
        <p:spPr>
          <a:xfrm>
            <a:off x="1491449" y="1593157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VGA_pong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FFF422-6991-45D6-A231-B4A7B539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62" y="4544394"/>
            <a:ext cx="299541" cy="1454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2CCC73-B79D-42CA-941B-EBB1C064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23" y="1158385"/>
            <a:ext cx="6244954" cy="55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4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239564" y="1789761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1200" lvl="2" indent="-144000"/>
            <a:r>
              <a:rPr lang="en-US" altLang="zh-TW" sz="1800" b="1" dirty="0">
                <a:latin typeface="標楷體" panose="03000509000000000000" pitchFamily="65" charset="-120"/>
              </a:rPr>
              <a:t>2023/5/25-2023/6/06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601200" lvl="2" indent="-144000"/>
            <a:r>
              <a:rPr lang="zh-TW" altLang="en-US" sz="1800" dirty="0"/>
              <a:t>  顯示數字並在</a:t>
            </a:r>
            <a:r>
              <a:rPr lang="en-US" altLang="zh-TW" sz="1800" dirty="0"/>
              <a:t>VGA</a:t>
            </a:r>
            <a:r>
              <a:rPr lang="zh-TW" altLang="en-US" sz="1800" dirty="0"/>
              <a:t>畫面計分</a:t>
            </a:r>
          </a:p>
          <a:p>
            <a:pPr marL="285750" lvl="1" indent="-285750"/>
            <a:endParaRPr lang="en-US" altLang="zh-TW" sz="1800" dirty="0">
              <a:latin typeface="標楷體" panose="03000509000000000000" pitchFamily="65" charset="-120"/>
            </a:endParaRP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(2023/05/25)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008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/>
              <a:t>顯示數字並在</a:t>
            </a:r>
            <a:r>
              <a:rPr lang="en-US" altLang="zh-TW" sz="3200" dirty="0"/>
              <a:t>VGA</a:t>
            </a:r>
            <a:r>
              <a:rPr lang="zh-TW" altLang="en-US" sz="3200" dirty="0"/>
              <a:t>畫面計分</a:t>
            </a:r>
            <a:r>
              <a:rPr lang="en-US" altLang="zh-TW" sz="3200" dirty="0"/>
              <a:t>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7249575" y="5601622"/>
            <a:ext cx="1848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玩家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2E28CC-B4CA-45A6-96F5-01F355E9A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951" y="1730078"/>
            <a:ext cx="7435368" cy="3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9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/>
              <a:t>顯示數字並在</a:t>
            </a:r>
            <a:r>
              <a:rPr lang="en-US" altLang="zh-TW" sz="3200" dirty="0"/>
              <a:t>VGA</a:t>
            </a:r>
            <a:r>
              <a:rPr lang="zh-TW" altLang="en-US" sz="3200" dirty="0"/>
              <a:t>畫面計分</a:t>
            </a:r>
            <a:r>
              <a:rPr lang="en-US" altLang="zh-TW" sz="3200"/>
              <a:t>(2/2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計分模組波形模擬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起點位置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316x60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圖形大小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8x8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7B7BE4-1671-47B0-982F-481E74429385}"/>
              </a:ext>
            </a:extLst>
          </p:cNvPr>
          <p:cNvSpPr txBox="1"/>
          <p:nvPr/>
        </p:nvSpPr>
        <p:spPr>
          <a:xfrm>
            <a:off x="6938759" y="5631784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87F7F7-EAD7-4EA2-9605-FC872DFFE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29" y="1955588"/>
            <a:ext cx="6726145" cy="35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67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239564" y="1789761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dirty="0" err="1"/>
              <a:t>VGA_pong_Bram</a:t>
            </a:r>
            <a:endParaRPr lang="en-US" altLang="zh-TW" sz="1800" dirty="0"/>
          </a:p>
          <a:p>
            <a:pPr marL="742950" lvl="2" indent="-285750"/>
            <a:r>
              <a:rPr lang="en-US" altLang="zh-TW" sz="1800" dirty="0"/>
              <a:t>FSM</a:t>
            </a:r>
            <a:r>
              <a:rPr lang="zh-TW" altLang="en-US" sz="1800" dirty="0"/>
              <a:t>修補</a:t>
            </a:r>
            <a:endParaRPr lang="en-US" altLang="zh-TW" sz="1800" dirty="0"/>
          </a:p>
          <a:p>
            <a:pPr marL="742950" lvl="2" indent="-285750"/>
            <a:r>
              <a:rPr lang="en-US" altLang="zh-TW" sz="1800" dirty="0"/>
              <a:t>VGA</a:t>
            </a:r>
            <a:r>
              <a:rPr lang="zh-TW" altLang="en-US" sz="1800" dirty="0"/>
              <a:t>顯示</a:t>
            </a:r>
            <a:endParaRPr lang="en-US" altLang="zh-TW" sz="1800" dirty="0"/>
          </a:p>
          <a:p>
            <a:pPr marL="285750" lvl="1" indent="-285750"/>
            <a:r>
              <a:rPr lang="en-US" altLang="zh-TW" sz="1800" dirty="0" err="1"/>
              <a:t>VGA_BRam</a:t>
            </a:r>
            <a:r>
              <a:rPr lang="zh-TW" altLang="en-US" sz="1800" dirty="0"/>
              <a:t>的圖形改號誌</a:t>
            </a:r>
            <a:endParaRPr lang="en-US" altLang="zh-TW" sz="1800" dirty="0"/>
          </a:p>
          <a:p>
            <a:pPr marL="285750" lvl="1" indent="-285750"/>
            <a:endParaRPr lang="en-US" altLang="zh-TW" sz="1800" dirty="0">
              <a:latin typeface="標楷體" panose="03000509000000000000" pitchFamily="65" charset="-120"/>
            </a:endParaRP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(2023/05/18)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562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FSM</a:t>
            </a:r>
            <a:r>
              <a:rPr lang="zh-TW" altLang="en-US" sz="3200" dirty="0"/>
              <a:t>修補</a:t>
            </a:r>
            <a:r>
              <a:rPr lang="en-US" altLang="zh-TW" sz="3200" dirty="0"/>
              <a:t>(1/3)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7014012" y="5552052"/>
            <a:ext cx="168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65580F-6DD2-4E87-99DF-302249D1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922" y="1974466"/>
            <a:ext cx="7016848" cy="34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1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FSM</a:t>
            </a:r>
            <a:r>
              <a:rPr lang="zh-TW" altLang="en-US" sz="3200" dirty="0"/>
              <a:t>修補</a:t>
            </a:r>
            <a:r>
              <a:rPr lang="en-US" altLang="zh-TW" sz="3200" dirty="0"/>
              <a:t>(2/3)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7014012" y="5569808"/>
            <a:ext cx="168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發球置左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B0130E-5F73-43B6-A175-EAEE2600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29" y="2781494"/>
            <a:ext cx="9169871" cy="27179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585DF47-2623-4213-A749-070CDF8E1AC8}"/>
              </a:ext>
            </a:extLst>
          </p:cNvPr>
          <p:cNvSpPr/>
          <p:nvPr/>
        </p:nvSpPr>
        <p:spPr>
          <a:xfrm rot="5400000">
            <a:off x="8816247" y="3961023"/>
            <a:ext cx="2883645" cy="358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6065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2023/5/18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589428" y="1662062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262EE3-1953-4C6B-82FB-D50775E4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22" y="1467468"/>
            <a:ext cx="7232025" cy="44557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854072-619E-4378-B351-7DB5F8B98C17}"/>
              </a:ext>
            </a:extLst>
          </p:cNvPr>
          <p:cNvSpPr/>
          <p:nvPr/>
        </p:nvSpPr>
        <p:spPr>
          <a:xfrm>
            <a:off x="5033640" y="2529430"/>
            <a:ext cx="5619407" cy="296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928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FSM</a:t>
            </a:r>
            <a:r>
              <a:rPr lang="zh-TW" altLang="en-US" sz="3200" dirty="0"/>
              <a:t>修補</a:t>
            </a:r>
            <a:r>
              <a:rPr lang="en-US" altLang="zh-TW" sz="3200" dirty="0"/>
              <a:t>(2/3)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7014012" y="5552052"/>
            <a:ext cx="168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51C9E4-143D-4981-ACD3-A28557EE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99" y="2715455"/>
            <a:ext cx="8782501" cy="27496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499D1C-168C-43A1-919F-C8E553C659EC}"/>
              </a:ext>
            </a:extLst>
          </p:cNvPr>
          <p:cNvSpPr/>
          <p:nvPr/>
        </p:nvSpPr>
        <p:spPr>
          <a:xfrm>
            <a:off x="5015884" y="4177206"/>
            <a:ext cx="6383043" cy="1374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23746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VGA_BRam</a:t>
            </a:r>
            <a:r>
              <a:rPr lang="zh-TW" altLang="en-US" sz="3200" dirty="0"/>
              <a:t>的圖形改號誌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A85CC5-34E4-41F1-B7F8-09CEB0CDED2B}"/>
              </a:ext>
            </a:extLst>
          </p:cNvPr>
          <p:cNvSpPr txBox="1"/>
          <p:nvPr/>
        </p:nvSpPr>
        <p:spPr>
          <a:xfrm>
            <a:off x="2022446" y="147220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VGA_Bram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QR code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8D24F1-959B-48A6-8E8B-73F5E4AE6FCC}"/>
              </a:ext>
            </a:extLst>
          </p:cNvPr>
          <p:cNvSpPr txBox="1"/>
          <p:nvPr/>
        </p:nvSpPr>
        <p:spPr>
          <a:xfrm>
            <a:off x="5577470" y="5474308"/>
            <a:ext cx="1171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圖形置中</a:t>
            </a:r>
          </a:p>
        </p:txBody>
      </p:sp>
    </p:spTree>
    <p:extLst>
      <p:ext uri="{BB962C8B-B14F-4D97-AF65-F5344CB8AC3E}">
        <p14:creationId xmlns:p14="http://schemas.microsoft.com/office/powerpoint/2010/main" val="2179286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VGA</a:t>
            </a:r>
            <a:r>
              <a:rPr lang="zh-TW" altLang="en-US" sz="3200"/>
              <a:t>顯示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學號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5171629" y="5352421"/>
            <a:ext cx="184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發球置右</a:t>
            </a:r>
          </a:p>
        </p:txBody>
      </p:sp>
    </p:spTree>
    <p:extLst>
      <p:ext uri="{BB962C8B-B14F-4D97-AF65-F5344CB8AC3E}">
        <p14:creationId xmlns:p14="http://schemas.microsoft.com/office/powerpoint/2010/main" val="2304594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五月：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en-US" altLang="zh-TW" sz="1800" b="1" dirty="0">
                <a:latin typeface="標楷體" panose="03000509000000000000" pitchFamily="65" charset="-120"/>
              </a:rPr>
              <a:t>2023/5/25-2023/6/06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zh-TW" altLang="en-US" sz="1800" dirty="0"/>
              <a:t>  顯示數字並在</a:t>
            </a:r>
            <a:r>
              <a:rPr lang="en-US" altLang="zh-TW" sz="1800" dirty="0"/>
              <a:t>VGA</a:t>
            </a:r>
            <a:r>
              <a:rPr lang="zh-TW" altLang="en-US" sz="1800" dirty="0"/>
              <a:t>畫面計分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3913257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230686" y="1967315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dirty="0">
                <a:ea typeface="Tahoma" panose="020B0604030504040204" pitchFamily="34" charset="0"/>
              </a:rPr>
              <a:t>Bram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單元測試</a:t>
            </a:r>
            <a:r>
              <a:rPr lang="en-US" altLang="zh-TW" sz="1800" dirty="0">
                <a:latin typeface="標楷體" panose="03000509000000000000" pitchFamily="65" charset="-120"/>
              </a:rPr>
              <a:t>:</a:t>
            </a:r>
            <a:r>
              <a:rPr lang="zh-TW" altLang="en-US" sz="1800" dirty="0"/>
              <a:t>字母、號碼</a:t>
            </a:r>
            <a:endParaRPr lang="en-US" altLang="zh-TW" sz="1800" dirty="0"/>
          </a:p>
          <a:p>
            <a:pPr marL="285750" lvl="1" indent="-285750"/>
            <a:r>
              <a:rPr lang="en-US" altLang="zh-TW" sz="1800" dirty="0" err="1"/>
              <a:t>VGA_pong_BRam</a:t>
            </a:r>
            <a:endParaRPr lang="en-US" altLang="zh-TW" sz="1800" dirty="0">
              <a:latin typeface="標楷體" panose="03000509000000000000" pitchFamily="65" charset="-120"/>
            </a:endParaRP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(2023/5/5)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>
                <a:ea typeface="Tahoma" panose="020B0604030504040204" pitchFamily="34" charset="0"/>
              </a:rPr>
              <a:t>Bram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09560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(.COE)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(320,240)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56A6F8-5184-4B80-9B96-E7107299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2" y="2196140"/>
            <a:ext cx="11792556" cy="370859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506298" y="5875648"/>
            <a:ext cx="149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全圖案</a:t>
            </a:r>
          </a:p>
        </p:txBody>
      </p:sp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>
                <a:ea typeface="Tahoma" panose="020B0604030504040204" pitchFamily="34" charset="0"/>
              </a:rPr>
              <a:t>Bram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(.COE)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0443AB-E98B-4544-8557-39F693CAE272}"/>
              </a:ext>
            </a:extLst>
          </p:cNvPr>
          <p:cNvSpPr txBox="1"/>
          <p:nvPr/>
        </p:nvSpPr>
        <p:spPr>
          <a:xfrm>
            <a:off x="8443087" y="5550759"/>
            <a:ext cx="167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終點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2605583" y="5466765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436353-ABCC-4843-B672-03A090CC4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0" y="2783140"/>
            <a:ext cx="5319177" cy="24841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77CEC6-91D4-4A87-9C3E-D381D2DE4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771" y="2783140"/>
            <a:ext cx="5784459" cy="24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6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(2023/5/4)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move_clk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59.524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Hz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7462542" y="5709993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(16.8ms)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59.524(Hz)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47.683(Hz)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8AE6C9-8907-4B60-8EE9-D3B3ABC11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35" y="2692400"/>
            <a:ext cx="6959496" cy="338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zh-TW" altLang="en-US" sz="3200" dirty="0"/>
              <a:t>字母、號碼</a:t>
            </a:r>
            <a:r>
              <a:rPr lang="en-US" altLang="zh-TW" sz="3200" dirty="0"/>
              <a:t>(2023/5/7)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圖案比例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D2814D5-88C3-433F-99B6-BECD9FEA1494}"/>
              </a:ext>
            </a:extLst>
          </p:cNvPr>
          <p:cNvSpPr txBox="1"/>
          <p:nvPr/>
        </p:nvSpPr>
        <p:spPr>
          <a:xfrm>
            <a:off x="5772014" y="5669617"/>
            <a:ext cx="64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</a:p>
        </p:txBody>
      </p:sp>
    </p:spTree>
    <p:extLst>
      <p:ext uri="{BB962C8B-B14F-4D97-AF65-F5344CB8AC3E}">
        <p14:creationId xmlns:p14="http://schemas.microsoft.com/office/powerpoint/2010/main" val="2902632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VGA_pong_BRam</a:t>
            </a:r>
            <a:r>
              <a:rPr lang="en-US" altLang="zh-TW" sz="3200" dirty="0"/>
              <a:t>(2023/5/7)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學號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31011E-9A66-434B-9EC7-95F8A4A33AA8}"/>
              </a:ext>
            </a:extLst>
          </p:cNvPr>
          <p:cNvSpPr txBox="1"/>
          <p:nvPr/>
        </p:nvSpPr>
        <p:spPr>
          <a:xfrm>
            <a:off x="5510399" y="5554207"/>
            <a:ext cx="1171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來回接球</a:t>
            </a:r>
          </a:p>
        </p:txBody>
      </p:sp>
    </p:spTree>
    <p:extLst>
      <p:ext uri="{BB962C8B-B14F-4D97-AF65-F5344CB8AC3E}">
        <p14:creationId xmlns:p14="http://schemas.microsoft.com/office/powerpoint/2010/main" val="369867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2023/5/15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630E79-417B-4A02-AC06-A6D82BBB95D7}"/>
              </a:ext>
            </a:extLst>
          </p:cNvPr>
          <p:cNvSpPr txBox="1"/>
          <p:nvPr/>
        </p:nvSpPr>
        <p:spPr>
          <a:xfrm>
            <a:off x="838200" y="1594705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本週更新：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G01: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SourceCode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BBAD19-9DF9-457D-91AB-B3ACC2E4B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73" y="1200537"/>
            <a:ext cx="7719631" cy="50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五月：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en-US" altLang="zh-TW" sz="1800" b="1" dirty="0">
                <a:latin typeface="標楷體" panose="03000509000000000000" pitchFamily="65" charset="-120"/>
              </a:rPr>
              <a:t>2023/5/18-2023/5/25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200150" lvl="3" indent="-285750"/>
            <a:r>
              <a:rPr lang="zh-TW" altLang="en-US" sz="1800" dirty="0"/>
              <a:t>以學號圖案測試，確認</a:t>
            </a:r>
            <a:r>
              <a:rPr lang="en-US" altLang="zh-TW" sz="1800" dirty="0"/>
              <a:t>FSM</a:t>
            </a:r>
            <a:r>
              <a:rPr lang="zh-TW" altLang="en-US" sz="1800" dirty="0"/>
              <a:t>無誤後改號誌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F9B627B-B859-48AD-83F7-33413C0B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40" y="2969405"/>
            <a:ext cx="3964118" cy="1962815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電路沒有除頻訊號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除頻輸出需要加初始設定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2614079" y="5048945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clkDiv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7437402" y="3276116"/>
            <a:ext cx="3393356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578474-CF17-4716-A924-22E576988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38" y="2969405"/>
            <a:ext cx="5883563" cy="18683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8227355" y="5048945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</a:t>
            </a:r>
            <a:r>
              <a:rPr lang="en-US" altLang="zh-TW" sz="1800" dirty="0"/>
              <a:t> (.</a:t>
            </a:r>
            <a:r>
              <a:rPr lang="en-US" altLang="zh-TW" sz="1800" dirty="0" err="1"/>
              <a:t>vhd</a:t>
            </a:r>
            <a:r>
              <a:rPr lang="en-US" altLang="zh-TW" sz="1800" dirty="0"/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87C6D1C-E6EF-4E36-9754-EC77F4D0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88" y="2864548"/>
            <a:ext cx="9988318" cy="2120264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若以</a:t>
            </a:r>
            <a:r>
              <a:rPr lang="en-US" altLang="zh-TW" sz="1800" dirty="0"/>
              <a:t>Bram </a:t>
            </a:r>
            <a:r>
              <a:rPr lang="zh-TW" altLang="en-US" sz="1800" dirty="0"/>
              <a:t>讀取圓形，會只顯示一條橫線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A2: </a:t>
            </a:r>
            <a:r>
              <a:rPr lang="en-US" altLang="zh-TW" sz="1800" dirty="0" err="1"/>
              <a:t>Vsync</a:t>
            </a:r>
            <a:r>
              <a:rPr lang="zh-TW" altLang="en-US" sz="1800" dirty="0"/>
              <a:t> </a:t>
            </a:r>
            <a:r>
              <a:rPr lang="en-US" altLang="zh-TW" sz="1800" dirty="0"/>
              <a:t>pulse</a:t>
            </a:r>
            <a:r>
              <a:rPr lang="zh-TW" altLang="en-US" sz="1800" dirty="0"/>
              <a:t>範圍框錯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114255" y="5025618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sync_</a:t>
            </a:r>
            <a:r>
              <a:rPr lang="en-US" altLang="zh-TW" sz="1800" err="1"/>
              <a:t>to</a:t>
            </a:r>
            <a:r>
              <a:rPr lang="en-US" altLang="zh-TW" sz="1800"/>
              <a:t>_count.vhd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3000653" y="3429000"/>
            <a:ext cx="4687409" cy="366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29616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B49A39-7C9C-4D89-890F-D4768657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813" y="3842866"/>
            <a:ext cx="9014373" cy="582009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Q3: </a:t>
            </a:r>
            <a:r>
              <a:rPr lang="zh-TW" altLang="en-US" sz="1800" dirty="0"/>
              <a:t>球沒有左右移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A3:</a:t>
            </a:r>
            <a:r>
              <a:rPr lang="zh-TW" altLang="en-US" sz="1800" dirty="0"/>
              <a:t> 主程式宣告鎖定到了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441323" y="4687587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sz="1800" dirty="0"/>
              <a:t> main (.</a:t>
            </a:r>
            <a:r>
              <a:rPr lang="en-US" altLang="zh-TW" sz="1800" dirty="0" err="1"/>
              <a:t>vhd</a:t>
            </a:r>
            <a:r>
              <a:rPr lang="en-US" altLang="zh-TW" sz="1800"/>
              <a:t>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8899201" y="3804628"/>
            <a:ext cx="1703985" cy="620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12158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Q4: </a:t>
            </a:r>
            <a:r>
              <a:rPr lang="zh-TW" altLang="en-US" sz="1800" dirty="0"/>
              <a:t>漏接後無上下回彈，導致</a:t>
            </a:r>
            <a:r>
              <a:rPr lang="en-US" altLang="zh-TW" sz="1800" dirty="0" err="1"/>
              <a:t>ball_y</a:t>
            </a:r>
            <a:r>
              <a:rPr lang="en-US" altLang="zh-TW" sz="1800" dirty="0"/>
              <a:t> </a:t>
            </a:r>
            <a:r>
              <a:rPr lang="zh-TW" altLang="en-US" sz="1800" dirty="0"/>
              <a:t>正</a:t>
            </a:r>
            <a:r>
              <a:rPr lang="en-US" altLang="zh-TW" sz="1800" dirty="0"/>
              <a:t>/</a:t>
            </a:r>
            <a:r>
              <a:rPr lang="zh-TW" altLang="en-US" sz="1800" dirty="0"/>
              <a:t>負過頭，圖案將上加超過上邊界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A4:</a:t>
            </a:r>
            <a:r>
              <a:rPr lang="zh-TW" altLang="en-US" sz="1800" dirty="0"/>
              <a:t> 將</a:t>
            </a:r>
            <a:r>
              <a:rPr lang="en-US" altLang="zh-TW" sz="1800" dirty="0" err="1"/>
              <a:t>ball_y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sta</a:t>
            </a:r>
            <a:r>
              <a:rPr lang="zh-TW" altLang="en-US" sz="1800" dirty="0"/>
              <a:t>分離</a:t>
            </a:r>
            <a:r>
              <a:rPr lang="en-US" altLang="zh-TW" sz="1800" dirty="0"/>
              <a:t>(</a:t>
            </a:r>
            <a:r>
              <a:rPr lang="zh-TW" altLang="en-US" sz="1800" dirty="0"/>
              <a:t>兩者無關</a:t>
            </a:r>
            <a:r>
              <a:rPr lang="en-US" altLang="zh-TW" sz="1800" dirty="0"/>
              <a:t>)	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476834" y="5291268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en-US" altLang="zh-TW" sz="1800" dirty="0"/>
              <a:t> main(.</a:t>
            </a:r>
            <a:r>
              <a:rPr lang="en-US" altLang="zh-TW" sz="1800" dirty="0" err="1"/>
              <a:t>vhd</a:t>
            </a:r>
            <a:r>
              <a:rPr lang="en-US" altLang="zh-TW" sz="1800" dirty="0"/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4D78682-1937-4178-82E9-07EB5987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27" y="3117948"/>
            <a:ext cx="8674546" cy="1994002"/>
          </a:xfrm>
          <a:prstGeom prst="rect">
            <a:avLst/>
          </a:prstGeom>
        </p:spPr>
      </p:pic>
      <p:sp>
        <p:nvSpPr>
          <p:cNvPr id="4" name="右大括弧 3">
            <a:extLst>
              <a:ext uri="{FF2B5EF4-FFF2-40B4-BE49-F238E27FC236}">
                <a16:creationId xmlns:a16="http://schemas.microsoft.com/office/drawing/2014/main" id="{A9CBE001-36B1-47F6-9A9F-775BE4328C89}"/>
              </a:ext>
            </a:extLst>
          </p:cNvPr>
          <p:cNvSpPr/>
          <p:nvPr/>
        </p:nvSpPr>
        <p:spPr>
          <a:xfrm rot="16200000">
            <a:off x="8598127" y="2554161"/>
            <a:ext cx="435575" cy="65772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7824BF-1819-4998-9338-2FB06D14DEE4}"/>
              </a:ext>
            </a:extLst>
          </p:cNvPr>
          <p:cNvSpPr txBox="1"/>
          <p:nvPr/>
        </p:nvSpPr>
        <p:spPr>
          <a:xfrm>
            <a:off x="7882682" y="2179179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黃線以後</a:t>
            </a:r>
            <a:r>
              <a:rPr lang="en-US" altLang="zh-TW" sz="1800"/>
              <a:t>ball_y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持續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702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.MIF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 to Bram		--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未使用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"</a:t>
            </a:r>
            <a:r>
              <a:rPr lang="en-US" altLang="zh-TW" b="0" i="0" dirty="0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use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std.textio.</a:t>
            </a:r>
            <a:r>
              <a:rPr lang="en-US" altLang="zh-TW" b="0" i="0" dirty="0" err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all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  <a:hlinkClick r:id="rId2"/>
              </a:rPr>
              <a:t>“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to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contant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binary text file:</a:t>
            </a:r>
          </a:p>
          <a:p>
            <a:pPr lvl="3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2"/>
              </a:rPr>
              <a:t>https://www.fpga4student.com/2018/08/how-to-read-image-in-vhdl.html#:~:text=%22use%20std.textio.all%22.%20Then%2C%20to%20load%20the%20image%20data%20in%20the%20binary%20text%20files%20into%20the%20block%20memory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3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.COE to </a:t>
            </a:r>
            <a:r>
              <a:rPr lang="en-US" altLang="zh-TW" dirty="0" err="1">
                <a:solidFill>
                  <a:srgbClr val="0563C1"/>
                </a:solidFill>
                <a:cs typeface="Times New Roman" panose="02020603050405020304" pitchFamily="18" charset="0"/>
              </a:rPr>
              <a:t>xillinx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 Bram: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3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hlinkClick r:id="rId3"/>
              </a:rPr>
              <a:t>.</a:t>
            </a:r>
            <a:r>
              <a:rPr lang="en-US" altLang="zh-TW" dirty="0" err="1">
                <a:hlinkClick r:id="rId3"/>
              </a:rPr>
              <a:t>mif</a:t>
            </a:r>
            <a:r>
              <a:rPr lang="en-US" altLang="zh-TW" dirty="0">
                <a:hlinkClick r:id="rId3"/>
              </a:rPr>
              <a:t> &amp; .COE </a:t>
            </a:r>
            <a:r>
              <a:rPr lang="en-US" altLang="zh-TW" dirty="0" err="1">
                <a:hlinkClick r:id="rId3"/>
              </a:rPr>
              <a:t>quartus</a:t>
            </a:r>
            <a:r>
              <a:rPr lang="zh-TW" altLang="en-US" dirty="0">
                <a:hlinkClick r:id="rId3"/>
              </a:rPr>
              <a:t>環境限制</a:t>
            </a:r>
            <a:r>
              <a:rPr lang="en-US" altLang="zh-TW" dirty="0">
                <a:hlinkClick r:id="rId3"/>
              </a:rPr>
              <a:t>: </a:t>
            </a:r>
            <a:r>
              <a:rPr lang="zh-TW" altLang="en-US" dirty="0">
                <a:hlinkClick r:id="rId3"/>
              </a:rPr>
              <a:t>在</a:t>
            </a:r>
            <a:r>
              <a:rPr lang="en-US" altLang="zh-TW" dirty="0" err="1">
                <a:hlinkClick r:id="rId3"/>
              </a:rPr>
              <a:t>quartus</a:t>
            </a:r>
            <a:r>
              <a:rPr lang="zh-TW" altLang="en-US" dirty="0">
                <a:hlinkClick r:id="rId3"/>
              </a:rPr>
              <a:t>和</a:t>
            </a:r>
            <a:r>
              <a:rPr lang="en-US" altLang="zh-TW" dirty="0" err="1">
                <a:hlinkClick r:id="rId3"/>
              </a:rPr>
              <a:t>modelsim</a:t>
            </a:r>
            <a:r>
              <a:rPr lang="zh-TW" altLang="en-US" dirty="0">
                <a:hlinkClick r:id="rId3"/>
              </a:rPr>
              <a:t>中使用</a:t>
            </a:r>
            <a:r>
              <a:rPr lang="en-US" altLang="zh-TW" dirty="0" err="1">
                <a:hlinkClick r:id="rId3"/>
              </a:rPr>
              <a:t>mif</a:t>
            </a:r>
            <a:r>
              <a:rPr lang="zh-TW" altLang="en-US" dirty="0">
                <a:hlinkClick r:id="rId3"/>
              </a:rPr>
              <a:t>和</a:t>
            </a:r>
            <a:r>
              <a:rPr lang="en-US" altLang="zh-TW" dirty="0">
                <a:hlinkClick r:id="rId3"/>
              </a:rPr>
              <a:t>hex</a:t>
            </a:r>
            <a:r>
              <a:rPr lang="zh-TW" altLang="en-US" dirty="0">
                <a:hlinkClick r:id="rId3"/>
              </a:rPr>
              <a:t>檔</a:t>
            </a:r>
            <a:r>
              <a:rPr lang="en-US" altLang="zh-TW" dirty="0">
                <a:hlinkClick r:id="rId3"/>
              </a:rPr>
              <a:t>_</a:t>
            </a:r>
            <a:r>
              <a:rPr lang="en-US" altLang="zh-TW" dirty="0" err="1">
                <a:hlinkClick r:id="rId3"/>
              </a:rPr>
              <a:t>mif</a:t>
            </a:r>
            <a:r>
              <a:rPr lang="zh-TW" altLang="en-US" dirty="0">
                <a:hlinkClick r:id="rId3"/>
              </a:rPr>
              <a:t>轉</a:t>
            </a:r>
            <a:r>
              <a:rPr lang="en-US" altLang="zh-TW" dirty="0" err="1">
                <a:hlinkClick r:id="rId3"/>
              </a:rPr>
              <a:t>hex_luckyOverflow</a:t>
            </a:r>
            <a:r>
              <a:rPr lang="zh-TW" altLang="en-US" dirty="0">
                <a:hlinkClick r:id="rId3"/>
              </a:rPr>
              <a:t>的博客</a:t>
            </a:r>
            <a:r>
              <a:rPr lang="en-US" altLang="zh-TW" dirty="0">
                <a:hlinkClick r:id="rId3"/>
              </a:rPr>
              <a:t>-CSDN</a:t>
            </a:r>
            <a:r>
              <a:rPr lang="zh-TW" altLang="en-US" dirty="0">
                <a:hlinkClick r:id="rId3"/>
              </a:rPr>
              <a:t>博客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4"/>
              </a:rPr>
              <a:t>【</a:t>
            </a:r>
            <a:r>
              <a:rPr lang="zh-TW" altLang="en-US" dirty="0">
                <a:hlinkClick r:id="rId4"/>
              </a:rPr>
              <a:t>原創</a:t>
            </a:r>
            <a:r>
              <a:rPr lang="en-US" altLang="zh-TW" dirty="0">
                <a:hlinkClick r:id="rId4"/>
              </a:rPr>
              <a:t>】bmp</a:t>
            </a:r>
            <a:r>
              <a:rPr lang="zh-TW" altLang="en-US" dirty="0">
                <a:hlinkClick r:id="rId4"/>
              </a:rPr>
              <a:t>轉</a:t>
            </a:r>
            <a:r>
              <a:rPr lang="en-US" altLang="zh-TW" dirty="0" err="1">
                <a:hlinkClick r:id="rId4"/>
              </a:rPr>
              <a:t>mif</a:t>
            </a:r>
            <a:r>
              <a:rPr lang="zh-TW" altLang="en-US" dirty="0">
                <a:hlinkClick r:id="rId4"/>
              </a:rPr>
              <a:t>、</a:t>
            </a:r>
            <a:r>
              <a:rPr lang="en-US" altLang="zh-TW" dirty="0" err="1">
                <a:hlinkClick r:id="rId4"/>
              </a:rPr>
              <a:t>coe</a:t>
            </a:r>
            <a:r>
              <a:rPr lang="zh-TW" altLang="en-US" dirty="0">
                <a:hlinkClick r:id="rId4"/>
              </a:rPr>
              <a:t>或</a:t>
            </a:r>
            <a:r>
              <a:rPr lang="en-US" altLang="zh-TW" dirty="0">
                <a:hlinkClick r:id="rId4"/>
              </a:rPr>
              <a:t>hex</a:t>
            </a:r>
            <a:r>
              <a:rPr lang="zh-TW" altLang="en-US" dirty="0">
                <a:hlinkClick r:id="rId4"/>
              </a:rPr>
              <a:t>軟體發佈及使用介紹 </a:t>
            </a:r>
            <a:r>
              <a:rPr lang="en-US" altLang="zh-TW" dirty="0">
                <a:hlinkClick r:id="rId4"/>
              </a:rPr>
              <a:t>...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6F825D-90ED-408D-9180-1B27F4ED5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985" y="1370189"/>
            <a:ext cx="678532" cy="12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99429837-24ED-4280-8FDE-72290FBD99AB}"/>
              </a:ext>
            </a:extLst>
          </p:cNvPr>
          <p:cNvSpPr txBox="1">
            <a:spLocks/>
          </p:cNvSpPr>
          <p:nvPr/>
        </p:nvSpPr>
        <p:spPr>
          <a:xfrm>
            <a:off x="6606622" y="3322464"/>
            <a:ext cx="5485598" cy="344587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698429" y="1872067"/>
            <a:ext cx="5557803" cy="290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四月：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2023/4/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25~2023/5/7: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Ram(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</a:pP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五月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8~2023/5/14: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VGA_pong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</a:t>
            </a:r>
            <a:r>
              <a:rPr lang="en-US" altLang="zh-TW" sz="1600" b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15~2023/5/22:</a:t>
            </a:r>
            <a:endParaRPr lang="en-US" altLang="zh-TW" sz="16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修補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漏接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(2023/5/5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057991" y="1321147"/>
            <a:ext cx="8126849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球為白色圓形或標誌</a:t>
            </a:r>
            <a:r>
              <a:rPr lang="en-US" altLang="zh-TW" dirty="0"/>
              <a:t>(.COE</a:t>
            </a:r>
            <a:r>
              <a:rPr lang="zh-TW" altLang="en-US" dirty="0"/>
              <a:t> </a:t>
            </a:r>
            <a:r>
              <a:rPr lang="en-US" altLang="zh-TW" dirty="0"/>
              <a:t>file)</a:t>
            </a:r>
          </a:p>
          <a:p>
            <a:pPr marL="742950" lvl="2" indent="-285750"/>
            <a:r>
              <a:rPr lang="zh-TW" altLang="en-US" dirty="0"/>
              <a:t>矩形球拍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顯示定義的圖形</a:t>
            </a:r>
            <a:r>
              <a:rPr lang="en-US" altLang="zh-TW" dirty="0"/>
              <a:t>(img2COE)</a:t>
            </a:r>
          </a:p>
          <a:p>
            <a:pPr marL="742950" lvl="2" indent="-285750"/>
            <a:r>
              <a:rPr lang="zh-TW" altLang="en-US" dirty="0"/>
              <a:t>圖形來回移動、判斷搶拍</a:t>
            </a:r>
            <a:r>
              <a:rPr lang="en-US" altLang="zh-TW" dirty="0"/>
              <a:t>/</a:t>
            </a:r>
            <a:r>
              <a:rPr lang="zh-TW" altLang="en-US" dirty="0"/>
              <a:t>漏接</a:t>
            </a:r>
            <a:r>
              <a:rPr lang="en-US" altLang="zh-TW" dirty="0"/>
              <a:t>/</a:t>
            </a:r>
            <a:r>
              <a:rPr lang="zh-TW" altLang="en-US" dirty="0"/>
              <a:t>計分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525)</a:t>
            </a:r>
          </a:p>
          <a:p>
            <a:pPr marL="1200150" lvl="3" indent="-285750"/>
            <a:r>
              <a:rPr lang="zh-TW" altLang="en-US" dirty="0"/>
              <a:t>按鈕</a:t>
            </a:r>
            <a:r>
              <a:rPr lang="en-US" altLang="zh-TW" dirty="0"/>
              <a:t>x4(ply1, ply2)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x1(</a:t>
            </a:r>
            <a:r>
              <a:rPr lang="zh-TW" altLang="en-US" dirty="0"/>
              <a:t>重製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800x525 (FPS = 59.5248)</a:t>
            </a:r>
          </a:p>
          <a:p>
            <a:pPr marL="1200150" lvl="3" indent="-285750"/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18C22C-2FFB-48D0-875A-0C8EDF13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6" y="4418651"/>
            <a:ext cx="5552424" cy="17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(2023/4/25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(2023/4/25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xample2">
            <a:extLst>
              <a:ext uri="{FF2B5EF4-FFF2-40B4-BE49-F238E27FC236}">
                <a16:creationId xmlns:a16="http://schemas.microsoft.com/office/drawing/2014/main" id="{8D0C8E4E-4886-4844-AFF9-E06E01FD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37" y="1517025"/>
            <a:ext cx="5934060" cy="46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單幀同步訊號 </a:t>
            </a:r>
            <a:r>
              <a:rPr lang="en-US" altLang="zh-TW" dirty="0"/>
              <a:t>(2023/5/5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VGA_sync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8D10562-0D46-4591-A412-52F00DBC49F6}"/>
              </a:ext>
            </a:extLst>
          </p:cNvPr>
          <p:cNvSpPr txBox="1"/>
          <p:nvPr/>
        </p:nvSpPr>
        <p:spPr>
          <a:xfrm>
            <a:off x="6318071" y="1597129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C69A06-9C85-4FB5-86A4-54A98C855A58}"/>
              </a:ext>
            </a:extLst>
          </p:cNvPr>
          <p:cNvSpPr txBox="1"/>
          <p:nvPr/>
        </p:nvSpPr>
        <p:spPr>
          <a:xfrm>
            <a:off x="6688165" y="1600235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96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C9D5DC-6EFE-4B2B-B2CF-86C60CEC45E1}"/>
              </a:ext>
            </a:extLst>
          </p:cNvPr>
          <p:cNvSpPr txBox="1"/>
          <p:nvPr/>
        </p:nvSpPr>
        <p:spPr>
          <a:xfrm>
            <a:off x="7074939" y="1600235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48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C81B73-207A-48DD-9547-754AD732F48F}"/>
              </a:ext>
            </a:extLst>
          </p:cNvPr>
          <p:cNvSpPr txBox="1"/>
          <p:nvPr/>
        </p:nvSpPr>
        <p:spPr>
          <a:xfrm>
            <a:off x="3937656" y="1604730"/>
            <a:ext cx="786367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640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313B783-4741-428E-B051-B9455EBE1D0D}"/>
              </a:ext>
            </a:extLst>
          </p:cNvPr>
          <p:cNvSpPr txBox="1"/>
          <p:nvPr/>
        </p:nvSpPr>
        <p:spPr>
          <a:xfrm>
            <a:off x="1400450" y="5046218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CFE6AB-5E61-42D0-A422-A382C37843FE}"/>
              </a:ext>
            </a:extLst>
          </p:cNvPr>
          <p:cNvSpPr txBox="1"/>
          <p:nvPr/>
        </p:nvSpPr>
        <p:spPr>
          <a:xfrm>
            <a:off x="1408401" y="5383800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24836B2-B3C5-4415-83E0-1418E49D9D94}"/>
              </a:ext>
            </a:extLst>
          </p:cNvPr>
          <p:cNvSpPr txBox="1"/>
          <p:nvPr/>
        </p:nvSpPr>
        <p:spPr>
          <a:xfrm>
            <a:off x="1408401" y="5712689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33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1BF42D-C145-41D6-BD7B-441DF9FF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38" y="2413861"/>
            <a:ext cx="3537132" cy="307990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9A0169-6864-4F16-9FE6-CD0652CCB30D}"/>
              </a:ext>
            </a:extLst>
          </p:cNvPr>
          <p:cNvSpPr txBox="1"/>
          <p:nvPr/>
        </p:nvSpPr>
        <p:spPr>
          <a:xfrm>
            <a:off x="1373347" y="3355937"/>
            <a:ext cx="78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480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62726A-8B91-47F6-80D9-15DE3DC4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22" y="1307764"/>
            <a:ext cx="8990157" cy="4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87203</TotalTime>
  <Words>1208</Words>
  <Application>Microsoft Office PowerPoint</Application>
  <PresentationFormat>寬螢幕</PresentationFormat>
  <Paragraphs>247</Paragraphs>
  <Slides>35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標楷體</vt:lpstr>
      <vt:lpstr>Arial</vt:lpstr>
      <vt:lpstr>Calibri</vt:lpstr>
      <vt:lpstr>Times New Roman</vt:lpstr>
      <vt:lpstr>Office 佈景主題</vt:lpstr>
      <vt:lpstr>專案進度報告 Block Ram, VGA_pong</vt:lpstr>
      <vt:lpstr>控管記錄 – NAS (2023/5/18)</vt:lpstr>
      <vt:lpstr>控管記錄 - Git (2023/5/15)</vt:lpstr>
      <vt:lpstr>PowerPoint 簡報</vt:lpstr>
      <vt:lpstr>需求列表 – 軟體需求 (2023/5/5更新)</vt:lpstr>
      <vt:lpstr>需求列表 – 硬體與環境需求 (2023/4/25更新)</vt:lpstr>
      <vt:lpstr>模組列表 (2023/4/25更新)</vt:lpstr>
      <vt:lpstr>系統分析 – 單幀同步訊號 (2023/5/5更新)</vt:lpstr>
      <vt:lpstr>系統分析 – Break down (2023/5/13更新)</vt:lpstr>
      <vt:lpstr>專案架構圖 – 方塊圖(2023/5/13更新)</vt:lpstr>
      <vt:lpstr>專案架構圖 – 方塊圖(2023/5/5更新)</vt:lpstr>
      <vt:lpstr>專案架構圖 – 方塊圖(2023/5/15更新)</vt:lpstr>
      <vt:lpstr>專案架構圖 – FSM (2023/5/7更新)</vt:lpstr>
      <vt:lpstr>成果展示 – 週進度項目 (2023/05/25)</vt:lpstr>
      <vt:lpstr>成果展示 – 顯示數字並在VGA畫面計分(1/2)</vt:lpstr>
      <vt:lpstr>成果展示 – 顯示數字並在VGA畫面計分(2/2)</vt:lpstr>
      <vt:lpstr>成果展示 – 週進度項目 (2023/05/18)</vt:lpstr>
      <vt:lpstr>VGA_pong_Bram - FSM修補(1/3)</vt:lpstr>
      <vt:lpstr>VGA_pong_Bram - FSM修補(2/3)</vt:lpstr>
      <vt:lpstr>VGA_pong_Bram - FSM修補(2/3)</vt:lpstr>
      <vt:lpstr>VGA_BRam的圖形改號誌</vt:lpstr>
      <vt:lpstr>VGA_pong_Bram - VGA顯示</vt:lpstr>
      <vt:lpstr>預期進度</vt:lpstr>
      <vt:lpstr>成果展示 – 週進度項目 (2023/5/5)</vt:lpstr>
      <vt:lpstr>成果展示 –Bram波形模擬(2023/5/3)</vt:lpstr>
      <vt:lpstr>成果展示 –Bram波形模擬(2023/5/3)</vt:lpstr>
      <vt:lpstr>成果展示 –Bram_VGA波形模擬(2023/5/4)</vt:lpstr>
      <vt:lpstr>成果展示 –單元測試:字母、號碼(2023/5/7)</vt:lpstr>
      <vt:lpstr>成果展示 – VGA_pong_BRam(2023/5/7)</vt:lpstr>
      <vt:lpstr>預期進度</vt:lpstr>
      <vt:lpstr>問題記錄 - (軟體問題)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4349</cp:revision>
  <dcterms:created xsi:type="dcterms:W3CDTF">2019-03-11T13:47:46Z</dcterms:created>
  <dcterms:modified xsi:type="dcterms:W3CDTF">2023-05-28T07:40:36Z</dcterms:modified>
</cp:coreProperties>
</file>