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1257" r:id="rId3"/>
    <p:sldId id="1313" r:id="rId4"/>
    <p:sldId id="1280" r:id="rId5"/>
    <p:sldId id="1267" r:id="rId6"/>
    <p:sldId id="1142" r:id="rId7"/>
    <p:sldId id="269" r:id="rId8"/>
    <p:sldId id="614" r:id="rId9"/>
    <p:sldId id="1250" r:id="rId10"/>
    <p:sldId id="1293" r:id="rId11"/>
    <p:sldId id="1296" r:id="rId12"/>
    <p:sldId id="1294" r:id="rId13"/>
    <p:sldId id="1301" r:id="rId14"/>
    <p:sldId id="1316" r:id="rId15"/>
    <p:sldId id="261" r:id="rId16"/>
    <p:sldId id="1287" r:id="rId17"/>
    <p:sldId id="1304" r:id="rId18"/>
    <p:sldId id="1305" r:id="rId19"/>
    <p:sldId id="1306" r:id="rId20"/>
    <p:sldId id="1307" r:id="rId21"/>
    <p:sldId id="1300" r:id="rId22"/>
    <p:sldId id="1311" r:id="rId23"/>
    <p:sldId id="1310" r:id="rId24"/>
    <p:sldId id="1315" r:id="rId25"/>
    <p:sldId id="1258" r:id="rId26"/>
    <p:sldId id="1282" r:id="rId27"/>
    <p:sldId id="1303" r:id="rId28"/>
    <p:sldId id="1302" r:id="rId29"/>
    <p:sldId id="1308" r:id="rId30"/>
    <p:sldId id="27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13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  <p14:sldId id="1316"/>
          </p14:sldIdLst>
        </p14:section>
        <p14:section name="成果展示(2023/6/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</p14:sldIdLst>
        </p14:section>
        <p14:section name="BRAM+Sobel" id="{2AF5666A-11D4-4EE5-A071-64CF2679CD10}">
          <p14:sldIdLst>
            <p14:sldId id="1311"/>
            <p14:sldId id="1310"/>
            <p14:sldId id="1315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  <p14:sldId id="1308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03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4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1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en-US" altLang="zh-TW" sz="5600" b="0" dirty="0"/>
              <a:t>Block Ram, Sobel(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2023/6/1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2023/5/26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0E155-3D70-495F-9287-FA35CD85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20" y="1223099"/>
            <a:ext cx="6126160" cy="50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50F6EF5-BB92-4DEE-B1DE-F54746450E9C}"/>
              </a:ext>
            </a:extLst>
          </p:cNvPr>
          <p:cNvGrpSpPr/>
          <p:nvPr/>
        </p:nvGrpSpPr>
        <p:grpSpPr>
          <a:xfrm>
            <a:off x="682751" y="1656118"/>
            <a:ext cx="10679927" cy="4034492"/>
            <a:chOff x="682751" y="1656118"/>
            <a:chExt cx="10679927" cy="403449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2067831"/>
              <a:ext cx="5223100" cy="362277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335611" y="1688537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8897970" y="2077021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513189" y="732587"/>
              <a:ext cx="337823" cy="388279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650773" y="2378716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7"/>
              <a:ext cx="2374544" cy="67021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對原圖</a:t>
              </a:r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ea typeface="標楷體" panose="03000509000000000000" pitchFamily="65" charset="-120"/>
                </a:rPr>
                <a:t>‘1’</a:t>
              </a:r>
              <a:r>
                <a:rPr lang="zh-TW" altLang="en-US" dirty="0">
                  <a:ea typeface="標楷體" panose="03000509000000000000" pitchFamily="65" charset="-120"/>
                </a:rPr>
                <a:t>並依序存進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33ECE748-26F5-4AB8-AB53-6147AB0079A5}"/>
                </a:ext>
              </a:extLst>
            </p:cNvPr>
            <p:cNvSpPr/>
            <p:nvPr/>
          </p:nvSpPr>
          <p:spPr>
            <a:xfrm rot="16200000">
              <a:off x="8784964" y="3399085"/>
              <a:ext cx="318822" cy="10601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5986254" y="3438041"/>
              <a:ext cx="2444763" cy="96198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依計數器對應之位置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Sobel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r>
                <a:rPr lang="zh-TW" altLang="en-US" dirty="0">
                  <a:ea typeface="標楷體" panose="03000509000000000000" pitchFamily="65" charset="-120"/>
                </a:rPr>
                <a:t>做卷積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52962" y="1656118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箭號: 彎曲 1">
              <a:extLst>
                <a:ext uri="{FF2B5EF4-FFF2-40B4-BE49-F238E27FC236}">
                  <a16:creationId xmlns:a16="http://schemas.microsoft.com/office/drawing/2014/main" id="{97321324-E2FD-4046-BB97-01798CB47FFE}"/>
                </a:ext>
              </a:extLst>
            </p:cNvPr>
            <p:cNvSpPr/>
            <p:nvPr/>
          </p:nvSpPr>
          <p:spPr>
            <a:xfrm rot="5400000" flipH="1">
              <a:off x="6312463" y="4202999"/>
              <a:ext cx="836420" cy="123236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D8E53EE-56C5-47A6-AA33-3E49CE0AACDB}"/>
              </a:ext>
            </a:extLst>
          </p:cNvPr>
          <p:cNvSpPr/>
          <p:nvPr/>
        </p:nvSpPr>
        <p:spPr>
          <a:xfrm>
            <a:off x="9452656" y="3701407"/>
            <a:ext cx="1355335" cy="4832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VGA_gray</a:t>
            </a:r>
            <a:r>
              <a:rPr lang="en-US" altLang="zh-TW" dirty="0">
                <a:ea typeface="標楷體" panose="03000509000000000000" pitchFamily="65" charset="-120"/>
              </a:rPr>
              <a:t>[8]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EE0A0-A2C3-402A-A752-4DE0B8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2506352"/>
            <a:ext cx="11310693" cy="31042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4E15A1-B723-46D8-BFF0-8A89D873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4" y="3125444"/>
            <a:ext cx="10205610" cy="27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2023/5/27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~2023/6/1: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1200150" lvl="3" indent="-285750"/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頭兩行有加強邊線厚度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B5A5-0A95-4E2D-8BF0-572456D65E3C}"/>
              </a:ext>
            </a:extLst>
          </p:cNvPr>
          <p:cNvSpPr/>
          <p:nvPr/>
        </p:nvSpPr>
        <p:spPr>
          <a:xfrm rot="5400000">
            <a:off x="4892845" y="3842981"/>
            <a:ext cx="1219203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3B7A8-D849-42B6-8EE3-B04782717833}"/>
              </a:ext>
            </a:extLst>
          </p:cNvPr>
          <p:cNvSpPr/>
          <p:nvPr/>
        </p:nvSpPr>
        <p:spPr>
          <a:xfrm rot="5400000">
            <a:off x="7584100" y="3906591"/>
            <a:ext cx="1219202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88153"/>
            <a:ext cx="9582642" cy="27496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4E81B3-C79D-40DD-8583-AFA1F99C3D58}"/>
              </a:ext>
            </a:extLst>
          </p:cNvPr>
          <p:cNvSpPr txBox="1"/>
          <p:nvPr/>
        </p:nvSpPr>
        <p:spPr>
          <a:xfrm>
            <a:off x="6623961" y="1566461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尾頭兩行有加強邊線厚度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6C5D2E-AB12-490F-842A-FF41A55C5F65}"/>
              </a:ext>
            </a:extLst>
          </p:cNvPr>
          <p:cNvSpPr/>
          <p:nvPr/>
        </p:nvSpPr>
        <p:spPr>
          <a:xfrm rot="5400000">
            <a:off x="5885507" y="3802710"/>
            <a:ext cx="1265880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E66692-73E5-4094-BE62-76AA8079A5E5}"/>
              </a:ext>
            </a:extLst>
          </p:cNvPr>
          <p:cNvSpPr/>
          <p:nvPr/>
        </p:nvSpPr>
        <p:spPr>
          <a:xfrm rot="5400000">
            <a:off x="8642435" y="3834514"/>
            <a:ext cx="1202267" cy="391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D9349E-FE39-43E2-82B1-E650B739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37" y="1554192"/>
            <a:ext cx="8492118" cy="43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19" y="5834226"/>
            <a:ext cx="269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單張畫面波型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ABA8C5D-5F6F-4FFC-99C2-E68F240C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" y="2648221"/>
            <a:ext cx="6527799" cy="231244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395752" y="5533577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2C37D1-9DD5-4CBC-B0CC-C158ABD97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99" y="2514845"/>
            <a:ext cx="6392333" cy="25791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4530DF-B795-4130-8846-712A6E2DF2D5}"/>
              </a:ext>
            </a:extLst>
          </p:cNvPr>
          <p:cNvSpPr txBox="1"/>
          <p:nvPr/>
        </p:nvSpPr>
        <p:spPr>
          <a:xfrm>
            <a:off x="2391952" y="5530564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ea typeface="Tahoma" panose="020B0604030504040204" pitchFamily="34" charset="0"/>
              </a:rPr>
              <a:t>Bram(640x480) + Sobel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189599" y="5543193"/>
            <a:ext cx="181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麵包板接線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C542407-C9F9-4F18-86BD-F7A92D183C0B}"/>
              </a:ext>
            </a:extLst>
          </p:cNvPr>
          <p:cNvGrpSpPr/>
          <p:nvPr/>
        </p:nvGrpSpPr>
        <p:grpSpPr>
          <a:xfrm>
            <a:off x="3257148" y="1810787"/>
            <a:ext cx="5677705" cy="3732406"/>
            <a:chOff x="3257147" y="1789299"/>
            <a:chExt cx="5677705" cy="373240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30A941D-1C4A-4355-8641-BF1C26A4C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/>
          </p:blipFill>
          <p:spPr>
            <a:xfrm>
              <a:off x="3257147" y="1789299"/>
              <a:ext cx="5677705" cy="373240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EFB5A5-0A95-4E2D-8BF0-572456D65E3C}"/>
                </a:ext>
              </a:extLst>
            </p:cNvPr>
            <p:cNvSpPr/>
            <p:nvPr/>
          </p:nvSpPr>
          <p:spPr>
            <a:xfrm>
              <a:off x="5184396" y="2831275"/>
              <a:ext cx="810935" cy="33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2150919-E70B-4A92-A04A-A74DFE1F4472}"/>
                </a:ext>
              </a:extLst>
            </p:cNvPr>
            <p:cNvSpPr txBox="1"/>
            <p:nvPr/>
          </p:nvSpPr>
          <p:spPr>
            <a:xfrm>
              <a:off x="3536185" y="2363674"/>
              <a:ext cx="1812802" cy="33855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600" dirty="0" err="1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O_VGA_gray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[7]</a:t>
              </a:r>
              <a:endPara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741F68-78DE-4585-9520-B17BD0B5648E}"/>
                </a:ext>
              </a:extLst>
            </p:cNvPr>
            <p:cNvSpPr txBox="1"/>
            <p:nvPr/>
          </p:nvSpPr>
          <p:spPr>
            <a:xfrm>
              <a:off x="5803070" y="2363674"/>
              <a:ext cx="1812802" cy="33855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600" dirty="0" err="1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O_VGA_gray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[0]</a:t>
              </a:r>
              <a:endPara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34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ea typeface="Tahoma" panose="020B0604030504040204" pitchFamily="34" charset="0"/>
              </a:rPr>
              <a:t>Bram(640x480) + Sobel 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手繪方型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2525926" y="5787074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上下邊線為兩行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FA7F1C-A295-41D9-BB4B-677FF4A64F1F}"/>
              </a:ext>
            </a:extLst>
          </p:cNvPr>
          <p:cNvSpPr txBox="1"/>
          <p:nvPr/>
        </p:nvSpPr>
        <p:spPr>
          <a:xfrm>
            <a:off x="7547371" y="5787074"/>
            <a:ext cx="211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CB4BFE-85E8-4336-A68F-8377D9CF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616869" y="2336459"/>
            <a:ext cx="5161550" cy="34506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E7528A-9622-4422-8705-15C982D1A2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6025948" y="2324104"/>
            <a:ext cx="5161550" cy="34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ea typeface="Tahoma" panose="020B0604030504040204" pitchFamily="34" charset="0"/>
              </a:rPr>
              <a:t>Bram(640x480) + Sobel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(3/3)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0,0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2721563" y="5713290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有加強邊線厚度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079CAB-A1F4-43DB-93EF-E2F2FB584251}"/>
              </a:ext>
            </a:extLst>
          </p:cNvPr>
          <p:cNvSpPr txBox="1"/>
          <p:nvPr/>
        </p:nvSpPr>
        <p:spPr>
          <a:xfrm>
            <a:off x="7663100" y="5696413"/>
            <a:ext cx="230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 Sobel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0EFF0B-34C0-451E-A2BA-F6899B7778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>
          <a:xfrm>
            <a:off x="6275905" y="2581272"/>
            <a:ext cx="4692318" cy="30952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E391E3-3EB3-4F3D-99B8-B76962935E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2"/>
          <a:stretch/>
        </p:blipFill>
        <p:spPr>
          <a:xfrm>
            <a:off x="716670" y="2319077"/>
            <a:ext cx="5161550" cy="34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2023/6/1~2023/6/7:</a:t>
            </a:r>
          </a:p>
          <a:p>
            <a:pPr lvl="2" fontAlgn="base"/>
            <a:r>
              <a:rPr lang="en-US" altLang="zh-TW" sz="1800" dirty="0"/>
              <a:t>Canny</a:t>
            </a:r>
          </a:p>
          <a:p>
            <a:pPr lvl="3" fontAlgn="base"/>
            <a:r>
              <a:rPr lang="en-US" altLang="zh-TW" sz="1800" dirty="0" err="1"/>
              <a:t>Gaussian_wrapper</a:t>
            </a:r>
            <a:r>
              <a:rPr lang="en-US" altLang="zh-TW" sz="1800" dirty="0"/>
              <a:t> </a:t>
            </a:r>
            <a:r>
              <a:rPr lang="zh-TW" altLang="en-US" sz="1800" dirty="0"/>
              <a:t>波形模擬</a:t>
            </a:r>
            <a:endParaRPr lang="en-US" altLang="zh-TW" sz="1800" dirty="0"/>
          </a:p>
          <a:p>
            <a:pPr lvl="4" fontAlgn="base"/>
            <a:r>
              <a:rPr lang="en-US" altLang="zh-TW" sz="1800" dirty="0" err="1"/>
              <a:t>Cachesystem</a:t>
            </a:r>
            <a:endParaRPr lang="en-US" altLang="zh-TW" sz="1800" dirty="0"/>
          </a:p>
          <a:p>
            <a:pPr lvl="5" fontAlgn="base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bufferx3</a:t>
            </a:r>
          </a:p>
          <a:p>
            <a:pPr lvl="4" fontAlgn="base"/>
            <a:r>
              <a:rPr lang="en-US" altLang="zh-TW" sz="1800" dirty="0"/>
              <a:t>Gaussian filter</a:t>
            </a:r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73943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177556" y="2778226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輸出</a:t>
            </a:r>
            <a:r>
              <a:rPr lang="en-US" altLang="zh-TW" sz="1800" dirty="0"/>
              <a:t>sync</a:t>
            </a:r>
            <a:r>
              <a:rPr lang="zh-TW" altLang="en-US" sz="1800" dirty="0"/>
              <a:t>沒對正，</a:t>
            </a:r>
            <a:endParaRPr lang="en-US" altLang="zh-TW" sz="1800" dirty="0"/>
          </a:p>
          <a:p>
            <a:pPr lvl="1"/>
            <a:r>
              <a:rPr lang="en-US" altLang="zh-TW" sz="1800" dirty="0"/>
              <a:t>A3: </a:t>
            </a:r>
            <a:r>
              <a:rPr lang="zh-TW" altLang="en-US" sz="1800" dirty="0"/>
              <a:t>垂直有重複讀取、同步訊號失真的畫面。</a:t>
            </a:r>
            <a:endParaRPr lang="en-US" altLang="zh-TW" sz="1800" dirty="0"/>
          </a:p>
          <a:p>
            <a:pPr lvl="2"/>
            <a:r>
              <a:rPr lang="zh-TW" altLang="en-US" sz="1800" dirty="0"/>
              <a:t>每個模組都接到同個</a:t>
            </a:r>
            <a:r>
              <a:rPr lang="en-US" altLang="zh-TW" sz="1800" dirty="0" err="1"/>
              <a:t>hsync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vsync</a:t>
            </a:r>
            <a:endParaRPr lang="en-US" altLang="zh-TW" sz="1800" dirty="0"/>
          </a:p>
          <a:p>
            <a:pPr lvl="2"/>
            <a:r>
              <a:rPr lang="zh-TW" altLang="en-US" sz="1800" dirty="0"/>
              <a:t>最尾端加上</a:t>
            </a:r>
            <a:r>
              <a:rPr lang="en-US" altLang="zh-TW" sz="1800" dirty="0"/>
              <a:t>“</a:t>
            </a:r>
            <a:r>
              <a:rPr lang="en-US" altLang="zh-TW" sz="1800" dirty="0" err="1"/>
              <a:t>VGA_sync_porch</a:t>
            </a:r>
            <a:r>
              <a:rPr lang="zh-TW" altLang="en-US" sz="1800" dirty="0"/>
              <a:t>，補充</a:t>
            </a:r>
            <a:r>
              <a:rPr lang="en-US" altLang="zh-TW" sz="1800" dirty="0"/>
              <a:t>640~800, 480~482</a:t>
            </a:r>
            <a:r>
              <a:rPr lang="zh-TW" altLang="en-US" sz="1800" dirty="0"/>
              <a:t>的</a:t>
            </a:r>
            <a:r>
              <a:rPr lang="en-US" altLang="zh-TW" sz="1800" dirty="0"/>
              <a:t>’0’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312523" y="591583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問題波型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99C5BF-D2B1-4E45-AB5F-B816D0E6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52" y="2633855"/>
            <a:ext cx="7264773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D5362-990A-4C60-9B21-AD37D925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81" y="1327829"/>
            <a:ext cx="7777838" cy="45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6BB33-C10C-44E8-8A6D-4D105DC6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7" y="1447930"/>
            <a:ext cx="8253994" cy="44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3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2023/5/27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~2023/6/1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Sobel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</a:t>
            </a: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按鈕調變</a:t>
            </a:r>
            <a:r>
              <a:rPr lang="en-US" altLang="zh-TW" dirty="0"/>
              <a:t>Sobel</a:t>
            </a:r>
            <a:r>
              <a:rPr lang="zh-TW" altLang="en-US" dirty="0"/>
              <a:t>的</a:t>
            </a:r>
            <a:r>
              <a:rPr lang="en-US" altLang="zh-TW" dirty="0"/>
              <a:t>threshold</a:t>
            </a:r>
            <a:r>
              <a:rPr lang="zh-TW" altLang="en-US" dirty="0"/>
              <a:t>數值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340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8BC8C5-F4E8-4F9F-97B7-E2969FED19E1}"/>
              </a:ext>
            </a:extLst>
          </p:cNvPr>
          <p:cNvSpPr txBox="1"/>
          <p:nvPr/>
        </p:nvSpPr>
        <p:spPr>
          <a:xfrm>
            <a:off x="7864876" y="5398824"/>
            <a:ext cx="338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A4371-94D4-41B0-B3B8-686C7B2B4746}"/>
              </a:ext>
            </a:extLst>
          </p:cNvPr>
          <p:cNvSpPr txBox="1"/>
          <p:nvPr/>
        </p:nvSpPr>
        <p:spPr>
          <a:xfrm>
            <a:off x="3515982" y="5389070"/>
            <a:ext cx="3404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88534</TotalTime>
  <Words>942</Words>
  <Application>Microsoft Office PowerPoint</Application>
  <PresentationFormat>寬螢幕</PresentationFormat>
  <Paragraphs>251</Paragraphs>
  <Slides>30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Tahoma</vt:lpstr>
      <vt:lpstr>Times New Roman</vt:lpstr>
      <vt:lpstr>Office 佈景主題</vt:lpstr>
      <vt:lpstr>專案進度報告 Block Ram, Sobel(邊緣檢測)</vt:lpstr>
      <vt:lpstr>控管記錄 – NAS (2023/6/1)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成果展示 – Bram(640x480) + Sobel燒錄驗證功能(1/3)</vt:lpstr>
      <vt:lpstr>成果展示 – Bram(640x480) + Sobel 燒錄驗證功能(2/3)</vt:lpstr>
      <vt:lpstr>成果展示 – Bram(640x480) + Sobel燒錄驗證功能(3/3)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Student</cp:lastModifiedBy>
  <cp:revision>4535</cp:revision>
  <dcterms:created xsi:type="dcterms:W3CDTF">2019-03-11T13:47:46Z</dcterms:created>
  <dcterms:modified xsi:type="dcterms:W3CDTF">2023-06-09T06:33:47Z</dcterms:modified>
</cp:coreProperties>
</file>