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1257" r:id="rId3"/>
    <p:sldId id="1280" r:id="rId4"/>
    <p:sldId id="1267" r:id="rId5"/>
    <p:sldId id="1142" r:id="rId6"/>
    <p:sldId id="269" r:id="rId7"/>
    <p:sldId id="614" r:id="rId8"/>
    <p:sldId id="1250" r:id="rId9"/>
    <p:sldId id="1293" r:id="rId10"/>
    <p:sldId id="1296" r:id="rId11"/>
    <p:sldId id="1136" r:id="rId12"/>
    <p:sldId id="1294" r:id="rId13"/>
    <p:sldId id="1281" r:id="rId14"/>
    <p:sldId id="261" r:id="rId15"/>
    <p:sldId id="1287" r:id="rId16"/>
    <p:sldId id="1299" r:id="rId17"/>
    <p:sldId id="1300" r:id="rId18"/>
    <p:sldId id="1298" r:id="rId19"/>
    <p:sldId id="1292" r:id="rId20"/>
    <p:sldId id="1295" r:id="rId21"/>
    <p:sldId id="1258" r:id="rId22"/>
    <p:sldId id="1282" r:id="rId23"/>
    <p:sldId id="1297" r:id="rId24"/>
    <p:sldId id="1301" r:id="rId25"/>
    <p:sldId id="1302" r:id="rId26"/>
    <p:sldId id="271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93"/>
          </p14:sldIdLst>
        </p14:section>
        <p14:section name="專案架構" id="{1EBCE073-09FA-4CD3-BDCF-56A4EDB986FF}">
          <p14:sldIdLst>
            <p14:sldId id="1296"/>
            <p14:sldId id="1136"/>
            <p14:sldId id="1294"/>
            <p14:sldId id="1281"/>
          </p14:sldIdLst>
        </p14:section>
        <p14:section name="成果展示(2022/11/18)" id="{70DC3051-68F9-4DEC-9A31-AFAFBB0B0227}">
          <p14:sldIdLst>
            <p14:sldId id="261"/>
            <p14:sldId id="1287"/>
            <p14:sldId id="1299"/>
            <p14:sldId id="1300"/>
            <p14:sldId id="1298"/>
            <p14:sldId id="1292"/>
            <p14:sldId id="1295"/>
            <p14:sldId id="1258"/>
          </p14:sldIdLst>
        </p14:section>
        <p14:section name="問題紀錄" id="{E54951B3-F25C-472E-B15E-EA7E37F6D2ED}">
          <p14:sldIdLst>
            <p14:sldId id="1282"/>
            <p14:sldId id="1297"/>
            <p14:sldId id="1301"/>
            <p14:sldId id="1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4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2023/5/19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2023/5/19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57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851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232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17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65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26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164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267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295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477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3608424/article/details/72865768?spm=1001.2101.3001.6650.8&amp;utm_medium=distribute.pc_relevant.none-task-blog-2%7Edefault%7EBlogCommendFromBaidu%7ERate-8-72865768-blog-79420725.235%5Ev32%5Epc_relevant_default_base3&amp;depth_1-utm_source=distribute.pc_relevant.none-task-blog-2%7Edefault%7EBlogCommendFromBaidu%7ERate-8-72865768-blog-79420725.235%5Ev32%5Epc_relevant_default_base3&amp;utm_relevant_index=16" TargetMode="External"/><Relationship Id="rId2" Type="http://schemas.openxmlformats.org/officeDocument/2006/relationships/hyperlink" Target="https://www.fpga4student.com/2018/08/how-to-read-image-in-vhdl.html#:~:text=%22use%20std.textio.all%22.%20Then%2C%20to%20load%20the%20image%20data%20in%20the%20binary%20text%20files%20into%20the%20block%20memo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://blog.chinaaet.com/crazybird/p/510000022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en-US" altLang="zh-TW" sz="5600" b="0" dirty="0"/>
              <a:t>Block Ram, </a:t>
            </a:r>
            <a:r>
              <a:rPr lang="en-US" altLang="zh-TW" sz="5600" b="0" dirty="0" err="1"/>
              <a:t>VGA_pong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2023/5/11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2023/4/25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(2023/5/5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51247" y="1439376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data_depth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5320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data_width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8bits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0553330-4C98-49CE-AAB4-45B41F55DBC5}"/>
              </a:ext>
            </a:extLst>
          </p:cNvPr>
          <p:cNvSpPr/>
          <p:nvPr/>
        </p:nvSpPr>
        <p:spPr>
          <a:xfrm>
            <a:off x="4160536" y="2556342"/>
            <a:ext cx="3924193" cy="272184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140x38(RAM)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AC4DAD3-CD87-4892-AFF3-5F356E54FBD6}"/>
              </a:ext>
            </a:extLst>
          </p:cNvPr>
          <p:cNvSpPr/>
          <p:nvPr/>
        </p:nvSpPr>
        <p:spPr>
          <a:xfrm>
            <a:off x="5555664" y="3319974"/>
            <a:ext cx="1914879" cy="627623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err="1"/>
              <a:t>w_addr_cnt</a:t>
            </a:r>
            <a:r>
              <a:rPr lang="en-US" altLang="zh-TW" dirty="0"/>
              <a:t>[12:0]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2D6771-1997-4D96-9348-AC0F4E42CA70}"/>
              </a:ext>
            </a:extLst>
          </p:cNvPr>
          <p:cNvSpPr/>
          <p:nvPr/>
        </p:nvSpPr>
        <p:spPr>
          <a:xfrm>
            <a:off x="5555664" y="4294248"/>
            <a:ext cx="1914879" cy="518696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err="1"/>
              <a:t>r_addr_cnt</a:t>
            </a:r>
            <a:r>
              <a:rPr lang="en-US" altLang="zh-TW" dirty="0"/>
              <a:t>[12:0]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3FC29C7-B2BA-4839-99F3-111349B7225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513104" y="3947597"/>
            <a:ext cx="0" cy="346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218E2E0-FE91-4EC5-9CA8-FE6A80B81B27}"/>
              </a:ext>
            </a:extLst>
          </p:cNvPr>
          <p:cNvCxnSpPr>
            <a:cxnSpLocks/>
          </p:cNvCxnSpPr>
          <p:nvPr/>
        </p:nvCxnSpPr>
        <p:spPr>
          <a:xfrm flipV="1">
            <a:off x="3193134" y="3867308"/>
            <a:ext cx="23625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909ECE6-74C2-40C7-BFAA-3D7F3359775E}"/>
              </a:ext>
            </a:extLst>
          </p:cNvPr>
          <p:cNvSpPr txBox="1"/>
          <p:nvPr/>
        </p:nvSpPr>
        <p:spPr>
          <a:xfrm>
            <a:off x="8702878" y="4328174"/>
            <a:ext cx="1245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o_data</a:t>
            </a:r>
            <a:r>
              <a:rPr lang="en-US" altLang="zh-TW" dirty="0"/>
              <a:t>[7:0]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211364F-B089-4D0C-8BF5-DE1D8F75E4DF}"/>
              </a:ext>
            </a:extLst>
          </p:cNvPr>
          <p:cNvCxnSpPr>
            <a:cxnSpLocks/>
          </p:cNvCxnSpPr>
          <p:nvPr/>
        </p:nvCxnSpPr>
        <p:spPr>
          <a:xfrm>
            <a:off x="3193134" y="4609602"/>
            <a:ext cx="976280" cy="5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692174-319E-4DC7-A922-2F6EB128F4AF}"/>
              </a:ext>
            </a:extLst>
          </p:cNvPr>
          <p:cNvSpPr txBox="1"/>
          <p:nvPr/>
        </p:nvSpPr>
        <p:spPr>
          <a:xfrm>
            <a:off x="2572784" y="4374243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r_clk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FB311B1-E7B9-49D0-AE82-E17A37F06C9C}"/>
              </a:ext>
            </a:extLst>
          </p:cNvPr>
          <p:cNvSpPr/>
          <p:nvPr/>
        </p:nvSpPr>
        <p:spPr>
          <a:xfrm rot="5400000">
            <a:off x="4169414" y="4495969"/>
            <a:ext cx="231083" cy="2370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D1DBA65-107A-4888-972E-0749EBFE6D3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470543" y="4553596"/>
            <a:ext cx="11521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3CDA59-D62D-49D4-860E-6FF708B57DD7}"/>
              </a:ext>
            </a:extLst>
          </p:cNvPr>
          <p:cNvSpPr txBox="1"/>
          <p:nvPr/>
        </p:nvSpPr>
        <p:spPr>
          <a:xfrm>
            <a:off x="2626052" y="3699874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wen</a:t>
            </a:r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4295B0B-A0EF-4690-8914-17BD503F6EAB}"/>
              </a:ext>
            </a:extLst>
          </p:cNvPr>
          <p:cNvCxnSpPr/>
          <p:nvPr/>
        </p:nvCxnSpPr>
        <p:spPr>
          <a:xfrm>
            <a:off x="6338657" y="4074851"/>
            <a:ext cx="328473" cy="124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2AB807B-92F1-4048-9C6B-DB5041DD417C}"/>
              </a:ext>
            </a:extLst>
          </p:cNvPr>
          <p:cNvCxnSpPr>
            <a:cxnSpLocks/>
          </p:cNvCxnSpPr>
          <p:nvPr/>
        </p:nvCxnSpPr>
        <p:spPr>
          <a:xfrm flipV="1">
            <a:off x="3222227" y="3635681"/>
            <a:ext cx="23625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CA4F0CE-EE56-43F3-9714-67EDA3AD1E0D}"/>
              </a:ext>
            </a:extLst>
          </p:cNvPr>
          <p:cNvCxnSpPr>
            <a:cxnSpLocks/>
          </p:cNvCxnSpPr>
          <p:nvPr/>
        </p:nvCxnSpPr>
        <p:spPr>
          <a:xfrm flipV="1">
            <a:off x="3211976" y="3428931"/>
            <a:ext cx="23625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E65DA52-4FA8-4883-8A97-C829EF770BF4}"/>
              </a:ext>
            </a:extLst>
          </p:cNvPr>
          <p:cNvSpPr txBox="1"/>
          <p:nvPr/>
        </p:nvSpPr>
        <p:spPr>
          <a:xfrm>
            <a:off x="1815594" y="3224251"/>
            <a:ext cx="137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addr_X</a:t>
            </a:r>
            <a:r>
              <a:rPr lang="en-US" altLang="zh-TW" dirty="0"/>
              <a:t> [8:0]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991CCE6-E40F-4508-AAE6-117EFCC74C43}"/>
              </a:ext>
            </a:extLst>
          </p:cNvPr>
          <p:cNvSpPr txBox="1"/>
          <p:nvPr/>
        </p:nvSpPr>
        <p:spPr>
          <a:xfrm>
            <a:off x="1825952" y="3483184"/>
            <a:ext cx="137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addr_Y</a:t>
            </a:r>
            <a:r>
              <a:rPr lang="en-US" altLang="zh-TW" dirty="0"/>
              <a:t> [6:0]</a:t>
            </a:r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5BC875B-18D1-4FAB-9EC4-A86A516ADB87}"/>
              </a:ext>
            </a:extLst>
          </p:cNvPr>
          <p:cNvCxnSpPr/>
          <p:nvPr/>
        </p:nvCxnSpPr>
        <p:spPr>
          <a:xfrm>
            <a:off x="4804298" y="3357235"/>
            <a:ext cx="328473" cy="124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8E16DDD-6923-4E4A-B9D7-7F0D5662101B}"/>
              </a:ext>
            </a:extLst>
          </p:cNvPr>
          <p:cNvCxnSpPr/>
          <p:nvPr/>
        </p:nvCxnSpPr>
        <p:spPr>
          <a:xfrm>
            <a:off x="4822053" y="3588058"/>
            <a:ext cx="328473" cy="124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3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13CAE69-F85C-4340-B448-459FC26A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99" y="1816444"/>
            <a:ext cx="11684601" cy="471194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(2023/5/5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597981" y="1252945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RGB_out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68355E6-CA47-43C2-AEB6-D8DBF2A98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27" y="2057883"/>
            <a:ext cx="11589346" cy="389275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(2023/5/15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51247" y="1537030"/>
            <a:ext cx="6977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RGB_out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Bram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FSM_pong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065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FSM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000" dirty="0"/>
              <a:t>(2023/5/7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1418FC8-10D4-44FF-AB1F-106FC9BD9131}"/>
              </a:ext>
            </a:extLst>
          </p:cNvPr>
          <p:cNvSpPr txBox="1"/>
          <p:nvPr/>
        </p:nvSpPr>
        <p:spPr>
          <a:xfrm>
            <a:off x="1491449" y="1593157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VGA_pong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FFF422-6991-45D6-A231-B4A7B539F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62" y="4544394"/>
            <a:ext cx="299541" cy="14549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52CCC73-B79D-42CA-941B-EBB1C0640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23" y="1158385"/>
            <a:ext cx="6244954" cy="556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4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2239564" y="1789761"/>
            <a:ext cx="9283652" cy="3278477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dirty="0">
                <a:ea typeface="Tahoma" panose="020B0604030504040204" pitchFamily="34" charset="0"/>
              </a:rPr>
              <a:t>Bram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285750" lvl="1" indent="-285750"/>
            <a:r>
              <a:rPr lang="zh-TW" altLang="en-US" sz="1800" dirty="0">
                <a:latin typeface="標楷體" panose="03000509000000000000" pitchFamily="65" charset="-120"/>
              </a:rPr>
              <a:t>單元測試</a:t>
            </a:r>
            <a:r>
              <a:rPr lang="en-US" altLang="zh-TW" sz="1800" dirty="0">
                <a:latin typeface="標楷體" panose="03000509000000000000" pitchFamily="65" charset="-120"/>
              </a:rPr>
              <a:t>:</a:t>
            </a:r>
            <a:r>
              <a:rPr lang="zh-TW" altLang="en-US" sz="1800" dirty="0"/>
              <a:t>字母、號碼</a:t>
            </a:r>
            <a:endParaRPr lang="en-US" altLang="zh-TW" sz="1800" dirty="0"/>
          </a:p>
          <a:p>
            <a:pPr marL="285750" lvl="1" indent="-285750"/>
            <a:r>
              <a:rPr lang="en-US" altLang="zh-TW" sz="1800" dirty="0" err="1"/>
              <a:t>VGA_BRam</a:t>
            </a:r>
            <a:r>
              <a:rPr lang="zh-TW" altLang="en-US" sz="1800" dirty="0"/>
              <a:t>的圖形改號誌</a:t>
            </a:r>
            <a:endParaRPr lang="en-US" altLang="zh-TW" sz="1800" dirty="0"/>
          </a:p>
          <a:p>
            <a:pPr marL="285750" lvl="1" indent="-285750"/>
            <a:r>
              <a:rPr lang="en-US" altLang="zh-TW" sz="1800" dirty="0" err="1"/>
              <a:t>VGA_pong_BRam</a:t>
            </a:r>
            <a:endParaRPr lang="en-US" altLang="zh-TW" sz="1800" dirty="0">
              <a:latin typeface="標楷體" panose="03000509000000000000" pitchFamily="65" charset="-120"/>
            </a:endParaRPr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(2023/5/5)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>
                <a:ea typeface="Tahoma" panose="020B0604030504040204" pitchFamily="34" charset="0"/>
              </a:rPr>
              <a:t>Bram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r>
              <a:rPr lang="en-US" altLang="zh-TW" sz="3200" dirty="0"/>
              <a:t>(2023/5/3)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09560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(.COE)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140x38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(320,240)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F56A6F8-5184-4B80-9B96-E7107299B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22" y="2196140"/>
            <a:ext cx="11792556" cy="370859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506298" y="5875648"/>
            <a:ext cx="1498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全圖案</a:t>
            </a:r>
          </a:p>
        </p:txBody>
      </p:sp>
    </p:spTree>
    <p:extLst>
      <p:ext uri="{BB962C8B-B14F-4D97-AF65-F5344CB8AC3E}">
        <p14:creationId xmlns:p14="http://schemas.microsoft.com/office/powerpoint/2010/main" val="1277383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>
                <a:ea typeface="Tahoma" panose="020B0604030504040204" pitchFamily="34" charset="0"/>
              </a:rPr>
              <a:t>Bram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r>
              <a:rPr lang="en-US" altLang="zh-TW" sz="3200" dirty="0"/>
              <a:t>(2023/5/3)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47220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(.COE)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140x38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0443AB-E98B-4544-8557-39F693CAE272}"/>
              </a:ext>
            </a:extLst>
          </p:cNvPr>
          <p:cNvSpPr txBox="1"/>
          <p:nvPr/>
        </p:nvSpPr>
        <p:spPr>
          <a:xfrm>
            <a:off x="8443087" y="5550759"/>
            <a:ext cx="167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終點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2605583" y="5466765"/>
            <a:ext cx="199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436353-ABCC-4843-B672-03A090CC4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0" y="2783140"/>
            <a:ext cx="5319177" cy="248412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277CEC6-91D4-4A87-9C3E-D381D2DE4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771" y="2783140"/>
            <a:ext cx="5784459" cy="24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7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 err="1">
                <a:ea typeface="Tahoma" panose="020B0604030504040204" pitchFamily="34" charset="0"/>
              </a:rPr>
              <a:t>Bram_VGA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r>
              <a:rPr lang="en-US" altLang="zh-TW" sz="3200" dirty="0"/>
              <a:t>(2023/5/4)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move_clk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59.524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Hz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140x38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7462542" y="5709993"/>
            <a:ext cx="199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3346EE-318A-4DF8-8A3C-51A3B2C14DD6}"/>
              </a:ext>
            </a:extLst>
          </p:cNvPr>
          <p:cNvSpPr txBox="1"/>
          <p:nvPr/>
        </p:nvSpPr>
        <p:spPr>
          <a:xfrm>
            <a:off x="7374597" y="1411839"/>
            <a:ext cx="31268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每個像素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1/50M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800x525x1/50M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≈16.8ms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(16.8ms)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move_clk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≦ 59.524(Hz)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=&gt;100M/2^21 = 47.683(Hz)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8AE6C9-8907-4B60-8EE9-D3B3ABC11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35" y="2692400"/>
            <a:ext cx="6959496" cy="338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0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zh-TW" altLang="en-US" sz="3200" dirty="0"/>
              <a:t>字母、號碼</a:t>
            </a:r>
            <a:r>
              <a:rPr lang="en-US" altLang="zh-TW" sz="3200" dirty="0"/>
              <a:t>(2023/5/7)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47220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圖案比例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140x38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D2814D5-88C3-433F-99B6-BECD9FEA1494}"/>
              </a:ext>
            </a:extLst>
          </p:cNvPr>
          <p:cNvSpPr txBox="1"/>
          <p:nvPr/>
        </p:nvSpPr>
        <p:spPr>
          <a:xfrm>
            <a:off x="7494895" y="5634106"/>
            <a:ext cx="64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C0A18E-7DD8-462C-841E-32F5900574D4}"/>
              </a:ext>
            </a:extLst>
          </p:cNvPr>
          <p:cNvSpPr txBox="1"/>
          <p:nvPr/>
        </p:nvSpPr>
        <p:spPr>
          <a:xfrm>
            <a:off x="3721886" y="5595381"/>
            <a:ext cx="64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圓球</a:t>
            </a:r>
          </a:p>
        </p:txBody>
      </p:sp>
    </p:spTree>
    <p:extLst>
      <p:ext uri="{BB962C8B-B14F-4D97-AF65-F5344CB8AC3E}">
        <p14:creationId xmlns:p14="http://schemas.microsoft.com/office/powerpoint/2010/main" val="2902632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VGA_pong_BRam</a:t>
            </a:r>
            <a:r>
              <a:rPr lang="en-US" altLang="zh-TW" sz="3200" dirty="0"/>
              <a:t>(2023/5/7)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47220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學號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37AD0-263C-415E-B4F1-4E075D291556}"/>
              </a:ext>
            </a:extLst>
          </p:cNvPr>
          <p:cNvSpPr txBox="1"/>
          <p:nvPr/>
        </p:nvSpPr>
        <p:spPr>
          <a:xfrm>
            <a:off x="2890681" y="5669617"/>
            <a:ext cx="1848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發球置左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D31011E-9A66-434B-9EC7-95F8A4A33AA8}"/>
              </a:ext>
            </a:extLst>
          </p:cNvPr>
          <p:cNvSpPr txBox="1"/>
          <p:nvPr/>
        </p:nvSpPr>
        <p:spPr>
          <a:xfrm>
            <a:off x="8036585" y="5669617"/>
            <a:ext cx="1171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來回接球</a:t>
            </a:r>
          </a:p>
        </p:txBody>
      </p:sp>
    </p:spTree>
    <p:extLst>
      <p:ext uri="{BB962C8B-B14F-4D97-AF65-F5344CB8AC3E}">
        <p14:creationId xmlns:p14="http://schemas.microsoft.com/office/powerpoint/2010/main" val="369867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2023/5/7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589428" y="1662062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262EE3-1953-4C6B-82FB-D50775E4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22" y="1467468"/>
            <a:ext cx="7232025" cy="44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en-US" altLang="zh-TW" sz="3200" dirty="0" err="1"/>
              <a:t>VGA_BRam</a:t>
            </a:r>
            <a:r>
              <a:rPr lang="zh-TW" altLang="en-US" sz="3200" dirty="0"/>
              <a:t>的圖形改號誌</a:t>
            </a:r>
            <a:r>
              <a:rPr lang="en-US" altLang="zh-TW" sz="3200" dirty="0"/>
              <a:t>(2023/5/7)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47220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200" baseline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rPr>
              <a:t>VGA_pong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QR code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337AD0-263C-415E-B4F1-4E075D291556}"/>
              </a:ext>
            </a:extLst>
          </p:cNvPr>
          <p:cNvSpPr txBox="1"/>
          <p:nvPr/>
        </p:nvSpPr>
        <p:spPr>
          <a:xfrm>
            <a:off x="2890681" y="5669617"/>
            <a:ext cx="1848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漏接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發球置左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D31011E-9A66-434B-9EC7-95F8A4A33AA8}"/>
              </a:ext>
            </a:extLst>
          </p:cNvPr>
          <p:cNvSpPr txBox="1"/>
          <p:nvPr/>
        </p:nvSpPr>
        <p:spPr>
          <a:xfrm>
            <a:off x="8036585" y="5669617"/>
            <a:ext cx="1171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來回接球</a:t>
            </a:r>
          </a:p>
        </p:txBody>
      </p:sp>
    </p:spTree>
    <p:extLst>
      <p:ext uri="{BB962C8B-B14F-4D97-AF65-F5344CB8AC3E}">
        <p14:creationId xmlns:p14="http://schemas.microsoft.com/office/powerpoint/2010/main" val="2187709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五月：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058400" lvl="3" indent="-144000"/>
            <a:r>
              <a:rPr lang="en-US" altLang="zh-TW" sz="1800" b="1" dirty="0">
                <a:latin typeface="標楷體" panose="03000509000000000000" pitchFamily="65" charset="-120"/>
              </a:rPr>
              <a:t>2023/5/12-2023/5/24</a:t>
            </a:r>
            <a:r>
              <a:rPr lang="zh-TW" altLang="en-US" sz="1800" b="1" dirty="0">
                <a:latin typeface="標楷體" panose="03000509000000000000" pitchFamily="65" charset="-120"/>
              </a:rPr>
              <a:t>：</a:t>
            </a:r>
            <a:endParaRPr lang="en-US" altLang="zh-TW" sz="1800" b="1" dirty="0">
              <a:latin typeface="標楷體" panose="03000509000000000000" pitchFamily="65" charset="-120"/>
            </a:endParaRPr>
          </a:p>
          <a:p>
            <a:pPr marL="1200150" lvl="3" indent="-285750"/>
            <a:r>
              <a:rPr lang="en-US" altLang="zh-TW" sz="1800" dirty="0"/>
              <a:t>video in</a:t>
            </a: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5341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F9B627B-B859-48AD-83F7-33413C0B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640" y="2969405"/>
            <a:ext cx="3964118" cy="1962815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電路沒有除頻訊號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A1: </a:t>
            </a:r>
            <a:r>
              <a:rPr lang="zh-TW" altLang="en-US" sz="1800" dirty="0"/>
              <a:t>除頻輸出需要加初始設定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2614079" y="5048945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clkDiv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7437402" y="3276116"/>
            <a:ext cx="3393356" cy="674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578474-CF17-4716-A924-22E576988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38" y="2969405"/>
            <a:ext cx="5883563" cy="18683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8227355" y="5048945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</a:t>
            </a:r>
            <a:r>
              <a:rPr lang="en-US" altLang="zh-TW" sz="1800" dirty="0"/>
              <a:t> (.</a:t>
            </a:r>
            <a:r>
              <a:rPr lang="en-US" altLang="zh-TW" sz="1800" dirty="0" err="1"/>
              <a:t>vhd</a:t>
            </a:r>
            <a:r>
              <a:rPr lang="en-US" altLang="zh-TW" sz="1800" dirty="0"/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87C6D1C-E6EF-4E36-9754-EC77F4D0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88" y="2864548"/>
            <a:ext cx="9988318" cy="2120264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Q2: </a:t>
            </a:r>
            <a:r>
              <a:rPr lang="zh-TW" altLang="en-US" sz="1800" dirty="0"/>
              <a:t>若以</a:t>
            </a:r>
            <a:r>
              <a:rPr lang="en-US" altLang="zh-TW" sz="1800" dirty="0"/>
              <a:t>Bram </a:t>
            </a:r>
            <a:r>
              <a:rPr lang="zh-TW" altLang="en-US" sz="1800" dirty="0"/>
              <a:t>讀取圓形，會只顯示一條橫線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A2: </a:t>
            </a:r>
            <a:r>
              <a:rPr lang="en-US" altLang="zh-TW" sz="1800" dirty="0" err="1"/>
              <a:t>Vsync</a:t>
            </a:r>
            <a:r>
              <a:rPr lang="zh-TW" altLang="en-US" sz="1800" dirty="0"/>
              <a:t> </a:t>
            </a:r>
            <a:r>
              <a:rPr lang="en-US" altLang="zh-TW" sz="1800" dirty="0"/>
              <a:t>pulse</a:t>
            </a:r>
            <a:r>
              <a:rPr lang="zh-TW" altLang="en-US" sz="1800" dirty="0"/>
              <a:t>範圍框錯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5114255" y="5025618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sync_</a:t>
            </a:r>
            <a:r>
              <a:rPr lang="en-US" altLang="zh-TW" sz="1800" err="1"/>
              <a:t>to</a:t>
            </a:r>
            <a:r>
              <a:rPr lang="en-US" altLang="zh-TW" sz="1800"/>
              <a:t>_count.vhd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3000653" y="3429000"/>
            <a:ext cx="4687409" cy="366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29616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3B49A39-7C9C-4D89-890F-D4768657E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813" y="3842866"/>
            <a:ext cx="9014373" cy="582009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Q3: </a:t>
            </a:r>
            <a:r>
              <a:rPr lang="zh-TW" altLang="en-US" sz="1800" dirty="0"/>
              <a:t>球沒有左右移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A3:</a:t>
            </a:r>
            <a:r>
              <a:rPr lang="zh-TW" altLang="en-US" sz="1800" dirty="0"/>
              <a:t> 主程式宣告鎖定到了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5441323" y="4687587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sz="1800" dirty="0"/>
              <a:t> main (.</a:t>
            </a:r>
            <a:r>
              <a:rPr lang="en-US" altLang="zh-TW" sz="1800" dirty="0" err="1"/>
              <a:t>vhd</a:t>
            </a:r>
            <a:r>
              <a:rPr lang="en-US" altLang="zh-TW" sz="1800"/>
              <a:t>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8899201" y="3804628"/>
            <a:ext cx="1703985" cy="620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12158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endParaRPr lang="en-US" altLang="zh-TW" sz="1200" dirty="0"/>
          </a:p>
          <a:p>
            <a:endParaRPr lang="en-US" altLang="zh-TW" sz="1200" dirty="0"/>
          </a:p>
          <a:p>
            <a:pPr lvl="1"/>
            <a:r>
              <a:rPr lang="en-US" altLang="zh-TW" sz="1800" dirty="0"/>
              <a:t>Q4: </a:t>
            </a:r>
            <a:r>
              <a:rPr lang="zh-TW" altLang="en-US" sz="1800" dirty="0"/>
              <a:t>漏接後無上下回彈，導致</a:t>
            </a:r>
            <a:r>
              <a:rPr lang="en-US" altLang="zh-TW" sz="1800" dirty="0" err="1"/>
              <a:t>ball_y</a:t>
            </a:r>
            <a:r>
              <a:rPr lang="en-US" altLang="zh-TW" sz="1800" dirty="0"/>
              <a:t> </a:t>
            </a:r>
            <a:r>
              <a:rPr lang="zh-TW" altLang="en-US" sz="1800" dirty="0"/>
              <a:t>正</a:t>
            </a:r>
            <a:r>
              <a:rPr lang="en-US" altLang="zh-TW" sz="1800" dirty="0"/>
              <a:t>/</a:t>
            </a:r>
            <a:r>
              <a:rPr lang="zh-TW" altLang="en-US" sz="1800" dirty="0"/>
              <a:t>負過頭，圖案將上加超過上邊界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A4:</a:t>
            </a:r>
            <a:r>
              <a:rPr lang="zh-TW" altLang="en-US" sz="1800" dirty="0"/>
              <a:t> 將</a:t>
            </a:r>
            <a:r>
              <a:rPr lang="en-US" altLang="zh-TW" sz="1800" dirty="0" err="1"/>
              <a:t>ball_y</a:t>
            </a:r>
            <a:r>
              <a:rPr lang="zh-TW" altLang="en-US" sz="1800" dirty="0"/>
              <a:t>與</a:t>
            </a:r>
            <a:r>
              <a:rPr lang="en-US" altLang="zh-TW" sz="1800" dirty="0" err="1"/>
              <a:t>sta</a:t>
            </a:r>
            <a:r>
              <a:rPr lang="zh-TW" altLang="en-US" sz="1800" dirty="0"/>
              <a:t>分離</a:t>
            </a:r>
            <a:r>
              <a:rPr lang="en-US" altLang="zh-TW" sz="1800" dirty="0"/>
              <a:t>(</a:t>
            </a:r>
            <a:r>
              <a:rPr lang="zh-TW" altLang="en-US" sz="1800" dirty="0"/>
              <a:t>兩者無關</a:t>
            </a:r>
            <a:r>
              <a:rPr lang="en-US" altLang="zh-TW" sz="1800" dirty="0"/>
              <a:t>)	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5476834" y="5291268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en-US" altLang="zh-TW" sz="1800" dirty="0"/>
              <a:t> main(.</a:t>
            </a:r>
            <a:r>
              <a:rPr lang="en-US" altLang="zh-TW" sz="1800" dirty="0" err="1"/>
              <a:t>vhd</a:t>
            </a:r>
            <a:r>
              <a:rPr lang="en-US" altLang="zh-TW" sz="1800" dirty="0"/>
              <a:t>)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4D78682-1937-4178-82E9-07EB5987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727" y="3117948"/>
            <a:ext cx="8674546" cy="1994002"/>
          </a:xfrm>
          <a:prstGeom prst="rect">
            <a:avLst/>
          </a:prstGeom>
        </p:spPr>
      </p:pic>
      <p:sp>
        <p:nvSpPr>
          <p:cNvPr id="4" name="右大括弧 3">
            <a:extLst>
              <a:ext uri="{FF2B5EF4-FFF2-40B4-BE49-F238E27FC236}">
                <a16:creationId xmlns:a16="http://schemas.microsoft.com/office/drawing/2014/main" id="{A9CBE001-36B1-47F6-9A9F-775BE4328C89}"/>
              </a:ext>
            </a:extLst>
          </p:cNvPr>
          <p:cNvSpPr/>
          <p:nvPr/>
        </p:nvSpPr>
        <p:spPr>
          <a:xfrm rot="16200000">
            <a:off x="8598127" y="2554161"/>
            <a:ext cx="435575" cy="65772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7824BF-1819-4998-9338-2FB06D14DEE4}"/>
              </a:ext>
            </a:extLst>
          </p:cNvPr>
          <p:cNvSpPr txBox="1"/>
          <p:nvPr/>
        </p:nvSpPr>
        <p:spPr>
          <a:xfrm>
            <a:off x="7882682" y="2179179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黃線以後</a:t>
            </a:r>
            <a:r>
              <a:rPr lang="en-US" altLang="zh-TW" sz="1800"/>
              <a:t>ball_y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持續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2702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.MIF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 to Bram		--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未使用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2"/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"</a:t>
            </a:r>
            <a:r>
              <a:rPr lang="en-US" altLang="zh-TW" b="0" i="0" dirty="0"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use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std.textio.</a:t>
            </a:r>
            <a:r>
              <a:rPr lang="en-US" altLang="zh-TW" b="0" i="0" dirty="0" err="1">
                <a:solidFill>
                  <a:srgbClr val="0000FF"/>
                </a:solidFill>
                <a:effectLst/>
                <a:cs typeface="Times New Roman" panose="02020603050405020304" pitchFamily="18" charset="0"/>
              </a:rPr>
              <a:t>all</a:t>
            </a:r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  <a:hlinkClick r:id="rId2"/>
              </a:rPr>
              <a:t>“</a:t>
            </a:r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to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contant</a:t>
            </a:r>
            <a:r>
              <a:rPr lang="en-US" altLang="zh-TW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binary text file:</a:t>
            </a:r>
          </a:p>
          <a:p>
            <a:pPr lvl="3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  <a:hlinkClick r:id="rId2"/>
              </a:rPr>
              <a:t>https://www.fpga4student.com/2018/08/how-to-read-image-in-vhdl.html#:~:text=%22use%20std.textio.all%22.%20Then%2C%20to%20load%20the%20image%20data%20in%20the%20binary%20text%20files%20into%20the%20block%20memory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3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.COE to </a:t>
            </a:r>
            <a:r>
              <a:rPr lang="en-US" altLang="zh-TW" dirty="0" err="1">
                <a:solidFill>
                  <a:srgbClr val="0563C1"/>
                </a:solidFill>
                <a:cs typeface="Times New Roman" panose="02020603050405020304" pitchFamily="18" charset="0"/>
              </a:rPr>
              <a:t>xillinx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 Bram: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3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hlinkClick r:id="rId3"/>
              </a:rPr>
              <a:t>.</a:t>
            </a:r>
            <a:r>
              <a:rPr lang="en-US" altLang="zh-TW" dirty="0" err="1">
                <a:hlinkClick r:id="rId3"/>
              </a:rPr>
              <a:t>mif</a:t>
            </a:r>
            <a:r>
              <a:rPr lang="en-US" altLang="zh-TW" dirty="0">
                <a:hlinkClick r:id="rId3"/>
              </a:rPr>
              <a:t> &amp; .COE </a:t>
            </a:r>
            <a:r>
              <a:rPr lang="en-US" altLang="zh-TW" dirty="0" err="1">
                <a:hlinkClick r:id="rId3"/>
              </a:rPr>
              <a:t>quartus</a:t>
            </a:r>
            <a:r>
              <a:rPr lang="zh-TW" altLang="en-US" dirty="0">
                <a:hlinkClick r:id="rId3"/>
              </a:rPr>
              <a:t>環境限制</a:t>
            </a:r>
            <a:r>
              <a:rPr lang="en-US" altLang="zh-TW" dirty="0">
                <a:hlinkClick r:id="rId3"/>
              </a:rPr>
              <a:t>: </a:t>
            </a:r>
            <a:r>
              <a:rPr lang="zh-TW" altLang="en-US" dirty="0">
                <a:hlinkClick r:id="rId3"/>
              </a:rPr>
              <a:t>在</a:t>
            </a:r>
            <a:r>
              <a:rPr lang="en-US" altLang="zh-TW" dirty="0" err="1">
                <a:hlinkClick r:id="rId3"/>
              </a:rPr>
              <a:t>quartus</a:t>
            </a:r>
            <a:r>
              <a:rPr lang="zh-TW" altLang="en-US" dirty="0">
                <a:hlinkClick r:id="rId3"/>
              </a:rPr>
              <a:t>和</a:t>
            </a:r>
            <a:r>
              <a:rPr lang="en-US" altLang="zh-TW" dirty="0" err="1">
                <a:hlinkClick r:id="rId3"/>
              </a:rPr>
              <a:t>modelsim</a:t>
            </a:r>
            <a:r>
              <a:rPr lang="zh-TW" altLang="en-US" dirty="0">
                <a:hlinkClick r:id="rId3"/>
              </a:rPr>
              <a:t>中使用</a:t>
            </a:r>
            <a:r>
              <a:rPr lang="en-US" altLang="zh-TW" dirty="0" err="1">
                <a:hlinkClick r:id="rId3"/>
              </a:rPr>
              <a:t>mif</a:t>
            </a:r>
            <a:r>
              <a:rPr lang="zh-TW" altLang="en-US" dirty="0">
                <a:hlinkClick r:id="rId3"/>
              </a:rPr>
              <a:t>和</a:t>
            </a:r>
            <a:r>
              <a:rPr lang="en-US" altLang="zh-TW" dirty="0">
                <a:hlinkClick r:id="rId3"/>
              </a:rPr>
              <a:t>hex</a:t>
            </a:r>
            <a:r>
              <a:rPr lang="zh-TW" altLang="en-US" dirty="0">
                <a:hlinkClick r:id="rId3"/>
              </a:rPr>
              <a:t>檔</a:t>
            </a:r>
            <a:r>
              <a:rPr lang="en-US" altLang="zh-TW" dirty="0">
                <a:hlinkClick r:id="rId3"/>
              </a:rPr>
              <a:t>_</a:t>
            </a:r>
            <a:r>
              <a:rPr lang="en-US" altLang="zh-TW" dirty="0" err="1">
                <a:hlinkClick r:id="rId3"/>
              </a:rPr>
              <a:t>mif</a:t>
            </a:r>
            <a:r>
              <a:rPr lang="zh-TW" altLang="en-US" dirty="0">
                <a:hlinkClick r:id="rId3"/>
              </a:rPr>
              <a:t>轉</a:t>
            </a:r>
            <a:r>
              <a:rPr lang="en-US" altLang="zh-TW" dirty="0" err="1">
                <a:hlinkClick r:id="rId3"/>
              </a:rPr>
              <a:t>hex_luckyOverflow</a:t>
            </a:r>
            <a:r>
              <a:rPr lang="zh-TW" altLang="en-US" dirty="0">
                <a:hlinkClick r:id="rId3"/>
              </a:rPr>
              <a:t>的博客</a:t>
            </a:r>
            <a:r>
              <a:rPr lang="en-US" altLang="zh-TW" dirty="0">
                <a:hlinkClick r:id="rId3"/>
              </a:rPr>
              <a:t>-CSDN</a:t>
            </a:r>
            <a:r>
              <a:rPr lang="zh-TW" altLang="en-US" dirty="0">
                <a:hlinkClick r:id="rId3"/>
              </a:rPr>
              <a:t>博客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img2.mif:</a:t>
            </a:r>
          </a:p>
          <a:p>
            <a:pPr lvl="2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OS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tool: </a:t>
            </a:r>
            <a:r>
              <a:rPr lang="en-US" altLang="zh-TW" dirty="0">
                <a:hlinkClick r:id="rId4"/>
              </a:rPr>
              <a:t>【</a:t>
            </a:r>
            <a:r>
              <a:rPr lang="zh-TW" altLang="en-US" dirty="0">
                <a:hlinkClick r:id="rId4"/>
              </a:rPr>
              <a:t>原創</a:t>
            </a:r>
            <a:r>
              <a:rPr lang="en-US" altLang="zh-TW" dirty="0">
                <a:hlinkClick r:id="rId4"/>
              </a:rPr>
              <a:t>】bmp</a:t>
            </a:r>
            <a:r>
              <a:rPr lang="zh-TW" altLang="en-US" dirty="0">
                <a:hlinkClick r:id="rId4"/>
              </a:rPr>
              <a:t>轉</a:t>
            </a:r>
            <a:r>
              <a:rPr lang="en-US" altLang="zh-TW" dirty="0" err="1">
                <a:hlinkClick r:id="rId4"/>
              </a:rPr>
              <a:t>mif</a:t>
            </a:r>
            <a:r>
              <a:rPr lang="zh-TW" altLang="en-US" dirty="0">
                <a:hlinkClick r:id="rId4"/>
              </a:rPr>
              <a:t>、</a:t>
            </a:r>
            <a:r>
              <a:rPr lang="en-US" altLang="zh-TW" dirty="0" err="1">
                <a:hlinkClick r:id="rId4"/>
              </a:rPr>
              <a:t>coe</a:t>
            </a:r>
            <a:r>
              <a:rPr lang="zh-TW" altLang="en-US" dirty="0">
                <a:hlinkClick r:id="rId4"/>
              </a:rPr>
              <a:t>或</a:t>
            </a:r>
            <a:r>
              <a:rPr lang="en-US" altLang="zh-TW" dirty="0">
                <a:hlinkClick r:id="rId4"/>
              </a:rPr>
              <a:t>hex</a:t>
            </a:r>
            <a:r>
              <a:rPr lang="zh-TW" altLang="en-US" dirty="0">
                <a:hlinkClick r:id="rId4"/>
              </a:rPr>
              <a:t>軟體發佈及使用介紹 </a:t>
            </a:r>
            <a:r>
              <a:rPr lang="en-US" altLang="zh-TW" dirty="0">
                <a:hlinkClick r:id="rId4"/>
              </a:rPr>
              <a:t>...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6F825D-90ED-408D-9180-1B27F4ED5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985" y="1370189"/>
            <a:ext cx="678532" cy="12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2023/5/7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9630E79-417B-4A02-AC06-A6D82BBB95D7}"/>
              </a:ext>
            </a:extLst>
          </p:cNvPr>
          <p:cNvSpPr txBox="1"/>
          <p:nvPr/>
        </p:nvSpPr>
        <p:spPr>
          <a:xfrm>
            <a:off x="838200" y="1594705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本週更新：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G01: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SourceCode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BBAD19-9DF9-457D-91AB-B3ACC2E4B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73" y="1200537"/>
            <a:ext cx="7719631" cy="502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675C1C10-19E3-45ED-8312-0885E5CCF2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進度統整</a:t>
            </a:r>
            <a:endParaRPr lang="zh-TW" altLang="en-US" dirty="0"/>
          </a:p>
        </p:txBody>
      </p:sp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8FA84FBC-B753-4EEE-A868-94190EF4204E}"/>
              </a:ext>
            </a:extLst>
          </p:cNvPr>
          <p:cNvSpPr txBox="1">
            <a:spLocks/>
          </p:cNvSpPr>
          <p:nvPr/>
        </p:nvSpPr>
        <p:spPr>
          <a:xfrm>
            <a:off x="4872547" y="1658785"/>
            <a:ext cx="4986907" cy="416951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</a:rPr>
              <a:t>十二月：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b="1" dirty="0">
                <a:latin typeface="標楷體" panose="03000509000000000000" pitchFamily="65" charset="-120"/>
              </a:rPr>
              <a:t>2022/12/3~2022/12/12</a:t>
            </a:r>
            <a:r>
              <a:rPr lang="zh-TW" altLang="en-US" b="1" dirty="0">
                <a:latin typeface="標楷體" panose="03000509000000000000" pitchFamily="65" charset="-120"/>
              </a:rPr>
              <a:t>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zh-TW" altLang="en-US" dirty="0">
                <a:latin typeface="標楷體" panose="03000509000000000000" pitchFamily="65" charset="-120"/>
              </a:rPr>
              <a:t>分析</a:t>
            </a:r>
            <a:r>
              <a:rPr lang="en-US" altLang="zh-TW" dirty="0"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latin typeface="標楷體" panose="03000509000000000000" pitchFamily="65" charset="-120"/>
              </a:rPr>
              <a:t>例題原理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dirty="0"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latin typeface="標楷體" panose="03000509000000000000" pitchFamily="65" charset="-120"/>
              </a:rPr>
              <a:t>程式撰寫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zh-TW" altLang="en-US" dirty="0">
                <a:latin typeface="標楷體" panose="03000509000000000000" pitchFamily="65" charset="-120"/>
              </a:rPr>
              <a:t>燒錄</a:t>
            </a:r>
            <a:r>
              <a:rPr lang="en-US" altLang="zh-TW" dirty="0"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latin typeface="標楷體" panose="03000509000000000000" pitchFamily="65" charset="-120"/>
              </a:rPr>
              <a:t>程式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marL="144000" lvl="1" indent="-144000"/>
            <a:endParaRPr lang="en-US" altLang="zh-TW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</a:rPr>
              <a:t>一月：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b="1" dirty="0">
                <a:latin typeface="標楷體" panose="03000509000000000000" pitchFamily="65" charset="-120"/>
              </a:rPr>
              <a:t>2023/1/14~2023/2/22</a:t>
            </a:r>
            <a:r>
              <a:rPr lang="zh-TW" altLang="en-US" b="1" dirty="0">
                <a:latin typeface="標楷體" panose="03000509000000000000" pitchFamily="65" charset="-120"/>
              </a:rPr>
              <a:t>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dirty="0">
                <a:latin typeface="標楷體" panose="03000509000000000000" pitchFamily="65" charset="-120"/>
              </a:rPr>
              <a:t>VGA_</a:t>
            </a:r>
            <a:r>
              <a:rPr lang="zh-TW" altLang="en-US" dirty="0">
                <a:latin typeface="標楷體" panose="03000509000000000000" pitchFamily="65" charset="-120"/>
              </a:rPr>
              <a:t>時鐘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marL="144000" lvl="1" indent="-144000"/>
            <a:endParaRPr lang="en-US" altLang="zh-TW" dirty="0"/>
          </a:p>
          <a:p>
            <a:pPr marL="0" indent="0">
              <a:buNone/>
            </a:pPr>
            <a:r>
              <a:rPr lang="zh-TW" altLang="en-US" b="1" dirty="0">
                <a:latin typeface="標楷體" panose="03000509000000000000" pitchFamily="65" charset="-120"/>
              </a:rPr>
              <a:t>二月：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en-US" altLang="zh-TW" b="1" dirty="0">
                <a:latin typeface="標楷體" panose="03000509000000000000" pitchFamily="65" charset="-120"/>
              </a:rPr>
              <a:t>2023/2/23~2023/3/24</a:t>
            </a:r>
            <a:r>
              <a:rPr lang="zh-TW" altLang="en-US" b="1" dirty="0">
                <a:latin typeface="標楷體" panose="03000509000000000000" pitchFamily="65" charset="-120"/>
              </a:rPr>
              <a:t>：</a:t>
            </a:r>
            <a:endParaRPr lang="en-US" altLang="zh-TW" b="1" dirty="0">
              <a:latin typeface="標楷體" panose="03000509000000000000" pitchFamily="65" charset="-120"/>
            </a:endParaRPr>
          </a:p>
          <a:p>
            <a:pPr marL="144000" lvl="1" indent="-144000"/>
            <a:r>
              <a:rPr lang="zh-TW" altLang="en-US" dirty="0"/>
              <a:t>兩塊板子的</a:t>
            </a:r>
            <a:r>
              <a:rPr lang="en-US" altLang="zh-TW" dirty="0" err="1"/>
              <a:t>inout</a:t>
            </a:r>
            <a:r>
              <a:rPr lang="zh-TW" altLang="en-US" dirty="0"/>
              <a:t>腳互連</a:t>
            </a:r>
            <a:endParaRPr lang="en-US" altLang="zh-TW" dirty="0"/>
          </a:p>
          <a:p>
            <a:pPr marL="144000" lvl="1" indent="-144000"/>
            <a:r>
              <a:rPr lang="zh-TW" altLang="en-US" dirty="0"/>
              <a:t>乒乓球</a:t>
            </a:r>
            <a:endParaRPr lang="en-US" altLang="zh-TW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EEBE5F-813A-4563-BDDE-21945B781DA7}"/>
              </a:ext>
            </a:extLst>
          </p:cNvPr>
          <p:cNvSpPr txBox="1"/>
          <p:nvPr/>
        </p:nvSpPr>
        <p:spPr>
          <a:xfrm>
            <a:off x="1029391" y="1658785"/>
            <a:ext cx="5952238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十一月：</a:t>
            </a:r>
            <a:endParaRPr lang="zh-TW" altLang="en-US" sz="1600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2022/11/13~2022/11/18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計數器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0~9, 9~0 </a:t>
            </a: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波形模擬</a:t>
            </a:r>
            <a:endParaRPr lang="en-US" altLang="zh-TW" sz="16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燒錄計數器程式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segment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程式設計、波形模擬</a:t>
            </a:r>
            <a:endParaRPr lang="en-US" altLang="zh-TW" sz="1600" b="0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</a:pPr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十一月：</a:t>
            </a:r>
            <a:endParaRPr lang="zh-TW" altLang="en-US" sz="1600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2022/11/19~2022/12/2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將上週計數器的結果顯示於七段顯示器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乒乓球遊戲程式設計、波形模擬  </a:t>
            </a:r>
            <a:endParaRPr lang="en-US" altLang="zh-TW" sz="16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 </a:t>
            </a: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雙方計分顯示於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segment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)</a:t>
            </a:r>
            <a:endParaRPr lang="zh-TW" altLang="en-US" sz="14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變速球 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 </a:t>
            </a:r>
            <a:r>
              <a:rPr lang="zh-TW" altLang="en-US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CRC</a:t>
            </a:r>
            <a:r>
              <a:rPr lang="en-US" altLang="zh-TW" sz="16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5 )</a:t>
            </a:r>
            <a:endParaRPr lang="zh-TW" altLang="en-US" sz="14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zh-TW" altLang="en-US" sz="1600" b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99429837-24ED-4280-8FDE-72290FBD99AB}"/>
              </a:ext>
            </a:extLst>
          </p:cNvPr>
          <p:cNvSpPr txBox="1">
            <a:spLocks/>
          </p:cNvSpPr>
          <p:nvPr/>
        </p:nvSpPr>
        <p:spPr>
          <a:xfrm>
            <a:off x="6606622" y="3322464"/>
            <a:ext cx="5485598" cy="344587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EBC2BC77-5992-4C64-B714-8C13F0763125}"/>
              </a:ext>
            </a:extLst>
          </p:cNvPr>
          <p:cNvSpPr txBox="1">
            <a:spLocks/>
          </p:cNvSpPr>
          <p:nvPr/>
        </p:nvSpPr>
        <p:spPr>
          <a:xfrm>
            <a:off x="6606622" y="4680752"/>
            <a:ext cx="4863328" cy="192554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0CEF82-5AEB-439D-86B0-F750BC97B518}"/>
              </a:ext>
            </a:extLst>
          </p:cNvPr>
          <p:cNvSpPr txBox="1"/>
          <p:nvPr/>
        </p:nvSpPr>
        <p:spPr>
          <a:xfrm>
            <a:off x="8051665" y="1658784"/>
            <a:ext cx="3359884" cy="1192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四月：</a:t>
            </a:r>
            <a:endParaRPr lang="zh-TW" altLang="en-US" sz="1600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2023/4/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25~2023/5/7: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 Ram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VGA_pong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(2023/5/5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2023911-91E4-4672-A4C2-A22F8B792F1E}"/>
              </a:ext>
            </a:extLst>
          </p:cNvPr>
          <p:cNvSpPr txBox="1">
            <a:spLocks/>
          </p:cNvSpPr>
          <p:nvPr/>
        </p:nvSpPr>
        <p:spPr>
          <a:xfrm>
            <a:off x="3057991" y="1321147"/>
            <a:ext cx="8126849" cy="481554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球為白色圓形或標誌</a:t>
            </a:r>
            <a:r>
              <a:rPr lang="en-US" altLang="zh-TW" dirty="0"/>
              <a:t>(.COE</a:t>
            </a:r>
            <a:r>
              <a:rPr lang="zh-TW" altLang="en-US" dirty="0"/>
              <a:t> </a:t>
            </a:r>
            <a:r>
              <a:rPr lang="en-US" altLang="zh-TW" dirty="0"/>
              <a:t>file)</a:t>
            </a:r>
          </a:p>
          <a:p>
            <a:pPr marL="742950" lvl="2" indent="-285750"/>
            <a:r>
              <a:rPr lang="zh-TW" altLang="en-US" dirty="0"/>
              <a:t>矩形球拍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顯示定義的圖形</a:t>
            </a:r>
            <a:r>
              <a:rPr lang="en-US" altLang="zh-TW" dirty="0"/>
              <a:t>(img2COE)</a:t>
            </a:r>
          </a:p>
          <a:p>
            <a:pPr marL="742950" lvl="2" indent="-285750"/>
            <a:r>
              <a:rPr lang="zh-TW" altLang="en-US" dirty="0"/>
              <a:t>圖形來回、判斷搶拍</a:t>
            </a:r>
            <a:r>
              <a:rPr lang="en-US" altLang="zh-TW" dirty="0"/>
              <a:t>/</a:t>
            </a:r>
            <a:r>
              <a:rPr lang="zh-TW" altLang="en-US" dirty="0"/>
              <a:t>漏接</a:t>
            </a:r>
            <a:r>
              <a:rPr lang="en-US" altLang="zh-TW" dirty="0"/>
              <a:t>/</a:t>
            </a:r>
            <a:r>
              <a:rPr lang="zh-TW" altLang="en-US" dirty="0"/>
              <a:t>計分</a:t>
            </a:r>
            <a:endParaRPr lang="en-US" altLang="zh-TW" dirty="0"/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742950" lvl="2" indent="-285750"/>
            <a:r>
              <a:rPr lang="zh-TW" altLang="en-US" dirty="0"/>
              <a:t>外部</a:t>
            </a:r>
            <a:r>
              <a:rPr lang="en-US" altLang="zh-TW" dirty="0"/>
              <a:t>: </a:t>
            </a:r>
          </a:p>
          <a:p>
            <a:pPr marL="1200150" lvl="3" indent="-285750"/>
            <a:r>
              <a:rPr lang="en-US" altLang="zh-TW" dirty="0"/>
              <a:t>VGA</a:t>
            </a:r>
            <a:r>
              <a:rPr lang="zh-TW" altLang="en-US" dirty="0"/>
              <a:t>螢幕</a:t>
            </a:r>
            <a:r>
              <a:rPr lang="en-US" altLang="zh-TW" dirty="0"/>
              <a:t>(800 x 525)</a:t>
            </a:r>
          </a:p>
          <a:p>
            <a:pPr marL="1200150" lvl="3" indent="-285750"/>
            <a:r>
              <a:rPr lang="zh-TW" altLang="en-US" dirty="0"/>
              <a:t>指撥開關</a:t>
            </a:r>
            <a:r>
              <a:rPr lang="en-US" altLang="zh-TW" dirty="0"/>
              <a:t>x4(ply1, ply2)</a:t>
            </a:r>
          </a:p>
          <a:p>
            <a:pPr marL="1200150" lvl="3" indent="-285750"/>
            <a:r>
              <a:rPr lang="zh-TW" altLang="en-US" dirty="0"/>
              <a:t>按鈕</a:t>
            </a:r>
            <a:r>
              <a:rPr lang="en-US" altLang="zh-TW" dirty="0"/>
              <a:t>x1(</a:t>
            </a:r>
            <a:r>
              <a:rPr lang="zh-TW" altLang="en-US" dirty="0"/>
              <a:t>重製</a:t>
            </a:r>
            <a:r>
              <a:rPr lang="en-US" altLang="zh-TW" dirty="0"/>
              <a:t>)</a:t>
            </a:r>
          </a:p>
          <a:p>
            <a:pPr marL="1200150" lvl="3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效能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en-US" altLang="zh-TW" dirty="0" err="1"/>
              <a:t>VGA_clock</a:t>
            </a:r>
            <a:r>
              <a:rPr lang="en-US" altLang="zh-TW" dirty="0"/>
              <a:t> = 50M(Hz)</a:t>
            </a:r>
          </a:p>
          <a:p>
            <a:pPr marL="742950" lvl="2" indent="-285750"/>
            <a:r>
              <a:rPr lang="en-US" altLang="zh-TW" dirty="0"/>
              <a:t>800x525 (FPS = 59.5248)</a:t>
            </a:r>
          </a:p>
          <a:p>
            <a:pPr marL="1200150" lvl="3" indent="-285750"/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18C22C-2FFB-48D0-875A-0C8EDF13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46" y="4418651"/>
            <a:ext cx="5552424" cy="17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(2023/4/25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r>
              <a:rPr lang="en-US" altLang="zh-TW" dirty="0"/>
              <a:t>ZYNQ XC7Z020-CLG484-1</a:t>
            </a:r>
          </a:p>
          <a:p>
            <a:pPr marL="0" indent="0">
              <a:buNone/>
            </a:pPr>
            <a:r>
              <a:rPr lang="en-US" altLang="zh-TW" dirty="0"/>
              <a:t>	  BMP2Mif.exe 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CE911-4704-4872-8690-95681F94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2957791"/>
            <a:ext cx="4105167" cy="31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(2023/4/25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6705600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IEEE.STD_LOGIC_1254.ALL;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xample2">
            <a:extLst>
              <a:ext uri="{FF2B5EF4-FFF2-40B4-BE49-F238E27FC236}">
                <a16:creationId xmlns:a16="http://schemas.microsoft.com/office/drawing/2014/main" id="{8D0C8E4E-4886-4844-AFF9-E06E01FD3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837" y="1517025"/>
            <a:ext cx="5934060" cy="46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單幀同步訊號 </a:t>
            </a:r>
            <a:r>
              <a:rPr lang="en-US" altLang="zh-TW" dirty="0"/>
              <a:t>(2023/5/5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VGA_sync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8D10562-0D46-4591-A412-52F00DBC49F6}"/>
              </a:ext>
            </a:extLst>
          </p:cNvPr>
          <p:cNvSpPr txBox="1"/>
          <p:nvPr/>
        </p:nvSpPr>
        <p:spPr>
          <a:xfrm>
            <a:off x="6318071" y="1597129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16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C69A06-9C85-4FB5-86A4-54A98C855A58}"/>
              </a:ext>
            </a:extLst>
          </p:cNvPr>
          <p:cNvSpPr txBox="1"/>
          <p:nvPr/>
        </p:nvSpPr>
        <p:spPr>
          <a:xfrm>
            <a:off x="6688165" y="1600235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96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9C9D5DC-6EFE-4B2B-B2CF-86C60CEC45E1}"/>
              </a:ext>
            </a:extLst>
          </p:cNvPr>
          <p:cNvSpPr txBox="1"/>
          <p:nvPr/>
        </p:nvSpPr>
        <p:spPr>
          <a:xfrm>
            <a:off x="7074939" y="1600235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48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C81B73-207A-48DD-9547-754AD732F48F}"/>
              </a:ext>
            </a:extLst>
          </p:cNvPr>
          <p:cNvSpPr txBox="1"/>
          <p:nvPr/>
        </p:nvSpPr>
        <p:spPr>
          <a:xfrm>
            <a:off x="3937656" y="1604730"/>
            <a:ext cx="786367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640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313B783-4741-428E-B051-B9455EBE1D0D}"/>
              </a:ext>
            </a:extLst>
          </p:cNvPr>
          <p:cNvSpPr txBox="1"/>
          <p:nvPr/>
        </p:nvSpPr>
        <p:spPr>
          <a:xfrm>
            <a:off x="1400450" y="5046218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6CFE6AB-5E61-42D0-A422-A382C37843FE}"/>
              </a:ext>
            </a:extLst>
          </p:cNvPr>
          <p:cNvSpPr txBox="1"/>
          <p:nvPr/>
        </p:nvSpPr>
        <p:spPr>
          <a:xfrm>
            <a:off x="1408401" y="5383800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24836B2-B3C5-4415-83E0-1418E49D9D94}"/>
              </a:ext>
            </a:extLst>
          </p:cNvPr>
          <p:cNvSpPr txBox="1"/>
          <p:nvPr/>
        </p:nvSpPr>
        <p:spPr>
          <a:xfrm>
            <a:off x="1408401" y="5712689"/>
            <a:ext cx="5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33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31BF42D-C145-41D6-BD7B-441DF9FF1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038" y="2413861"/>
            <a:ext cx="3537132" cy="3079908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EE9A0169-6864-4F16-9FE6-CD0652CCB30D}"/>
              </a:ext>
            </a:extLst>
          </p:cNvPr>
          <p:cNvSpPr txBox="1"/>
          <p:nvPr/>
        </p:nvSpPr>
        <p:spPr>
          <a:xfrm>
            <a:off x="1373347" y="3355937"/>
            <a:ext cx="78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480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 dirty="0"/>
              <a:t>(2023/5/5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362726A-8B91-47F6-80D9-15DE3DC47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22" y="1307764"/>
            <a:ext cx="8990157" cy="48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8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87044</TotalTime>
  <Words>1068</Words>
  <Application>Microsoft Office PowerPoint</Application>
  <PresentationFormat>寬螢幕</PresentationFormat>
  <Paragraphs>218</Paragraphs>
  <Slides>26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標楷體</vt:lpstr>
      <vt:lpstr>Arial</vt:lpstr>
      <vt:lpstr>Calibri</vt:lpstr>
      <vt:lpstr>Times New Roman</vt:lpstr>
      <vt:lpstr>Office 佈景主題</vt:lpstr>
      <vt:lpstr>專案進度報告 Block Ram, VGA_pong</vt:lpstr>
      <vt:lpstr>控管記錄 – NAS (2023/5/7)</vt:lpstr>
      <vt:lpstr>控管記錄 - Git (2023/5/7)</vt:lpstr>
      <vt:lpstr>PowerPoint 簡報</vt:lpstr>
      <vt:lpstr>需求列表 – 軟體需求 (2023/5/5更新)</vt:lpstr>
      <vt:lpstr>需求列表 – 硬體與環境需求 (2023/4/25更新)</vt:lpstr>
      <vt:lpstr>模組列表 (2023/4/25更新)</vt:lpstr>
      <vt:lpstr>系統分析 – 單幀同步訊號 (2023/5/5更新)</vt:lpstr>
      <vt:lpstr>系統分析 – Break down (2023/5/5更新)</vt:lpstr>
      <vt:lpstr>專案架構圖 – 方塊圖(2023/5/5更新)</vt:lpstr>
      <vt:lpstr>專案架構圖 – 方塊圖(2023/5/5更新)</vt:lpstr>
      <vt:lpstr>專案架構圖 – 方塊圖(2023/5/15更新)</vt:lpstr>
      <vt:lpstr>專案架構圖 – FSM (2023/5/7更新)</vt:lpstr>
      <vt:lpstr>成果展示 – 週進度項目 (2023/5/5)</vt:lpstr>
      <vt:lpstr>成果展示 –Bram波形模擬(2023/5/3)</vt:lpstr>
      <vt:lpstr>成果展示 –Bram波形模擬(2023/5/3)</vt:lpstr>
      <vt:lpstr>成果展示 –Bram_VGA波形模擬(2023/5/4)</vt:lpstr>
      <vt:lpstr>成果展示 –單元測試:字母、號碼(2023/5/7)</vt:lpstr>
      <vt:lpstr>成果展示 – VGA_pong_BRam(2023/5/7)</vt:lpstr>
      <vt:lpstr>成果展示 – VGA_BRam的圖形改號誌(2023/5/7)</vt:lpstr>
      <vt:lpstr>預期進度</vt:lpstr>
      <vt:lpstr>問題記錄 - (軟體問題)</vt:lpstr>
      <vt:lpstr>問題記錄 - (軟體問題)</vt:lpstr>
      <vt:lpstr>問題記錄 - (軟體問題)</vt:lpstr>
      <vt:lpstr>問題記錄 -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4271</cp:revision>
  <dcterms:created xsi:type="dcterms:W3CDTF">2019-03-11T13:47:46Z</dcterms:created>
  <dcterms:modified xsi:type="dcterms:W3CDTF">2023-05-19T10:53:01Z</dcterms:modified>
</cp:coreProperties>
</file>