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" r:id="rId2"/>
    <p:sldId id="1257" r:id="rId3"/>
    <p:sldId id="1326" r:id="rId4"/>
    <p:sldId id="1280" r:id="rId5"/>
    <p:sldId id="1267" r:id="rId6"/>
    <p:sldId id="1142" r:id="rId7"/>
    <p:sldId id="269" r:id="rId8"/>
    <p:sldId id="614" r:id="rId9"/>
    <p:sldId id="1250" r:id="rId10"/>
    <p:sldId id="1311" r:id="rId11"/>
    <p:sldId id="1315" r:id="rId12"/>
    <p:sldId id="1316" r:id="rId13"/>
    <p:sldId id="1317" r:id="rId14"/>
    <p:sldId id="1309" r:id="rId15"/>
    <p:sldId id="1293" r:id="rId16"/>
    <p:sldId id="1296" r:id="rId17"/>
    <p:sldId id="1294" r:id="rId18"/>
    <p:sldId id="1312" r:id="rId19"/>
    <p:sldId id="1318" r:id="rId20"/>
    <p:sldId id="261" r:id="rId21"/>
    <p:sldId id="1305" r:id="rId22"/>
    <p:sldId id="1306" r:id="rId23"/>
    <p:sldId id="1307" r:id="rId24"/>
    <p:sldId id="1322" r:id="rId25"/>
    <p:sldId id="1300" r:id="rId26"/>
    <p:sldId id="1308" r:id="rId27"/>
    <p:sldId id="1319" r:id="rId28"/>
    <p:sldId id="1321" r:id="rId29"/>
    <p:sldId id="1324" r:id="rId30"/>
    <p:sldId id="1320" r:id="rId31"/>
    <p:sldId id="1323" r:id="rId32"/>
    <p:sldId id="1325" r:id="rId33"/>
    <p:sldId id="1258" r:id="rId34"/>
    <p:sldId id="1282" r:id="rId35"/>
    <p:sldId id="1302" r:id="rId36"/>
    <p:sldId id="1313" r:id="rId37"/>
    <p:sldId id="271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1326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311"/>
            <p14:sldId id="1315"/>
            <p14:sldId id="1316"/>
            <p14:sldId id="1317"/>
            <p14:sldId id="1309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12"/>
            <p14:sldId id="1318"/>
          </p14:sldIdLst>
        </p14:section>
        <p14:section name="成果展示(2023/6/7)" id="{70DC3051-68F9-4DEC-9A31-AFAFBB0B0227}">
          <p14:sldIdLst>
            <p14:sldId id="261"/>
          </p14:sldIdLst>
        </p14:section>
        <p14:section name="BRam_FIFO" id="{B297A248-33F4-4505-BBE2-4A66F4E747C9}">
          <p14:sldIdLst>
            <p14:sldId id="1305"/>
            <p14:sldId id="1306"/>
          </p14:sldIdLst>
        </p14:section>
        <p14:section name="GaussianFilter" id="{7F01304F-5B61-4EF8-B59D-80978D2C5655}">
          <p14:sldIdLst>
            <p14:sldId id="1307"/>
          </p14:sldIdLst>
        </p14:section>
        <p14:section name="Sobel" id="{EC4CFE80-13D9-41FF-B85C-0027FA1F0371}">
          <p14:sldIdLst>
            <p14:sldId id="1322"/>
          </p14:sldIdLst>
        </p14:section>
        <p14:section name="NonMaxSuppression" id="{91AB8E4F-5EB5-44E0-83F4-FED74068AA60}">
          <p14:sldIdLst>
            <p14:sldId id="1300"/>
          </p14:sldIdLst>
        </p14:section>
        <p14:section name="HysteresisThresholding" id="{677DD8BF-8F72-4BB6-8F71-78E12EA4D74F}">
          <p14:sldIdLst>
            <p14:sldId id="1308"/>
          </p14:sldIdLst>
        </p14:section>
        <p14:section name="Bram+Canny_warpper" id="{523078B2-3363-4370-BE08-DE5D3D2ADE91}">
          <p14:sldIdLst/>
        </p14:section>
        <p14:section name="VGA畫面(驗證)" id="{AACFFD94-4AEA-47C7-B01A-FA31C06436CC}">
          <p14:sldIdLst>
            <p14:sldId id="1319"/>
            <p14:sldId id="1321"/>
            <p14:sldId id="1324"/>
            <p14:sldId id="1320"/>
            <p14:sldId id="1323"/>
            <p14:sldId id="1325"/>
            <p14:sldId id="1258"/>
          </p14:sldIdLst>
        </p14:section>
        <p14:section name="問題紀錄" id="{E54951B3-F25C-472E-B15E-EA7E37F6D2ED}">
          <p14:sldIdLst>
            <p14:sldId id="1282"/>
            <p14:sldId id="1302"/>
            <p14:sldId id="1313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2023/6/6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886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77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046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22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682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413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84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vhdlguru.blogspot.com/2020/12/generic-vhdl-code-for-binary-to-gray.html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5817824/copying-isim-results-as-strings-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Canny(</a:t>
            </a:r>
            <a:r>
              <a:rPr lang="zh-TW" altLang="en-US" sz="5600" b="0" dirty="0"/>
              <a:t>邊緣檢測</a:t>
            </a:r>
            <a:r>
              <a:rPr lang="en-US" altLang="zh-TW" sz="5600" b="0" dirty="0"/>
              <a:t>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2023/6/8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2023/6/1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Gaussian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filter </a:t>
            </a:r>
            <a:r>
              <a:rPr lang="en-US" altLang="zh-TW" dirty="0"/>
              <a:t>(2023/6/1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798791"/>
            <a:ext cx="69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高斯模糊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D605B4F-C6D6-440D-948B-08BD1A4D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14" y="2831910"/>
            <a:ext cx="7478772" cy="247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CF59709-CBBE-4E9D-821B-C49663AC617F}"/>
              </a:ext>
            </a:extLst>
          </p:cNvPr>
          <p:cNvSpPr txBox="1"/>
          <p:nvPr/>
        </p:nvSpPr>
        <p:spPr>
          <a:xfrm>
            <a:off x="6768484" y="1623468"/>
            <a:ext cx="5012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雙邊濾波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且比較周圍像素灰階差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值域，每個像素點對周圍的灰階差都不同，事後歸一化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06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 </a:t>
            </a:r>
            <a:r>
              <a:rPr lang="en-US" altLang="zh-TW" dirty="0"/>
              <a:t>(2023/6/1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5AEB51-4D94-4607-8BE2-41BD0A0F5B04}"/>
              </a:ext>
            </a:extLst>
          </p:cNvPr>
          <p:cNvSpPr txBox="1"/>
          <p:nvPr/>
        </p:nvSpPr>
        <p:spPr>
          <a:xfrm>
            <a:off x="1247784" y="1399296"/>
            <a:ext cx="697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找梯度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|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Gx+Gy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| 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cordic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Gx,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arctan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角度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需迭帶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DB9BBF-D60A-434A-98BC-09D7C56B2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31" y="2359798"/>
            <a:ext cx="9907938" cy="311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0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NMS </a:t>
            </a:r>
            <a:r>
              <a:rPr lang="en-US" altLang="zh-TW" dirty="0"/>
              <a:t>(2023/6/1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E90AF5-F96E-423F-B50E-6619A241B4B6}"/>
              </a:ext>
            </a:extLst>
          </p:cNvPr>
          <p:cNvSpPr txBox="1"/>
          <p:nvPr/>
        </p:nvSpPr>
        <p:spPr>
          <a:xfrm>
            <a:off x="1471371" y="1471473"/>
            <a:ext cx="8782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NMS(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找極大值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依角度值劃分成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個區域，判斷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kernel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中心點在角度區域中是否為最大值，若是則保留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BBCEA9-B5CF-4083-9BB9-6FAA5AF80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09" y="3429000"/>
            <a:ext cx="5009965" cy="31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14152A5-0F1B-4DA7-B066-32545C12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58" y="2007504"/>
            <a:ext cx="8436483" cy="232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34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 err="1">
                <a:cs typeface="Times New Roman" panose="02020603050405020304" pitchFamily="18" charset="0"/>
              </a:rPr>
              <a:t>HysteresisThresholding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(2023/6/1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F2DECF-7E76-4732-A5A4-2B64853D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06" y="3429000"/>
            <a:ext cx="11691787" cy="129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CFFFB15-4013-4478-9F05-E8F3CDEEB115}"/>
              </a:ext>
            </a:extLst>
          </p:cNvPr>
          <p:cNvSpPr txBox="1"/>
          <p:nvPr/>
        </p:nvSpPr>
        <p:spPr>
          <a:xfrm>
            <a:off x="1292173" y="1724025"/>
            <a:ext cx="855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Hysterizethreshold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過濾掉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NMS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含噪點之邊緣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磁滯閥值分類強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非邊緣，將中間區段的弱邊緣與強邊緣連線</a:t>
            </a:r>
          </a:p>
        </p:txBody>
      </p:sp>
    </p:spTree>
    <p:extLst>
      <p:ext uri="{BB962C8B-B14F-4D97-AF65-F5344CB8AC3E}">
        <p14:creationId xmlns:p14="http://schemas.microsoft.com/office/powerpoint/2010/main" val="94615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影像前處理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(2023/6/2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22F95E-07EC-43F4-954F-A3028FF1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52" y="998999"/>
            <a:ext cx="5419478" cy="597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1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B7E05DE-F0A1-4720-860E-6CE1002AC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164501"/>
            <a:ext cx="92297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03110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 dirty="0"/>
              <a:t>(2023/5/30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0CF26E1-FBA5-4E66-B450-BECCCB367B95}"/>
              </a:ext>
            </a:extLst>
          </p:cNvPr>
          <p:cNvGrpSpPr/>
          <p:nvPr/>
        </p:nvGrpSpPr>
        <p:grpSpPr>
          <a:xfrm>
            <a:off x="682751" y="1329662"/>
            <a:ext cx="11031394" cy="5146829"/>
            <a:chOff x="682751" y="1329662"/>
            <a:chExt cx="11031394" cy="514682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1A9D167-B30C-413D-934D-81D80A8792EE}"/>
                </a:ext>
              </a:extLst>
            </p:cNvPr>
            <p:cNvSpPr txBox="1"/>
            <p:nvPr/>
          </p:nvSpPr>
          <p:spPr>
            <a:xfrm>
              <a:off x="1240404" y="1713966"/>
              <a:ext cx="1349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lvl="1"/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DDAFC5D-1C23-41E6-AAD1-E6AD62CD72DC}"/>
                </a:ext>
              </a:extLst>
            </p:cNvPr>
            <p:cNvSpPr txBox="1"/>
            <p:nvPr/>
          </p:nvSpPr>
          <p:spPr>
            <a:xfrm>
              <a:off x="4661206" y="2008300"/>
              <a:ext cx="1349405" cy="45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93A8E29-38EF-43CB-9E5C-6B5DCBC61876}"/>
                </a:ext>
              </a:extLst>
            </p:cNvPr>
            <p:cNvSpPr/>
            <p:nvPr/>
          </p:nvSpPr>
          <p:spPr>
            <a:xfrm>
              <a:off x="682751" y="2096910"/>
              <a:ext cx="2464708" cy="272184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53C9118-DEC7-4442-B7F8-ECA3431D5D30}"/>
                </a:ext>
              </a:extLst>
            </p:cNvPr>
            <p:cNvSpPr/>
            <p:nvPr/>
          </p:nvSpPr>
          <p:spPr>
            <a:xfrm>
              <a:off x="3375521" y="1687439"/>
              <a:ext cx="5422250" cy="4383563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583892E-AFE7-428C-BFF1-80E2982096A4}"/>
                </a:ext>
              </a:extLst>
            </p:cNvPr>
            <p:cNvSpPr/>
            <p:nvPr/>
          </p:nvSpPr>
          <p:spPr>
            <a:xfrm>
              <a:off x="1028688" y="2781587"/>
              <a:ext cx="1755078" cy="49141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.bmp </a:t>
              </a:r>
              <a:r>
                <a:rPr lang="zh-TW" altLang="en-US" dirty="0">
                  <a:ea typeface="標楷體" panose="03000509000000000000" pitchFamily="65" charset="-120"/>
                </a:rPr>
                <a:t>轉檔 </a:t>
              </a:r>
              <a:r>
                <a:rPr lang="en-US" altLang="zh-TW" dirty="0">
                  <a:ea typeface="標楷體" panose="03000509000000000000" pitchFamily="65" charset="-120"/>
                </a:rPr>
                <a:t>.COE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3D4FD11-8070-4A10-BCE8-203CF4F8A7D3}"/>
                </a:ext>
              </a:extLst>
            </p:cNvPr>
            <p:cNvSpPr/>
            <p:nvPr/>
          </p:nvSpPr>
          <p:spPr>
            <a:xfrm>
              <a:off x="835138" y="3738136"/>
              <a:ext cx="2159933" cy="45032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.COE</a:t>
              </a:r>
              <a:r>
                <a:rPr lang="zh-TW" altLang="en-US" dirty="0"/>
                <a:t> </a:t>
              </a:r>
              <a:r>
                <a:rPr lang="zh-TW" altLang="en-US" dirty="0">
                  <a:ea typeface="標楷體" panose="03000509000000000000" pitchFamily="65" charset="-120"/>
                </a:rPr>
                <a:t>生成</a:t>
              </a:r>
              <a:r>
                <a:rPr lang="en-US" altLang="zh-TW" dirty="0">
                  <a:ea typeface="標楷體" panose="03000509000000000000" pitchFamily="65" charset="-120"/>
                </a:rPr>
                <a:t>Bram IP</a:t>
              </a:r>
              <a:r>
                <a:rPr lang="zh-TW" altLang="en-US" dirty="0">
                  <a:ea typeface="標楷體" panose="03000509000000000000" pitchFamily="65" charset="-120"/>
                </a:rPr>
                <a:t>核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47C8300-AD69-4444-A5EB-590379672FCB}"/>
                </a:ext>
              </a:extLst>
            </p:cNvPr>
            <p:cNvSpPr/>
            <p:nvPr/>
          </p:nvSpPr>
          <p:spPr>
            <a:xfrm>
              <a:off x="4114638" y="2359775"/>
              <a:ext cx="1598790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計數器同步</a:t>
              </a:r>
              <a:r>
                <a:rPr lang="en-US" altLang="zh-TW" dirty="0">
                  <a:ea typeface="標楷體" panose="03000509000000000000" pitchFamily="65" charset="-120"/>
                </a:rPr>
                <a:t>VGA</a:t>
              </a:r>
              <a:r>
                <a:rPr lang="zh-TW" altLang="en-US" dirty="0">
                  <a:ea typeface="標楷體" panose="03000509000000000000" pitchFamily="65" charset="-120"/>
                </a:rPr>
                <a:t>時脈上數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56B928B-90F0-4BAB-AB08-6B72BEE40FBE}"/>
                </a:ext>
              </a:extLst>
            </p:cNvPr>
            <p:cNvSpPr/>
            <p:nvPr/>
          </p:nvSpPr>
          <p:spPr>
            <a:xfrm>
              <a:off x="3841200" y="3560935"/>
              <a:ext cx="2053701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輸出計數器對應</a:t>
              </a:r>
              <a:r>
                <a:rPr lang="en-US" altLang="zh-TW" dirty="0" err="1">
                  <a:ea typeface="標楷體" panose="03000509000000000000" pitchFamily="65" charset="-120"/>
                </a:rPr>
                <a:t>BRam</a:t>
              </a:r>
              <a:r>
                <a:rPr lang="zh-TW" altLang="en-US" dirty="0">
                  <a:ea typeface="標楷體" panose="03000509000000000000" pitchFamily="65" charset="-120"/>
                </a:rPr>
                <a:t>位址之資料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C95C8D7-6D43-43B4-AE16-0C6A933C33D6}"/>
                </a:ext>
              </a:extLst>
            </p:cNvPr>
            <p:cNvSpPr txBox="1"/>
            <p:nvPr/>
          </p:nvSpPr>
          <p:spPr>
            <a:xfrm>
              <a:off x="9687078" y="1648225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VGA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793F9E0-9E15-42FC-92EE-F2D47D93FD75}"/>
                </a:ext>
              </a:extLst>
            </p:cNvPr>
            <p:cNvSpPr/>
            <p:nvPr/>
          </p:nvSpPr>
          <p:spPr>
            <a:xfrm>
              <a:off x="9249437" y="2036709"/>
              <a:ext cx="2464708" cy="384030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9F248009-1BEF-4325-804D-D7AF5FB0C483}"/>
                </a:ext>
              </a:extLst>
            </p:cNvPr>
            <p:cNvSpPr/>
            <p:nvPr/>
          </p:nvSpPr>
          <p:spPr>
            <a:xfrm>
              <a:off x="1786380" y="3283022"/>
              <a:ext cx="292963" cy="450326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9ABC023A-A4F9-47DB-9481-6822B7CBDE01}"/>
                </a:ext>
              </a:extLst>
            </p:cNvPr>
            <p:cNvSpPr/>
            <p:nvPr/>
          </p:nvSpPr>
          <p:spPr>
            <a:xfrm rot="16200000">
              <a:off x="3262527" y="3520688"/>
              <a:ext cx="333744" cy="816903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ABDE700D-8183-4279-9481-B497130722CB}"/>
                </a:ext>
              </a:extLst>
            </p:cNvPr>
            <p:cNvSpPr/>
            <p:nvPr/>
          </p:nvSpPr>
          <p:spPr>
            <a:xfrm>
              <a:off x="4758542" y="3087193"/>
              <a:ext cx="337352" cy="4508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BCA188D4-791C-4BE1-86A5-F9DCA0D77F68}"/>
                </a:ext>
              </a:extLst>
            </p:cNvPr>
            <p:cNvSpPr/>
            <p:nvPr/>
          </p:nvSpPr>
          <p:spPr>
            <a:xfrm rot="16200000">
              <a:off x="7711757" y="534020"/>
              <a:ext cx="319432" cy="4261538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1857E2A-CE72-4393-A726-7188FA6BAF6B}"/>
                </a:ext>
              </a:extLst>
            </p:cNvPr>
            <p:cNvSpPr/>
            <p:nvPr/>
          </p:nvSpPr>
          <p:spPr>
            <a:xfrm>
              <a:off x="9985429" y="2359775"/>
              <a:ext cx="992723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Hsync</a:t>
              </a:r>
              <a:r>
                <a:rPr lang="en-US" altLang="zh-TW" dirty="0">
                  <a:ea typeface="標楷體" panose="03000509000000000000" pitchFamily="65" charset="-120"/>
                </a:rPr>
                <a:t>,</a:t>
              </a:r>
            </a:p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Vsync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D14840B-B536-4728-9608-04CC50AEEA86}"/>
                </a:ext>
              </a:extLst>
            </p:cNvPr>
            <p:cNvSpPr/>
            <p:nvPr/>
          </p:nvSpPr>
          <p:spPr>
            <a:xfrm>
              <a:off x="9700321" y="4526344"/>
              <a:ext cx="1639956" cy="113947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err="1">
                  <a:ea typeface="標楷體" panose="03000509000000000000" pitchFamily="65" charset="-120"/>
                </a:rPr>
                <a:t>VGA_Red</a:t>
              </a:r>
              <a:r>
                <a:rPr lang="en-US" altLang="zh-TW" dirty="0">
                  <a:ea typeface="標楷體" panose="03000509000000000000" pitchFamily="65" charset="-120"/>
                </a:rPr>
                <a:t>[3],</a:t>
              </a: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VGA_Grn</a:t>
              </a:r>
              <a:r>
                <a:rPr lang="en-US" altLang="zh-TW" dirty="0">
                  <a:ea typeface="標楷體" panose="03000509000000000000" pitchFamily="65" charset="-120"/>
                </a:rPr>
                <a:t>[3],</a:t>
              </a:r>
            </a:p>
            <a:p>
              <a:r>
                <a:rPr lang="en-US" altLang="zh-TW" dirty="0">
                  <a:ea typeface="標楷體" panose="03000509000000000000" pitchFamily="65" charset="-120"/>
                </a:rPr>
                <a:t> </a:t>
              </a:r>
              <a:r>
                <a:rPr lang="en-US" altLang="zh-TW" dirty="0" err="1">
                  <a:ea typeface="標楷體" panose="03000509000000000000" pitchFamily="65" charset="-120"/>
                </a:rPr>
                <a:t>VGA_Blu</a:t>
              </a:r>
              <a:r>
                <a:rPr lang="en-US" altLang="zh-TW" dirty="0">
                  <a:ea typeface="標楷體" panose="03000509000000000000" pitchFamily="65" charset="-120"/>
                </a:rPr>
                <a:t>[2],</a:t>
              </a:r>
            </a:p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8D313AA-BE73-427F-846A-5B32E79686D5}"/>
                </a:ext>
              </a:extLst>
            </p:cNvPr>
            <p:cNvSpPr/>
            <p:nvPr/>
          </p:nvSpPr>
          <p:spPr>
            <a:xfrm>
              <a:off x="3739946" y="4748036"/>
              <a:ext cx="2374544" cy="69608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>
                  <a:ea typeface="標楷體" panose="03000509000000000000" pitchFamily="65" charset="-120"/>
                </a:rPr>
                <a:t>padding</a:t>
              </a:r>
              <a:r>
                <a:rPr lang="zh-TW" altLang="en-US" dirty="0">
                  <a:ea typeface="標楷體" panose="03000509000000000000" pitchFamily="65" charset="-120"/>
                </a:rPr>
                <a:t>並依序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存進</a:t>
              </a:r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AC2321-91CF-4F2A-9B5F-49EE4E4762CF}"/>
                </a:ext>
              </a:extLst>
            </p:cNvPr>
            <p:cNvSpPr txBox="1"/>
            <p:nvPr/>
          </p:nvSpPr>
          <p:spPr>
            <a:xfrm>
              <a:off x="5184686" y="1329662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96944051-808C-45B4-8CCC-03A048F0190A}"/>
                </a:ext>
              </a:extLst>
            </p:cNvPr>
            <p:cNvSpPr/>
            <p:nvPr/>
          </p:nvSpPr>
          <p:spPr>
            <a:xfrm>
              <a:off x="4731560" y="4294197"/>
              <a:ext cx="337352" cy="428840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3D43EE71-EA31-4472-9D0B-FE4821B97E32}"/>
                </a:ext>
              </a:extLst>
            </p:cNvPr>
            <p:cNvSpPr/>
            <p:nvPr/>
          </p:nvSpPr>
          <p:spPr>
            <a:xfrm>
              <a:off x="6225052" y="2133252"/>
              <a:ext cx="2224890" cy="362801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141F0C7-CF3B-45BE-933F-9731D496FBD1}"/>
                </a:ext>
              </a:extLst>
            </p:cNvPr>
            <p:cNvSpPr txBox="1"/>
            <p:nvPr/>
          </p:nvSpPr>
          <p:spPr>
            <a:xfrm>
              <a:off x="6293054" y="1779300"/>
              <a:ext cx="1796059" cy="856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影像前處理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E27C7118-7C43-4ECD-B103-5B2589A91F51}"/>
                </a:ext>
              </a:extLst>
            </p:cNvPr>
            <p:cNvSpPr/>
            <p:nvPr/>
          </p:nvSpPr>
          <p:spPr>
            <a:xfrm>
              <a:off x="6861837" y="3695936"/>
              <a:ext cx="1145745" cy="425452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高斯濾波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0FF311E9-CE11-45DD-943B-58C1C420746F}"/>
                </a:ext>
              </a:extLst>
            </p:cNvPr>
            <p:cNvSpPr/>
            <p:nvPr/>
          </p:nvSpPr>
          <p:spPr>
            <a:xfrm>
              <a:off x="6527087" y="4421656"/>
              <a:ext cx="1745013" cy="404289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fontAlgn="base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非極大值抑制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DE7FF3C3-083E-4055-B7C7-CA56AAD5E22C}"/>
                </a:ext>
              </a:extLst>
            </p:cNvPr>
            <p:cNvSpPr/>
            <p:nvPr/>
          </p:nvSpPr>
          <p:spPr>
            <a:xfrm>
              <a:off x="6809490" y="5126214"/>
              <a:ext cx="1250437" cy="40160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fontAlgn="base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雙邊濾波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" name="箭號: 迴轉箭號 3">
              <a:extLst>
                <a:ext uri="{FF2B5EF4-FFF2-40B4-BE49-F238E27FC236}">
                  <a16:creationId xmlns:a16="http://schemas.microsoft.com/office/drawing/2014/main" id="{FB9099B6-AFB9-4F7C-9800-D971BD7FC072}"/>
                </a:ext>
              </a:extLst>
            </p:cNvPr>
            <p:cNvSpPr/>
            <p:nvPr/>
          </p:nvSpPr>
          <p:spPr>
            <a:xfrm flipV="1">
              <a:off x="4758542" y="5465900"/>
              <a:ext cx="2929520" cy="1010591"/>
            </a:xfrm>
            <a:prstGeom prst="uturnArrow">
              <a:avLst>
                <a:gd name="adj1" fmla="val 20436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C7C26B2-77D2-4A43-9144-EA912F7A579B}"/>
                </a:ext>
              </a:extLst>
            </p:cNvPr>
            <p:cNvSpPr/>
            <p:nvPr/>
          </p:nvSpPr>
          <p:spPr>
            <a:xfrm>
              <a:off x="6331334" y="2402043"/>
              <a:ext cx="2061905" cy="99362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對</a:t>
              </a:r>
              <a:r>
                <a:rPr lang="en-US" altLang="zh-TW" dirty="0">
                  <a:ea typeface="標楷體" panose="03000509000000000000" pitchFamily="65" charset="-120"/>
                </a:rPr>
                <a:t>gradient kernel</a:t>
              </a:r>
              <a:r>
                <a:rPr lang="zh-TW" altLang="en-US" dirty="0">
                  <a:ea typeface="標楷體" panose="03000509000000000000" pitchFamily="65" charset="-120"/>
                </a:rPr>
                <a:t>、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做梯度比較</a:t>
              </a:r>
            </a:p>
          </p:txBody>
        </p:sp>
        <p:sp>
          <p:nvSpPr>
            <p:cNvPr id="35" name="箭號: 向下 34">
              <a:extLst>
                <a:ext uri="{FF2B5EF4-FFF2-40B4-BE49-F238E27FC236}">
                  <a16:creationId xmlns:a16="http://schemas.microsoft.com/office/drawing/2014/main" id="{E4CC613A-A93A-4A51-BE92-7F7B132BD35F}"/>
                </a:ext>
              </a:extLst>
            </p:cNvPr>
            <p:cNvSpPr/>
            <p:nvPr/>
          </p:nvSpPr>
          <p:spPr>
            <a:xfrm rot="16200000">
              <a:off x="8736693" y="4493737"/>
              <a:ext cx="273562" cy="16272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下 35">
              <a:extLst>
                <a:ext uri="{FF2B5EF4-FFF2-40B4-BE49-F238E27FC236}">
                  <a16:creationId xmlns:a16="http://schemas.microsoft.com/office/drawing/2014/main" id="{DA255AF3-D19E-4888-819F-7C32E29E560F}"/>
                </a:ext>
              </a:extLst>
            </p:cNvPr>
            <p:cNvSpPr/>
            <p:nvPr/>
          </p:nvSpPr>
          <p:spPr>
            <a:xfrm>
              <a:off x="7246556" y="3397368"/>
              <a:ext cx="337352" cy="354414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下 36">
              <a:extLst>
                <a:ext uri="{FF2B5EF4-FFF2-40B4-BE49-F238E27FC236}">
                  <a16:creationId xmlns:a16="http://schemas.microsoft.com/office/drawing/2014/main" id="{2402F01D-A19A-4F3C-9A18-5AD82DBCE918}"/>
                </a:ext>
              </a:extLst>
            </p:cNvPr>
            <p:cNvSpPr/>
            <p:nvPr/>
          </p:nvSpPr>
          <p:spPr>
            <a:xfrm>
              <a:off x="7250940" y="4124416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下 37">
              <a:extLst>
                <a:ext uri="{FF2B5EF4-FFF2-40B4-BE49-F238E27FC236}">
                  <a16:creationId xmlns:a16="http://schemas.microsoft.com/office/drawing/2014/main" id="{9D950DCA-0BC8-4F88-BD3E-C30BA4580F8E}"/>
                </a:ext>
              </a:extLst>
            </p:cNvPr>
            <p:cNvSpPr/>
            <p:nvPr/>
          </p:nvSpPr>
          <p:spPr>
            <a:xfrm>
              <a:off x="7258949" y="4843438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379160"/>
            <a:ext cx="3808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528875" y="1642385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HysteresisThresholding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155244-B0C9-4780-86AC-CC47A062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4" y="3212045"/>
            <a:ext cx="11716352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6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(2023/6/3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281502"/>
            <a:ext cx="3808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Bram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address_controller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588142" y="1257046"/>
            <a:ext cx="6094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Preprocess_module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IP_enable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Bilatera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filter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Gaussian filter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HysteresisThresholding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1A32178-239E-4661-9998-EADBCC82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3" y="3162110"/>
            <a:ext cx="11557594" cy="369589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376C5D-418B-4B0D-9E29-F562B3639735}"/>
              </a:ext>
            </a:extLst>
          </p:cNvPr>
          <p:cNvSpPr txBox="1"/>
          <p:nvPr/>
        </p:nvSpPr>
        <p:spPr>
          <a:xfrm>
            <a:off x="6758867" y="1257046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RGB 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(switchx4)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VGA_sync_porch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043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54243F-EC66-47D1-A6EA-C528E356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692" y="1420454"/>
            <a:ext cx="7094616" cy="446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1" y="1728030"/>
            <a:ext cx="9110869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</a:rPr>
              <a:t>/6/1~6/18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單元測試</a:t>
            </a:r>
            <a:r>
              <a:rPr lang="en-US" altLang="zh-TW" sz="1800" dirty="0"/>
              <a:t>: Cache system</a:t>
            </a:r>
          </a:p>
          <a:p>
            <a:pPr marL="742950" lvl="2" indent="-285750"/>
            <a:r>
              <a:rPr lang="en-US" altLang="zh-TW" sz="1800" dirty="0"/>
              <a:t>line buffer</a:t>
            </a:r>
          </a:p>
          <a:p>
            <a:pPr marL="285750" lvl="1" indent="-285750"/>
            <a:r>
              <a:rPr lang="en-US" altLang="zh-TW" sz="1800" dirty="0" err="1"/>
              <a:t>GaussianFilter</a:t>
            </a:r>
            <a:r>
              <a:rPr lang="zh-TW" altLang="en-US" sz="1800" dirty="0"/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en-US" altLang="zh-TW" sz="1800" dirty="0"/>
              <a:t>Cache system</a:t>
            </a:r>
          </a:p>
          <a:p>
            <a:pPr marL="285750" lvl="1" indent="-285750"/>
            <a:r>
              <a:rPr lang="en-US" altLang="zh-TW" sz="1800" dirty="0" err="1">
                <a:ea typeface="Tahoma" panose="020B0604030504040204" pitchFamily="34" charset="0"/>
              </a:rPr>
              <a:t>NonMaxSuppression</a:t>
            </a:r>
            <a:r>
              <a:rPr lang="zh-TW" altLang="en-US" sz="1800" dirty="0">
                <a:ea typeface="Tahoma" panose="020B0604030504040204" pitchFamily="34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HysteresisThresholding</a:t>
            </a:r>
            <a:r>
              <a:rPr lang="zh-TW" altLang="en-US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Canny_warpper</a:t>
            </a:r>
            <a:r>
              <a:rPr lang="en-US" altLang="zh-TW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Canny_warpper</a:t>
            </a:r>
            <a:r>
              <a:rPr lang="en-US" altLang="zh-TW" sz="1800" dirty="0">
                <a:cs typeface="Times New Roman" panose="02020603050405020304" pitchFamily="18" charset="0"/>
              </a:rPr>
              <a:t> + </a:t>
            </a:r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/>
              <a:t>Bram(640x480) + Canny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(2023/5/31)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0, 0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8" y="5450018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BA0883-DD0C-4637-B835-49F728E7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62" y="2814650"/>
            <a:ext cx="7302875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200,200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6232549"/>
            <a:ext cx="1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7FF50E-0141-4B4A-9846-E7F4B526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44" y="2212792"/>
            <a:ext cx="8985712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Gaussian filter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463153" y="129834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8682231" y="5887492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下一個畫面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8C4FF-F655-4380-8D75-6BAF7745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89" y="2062355"/>
            <a:ext cx="7130432" cy="37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003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en-US" altLang="zh-TW" sz="3200" dirty="0" err="1"/>
              <a:t>NonMaxSuppression</a:t>
            </a:r>
            <a:r>
              <a:rPr lang="en-US" altLang="zh-TW" sz="3200" dirty="0"/>
              <a:t> </a:t>
            </a:r>
            <a:r>
              <a:rPr lang="zh-TW" altLang="en-US" sz="3200" dirty="0"/>
              <a:t>波形模擬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+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 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3703064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Gaussian filter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463153" y="129834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8682231" y="5887492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下一個畫面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6114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Sobel(angle)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2357435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Sobel(gradient)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252152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1C6442-BFD2-43E2-832F-6592A009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77" y="1235933"/>
            <a:ext cx="7756845" cy="4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32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en-US" altLang="zh-TW" sz="3200" dirty="0" err="1"/>
              <a:t>NonMaxSuppression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969244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Hysteresis(</a:t>
            </a:r>
            <a:r>
              <a:rPr lang="zh-TW" altLang="en-US" sz="3200" dirty="0"/>
              <a:t>強</a:t>
            </a:r>
            <a:r>
              <a:rPr lang="en-US" altLang="zh-TW" sz="3200" dirty="0"/>
              <a:t>,</a:t>
            </a:r>
            <a:r>
              <a:rPr lang="zh-TW" altLang="en-US" sz="3200" dirty="0"/>
              <a:t>中</a:t>
            </a:r>
            <a:r>
              <a:rPr lang="en-US" altLang="zh-TW" sz="3200" dirty="0"/>
              <a:t>,</a:t>
            </a:r>
            <a:r>
              <a:rPr lang="zh-TW" altLang="en-US" sz="3200" dirty="0"/>
              <a:t>弱邊緣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3120443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Hysteresis(</a:t>
            </a:r>
            <a:r>
              <a:rPr lang="zh-TW" altLang="en-US" sz="3200" dirty="0"/>
              <a:t>二值化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1314515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2023/6/8~2023/6/15:</a:t>
            </a:r>
          </a:p>
          <a:p>
            <a:pPr lvl="2" fontAlgn="base"/>
            <a:r>
              <a:rPr lang="en-US" altLang="zh-TW" sz="1800" dirty="0"/>
              <a:t>Bram(640x480) + Canny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lvl="2" fontAlgn="base"/>
            <a:endParaRPr lang="en-US" altLang="zh-TW" sz="1800" dirty="0">
              <a:latin typeface="標楷體" panose="03000509000000000000" pitchFamily="65" charset="-120"/>
            </a:endParaRPr>
          </a:p>
          <a:p>
            <a:pPr lvl="2" fontAlgn="base"/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建立新專案，新增</a:t>
            </a:r>
            <a:r>
              <a:rPr lang="en-US" altLang="zh-TW" sz="1800" dirty="0"/>
              <a:t>=&gt;</a:t>
            </a:r>
            <a:r>
              <a:rPr lang="zh-TW" altLang="en-US" sz="1800" dirty="0"/>
              <a:t>引用</a:t>
            </a:r>
            <a:r>
              <a:rPr lang="en-US" altLang="zh-TW" sz="1800" dirty="0"/>
              <a:t>import</a:t>
            </a:r>
            <a:r>
              <a:rPr lang="zh-TW" altLang="en-US" sz="1800" dirty="0"/>
              <a:t> 原專案的</a:t>
            </a:r>
            <a:r>
              <a:rPr lang="en-US" altLang="zh-TW" sz="1800" dirty="0"/>
              <a:t>.</a:t>
            </a:r>
            <a:r>
              <a:rPr lang="en-US" altLang="zh-TW" sz="1800" dirty="0" err="1"/>
              <a:t>vhd</a:t>
            </a:r>
            <a:r>
              <a:rPr lang="zh-TW" altLang="en-US" sz="1800" dirty="0"/>
              <a:t>檔案，新增</a:t>
            </a:r>
            <a:r>
              <a:rPr lang="en-US" altLang="zh-TW" sz="1800" dirty="0" err="1"/>
              <a:t>testbench.vhd</a:t>
            </a:r>
            <a:r>
              <a:rPr lang="zh-TW" altLang="en-US" sz="1800" dirty="0"/>
              <a:t>並修正</a:t>
            </a:r>
            <a:r>
              <a:rPr lang="en-US" altLang="zh-TW" sz="1800" dirty="0"/>
              <a:t>component</a:t>
            </a:r>
            <a:r>
              <a:rPr lang="zh-TW" altLang="en-US" sz="1800" dirty="0"/>
              <a:t>的</a:t>
            </a:r>
            <a:r>
              <a:rPr lang="en-US" altLang="zh-TW" sz="1800" dirty="0" err="1"/>
              <a:t>BRAM_Canny_Top</a:t>
            </a:r>
            <a:r>
              <a:rPr lang="en-US" altLang="zh-TW" sz="1800" dirty="0"/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374688" y="5002776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message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E96B43-864E-4961-BA27-5499840E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80" y="2890457"/>
            <a:ext cx="9468337" cy="2057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1441880" y="4226797"/>
            <a:ext cx="6388224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輸出圖像會少頭兩行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可加上</a:t>
            </a:r>
            <a:r>
              <a:rPr lang="en-US" altLang="zh-TW" sz="1800" dirty="0" err="1"/>
              <a:t>IP_enable</a:t>
            </a:r>
            <a:r>
              <a:rPr lang="zh-TW" altLang="en-US" sz="1800" dirty="0"/>
              <a:t> 模組，讓</a:t>
            </a:r>
            <a:r>
              <a:rPr lang="en-US" altLang="zh-TW" sz="1800" dirty="0"/>
              <a:t>”</a:t>
            </a:r>
            <a:r>
              <a:rPr lang="zh-TW" altLang="en-US" sz="1800" dirty="0"/>
              <a:t>影像前處理模組</a:t>
            </a:r>
            <a:r>
              <a:rPr lang="en-US" altLang="zh-TW" sz="1800" dirty="0"/>
              <a:t>”</a:t>
            </a:r>
            <a:r>
              <a:rPr lang="zh-TW" altLang="en-US" sz="1800" dirty="0"/>
              <a:t>等完</a:t>
            </a:r>
            <a:r>
              <a:rPr lang="en-US" altLang="zh-TW" sz="1800" dirty="0"/>
              <a:t>”FIFO</a:t>
            </a:r>
            <a:r>
              <a:rPr lang="zh-TW" altLang="en-US" sz="1800" dirty="0"/>
              <a:t> </a:t>
            </a:r>
            <a:r>
              <a:rPr lang="en-US" altLang="zh-TW" sz="1800" dirty="0"/>
              <a:t>RTL”</a:t>
            </a:r>
            <a:r>
              <a:rPr lang="zh-TW" altLang="en-US" sz="1800" dirty="0"/>
              <a:t>接資料的延遲時間才致能</a:t>
            </a:r>
            <a:r>
              <a:rPr lang="en-US" altLang="zh-TW" sz="1800" dirty="0"/>
              <a:t>”</a:t>
            </a:r>
            <a:r>
              <a:rPr lang="zh-TW" altLang="en-US" sz="1800" dirty="0"/>
              <a:t>影像前處理模組</a:t>
            </a:r>
            <a:r>
              <a:rPr lang="en-US" altLang="zh-TW" sz="1800" dirty="0"/>
              <a:t>”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9607186" y="567159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clkDiv.vhd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E04D9F2-25B9-4444-853C-8C9A01BB5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701" y="2033870"/>
            <a:ext cx="5073911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2953" y="1058823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修改</a:t>
            </a:r>
            <a:r>
              <a:rPr lang="en-US" altLang="zh-TW" sz="1800" dirty="0"/>
              <a:t>hysteresis</a:t>
            </a:r>
            <a:r>
              <a:rPr lang="zh-TW" altLang="en-US" sz="1800" dirty="0"/>
              <a:t>先前的</a:t>
            </a:r>
            <a:r>
              <a:rPr lang="en-US" altLang="zh-TW" sz="1800" dirty="0" err="1"/>
              <a:t>IP_enable</a:t>
            </a:r>
            <a:r>
              <a:rPr lang="en-US" altLang="zh-TW" sz="1800" dirty="0"/>
              <a:t> </a:t>
            </a:r>
            <a:r>
              <a:rPr lang="zh-TW" altLang="en-US" sz="1800" dirty="0"/>
              <a:t>的</a:t>
            </a:r>
            <a:r>
              <a:rPr lang="en-US" altLang="zh-TW" sz="1800" dirty="0"/>
              <a:t>latency</a:t>
            </a:r>
          </a:p>
        </p:txBody>
      </p:sp>
      <p:sp>
        <p:nvSpPr>
          <p:cNvPr id="20" name="標題 19">
            <a:extLst>
              <a:ext uri="{FF2B5EF4-FFF2-40B4-BE49-F238E27FC236}">
                <a16:creationId xmlns:a16="http://schemas.microsoft.com/office/drawing/2014/main" id="{EC610540-0719-49CA-8FAE-D2D54F74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16CC3F-8553-4012-BF64-F62CD654B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656" y="2290845"/>
            <a:ext cx="4572235" cy="474369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3BB74F4-3EAB-434A-BA26-3DE568697704}"/>
              </a:ext>
            </a:extLst>
          </p:cNvPr>
          <p:cNvSpPr txBox="1"/>
          <p:nvPr/>
        </p:nvSpPr>
        <p:spPr>
          <a:xfrm>
            <a:off x="5799656" y="1085125"/>
            <a:ext cx="38373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建立新專案還是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hysteresis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還是會向右移位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hysteresis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下方要加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IP_enable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342900" indent="-342900">
              <a:buAutoNum type="arabi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06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img2gray:</a:t>
            </a:r>
          </a:p>
          <a:p>
            <a:pPr lvl="2"/>
            <a:r>
              <a:rPr lang="en-US" altLang="zh-TW" dirty="0">
                <a:hlinkClick r:id="rId3"/>
              </a:rPr>
              <a:t>VHDL coding tips and tricks: Generic VHDL Code for Binary to Gray and Gray to Binary converter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波形模擬輸出</a:t>
            </a:r>
            <a:r>
              <a:rPr lang="en-US" altLang="zh-TW" dirty="0"/>
              <a:t>txt</a:t>
            </a:r>
            <a:r>
              <a:rPr lang="zh-TW" altLang="en-US" dirty="0"/>
              <a:t>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 err="1">
                <a:hlinkClick r:id="rId4"/>
              </a:rPr>
              <a:t>vhdl</a:t>
            </a:r>
            <a:r>
              <a:rPr lang="en-US" altLang="zh-TW" dirty="0">
                <a:hlinkClick r:id="rId4"/>
              </a:rPr>
              <a:t> - Copying </a:t>
            </a:r>
            <a:r>
              <a:rPr lang="en-US" altLang="zh-TW" dirty="0" err="1">
                <a:hlinkClick r:id="rId4"/>
              </a:rPr>
              <a:t>ISim</a:t>
            </a:r>
            <a:r>
              <a:rPr lang="en-US" altLang="zh-TW" dirty="0">
                <a:hlinkClick r:id="rId4"/>
              </a:rPr>
              <a:t> results as strings/text - Stack Overflow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A0780D-55A5-47A6-96CD-0E899636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9" y="1228011"/>
            <a:ext cx="8549801" cy="49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900509" y="1859581"/>
            <a:ext cx="5799608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2023/6/7~2023/6/13: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Cachesystem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Guassian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+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非極大值抑制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2023/6/14~2023/6/20: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雙邊濾波波型模擬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VGA_out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燒錄驗證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352022" y="1459737"/>
            <a:ext cx="9811343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uint8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檢測記憶體儲存圖形的邊緣</a:t>
            </a:r>
            <a:r>
              <a:rPr lang="en-US" altLang="zh-TW" dirty="0"/>
              <a:t>(img_gray2img_edge)</a:t>
            </a:r>
          </a:p>
          <a:p>
            <a:pPr marL="742950" lvl="2" indent="-285750"/>
            <a:r>
              <a:rPr lang="zh-TW" altLang="en-US" dirty="0"/>
              <a:t>指撥開關切換影像前處理的過程、結果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600)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x3(</a:t>
            </a:r>
            <a:r>
              <a:rPr lang="zh-TW" altLang="en-US" dirty="0"/>
              <a:t>切換輸入圖案</a:t>
            </a:r>
            <a:r>
              <a:rPr lang="en-US" altLang="zh-TW" dirty="0"/>
              <a:t>)</a:t>
            </a:r>
          </a:p>
          <a:p>
            <a:pPr marL="1200150" lvl="3" indent="-285750"/>
            <a:r>
              <a:rPr lang="en-US" altLang="zh-TW" dirty="0"/>
              <a:t>--</a:t>
            </a:r>
            <a:r>
              <a:rPr lang="zh-TW" altLang="en-US" dirty="0"/>
              <a:t>按鈕</a:t>
            </a:r>
            <a:r>
              <a:rPr lang="en-US" altLang="zh-TW" dirty="0"/>
              <a:t>x4(</a:t>
            </a:r>
            <a:r>
              <a:rPr lang="zh-TW" altLang="en-US" dirty="0"/>
              <a:t>調變</a:t>
            </a:r>
            <a:r>
              <a:rPr lang="en-US" altLang="zh-TW" dirty="0" err="1"/>
              <a:t>double_threshold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800x600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notepad++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7170672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IEEE.STD_LOGIC_ARITH.ALL;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NonMaxSuppression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BCB7759-0BEE-473D-9949-A980099D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18" y="1942896"/>
            <a:ext cx="5857875" cy="3743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9DC2DC-6281-4EC8-AEDF-1EB645B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0" y="2498659"/>
            <a:ext cx="5776892" cy="27662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1639268" y="5255571"/>
            <a:ext cx="74572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Gx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4F5FC1-D5A6-409D-A7B7-9CC56D0E4C7D}"/>
              </a:ext>
            </a:extLst>
          </p:cNvPr>
          <p:cNvSpPr txBox="1"/>
          <p:nvPr/>
        </p:nvSpPr>
        <p:spPr>
          <a:xfrm>
            <a:off x="4301701" y="5279880"/>
            <a:ext cx="12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img_kernel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88595</TotalTime>
  <Words>1338</Words>
  <Application>Microsoft Office PowerPoint</Application>
  <PresentationFormat>寬螢幕</PresentationFormat>
  <Paragraphs>263</Paragraphs>
  <Slides>37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標楷體</vt:lpstr>
      <vt:lpstr>Arial</vt:lpstr>
      <vt:lpstr>Calibri</vt:lpstr>
      <vt:lpstr>Times New Roman</vt:lpstr>
      <vt:lpstr>Office 佈景主題</vt:lpstr>
      <vt:lpstr>專案進度報告 Block Ram, Canny(邊緣檢測)</vt:lpstr>
      <vt:lpstr>控管記錄 – NAS (2023/6/1)</vt:lpstr>
      <vt:lpstr>控管記錄 – NAS (2023/6/1)</vt:lpstr>
      <vt:lpstr>控管記錄 - Git (2023/6/1)</vt:lpstr>
      <vt:lpstr>PowerPoint 簡報</vt:lpstr>
      <vt:lpstr>需求列表 – 軟體需求 (2023/5/27更新)</vt:lpstr>
      <vt:lpstr>需求列表 – 硬體與環境需求 (2023/5/27更新)</vt:lpstr>
      <vt:lpstr>模組列表 (2023/5/27更新)</vt:lpstr>
      <vt:lpstr>系統分析 – Cachesystem (2023/5/27更新)</vt:lpstr>
      <vt:lpstr>系統分析 – Gaussian filter (2023/6/1更新)</vt:lpstr>
      <vt:lpstr>系統分析 – Sobel (2023/6/1更新)</vt:lpstr>
      <vt:lpstr>系統分析 – NMS (2023/6/1更新)</vt:lpstr>
      <vt:lpstr>系統分析 – HysteresisThresholding (2023/6/1更新)</vt:lpstr>
      <vt:lpstr>系統分析 –影像前處理 (2023/6/2更新)</vt:lpstr>
      <vt:lpstr>系統分析 – Break down (2023/5/27更新)</vt:lpstr>
      <vt:lpstr>專案架構圖 – 方塊圖(2023/5/27更新)</vt:lpstr>
      <vt:lpstr>專案架構圖 – 硬體流程圖(2023/5/30更新)</vt:lpstr>
      <vt:lpstr>專案架構圖 – 方塊圖(2023/5/31更新)</vt:lpstr>
      <vt:lpstr>專案架構圖 – 方塊圖(2023/6/3更新)</vt:lpstr>
      <vt:lpstr>成果展示 – 週進度項目 (2023/5/31)</vt:lpstr>
      <vt:lpstr>成果展示 – 單元測試: Cache system(1/2)</vt:lpstr>
      <vt:lpstr>成果展示 – 單元測試: Cache system(2/2)</vt:lpstr>
      <vt:lpstr>成果展示 – Gaussian filter波形模擬</vt:lpstr>
      <vt:lpstr>PowerPoint 簡報</vt:lpstr>
      <vt:lpstr>成果展示 – NonMaxSuppression 波形模擬</vt:lpstr>
      <vt:lpstr>成果展示 –Bram_VGA + Sobel 波形模擬</vt:lpstr>
      <vt:lpstr>成果展示 – Gaussian filter</vt:lpstr>
      <vt:lpstr>成果展示 – Sobel(angle)</vt:lpstr>
      <vt:lpstr>成果展示 – Sobel(gradient)</vt:lpstr>
      <vt:lpstr>成果展示 – NonMaxSuppression</vt:lpstr>
      <vt:lpstr>成果展示 – Hysteresis(強,中,弱邊緣)</vt:lpstr>
      <vt:lpstr>成果展示 – Hysteresis(二值化)</vt:lpstr>
      <vt:lpstr>預期進度</vt:lpstr>
      <vt:lpstr>問題記錄 - (軟體問題)</vt:lpstr>
      <vt:lpstr>問題記錄 - (軟體問題)</vt:lpstr>
      <vt:lpstr>PowerPoint 簡報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4593</cp:revision>
  <dcterms:created xsi:type="dcterms:W3CDTF">2019-03-11T13:47:46Z</dcterms:created>
  <dcterms:modified xsi:type="dcterms:W3CDTF">2023-06-06T07:25:30Z</dcterms:modified>
</cp:coreProperties>
</file>