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1257" r:id="rId3"/>
    <p:sldId id="1280" r:id="rId4"/>
    <p:sldId id="1267" r:id="rId5"/>
    <p:sldId id="1142" r:id="rId6"/>
    <p:sldId id="269" r:id="rId7"/>
    <p:sldId id="614" r:id="rId8"/>
    <p:sldId id="1250" r:id="rId9"/>
    <p:sldId id="1293" r:id="rId10"/>
    <p:sldId id="1296" r:id="rId11"/>
    <p:sldId id="1294" r:id="rId12"/>
    <p:sldId id="1301" r:id="rId13"/>
    <p:sldId id="261" r:id="rId14"/>
    <p:sldId id="1287" r:id="rId15"/>
    <p:sldId id="1304" r:id="rId16"/>
    <p:sldId id="1305" r:id="rId17"/>
    <p:sldId id="1306" r:id="rId18"/>
    <p:sldId id="1307" r:id="rId19"/>
    <p:sldId id="1300" r:id="rId20"/>
    <p:sldId id="1258" r:id="rId21"/>
    <p:sldId id="1282" r:id="rId22"/>
    <p:sldId id="1303" r:id="rId23"/>
    <p:sldId id="1302" r:id="rId24"/>
    <p:sldId id="271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93"/>
          </p14:sldIdLst>
        </p14:section>
        <p14:section name="專案架構" id="{1EBCE073-09FA-4CD3-BDCF-56A4EDB986FF}">
          <p14:sldIdLst>
            <p14:sldId id="1296"/>
            <p14:sldId id="1294"/>
            <p14:sldId id="1301"/>
          </p14:sldIdLst>
        </p14:section>
        <p14:section name="成果展示(2023/5/31)" id="{70DC3051-68F9-4DEC-9A31-AFAFBB0B0227}">
          <p14:sldIdLst>
            <p14:sldId id="261"/>
          </p14:sldIdLst>
        </p14:section>
        <p14:section name="BRam_FIFO" id="{B297A248-33F4-4505-BBE2-4A66F4E747C9}">
          <p14:sldIdLst>
            <p14:sldId id="1287"/>
            <p14:sldId id="1304"/>
            <p14:sldId id="1305"/>
            <p14:sldId id="1306"/>
          </p14:sldIdLst>
        </p14:section>
        <p14:section name="Sobel" id="{7F01304F-5B61-4EF8-B59D-80978D2C5655}">
          <p14:sldIdLst>
            <p14:sldId id="1307"/>
            <p14:sldId id="1300"/>
            <p14:sldId id="1258"/>
          </p14:sldIdLst>
        </p14:section>
        <p14:section name="問題紀錄" id="{E54951B3-F25C-472E-B15E-EA7E37F6D2ED}">
          <p14:sldIdLst>
            <p14:sldId id="1282"/>
            <p14:sldId id="1303"/>
            <p14:sldId id="1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4D9"/>
    <a:srgbClr val="FF0000"/>
    <a:srgbClr val="0066FE"/>
    <a:srgbClr val="FFFFFF"/>
    <a:srgbClr val="7CAFDE"/>
    <a:srgbClr val="3886CC"/>
    <a:srgbClr val="66A2D8"/>
    <a:srgbClr val="FF6600"/>
    <a:srgbClr val="9751C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2023/5/28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2023/5/28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496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3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65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47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9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3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27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6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xilinx.com/s/question/0D52E00006hpsIZSAY/usfxsim62-elaborate-step-failed-with-errors-at-vivado-20152-behavioural-simulation?language=en_US" TargetMode="External"/><Relationship Id="rId2" Type="http://schemas.openxmlformats.org/officeDocument/2006/relationships/hyperlink" Target="http://blog.chinaaet.com/crazybird/p/51000002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Sobel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2023/6/8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2023/5/31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457299" y="1588362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Bram_gray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510954" y="2419359"/>
            <a:ext cx="3924193" cy="249977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dirty="0"/>
          </a:p>
          <a:p>
            <a:pPr algn="ctr"/>
            <a:r>
              <a:rPr lang="en-US" altLang="zh-TW" dirty="0"/>
              <a:t>640x480(RAM)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4753910" y="4212500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519832" y="4325895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71FF762D-D19F-43C8-8C95-551145EB1A5A}"/>
              </a:ext>
            </a:extLst>
          </p:cNvPr>
          <p:cNvGrpSpPr/>
          <p:nvPr/>
        </p:nvGrpSpPr>
        <p:grpSpPr>
          <a:xfrm>
            <a:off x="7893643" y="3595699"/>
            <a:ext cx="2477938" cy="369332"/>
            <a:chOff x="7617765" y="4259704"/>
            <a:chExt cx="2477938" cy="36933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909ECE6-74C2-40C7-BFAA-3D7F3359775E}"/>
                </a:ext>
              </a:extLst>
            </p:cNvPr>
            <p:cNvSpPr txBox="1"/>
            <p:nvPr/>
          </p:nvSpPr>
          <p:spPr>
            <a:xfrm>
              <a:off x="8850100" y="4259704"/>
              <a:ext cx="124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o_img</a:t>
              </a:r>
              <a:r>
                <a:rPr lang="en-US" altLang="zh-TW" dirty="0"/>
                <a:t>[7:0]</a:t>
              </a:r>
              <a:endParaRPr lang="zh-TW" altLang="en-US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9D1DBA65-107A-4888-972E-0749EBFE6D3B}"/>
                </a:ext>
              </a:extLst>
            </p:cNvPr>
            <p:cNvCxnSpPr>
              <a:cxnSpLocks/>
            </p:cNvCxnSpPr>
            <p:nvPr/>
          </p:nvCxnSpPr>
          <p:spPr>
            <a:xfrm>
              <a:off x="7617765" y="4485126"/>
              <a:ext cx="11521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4295B0B-A0EF-4690-8914-17BD503F6EAB}"/>
                </a:ext>
              </a:extLst>
            </p:cNvPr>
            <p:cNvCxnSpPr>
              <a:cxnSpLocks/>
            </p:cNvCxnSpPr>
            <p:nvPr/>
          </p:nvCxnSpPr>
          <p:spPr>
            <a:xfrm>
              <a:off x="7771829" y="4374359"/>
              <a:ext cx="233376" cy="221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7E12A8-5FCC-46C9-A036-09DB91576726}"/>
              </a:ext>
            </a:extLst>
          </p:cNvPr>
          <p:cNvSpPr txBox="1"/>
          <p:nvPr/>
        </p:nvSpPr>
        <p:spPr>
          <a:xfrm>
            <a:off x="2568557" y="4264139"/>
            <a:ext cx="1029424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pixel_clk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108866" y="3425297"/>
            <a:ext cx="2784777" cy="75433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	address[19:0]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 flipV="1">
            <a:off x="3564444" y="3802463"/>
            <a:ext cx="1544422" cy="1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531733" y="444443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5119026" y="362821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674863-94F2-4F21-9B2A-E80E5B8BD706}"/>
              </a:ext>
            </a:extLst>
          </p:cNvPr>
          <p:cNvSpPr txBox="1"/>
          <p:nvPr/>
        </p:nvSpPr>
        <p:spPr>
          <a:xfrm>
            <a:off x="3127867" y="3619254"/>
            <a:ext cx="4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‘1’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29893B3-4868-4BBC-9556-4C0D67D9A7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543984" y="4212500"/>
            <a:ext cx="16570" cy="140768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C6FD280-C14C-42B0-981A-6BF8BF333E7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7325627" y="4212500"/>
            <a:ext cx="1" cy="140977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8D470A-F492-401C-9414-DAF087C5C6F8}"/>
              </a:ext>
            </a:extLst>
          </p:cNvPr>
          <p:cNvSpPr txBox="1"/>
          <p:nvPr/>
        </p:nvSpPr>
        <p:spPr>
          <a:xfrm>
            <a:off x="4594509" y="5620187"/>
            <a:ext cx="189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i_Col_Count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9E32E64-1F85-4D92-A954-BE90224E329D}"/>
              </a:ext>
            </a:extLst>
          </p:cNvPr>
          <p:cNvSpPr txBox="1"/>
          <p:nvPr/>
        </p:nvSpPr>
        <p:spPr>
          <a:xfrm>
            <a:off x="6387793" y="5622278"/>
            <a:ext cx="187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i_Row_Count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B040294-5D16-47CE-A0B2-BA9D9BE80454}"/>
              </a:ext>
            </a:extLst>
          </p:cNvPr>
          <p:cNvCxnSpPr>
            <a:cxnSpLocks/>
          </p:cNvCxnSpPr>
          <p:nvPr/>
        </p:nvCxnSpPr>
        <p:spPr>
          <a:xfrm>
            <a:off x="7167630" y="44848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7A558E5-4F6E-4E1F-A0B9-FB891695B366}"/>
              </a:ext>
            </a:extLst>
          </p:cNvPr>
          <p:cNvCxnSpPr>
            <a:cxnSpLocks/>
          </p:cNvCxnSpPr>
          <p:nvPr/>
        </p:nvCxnSpPr>
        <p:spPr>
          <a:xfrm>
            <a:off x="5438622" y="44715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</a:rPr>
              <a:t>硬體流程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4000" dirty="0"/>
              <a:t>(2023/5/28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51247" y="1537030"/>
            <a:ext cx="69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方塊圖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Cache 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RGB_out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CC1329-1BF6-43EA-A461-ABB4EEA0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5" y="3033315"/>
            <a:ext cx="11421770" cy="215315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597981" y="1350601"/>
            <a:ext cx="6977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sobel_warpper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edge_sobel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RGB_out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3081131" y="1728030"/>
            <a:ext cx="9110869" cy="434256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2023/5/31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~2023/6/6: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285750" lvl="1" indent="-285750"/>
            <a:r>
              <a:rPr lang="zh-TW" altLang="en-US" sz="1800" dirty="0">
                <a:latin typeface="標楷體" panose="03000509000000000000" pitchFamily="65" charset="-120"/>
              </a:rPr>
              <a:t>單元測試</a:t>
            </a:r>
            <a:r>
              <a:rPr lang="en-US" altLang="zh-TW" sz="1800" dirty="0">
                <a:latin typeface="標楷體" panose="03000509000000000000" pitchFamily="65" charset="-120"/>
              </a:rPr>
              <a:t>:</a:t>
            </a:r>
            <a:r>
              <a:rPr lang="en-US" altLang="zh-TW" sz="1800" dirty="0"/>
              <a:t>line buffer</a:t>
            </a:r>
          </a:p>
          <a:p>
            <a:pPr marL="742950" lvl="2" indent="-285750"/>
            <a:r>
              <a:rPr lang="zh-TW" altLang="en-US" sz="1800" dirty="0">
                <a:latin typeface="標楷體" panose="03000509000000000000" pitchFamily="65" charset="-120"/>
              </a:rPr>
              <a:t>實心方型</a:t>
            </a:r>
            <a:r>
              <a:rPr lang="en-US" altLang="zh-TW" sz="1800" dirty="0"/>
              <a:t>(200x200)</a:t>
            </a:r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單元測試</a:t>
            </a:r>
            <a:r>
              <a:rPr lang="en-US" altLang="zh-TW" sz="1800" dirty="0"/>
              <a:t>: Cache system</a:t>
            </a:r>
          </a:p>
          <a:p>
            <a:pPr marL="742950" lvl="2" indent="-285750"/>
            <a:r>
              <a:rPr lang="en-US" altLang="zh-TW" sz="1800" dirty="0"/>
              <a:t>line buffer</a:t>
            </a:r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r>
              <a:rPr lang="en-US" altLang="zh-TW" sz="1800" dirty="0">
                <a:ea typeface="Tahoma" panose="020B0604030504040204" pitchFamily="34" charset="0"/>
              </a:rPr>
              <a:t>Sobel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742950" lvl="2" indent="-285750"/>
            <a:r>
              <a:rPr lang="zh-TW" altLang="en-US" sz="1800" dirty="0">
                <a:latin typeface="標楷體" panose="03000509000000000000" pitchFamily="65" charset="-120"/>
              </a:rPr>
              <a:t>實心方型</a:t>
            </a:r>
            <a:r>
              <a:rPr lang="en-US" altLang="zh-TW" sz="1800" dirty="0"/>
              <a:t>(200x200)</a:t>
            </a:r>
          </a:p>
          <a:p>
            <a:pPr marL="742950" lvl="2" indent="-285750"/>
            <a:r>
              <a:rPr lang="en-US" altLang="zh-TW" sz="1800" dirty="0"/>
              <a:t>Cache system</a:t>
            </a:r>
          </a:p>
          <a:p>
            <a:pPr marL="742950" lvl="2" indent="-285750"/>
            <a:r>
              <a:rPr lang="en-US" altLang="zh-TW" sz="1800" dirty="0" err="1">
                <a:cs typeface="Times New Roman" panose="02020603050405020304" pitchFamily="18" charset="0"/>
              </a:rPr>
              <a:t>VGA_out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sz="1800" dirty="0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(2023/5/31)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line buffer(1/2)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431388" y="5379372"/>
            <a:ext cx="1648002" cy="40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D0DC77-B28A-476F-8724-65B4B3E85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84" y="2510266"/>
            <a:ext cx="10916211" cy="27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8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line buffer(2/2)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431388" y="5379372"/>
            <a:ext cx="1807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圖形終點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961B99-179D-40FD-A29A-E0455513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79" y="2417129"/>
            <a:ext cx="9582642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6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5760737"/>
            <a:ext cx="16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B2B774-E289-4E8F-BCC5-6D87B85B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860" y="2296923"/>
            <a:ext cx="7216280" cy="34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5777671"/>
            <a:ext cx="193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B7A08E-CD64-45A2-96A0-0286847F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82" y="2254937"/>
            <a:ext cx="6471035" cy="35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069020" y="5834226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I/O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379B5D-D9B2-47AA-AC67-E20381F8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55" y="2316743"/>
            <a:ext cx="10147822" cy="34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 err="1">
                <a:ea typeface="Tahoma" panose="020B0604030504040204" pitchFamily="34" charset="0"/>
              </a:rPr>
              <a:t>Bram_VGA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+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 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3346EE-318A-4DF8-8A3C-51A3B2C14DD6}"/>
              </a:ext>
            </a:extLst>
          </p:cNvPr>
          <p:cNvSpPr txBox="1"/>
          <p:nvPr/>
        </p:nvSpPr>
        <p:spPr>
          <a:xfrm>
            <a:off x="7374597" y="1411839"/>
            <a:ext cx="3126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每個像素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800x525x1/50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≈16.8ms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(16.8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≦ 59.524(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=&gt;100M/2^21 = 47.683(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200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六月：</a:t>
            </a: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</a:endParaRPr>
          </a:p>
          <a:p>
            <a:pPr lvl="2" fontAlgn="base"/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2023/6/7~2023/6/13:</a:t>
            </a:r>
          </a:p>
          <a:p>
            <a:pPr lvl="2" fontAlgn="base"/>
            <a:r>
              <a:rPr lang="en-US" altLang="zh-TW" sz="1800" dirty="0"/>
              <a:t>Bram(640x480) + Sobel</a:t>
            </a:r>
            <a:r>
              <a:rPr lang="zh-TW" altLang="en-US" sz="1800" dirty="0"/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燒錄驗證功能</a:t>
            </a:r>
            <a:endParaRPr lang="en-US" altLang="zh-TW" sz="1800" dirty="0"/>
          </a:p>
          <a:p>
            <a:pPr lvl="2" fontAlgn="base"/>
            <a:endParaRPr lang="en-US" altLang="zh-TW" sz="1800" dirty="0">
              <a:latin typeface="標楷體" panose="03000509000000000000" pitchFamily="65" charset="-120"/>
            </a:endParaRPr>
          </a:p>
          <a:p>
            <a:pPr lvl="2" fontAlgn="base"/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838199" y="4198770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message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7002237" y="5923789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5E96B43-864E-4961-BA27-5499840E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11567"/>
            <a:ext cx="9468337" cy="205750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83A97D4-21AA-4352-8570-33AC00D20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843" y="4198770"/>
            <a:ext cx="9040053" cy="16601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838199" y="3347907"/>
            <a:ext cx="6388224" cy="67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刪掉舊的模擬並重新建檔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5471670" y="5562948"/>
            <a:ext cx="1816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專案檔案夾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E936C47-7693-422C-ADB1-88F7F0F9E1DD}"/>
              </a:ext>
            </a:extLst>
          </p:cNvPr>
          <p:cNvGrpSpPr/>
          <p:nvPr/>
        </p:nvGrpSpPr>
        <p:grpSpPr>
          <a:xfrm>
            <a:off x="3613469" y="2388109"/>
            <a:ext cx="5532405" cy="3073558"/>
            <a:chOff x="3332305" y="2388109"/>
            <a:chExt cx="5532405" cy="30735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268B584-8C8E-4D17-8C8C-5411D6DE0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2305" y="2388109"/>
              <a:ext cx="5532405" cy="307355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B642B5-5575-44DC-92FD-BF44D55799EE}"/>
                </a:ext>
              </a:extLst>
            </p:cNvPr>
            <p:cNvSpPr/>
            <p:nvPr/>
          </p:nvSpPr>
          <p:spPr>
            <a:xfrm>
              <a:off x="3345184" y="4734215"/>
              <a:ext cx="1741327" cy="4189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591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無法合成</a:t>
            </a:r>
            <a:r>
              <a:rPr lang="en-US" altLang="zh-TW" sz="1800" dirty="0"/>
              <a:t>RTL</a:t>
            </a:r>
          </a:p>
          <a:p>
            <a:pPr lvl="1"/>
            <a:r>
              <a:rPr lang="en-US" altLang="zh-TW" sz="1800" dirty="0"/>
              <a:t>A2: </a:t>
            </a:r>
            <a:r>
              <a:rPr lang="zh-TW" altLang="en-US" sz="1800" dirty="0"/>
              <a:t>因為</a:t>
            </a:r>
            <a:r>
              <a:rPr lang="en-US" altLang="zh-TW" sz="1800" dirty="0" err="1"/>
              <a:t>clkDiv.vhd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CacheSystem.vhd</a:t>
            </a:r>
            <a:r>
              <a:rPr lang="en-US" altLang="zh-TW" sz="1800" dirty="0"/>
              <a:t> (</a:t>
            </a:r>
            <a:r>
              <a:rPr lang="zh-TW" altLang="en-US" sz="1800" dirty="0"/>
              <a:t>位元數描述不完整</a:t>
            </a:r>
            <a:r>
              <a:rPr lang="en-US" altLang="zh-TW" sz="1800" dirty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2258604" y="4650650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clkDiv.vhd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B63616B-736D-4107-B146-A367194FFA99}"/>
              </a:ext>
            </a:extLst>
          </p:cNvPr>
          <p:cNvGrpSpPr/>
          <p:nvPr/>
        </p:nvGrpSpPr>
        <p:grpSpPr>
          <a:xfrm>
            <a:off x="0" y="2716080"/>
            <a:ext cx="5914596" cy="1905097"/>
            <a:chOff x="436040" y="2490157"/>
            <a:chExt cx="7156662" cy="230516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1A4AF0B-7229-4ADE-A081-667AF9B00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040" y="2490157"/>
              <a:ext cx="7156662" cy="230516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B642B5-5575-44DC-92FD-BF44D55799EE}"/>
                </a:ext>
              </a:extLst>
            </p:cNvPr>
            <p:cNvSpPr/>
            <p:nvPr/>
          </p:nvSpPr>
          <p:spPr>
            <a:xfrm>
              <a:off x="3824319" y="4225585"/>
              <a:ext cx="1877889" cy="2004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775D683F-81A1-41A6-87E5-D4AE7F3A7272}"/>
              </a:ext>
            </a:extLst>
          </p:cNvPr>
          <p:cNvGrpSpPr/>
          <p:nvPr/>
        </p:nvGrpSpPr>
        <p:grpSpPr>
          <a:xfrm>
            <a:off x="6151375" y="2026842"/>
            <a:ext cx="5292037" cy="3145651"/>
            <a:chOff x="6391922" y="2169826"/>
            <a:chExt cx="4810943" cy="285968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07080DD-1D67-4584-8969-98BDDBF29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1922" y="2169826"/>
              <a:ext cx="4810942" cy="2859683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6E71820-EF67-44E9-8894-0A2137DA4507}"/>
                </a:ext>
              </a:extLst>
            </p:cNvPr>
            <p:cNvSpPr/>
            <p:nvPr/>
          </p:nvSpPr>
          <p:spPr>
            <a:xfrm>
              <a:off x="9449171" y="4025146"/>
              <a:ext cx="1753694" cy="400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10C5543-F3F6-4823-B4E0-A6C8BD95C306}"/>
              </a:ext>
            </a:extLst>
          </p:cNvPr>
          <p:cNvSpPr txBox="1"/>
          <p:nvPr/>
        </p:nvSpPr>
        <p:spPr>
          <a:xfrm>
            <a:off x="7999120" y="5273774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3-2.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CacheSystem.vhd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97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原創</a:t>
            </a:r>
            <a:r>
              <a:rPr lang="en-US" altLang="zh-TW" dirty="0">
                <a:hlinkClick r:id="rId2"/>
              </a:rPr>
              <a:t>】bmp</a:t>
            </a:r>
            <a:r>
              <a:rPr lang="zh-TW" altLang="en-US" dirty="0">
                <a:hlinkClick r:id="rId2"/>
              </a:rPr>
              <a:t>轉</a:t>
            </a:r>
            <a:r>
              <a:rPr lang="en-US" altLang="zh-TW" dirty="0" err="1">
                <a:hlinkClick r:id="rId2"/>
              </a:rPr>
              <a:t>mif</a:t>
            </a:r>
            <a:r>
              <a:rPr lang="zh-TW" altLang="en-US" dirty="0">
                <a:hlinkClick r:id="rId2"/>
              </a:rPr>
              <a:t>、</a:t>
            </a:r>
            <a:r>
              <a:rPr lang="en-US" altLang="zh-TW" dirty="0" err="1">
                <a:hlinkClick r:id="rId2"/>
              </a:rPr>
              <a:t>coe</a:t>
            </a:r>
            <a:r>
              <a:rPr lang="zh-TW" altLang="en-US" dirty="0">
                <a:hlinkClick r:id="rId2"/>
              </a:rPr>
              <a:t>或</a:t>
            </a:r>
            <a:r>
              <a:rPr lang="en-US" altLang="zh-TW" dirty="0">
                <a:hlinkClick r:id="rId2"/>
              </a:rPr>
              <a:t>hex</a:t>
            </a:r>
            <a:r>
              <a:rPr lang="zh-TW" altLang="en-US" dirty="0">
                <a:hlinkClick r:id="rId2"/>
              </a:rPr>
              <a:t>軟體發佈及使用介紹 </a:t>
            </a:r>
            <a:r>
              <a:rPr lang="en-US" altLang="zh-TW" dirty="0">
                <a:hlinkClick r:id="rId2"/>
              </a:rPr>
              <a:t>...</a:t>
            </a:r>
            <a:endParaRPr lang="en-US" altLang="zh-TW" dirty="0"/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testbench error:</a:t>
            </a:r>
          </a:p>
          <a:p>
            <a:pPr lvl="2"/>
            <a:r>
              <a:rPr lang="en-US" altLang="zh-TW" dirty="0">
                <a:hlinkClick r:id="rId3"/>
              </a:rPr>
              <a:t>https://support.xilinx.com/s/question/0D52E00006hpsIZSAY/usfxsim62-elaborate-step-failed-with-errors-at-vivado-20152-behavioural-simulation?language=en_US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F2919-82D5-4A97-B135-B89A4EF6BE42}"/>
              </a:ext>
            </a:extLst>
          </p:cNvPr>
          <p:cNvSpPr txBox="1"/>
          <p:nvPr/>
        </p:nvSpPr>
        <p:spPr>
          <a:xfrm>
            <a:off x="838200" y="14479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2900509" y="1859581"/>
            <a:ext cx="3359884" cy="290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五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2023/5/31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~2023/6/6:</a:t>
            </a: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buffer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Cache system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 Ram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Cache 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2023/6/7~2023/6/13: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Bram(640x480)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Sobel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218857" y="1575147"/>
            <a:ext cx="9811343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輸入灰階圖檔</a:t>
            </a:r>
            <a:r>
              <a:rPr lang="en-US" altLang="zh-TW" dirty="0"/>
              <a:t>(.bmp)</a:t>
            </a:r>
          </a:p>
          <a:p>
            <a:pPr marL="742950" lvl="2" indent="-285750"/>
            <a:r>
              <a:rPr lang="zh-TW" altLang="en-US" dirty="0"/>
              <a:t>圖檔格式</a:t>
            </a:r>
            <a:r>
              <a:rPr lang="en-US" altLang="zh-TW" dirty="0"/>
              <a:t>: unit8</a:t>
            </a:r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檢測記憶體儲存圖形的邊緣</a:t>
            </a:r>
            <a:r>
              <a:rPr lang="en-US" altLang="zh-TW" dirty="0"/>
              <a:t>(img_gray2img_edge)</a:t>
            </a:r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525) </a:t>
            </a:r>
          </a:p>
          <a:p>
            <a:pPr marL="1200150" lvl="3" indent="-285750"/>
            <a:r>
              <a:rPr lang="zh-TW" altLang="en-US" dirty="0"/>
              <a:t>按鈕</a:t>
            </a:r>
            <a:r>
              <a:rPr lang="en-US" altLang="zh-TW" dirty="0"/>
              <a:t>x2(</a:t>
            </a:r>
            <a:r>
              <a:rPr lang="zh-TW" altLang="en-US" dirty="0"/>
              <a:t>調變</a:t>
            </a:r>
            <a:r>
              <a:rPr lang="en-US" altLang="zh-TW" dirty="0"/>
              <a:t>threshold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pPr marL="1200150" lvl="3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 err="1"/>
              <a:t>VGA_clock</a:t>
            </a:r>
            <a:r>
              <a:rPr lang="en-US" altLang="zh-TW" dirty="0"/>
              <a:t> = 50M(Hz)</a:t>
            </a:r>
          </a:p>
          <a:p>
            <a:pPr marL="742950" lvl="2" indent="-285750"/>
            <a:r>
              <a:rPr lang="en-US" altLang="zh-TW" dirty="0"/>
              <a:t>800x525 (FPS = 59.5248)</a:t>
            </a:r>
          </a:p>
          <a:p>
            <a:pPr marL="1200150" lvl="3" indent="-28575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7170672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IEEE.STD_LOGIC_ARITH.ALL;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Sobel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convolution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BCB7759-0BEE-473D-9949-A980099D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18" y="1942896"/>
            <a:ext cx="5857875" cy="37433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9DC2DC-6281-4EC8-AEDF-1EB645B7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6" y="2624396"/>
            <a:ext cx="5251720" cy="251472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FA912-F4AE-4B48-913B-6B5AC39B177C}"/>
              </a:ext>
            </a:extLst>
          </p:cNvPr>
          <p:cNvSpPr txBox="1"/>
          <p:nvPr/>
        </p:nvSpPr>
        <p:spPr>
          <a:xfrm>
            <a:off x="1802165" y="5228007"/>
            <a:ext cx="7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Gx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98E7C9C-1142-4A77-A985-D0AAA5938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928" y="1629530"/>
            <a:ext cx="7652143" cy="41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87293</TotalTime>
  <Words>850</Words>
  <Application>Microsoft Office PowerPoint</Application>
  <PresentationFormat>寬螢幕</PresentationFormat>
  <Paragraphs>185</Paragraphs>
  <Slides>24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標楷體</vt:lpstr>
      <vt:lpstr>Arial</vt:lpstr>
      <vt:lpstr>Calibri</vt:lpstr>
      <vt:lpstr>Times New Roman</vt:lpstr>
      <vt:lpstr>Office 佈景主題</vt:lpstr>
      <vt:lpstr>專案進度報告 Block Ram, Sobel</vt:lpstr>
      <vt:lpstr>控管記錄 – NAS (2023/6/1)</vt:lpstr>
      <vt:lpstr>控管記錄 - Git (2023/6/1)</vt:lpstr>
      <vt:lpstr>PowerPoint 簡報</vt:lpstr>
      <vt:lpstr>需求列表 – 軟體需求 (2023/5/27更新)</vt:lpstr>
      <vt:lpstr>需求列表 – 硬體與環境需求 (2023/5/27更新)</vt:lpstr>
      <vt:lpstr>模組列表 (2023/5/27更新)</vt:lpstr>
      <vt:lpstr>系統分析 – Sobel (2023/5/27更新)</vt:lpstr>
      <vt:lpstr>系統分析 – Break down (2023/5/27更新)</vt:lpstr>
      <vt:lpstr>專案架構圖 – 方塊圖(2023/5/27更新)</vt:lpstr>
      <vt:lpstr>專案架構圖 – 硬體流程圖(2023/5/28更新)</vt:lpstr>
      <vt:lpstr>專案架構圖 – 方塊圖(2023/5/31更新)</vt:lpstr>
      <vt:lpstr>成果展示 – 週進度項目 (2023/5/31)</vt:lpstr>
      <vt:lpstr>成果展示 – 單元測試:line buffer(1/2)</vt:lpstr>
      <vt:lpstr>成果展示 – 單元測試:line buffer(2/2)</vt:lpstr>
      <vt:lpstr>成果展示 – 單元測試: Cache system(1/2)</vt:lpstr>
      <vt:lpstr>成果展示 – 單元測試: Cache system(2/2)</vt:lpstr>
      <vt:lpstr>成果展示 – 單元測試: Sobel波形模擬</vt:lpstr>
      <vt:lpstr>成果展示 –Bram_VGA + Sobel 波形模擬</vt:lpstr>
      <vt:lpstr>預期進度</vt:lpstr>
      <vt:lpstr>問題記錄 - (軟體問題)</vt:lpstr>
      <vt:lpstr>問題記錄 - (軟體問題)</vt:lpstr>
      <vt:lpstr>問題記錄 -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4403</cp:revision>
  <dcterms:created xsi:type="dcterms:W3CDTF">2019-03-11T13:47:46Z</dcterms:created>
  <dcterms:modified xsi:type="dcterms:W3CDTF">2023-05-28T06:42:28Z</dcterms:modified>
</cp:coreProperties>
</file>