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9" r:id="rId2"/>
    <p:sldId id="1257" r:id="rId3"/>
    <p:sldId id="1280" r:id="rId4"/>
    <p:sldId id="1267" r:id="rId5"/>
    <p:sldId id="1142" r:id="rId6"/>
    <p:sldId id="269" r:id="rId7"/>
    <p:sldId id="614" r:id="rId8"/>
    <p:sldId id="1250" r:id="rId9"/>
    <p:sldId id="1136" r:id="rId10"/>
    <p:sldId id="1281" r:id="rId11"/>
    <p:sldId id="261" r:id="rId12"/>
    <p:sldId id="1287" r:id="rId13"/>
    <p:sldId id="1292" r:id="rId14"/>
    <p:sldId id="1258" r:id="rId15"/>
    <p:sldId id="1282" r:id="rId16"/>
    <p:sldId id="1293" r:id="rId17"/>
    <p:sldId id="1294" r:id="rId18"/>
    <p:sldId id="1295" r:id="rId19"/>
    <p:sldId id="271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>
            <p14:sldId id="1257"/>
          </p14:sldIdLst>
        </p14:section>
        <p14:section name="控管紀錄(Git)" id="{6A277EEA-9672-4024-8708-20A0F39A99C0}">
          <p14:sldIdLst>
            <p14:sldId id="1280"/>
          </p14:sldIdLst>
        </p14:section>
        <p14:section name="進度統整" id="{9DD50ACF-4175-4751-9D6B-498445AED633}">
          <p14:sldIdLst>
            <p14:sldId id="1267"/>
          </p14:sldIdLst>
        </p14:section>
        <p14:section name="需求列表" id="{DE023DAD-9EED-426D-8EB3-17248E4D00C3}">
          <p14:sldIdLst>
            <p14:sldId id="1142"/>
            <p14:sldId id="269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0"/>
          </p14:sldIdLst>
        </p14:section>
        <p14:section name="專案架構" id="{1EBCE073-09FA-4CD3-BDCF-56A4EDB986FF}">
          <p14:sldIdLst>
            <p14:sldId id="1136"/>
            <p14:sldId id="1281"/>
          </p14:sldIdLst>
        </p14:section>
        <p14:section name="成果展示(2022/11/18)" id="{70DC3051-68F9-4DEC-9A31-AFAFBB0B0227}">
          <p14:sldIdLst>
            <p14:sldId id="261"/>
            <p14:sldId id="1287"/>
            <p14:sldId id="1292"/>
            <p14:sldId id="1258"/>
          </p14:sldIdLst>
        </p14:section>
        <p14:section name="問題紀錄" id="{E54951B3-F25C-472E-B15E-EA7E37F6D2ED}">
          <p14:sldIdLst>
            <p14:sldId id="1282"/>
            <p14:sldId id="1293"/>
            <p14:sldId id="1294"/>
            <p14:sldId id="1295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496" autoAdjust="0"/>
  </p:normalViewPr>
  <p:slideViewPr>
    <p:cSldViewPr snapToGrid="0">
      <p:cViewPr varScale="1">
        <p:scale>
          <a:sx n="72" d="100"/>
          <a:sy n="72" d="100"/>
        </p:scale>
        <p:origin x="420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2023/4/26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2023/4/26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977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64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652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295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557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052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246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068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ng.com/ck/a?!&amp;&amp;p=28602869008acb83JmltdHM9MTY4MjQ2NzIwMCZpZ3VpZD0yMWY5NmUwZS03ZTdjLTYzY2MtMTA0OC03Y2YxN2ZlODYyODQmaW5zaWQ9NTI2Mg&amp;ptn=3&amp;hsh=3&amp;fclid=21f96e0e-7e7c-63cc-1048-7cf17fe86284&amp;psq=vhdl+inout+port&amp;u=a1aHR0cHM6Ly9kdHlza3kubW9lL2FydGljbGUvU2tpbGwtMjAxNF8wNV8xMl9i&amp;ntb=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專案進度報告</a:t>
            </a:r>
            <a:br>
              <a:rPr lang="en-US" altLang="zh-TW" sz="4000" b="0" dirty="0"/>
            </a:br>
            <a:r>
              <a:rPr lang="zh-TW" altLang="en-US" sz="5600" b="0" dirty="0"/>
              <a:t>板子互連</a:t>
            </a:r>
            <a:r>
              <a:rPr lang="en-US" altLang="zh-TW" sz="5600" b="0" dirty="0"/>
              <a:t>_</a:t>
            </a:r>
            <a:r>
              <a:rPr lang="zh-TW" altLang="en-US" sz="5600" b="0" dirty="0"/>
              <a:t>乒乓球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人：吳東穎</a:t>
            </a:r>
            <a:endParaRPr lang="en-US" altLang="zh-TW" dirty="0"/>
          </a:p>
          <a:p>
            <a:r>
              <a:rPr lang="zh-TW" altLang="en-US" dirty="0"/>
              <a:t>目前成員：吳東穎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2023/4/10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2023/3/24</a:t>
            </a:r>
          </a:p>
          <a:p>
            <a:pPr algn="l"/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9"/>
    </mc:Choice>
    <mc:Fallback xmlns="">
      <p:transition spd="slow" advTm="24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FSM</a:t>
            </a:r>
            <a:r>
              <a:rPr lang="en-US" altLang="zh-TW" sz="4000" dirty="0"/>
              <a:t>(2023/3/24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1418FC8-10D4-44FF-AB1F-106FC9BD9131}"/>
              </a:ext>
            </a:extLst>
          </p:cNvPr>
          <p:cNvSpPr txBox="1"/>
          <p:nvPr/>
        </p:nvSpPr>
        <p:spPr>
          <a:xfrm>
            <a:off x="1757779" y="1527164"/>
            <a:ext cx="6977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乒乓球互連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FFF422-6991-45D6-A231-B4A7B539F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462" y="4544394"/>
            <a:ext cx="299541" cy="14549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D721562-98F7-471B-94E0-E36907EEB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727" y="1206060"/>
            <a:ext cx="5472545" cy="499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45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4A1B0F57-0982-4059-B5C8-3E99E47EBA65}"/>
              </a:ext>
            </a:extLst>
          </p:cNvPr>
          <p:cNvSpPr txBox="1">
            <a:spLocks/>
          </p:cNvSpPr>
          <p:nvPr/>
        </p:nvSpPr>
        <p:spPr>
          <a:xfrm>
            <a:off x="1618128" y="1710772"/>
            <a:ext cx="9283652" cy="3278477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zh-TW" altLang="en-US" sz="1800" dirty="0">
                <a:latin typeface="標楷體" panose="03000509000000000000" pitchFamily="65" charset="-120"/>
              </a:rPr>
              <a:t>單元測試</a:t>
            </a:r>
            <a:r>
              <a:rPr lang="en-US" altLang="zh-TW" sz="1800" dirty="0">
                <a:latin typeface="標楷體" panose="03000509000000000000" pitchFamily="65" charset="-120"/>
              </a:rPr>
              <a:t>:</a:t>
            </a:r>
            <a:r>
              <a:rPr lang="en-US" altLang="zh-TW" sz="1800" dirty="0" err="1"/>
              <a:t>inout</a:t>
            </a:r>
            <a:r>
              <a:rPr lang="zh-TW" altLang="en-US" sz="1800" dirty="0">
                <a:latin typeface="標楷體" panose="03000509000000000000" pitchFamily="65" charset="-120"/>
              </a:rPr>
              <a:t>腳</a:t>
            </a:r>
            <a:r>
              <a:rPr lang="en-US" altLang="zh-TW" sz="1800" dirty="0"/>
              <a:t>&amp;</a:t>
            </a:r>
            <a:r>
              <a:rPr lang="zh-TW" altLang="en-US" sz="1800" dirty="0">
                <a:latin typeface="標楷體" panose="03000509000000000000" pitchFamily="65" charset="-120"/>
              </a:rPr>
              <a:t>下拉電阻</a:t>
            </a:r>
            <a:endParaRPr lang="en-US" altLang="zh-TW" sz="1800" dirty="0">
              <a:latin typeface="標楷體" panose="03000509000000000000" pitchFamily="65" charset="-120"/>
            </a:endParaRPr>
          </a:p>
          <a:p>
            <a:pPr marL="285750" lvl="1" indent="-285750"/>
            <a:r>
              <a:rPr lang="en-US" altLang="zh-TW" sz="1800" dirty="0"/>
              <a:t>FSM</a:t>
            </a:r>
            <a:r>
              <a:rPr lang="zh-TW" altLang="en-US" sz="1800" dirty="0"/>
              <a:t>加上漏接</a:t>
            </a:r>
            <a:r>
              <a:rPr lang="en-US" altLang="zh-TW" sz="1800" dirty="0"/>
              <a:t>&amp;</a:t>
            </a:r>
            <a:r>
              <a:rPr lang="zh-TW" altLang="en-US" sz="1800" dirty="0"/>
              <a:t>搶拍</a:t>
            </a:r>
            <a:endParaRPr lang="en-US" altLang="zh-TW" sz="1800" dirty="0"/>
          </a:p>
        </p:txBody>
      </p:sp>
      <p:sp>
        <p:nvSpPr>
          <p:cNvPr id="8" name="標題 2">
            <a:extLst>
              <a:ext uri="{FF2B5EF4-FFF2-40B4-BE49-F238E27FC236}">
                <a16:creationId xmlns:a16="http://schemas.microsoft.com/office/drawing/2014/main" id="{69E0405C-A713-4890-AE44-DF0783C1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週進度項目 </a:t>
            </a:r>
            <a:r>
              <a:rPr lang="en-US" altLang="zh-TW" sz="3200" dirty="0"/>
              <a:t>(2023/3/24)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zh-TW" altLang="en-US" sz="3200" dirty="0">
                <a:latin typeface="標楷體" panose="03000509000000000000" pitchFamily="65" charset="-120"/>
              </a:rPr>
              <a:t>單元測試</a:t>
            </a:r>
            <a:r>
              <a:rPr lang="en-US" altLang="zh-TW" sz="3200" dirty="0" err="1"/>
              <a:t>inout</a:t>
            </a:r>
            <a:r>
              <a:rPr lang="zh-TW" altLang="en-US" sz="3200" dirty="0">
                <a:latin typeface="標楷體" panose="03000509000000000000" pitchFamily="65" charset="-120"/>
              </a:rPr>
              <a:t>腳</a:t>
            </a:r>
            <a:r>
              <a:rPr lang="en-US" altLang="zh-TW" sz="3200" dirty="0"/>
              <a:t>&amp;</a:t>
            </a:r>
            <a:r>
              <a:rPr lang="zh-TW" altLang="en-US" sz="3200" dirty="0">
                <a:latin typeface="標楷體" panose="03000509000000000000" pitchFamily="65" charset="-120"/>
              </a:rPr>
              <a:t>下拉電阻</a:t>
            </a:r>
            <a:r>
              <a:rPr lang="en-US" altLang="zh-TW" sz="3200" dirty="0"/>
              <a:t>(2023/3/24)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472203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麵包版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inout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腳並連下拉電阻、兩個板子共地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7383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/>
              <a:t>FSM</a:t>
            </a:r>
            <a:r>
              <a:rPr lang="zh-TW" altLang="en-US" sz="3200" dirty="0"/>
              <a:t>加上漏接</a:t>
            </a:r>
            <a:r>
              <a:rPr lang="en-US" altLang="zh-TW" sz="3200" dirty="0"/>
              <a:t>&amp;</a:t>
            </a:r>
            <a:r>
              <a:rPr lang="zh-TW" altLang="en-US" sz="3200" dirty="0"/>
              <a:t>搶拍</a:t>
            </a:r>
            <a:r>
              <a:rPr lang="en-US" altLang="zh-TW" sz="3200" dirty="0"/>
              <a:t>(2023/3/24)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472202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2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pong_con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雙方以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按鈕擊球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A337AD0-263C-415E-B4F1-4E075D291556}"/>
              </a:ext>
            </a:extLst>
          </p:cNvPr>
          <p:cNvSpPr txBox="1"/>
          <p:nvPr/>
        </p:nvSpPr>
        <p:spPr>
          <a:xfrm>
            <a:off x="2890681" y="5669617"/>
            <a:ext cx="1848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漏接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發球置左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D31011E-9A66-434B-9EC7-95F8A4A33AA8}"/>
              </a:ext>
            </a:extLst>
          </p:cNvPr>
          <p:cNvSpPr txBox="1"/>
          <p:nvPr/>
        </p:nvSpPr>
        <p:spPr>
          <a:xfrm>
            <a:off x="8036585" y="5669617"/>
            <a:ext cx="1171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來回接球</a:t>
            </a:r>
          </a:p>
        </p:txBody>
      </p:sp>
    </p:spTree>
    <p:extLst>
      <p:ext uri="{BB962C8B-B14F-4D97-AF65-F5344CB8AC3E}">
        <p14:creationId xmlns:p14="http://schemas.microsoft.com/office/powerpoint/2010/main" val="3698673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3" indent="0">
              <a:buNone/>
            </a:pPr>
            <a:endParaRPr lang="en-US" altLang="zh-TW" sz="1800" dirty="0"/>
          </a:p>
          <a:p>
            <a:pPr marL="914400" lvl="3" indent="0">
              <a:buNone/>
            </a:pPr>
            <a:endParaRPr lang="en-US" altLang="zh-TW" sz="1800" dirty="0"/>
          </a:p>
          <a:p>
            <a:pPr marL="999000" lvl="2" indent="0">
              <a:buNone/>
            </a:pPr>
            <a:r>
              <a:rPr lang="zh-TW" altLang="en-US" sz="1800" b="1" dirty="0">
                <a:latin typeface="標楷體" panose="03000509000000000000" pitchFamily="65" charset="-120"/>
              </a:rPr>
              <a:t>三月：</a:t>
            </a:r>
            <a:endParaRPr lang="en-US" altLang="zh-TW" sz="1800" b="1" dirty="0">
              <a:latin typeface="標楷體" panose="03000509000000000000" pitchFamily="65" charset="-120"/>
            </a:endParaRPr>
          </a:p>
          <a:p>
            <a:pPr marL="1058400" lvl="3" indent="-144000"/>
            <a:r>
              <a:rPr lang="en-US" altLang="zh-TW" sz="1800" b="1" dirty="0">
                <a:latin typeface="標楷體" panose="03000509000000000000" pitchFamily="65" charset="-120"/>
              </a:rPr>
              <a:t>2023/3/25-2023/4/30</a:t>
            </a:r>
            <a:r>
              <a:rPr lang="zh-TW" altLang="en-US" sz="1800" b="1" dirty="0">
                <a:latin typeface="標楷體" panose="03000509000000000000" pitchFamily="65" charset="-120"/>
              </a:rPr>
              <a:t>：</a:t>
            </a:r>
            <a:endParaRPr lang="en-US" altLang="zh-TW" sz="1800" b="1" dirty="0">
              <a:latin typeface="標楷體" panose="03000509000000000000" pitchFamily="65" charset="-120"/>
            </a:endParaRPr>
          </a:p>
          <a:p>
            <a:pPr marL="1200150" lvl="3" indent="-285750"/>
            <a:r>
              <a:rPr lang="zh-TW" altLang="en-US" sz="1800" dirty="0"/>
              <a:t>乒乓球，兩塊板子互連，以</a:t>
            </a:r>
            <a:r>
              <a:rPr lang="en-US" altLang="zh-TW" sz="1800" dirty="0"/>
              <a:t>VGA</a:t>
            </a:r>
            <a:r>
              <a:rPr lang="zh-TW" altLang="en-US" sz="1800" dirty="0"/>
              <a:t>顯示</a:t>
            </a:r>
            <a:endParaRPr lang="en-US" altLang="zh-TW" sz="1800" dirty="0"/>
          </a:p>
          <a:p>
            <a:pPr marL="1200150" lvl="3" indent="-285750"/>
            <a:r>
              <a:rPr lang="zh-TW" altLang="en-US" sz="1800" dirty="0"/>
              <a:t>將圖案合成</a:t>
            </a:r>
            <a:r>
              <a:rPr lang="en-US" altLang="zh-TW" sz="1800" dirty="0"/>
              <a:t>block ram </a:t>
            </a:r>
            <a:endParaRPr lang="zh-TW" altLang="en-US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5"/>
            <a:ext cx="10515600" cy="720000"/>
          </a:xfrm>
        </p:spPr>
        <p:txBody>
          <a:bodyPr/>
          <a:lstStyle/>
          <a:p>
            <a:r>
              <a:rPr lang="zh-TW" altLang="en-US" dirty="0"/>
              <a:t>預期進度</a:t>
            </a:r>
          </a:p>
        </p:txBody>
      </p:sp>
    </p:spTree>
    <p:extLst>
      <p:ext uri="{BB962C8B-B14F-4D97-AF65-F5344CB8AC3E}">
        <p14:creationId xmlns:p14="http://schemas.microsoft.com/office/powerpoint/2010/main" val="5341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201850"/>
            <a:ext cx="11048999" cy="5026422"/>
          </a:xfrm>
        </p:spPr>
        <p:txBody>
          <a:bodyPr/>
          <a:lstStyle/>
          <a:p>
            <a:endParaRPr lang="en-US" altLang="zh-TW" sz="1200" dirty="0"/>
          </a:p>
          <a:p>
            <a:endParaRPr lang="en-US" altLang="zh-TW" sz="1200" dirty="0"/>
          </a:p>
          <a:p>
            <a:pPr lvl="1"/>
            <a:r>
              <a:rPr lang="en-US" altLang="zh-TW" sz="1800" dirty="0"/>
              <a:t>Q1:</a:t>
            </a:r>
            <a:r>
              <a:rPr lang="zh-TW" altLang="en-US" sz="1800" dirty="0"/>
              <a:t> 球傳到</a:t>
            </a:r>
            <a:r>
              <a:rPr lang="en-US" altLang="zh-TW" sz="1800" dirty="0" err="1"/>
              <a:t>inout</a:t>
            </a:r>
            <a:r>
              <a:rPr lang="zh-TW" altLang="en-US" sz="1800" dirty="0"/>
              <a:t>腳會消失一下</a:t>
            </a:r>
            <a:r>
              <a:rPr lang="en-US" altLang="zh-TW" sz="1800" dirty="0"/>
              <a:t>?</a:t>
            </a:r>
          </a:p>
          <a:p>
            <a:pPr lvl="1"/>
            <a:r>
              <a:rPr lang="en-US" altLang="zh-TW" sz="1800" dirty="0"/>
              <a:t>A1:</a:t>
            </a:r>
            <a:r>
              <a:rPr lang="zh-TW" altLang="en-US" sz="1800" dirty="0"/>
              <a:t> </a:t>
            </a:r>
            <a:r>
              <a:rPr lang="en-US" altLang="zh-TW" sz="1800" dirty="0" err="1"/>
              <a:t>inout</a:t>
            </a:r>
            <a:r>
              <a:rPr lang="zh-TW" altLang="en-US" sz="1800" dirty="0"/>
              <a:t>腳程式改寫</a:t>
            </a:r>
            <a:endParaRPr lang="en-US" altLang="zh-TW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A57CBA4-912D-404A-93A9-5DB2FDB75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863" y="3928926"/>
            <a:ext cx="7313671" cy="91508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D59B565-7E10-43ED-B2C0-FA2F33DBD630}"/>
              </a:ext>
            </a:extLst>
          </p:cNvPr>
          <p:cNvSpPr txBox="1"/>
          <p:nvPr/>
        </p:nvSpPr>
        <p:spPr>
          <a:xfrm>
            <a:off x="6592794" y="5048945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三態閘改寫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B642B5-5575-44DC-92FD-BF44D55799EE}"/>
              </a:ext>
            </a:extLst>
          </p:cNvPr>
          <p:cNvSpPr/>
          <p:nvPr/>
        </p:nvSpPr>
        <p:spPr>
          <a:xfrm>
            <a:off x="7022237" y="3986070"/>
            <a:ext cx="3018408" cy="2752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76667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36B5F7FC-0580-4B0D-915F-1E63EA398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389" y="3204765"/>
            <a:ext cx="6032810" cy="1930499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201850"/>
            <a:ext cx="11048999" cy="5026422"/>
          </a:xfrm>
        </p:spPr>
        <p:txBody>
          <a:bodyPr/>
          <a:lstStyle/>
          <a:p>
            <a:endParaRPr lang="en-US" altLang="zh-TW" sz="1200" dirty="0"/>
          </a:p>
          <a:p>
            <a:endParaRPr lang="en-US" altLang="zh-TW" sz="1200" dirty="0"/>
          </a:p>
          <a:p>
            <a:pPr lvl="1"/>
            <a:r>
              <a:rPr lang="en-US" altLang="zh-TW" sz="1800" dirty="0"/>
              <a:t>Q2:</a:t>
            </a:r>
            <a:r>
              <a:rPr lang="zh-TW" altLang="en-US" sz="1800" dirty="0"/>
              <a:t> 球傳不到</a:t>
            </a:r>
            <a:r>
              <a:rPr lang="en-US" altLang="zh-TW" sz="1800" dirty="0"/>
              <a:t>ply2?</a:t>
            </a:r>
          </a:p>
          <a:p>
            <a:pPr lvl="1"/>
            <a:r>
              <a:rPr lang="en-US" altLang="zh-TW" sz="1800" dirty="0"/>
              <a:t>A2:</a:t>
            </a:r>
            <a:r>
              <a:rPr lang="zh-TW" altLang="en-US" sz="1800" dirty="0"/>
              <a:t> </a:t>
            </a:r>
            <a:r>
              <a:rPr lang="en-US" altLang="zh-TW" sz="1800" dirty="0"/>
              <a:t>ply2</a:t>
            </a:r>
            <a:r>
              <a:rPr lang="zh-TW" altLang="en-US" sz="1800" dirty="0"/>
              <a:t>的初始狀態與</a:t>
            </a:r>
            <a:r>
              <a:rPr lang="en-US" altLang="zh-TW" sz="1800" dirty="0"/>
              <a:t>ply1</a:t>
            </a:r>
            <a:r>
              <a:rPr lang="zh-TW" altLang="en-US" sz="1800" dirty="0"/>
              <a:t>不同</a:t>
            </a:r>
            <a:endParaRPr lang="en-US" altLang="zh-TW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59B565-7E10-43ED-B2C0-FA2F33DBD630}"/>
              </a:ext>
            </a:extLst>
          </p:cNvPr>
          <p:cNvSpPr txBox="1"/>
          <p:nvPr/>
        </p:nvSpPr>
        <p:spPr>
          <a:xfrm>
            <a:off x="6676078" y="5286818"/>
            <a:ext cx="1627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2.FSM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改寫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B642B5-5575-44DC-92FD-BF44D55799EE}"/>
              </a:ext>
            </a:extLst>
          </p:cNvPr>
          <p:cNvSpPr/>
          <p:nvPr/>
        </p:nvSpPr>
        <p:spPr>
          <a:xfrm>
            <a:off x="5925469" y="4059044"/>
            <a:ext cx="1163729" cy="2752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756533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201850"/>
            <a:ext cx="11048999" cy="5026422"/>
          </a:xfrm>
        </p:spPr>
        <p:txBody>
          <a:bodyPr/>
          <a:lstStyle/>
          <a:p>
            <a:endParaRPr lang="en-US" altLang="zh-TW" sz="1200" dirty="0"/>
          </a:p>
          <a:p>
            <a:endParaRPr lang="en-US" altLang="zh-TW" sz="1200" dirty="0"/>
          </a:p>
          <a:p>
            <a:pPr lvl="1"/>
            <a:r>
              <a:rPr lang="en-US" altLang="zh-TW" sz="1800" dirty="0"/>
              <a:t>Q3:</a:t>
            </a:r>
            <a:r>
              <a:rPr lang="zh-TW" altLang="en-US" sz="1800" dirty="0"/>
              <a:t> </a:t>
            </a:r>
            <a:r>
              <a:rPr lang="en-US" altLang="zh-TW" sz="1800" dirty="0">
                <a:solidFill>
                  <a:srgbClr val="FF0000"/>
                </a:solidFill>
              </a:rPr>
              <a:t>ply2</a:t>
            </a:r>
            <a:r>
              <a:rPr lang="zh-TW" altLang="en-US" sz="1800" dirty="0">
                <a:solidFill>
                  <a:srgbClr val="FF0000"/>
                </a:solidFill>
              </a:rPr>
              <a:t>回傳時閃爍一下</a:t>
            </a:r>
            <a:r>
              <a:rPr lang="en-US" altLang="zh-TW" sz="1800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altLang="zh-TW" sz="1800" dirty="0"/>
              <a:t>A3:</a:t>
            </a:r>
            <a:r>
              <a:rPr lang="zh-TW" altLang="en-US" sz="1800" dirty="0"/>
              <a:t> </a:t>
            </a:r>
            <a:r>
              <a:rPr lang="zh-TW" altLang="en-US" sz="1800" dirty="0">
                <a:solidFill>
                  <a:srgbClr val="FF0000"/>
                </a:solidFill>
              </a:rPr>
              <a:t>等轉態</a:t>
            </a:r>
            <a:r>
              <a:rPr lang="zh-TW" altLang="en-US" sz="1800" dirty="0"/>
              <a:t>才轉向</a:t>
            </a:r>
            <a:endParaRPr lang="en-US" altLang="zh-TW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59B565-7E10-43ED-B2C0-FA2F33DBD630}"/>
              </a:ext>
            </a:extLst>
          </p:cNvPr>
          <p:cNvSpPr txBox="1"/>
          <p:nvPr/>
        </p:nvSpPr>
        <p:spPr>
          <a:xfrm>
            <a:off x="3410951" y="5223794"/>
            <a:ext cx="1627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方向改寫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5C7052B-943D-4733-B05A-14190BEC3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383" y="2472137"/>
            <a:ext cx="5317256" cy="262789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BB642B5-5575-44DC-92FD-BF44D55799EE}"/>
              </a:ext>
            </a:extLst>
          </p:cNvPr>
          <p:cNvSpPr/>
          <p:nvPr/>
        </p:nvSpPr>
        <p:spPr>
          <a:xfrm>
            <a:off x="8014608" y="3198181"/>
            <a:ext cx="1706440" cy="6192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3791671-9B8E-4941-96EE-FC8F50806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695" y="5212774"/>
            <a:ext cx="4233826" cy="76070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34AA2FB-37BD-4FD3-A156-85FFB515D197}"/>
              </a:ext>
            </a:extLst>
          </p:cNvPr>
          <p:cNvSpPr/>
          <p:nvPr/>
        </p:nvSpPr>
        <p:spPr>
          <a:xfrm>
            <a:off x="8030739" y="5256883"/>
            <a:ext cx="2064792" cy="6192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87499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201850"/>
            <a:ext cx="11048999" cy="5026422"/>
          </a:xfrm>
        </p:spPr>
        <p:txBody>
          <a:bodyPr/>
          <a:lstStyle/>
          <a:p>
            <a:endParaRPr lang="en-US" altLang="zh-TW" sz="1200" dirty="0"/>
          </a:p>
          <a:p>
            <a:pPr lvl="1"/>
            <a:r>
              <a:rPr lang="en-US" altLang="zh-TW" sz="1800" dirty="0"/>
              <a:t>Q4:</a:t>
            </a:r>
            <a:r>
              <a:rPr lang="zh-TW" altLang="en-US" sz="1800" dirty="0"/>
              <a:t> </a:t>
            </a:r>
            <a:r>
              <a:rPr lang="en-US" altLang="zh-TW" sz="1800" dirty="0"/>
              <a:t>ply2</a:t>
            </a:r>
            <a:r>
              <a:rPr lang="zh-TW" altLang="en-US" sz="1800" dirty="0"/>
              <a:t>球不會落地</a:t>
            </a:r>
            <a:r>
              <a:rPr lang="en-US" altLang="zh-TW" sz="1800" dirty="0"/>
              <a:t>?</a:t>
            </a:r>
          </a:p>
          <a:p>
            <a:pPr lvl="1"/>
            <a:r>
              <a:rPr lang="en-US" altLang="zh-TW" sz="1800" dirty="0"/>
              <a:t>A4:</a:t>
            </a:r>
            <a:r>
              <a:rPr lang="zh-TW" altLang="en-US" sz="1800" dirty="0"/>
              <a:t> 改依</a:t>
            </a:r>
            <a:r>
              <a:rPr lang="en-US" altLang="zh-TW" sz="1800" dirty="0" err="1"/>
              <a:t>r_led_cnt</a:t>
            </a:r>
            <a:r>
              <a:rPr lang="zh-TW" altLang="en-US" sz="1800" dirty="0"/>
              <a:t>改向</a:t>
            </a:r>
            <a:endParaRPr lang="en-US" altLang="zh-TW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---</a:t>
            </a:r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59B565-7E10-43ED-B2C0-FA2F33DBD630}"/>
              </a:ext>
            </a:extLst>
          </p:cNvPr>
          <p:cNvSpPr txBox="1"/>
          <p:nvPr/>
        </p:nvSpPr>
        <p:spPr>
          <a:xfrm>
            <a:off x="8207596" y="5500778"/>
            <a:ext cx="1790175" cy="364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方向改寫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5C7052B-943D-4733-B05A-14190BEC3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913" y="2937136"/>
            <a:ext cx="5317256" cy="262789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BB642B5-5575-44DC-92FD-BF44D55799EE}"/>
              </a:ext>
            </a:extLst>
          </p:cNvPr>
          <p:cNvSpPr/>
          <p:nvPr/>
        </p:nvSpPr>
        <p:spPr>
          <a:xfrm>
            <a:off x="4234591" y="3311483"/>
            <a:ext cx="889694" cy="322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BC2A0A4-927D-4A5F-8C11-14B5DE3A5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431" y="3095765"/>
            <a:ext cx="4935369" cy="1933522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745D2007-7412-441B-AC7C-226CF03AEC4B}"/>
              </a:ext>
            </a:extLst>
          </p:cNvPr>
          <p:cNvSpPr/>
          <p:nvPr/>
        </p:nvSpPr>
        <p:spPr>
          <a:xfrm>
            <a:off x="9586947" y="3442081"/>
            <a:ext cx="978663" cy="322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920787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 lvl="1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VHDL </a:t>
            </a:r>
            <a:r>
              <a:rPr lang="en-US" altLang="zh-TW" dirty="0" err="1">
                <a:solidFill>
                  <a:srgbClr val="0563C1"/>
                </a:solidFill>
                <a:cs typeface="Times New Roman" panose="02020603050405020304" pitchFamily="18" charset="0"/>
              </a:rPr>
              <a:t>inout</a:t>
            </a:r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dirty="0" err="1">
                <a:hlinkClick r:id="rId2"/>
              </a:rPr>
              <a:t>inout</a:t>
            </a:r>
            <a:r>
              <a:rPr lang="zh-CN" altLang="en-US" dirty="0">
                <a:hlinkClick r:id="rId2"/>
              </a:rPr>
              <a:t>双向端口的使用 </a:t>
            </a:r>
            <a:r>
              <a:rPr lang="en-US" altLang="zh-CN" dirty="0">
                <a:hlinkClick r:id="rId2"/>
              </a:rPr>
              <a:t>- </a:t>
            </a:r>
            <a:r>
              <a:rPr lang="en-US" altLang="zh-CN" dirty="0" err="1">
                <a:hlinkClick r:id="rId2"/>
              </a:rPr>
              <a:t>dtysky</a:t>
            </a:r>
            <a:r>
              <a:rPr lang="en-US" altLang="zh-CN" dirty="0">
                <a:hlinkClick r:id="rId2"/>
              </a:rPr>
              <a:t>|</a:t>
            </a:r>
            <a:r>
              <a:rPr lang="zh-CN" altLang="en-US" dirty="0">
                <a:hlinkClick r:id="rId2"/>
              </a:rPr>
              <a:t>一个行者的轨迹</a:t>
            </a:r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sz="4400" dirty="0"/>
              <a:t>2023/3/24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596EB5-194B-41DD-9405-83C981B5180E}"/>
              </a:ext>
            </a:extLst>
          </p:cNvPr>
          <p:cNvSpPr/>
          <p:nvPr/>
        </p:nvSpPr>
        <p:spPr>
          <a:xfrm>
            <a:off x="92279" y="1235933"/>
            <a:ext cx="31207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G01: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SourceCode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N02-Architecture</a:t>
            </a:r>
          </a:p>
          <a:p>
            <a:pPr marL="285750" lvl="1" indent="-285750"/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N06-Demo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&amp;ppt</a:t>
            </a:r>
          </a:p>
          <a:p>
            <a:pPr marL="285750" lvl="1" indent="-285750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AA51CAA-4999-4128-9DB4-016CB70EE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026" y="1705483"/>
            <a:ext cx="8613352" cy="366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7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</a:t>
            </a:r>
            <a:r>
              <a:rPr lang="en-US" altLang="zh-TW" sz="4400" dirty="0"/>
              <a:t>2023/3/24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3DC123D-E0CD-4211-98C6-BFD743D60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353" y="1230396"/>
            <a:ext cx="7247293" cy="494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8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2">
            <a:extLst>
              <a:ext uri="{FF2B5EF4-FFF2-40B4-BE49-F238E27FC236}">
                <a16:creationId xmlns:a16="http://schemas.microsoft.com/office/drawing/2014/main" id="{675C1C10-19E3-45ED-8312-0885E5CCF2B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/>
              <a:t>進度統整</a:t>
            </a:r>
            <a:endParaRPr lang="zh-TW" altLang="en-US" dirty="0"/>
          </a:p>
        </p:txBody>
      </p:sp>
      <p:sp>
        <p:nvSpPr>
          <p:cNvPr id="9" name="內容版面配置區 1">
            <a:extLst>
              <a:ext uri="{FF2B5EF4-FFF2-40B4-BE49-F238E27FC236}">
                <a16:creationId xmlns:a16="http://schemas.microsoft.com/office/drawing/2014/main" id="{8FA84FBC-B753-4EEE-A868-94190EF4204E}"/>
              </a:ext>
            </a:extLst>
          </p:cNvPr>
          <p:cNvSpPr txBox="1">
            <a:spLocks/>
          </p:cNvSpPr>
          <p:nvPr/>
        </p:nvSpPr>
        <p:spPr>
          <a:xfrm>
            <a:off x="6606622" y="1676541"/>
            <a:ext cx="5485598" cy="3445878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>
                <a:latin typeface="標楷體" panose="03000509000000000000" pitchFamily="65" charset="-120"/>
              </a:rPr>
              <a:t>十二月：</a:t>
            </a:r>
            <a:endParaRPr lang="en-US" altLang="zh-TW" b="1" dirty="0">
              <a:latin typeface="標楷體" panose="03000509000000000000" pitchFamily="65" charset="-120"/>
            </a:endParaRPr>
          </a:p>
          <a:p>
            <a:pPr marL="144000" lvl="1" indent="-144000"/>
            <a:r>
              <a:rPr lang="en-US" altLang="zh-TW" b="1" dirty="0">
                <a:latin typeface="標楷體" panose="03000509000000000000" pitchFamily="65" charset="-120"/>
              </a:rPr>
              <a:t>2022/12/3~2022/12/12</a:t>
            </a:r>
            <a:r>
              <a:rPr lang="zh-TW" altLang="en-US" b="1" dirty="0">
                <a:latin typeface="標楷體" panose="03000509000000000000" pitchFamily="65" charset="-120"/>
              </a:rPr>
              <a:t>：</a:t>
            </a:r>
            <a:endParaRPr lang="en-US" altLang="zh-TW" b="1" dirty="0">
              <a:latin typeface="標楷體" panose="03000509000000000000" pitchFamily="65" charset="-120"/>
            </a:endParaRPr>
          </a:p>
          <a:p>
            <a:pPr marL="144000" lvl="1" indent="-144000"/>
            <a:r>
              <a:rPr lang="zh-TW" altLang="en-US" dirty="0">
                <a:latin typeface="標楷體" panose="03000509000000000000" pitchFamily="65" charset="-120"/>
              </a:rPr>
              <a:t>分析</a:t>
            </a:r>
            <a:r>
              <a:rPr lang="en-US" altLang="zh-TW" dirty="0">
                <a:cs typeface="Times New Roman" panose="02020603050405020304" pitchFamily="18" charset="0"/>
              </a:rPr>
              <a:t>VGA</a:t>
            </a:r>
            <a:r>
              <a:rPr lang="zh-TW" altLang="en-US" dirty="0">
                <a:latin typeface="標楷體" panose="03000509000000000000" pitchFamily="65" charset="-120"/>
              </a:rPr>
              <a:t>例題原理</a:t>
            </a:r>
            <a:endParaRPr lang="en-US" altLang="zh-TW" dirty="0">
              <a:latin typeface="標楷體" panose="03000509000000000000" pitchFamily="65" charset="-120"/>
            </a:endParaRPr>
          </a:p>
          <a:p>
            <a:pPr marL="144000" lvl="1" indent="-144000"/>
            <a:r>
              <a:rPr lang="en-US" altLang="zh-TW" dirty="0">
                <a:cs typeface="Times New Roman" panose="02020603050405020304" pitchFamily="18" charset="0"/>
              </a:rPr>
              <a:t>VGA</a:t>
            </a:r>
            <a:r>
              <a:rPr lang="zh-TW" altLang="en-US" dirty="0">
                <a:latin typeface="標楷體" panose="03000509000000000000" pitchFamily="65" charset="-120"/>
              </a:rPr>
              <a:t>程式撰寫</a:t>
            </a:r>
            <a:endParaRPr lang="en-US" altLang="zh-TW" dirty="0">
              <a:latin typeface="標楷體" panose="03000509000000000000" pitchFamily="65" charset="-120"/>
            </a:endParaRPr>
          </a:p>
          <a:p>
            <a:pPr marL="144000" lvl="1" indent="-144000"/>
            <a:r>
              <a:rPr lang="zh-TW" altLang="en-US" dirty="0">
                <a:latin typeface="標楷體" panose="03000509000000000000" pitchFamily="65" charset="-120"/>
              </a:rPr>
              <a:t>燒錄</a:t>
            </a:r>
            <a:r>
              <a:rPr lang="en-US" altLang="zh-TW" dirty="0">
                <a:cs typeface="Times New Roman" panose="02020603050405020304" pitchFamily="18" charset="0"/>
              </a:rPr>
              <a:t>VGA</a:t>
            </a:r>
            <a:r>
              <a:rPr lang="zh-TW" altLang="en-US" dirty="0">
                <a:latin typeface="標楷體" panose="03000509000000000000" pitchFamily="65" charset="-120"/>
              </a:rPr>
              <a:t>程式</a:t>
            </a:r>
            <a:endParaRPr lang="en-US" altLang="zh-TW" dirty="0">
              <a:latin typeface="標楷體" panose="03000509000000000000" pitchFamily="65" charset="-120"/>
            </a:endParaRPr>
          </a:p>
          <a:p>
            <a:pPr marL="0" lvl="1" indent="0">
              <a:buNone/>
            </a:pPr>
            <a:endParaRPr lang="en-US" altLang="zh-TW" dirty="0">
              <a:latin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0EEBE5F-813A-4563-BDDE-21945B781DA7}"/>
              </a:ext>
            </a:extLst>
          </p:cNvPr>
          <p:cNvSpPr txBox="1"/>
          <p:nvPr/>
        </p:nvSpPr>
        <p:spPr>
          <a:xfrm>
            <a:off x="1413763" y="1658785"/>
            <a:ext cx="5952238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十一月：</a:t>
            </a:r>
            <a:endParaRPr lang="zh-TW" altLang="en-US" sz="1600" b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2022/11/13~2022/11/18</a:t>
            </a:r>
            <a:r>
              <a:rPr lang="zh-TW" altLang="en-US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計數器</a:t>
            </a:r>
            <a:r>
              <a:rPr lang="en-US" altLang="zh-TW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0~9, 9~0 </a:t>
            </a: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波形模擬</a:t>
            </a:r>
            <a:endParaRPr lang="en-US" altLang="zh-TW" sz="1600" b="0" i="0" u="none" strike="noStrike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燒錄計數器程式</a:t>
            </a:r>
            <a:r>
              <a:rPr lang="en-US" altLang="zh-TW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segment</a:t>
            </a:r>
            <a:r>
              <a:rPr lang="en-US" altLang="zh-TW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b="0" i="0" u="none" strike="noStrike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</a:t>
            </a: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程式設計、波形模擬</a:t>
            </a:r>
            <a:endParaRPr lang="en-US" altLang="zh-TW" sz="1600" b="0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 fontAlgn="base">
              <a:spcBef>
                <a:spcPts val="300"/>
              </a:spcBef>
              <a:spcAft>
                <a:spcPts val="0"/>
              </a:spcAft>
            </a:pPr>
            <a:br>
              <a:rPr lang="zh-TW" altLang="en-US" sz="1600" b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十一月：</a:t>
            </a:r>
            <a:endParaRPr lang="zh-TW" altLang="en-US" sz="1600" b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2022/11/19~2022/12/2</a:t>
            </a:r>
            <a:r>
              <a:rPr lang="zh-TW" altLang="en-US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將上週計數器的結果顯示於七段顯示器</a:t>
            </a: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乒乓球遊戲程式設計、波形模擬  </a:t>
            </a:r>
            <a:endParaRPr lang="en-US" altLang="zh-TW" sz="1600" b="0" i="0" u="none" strike="noStrike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 </a:t>
            </a: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雙方計分顯示於</a:t>
            </a:r>
            <a:r>
              <a:rPr lang="en-US" altLang="zh-TW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segment</a:t>
            </a:r>
            <a:r>
              <a:rPr lang="en-US" altLang="zh-TW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)</a:t>
            </a:r>
            <a:endParaRPr lang="zh-TW" altLang="en-US" sz="1400" b="0" i="0" u="none" strike="noStrike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變速球 </a:t>
            </a:r>
            <a:r>
              <a:rPr lang="en-US" altLang="zh-TW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 </a:t>
            </a: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CRC</a:t>
            </a:r>
            <a:r>
              <a:rPr lang="en-US" altLang="zh-TW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5 )</a:t>
            </a:r>
            <a:endParaRPr lang="zh-TW" altLang="en-US" sz="1400" b="0" i="0" u="none" strike="noStrike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br>
              <a:rPr lang="zh-TW" altLang="en-US" sz="1600" b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zh-TW" altLang="en-US" sz="1600" b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zh-TW" altLang="en-US" sz="1600" b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zh-TW" altLang="en-US" sz="1600" b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內容版面配置區 1">
            <a:extLst>
              <a:ext uri="{FF2B5EF4-FFF2-40B4-BE49-F238E27FC236}">
                <a16:creationId xmlns:a16="http://schemas.microsoft.com/office/drawing/2014/main" id="{99429837-24ED-4280-8FDE-72290FBD99AB}"/>
              </a:ext>
            </a:extLst>
          </p:cNvPr>
          <p:cNvSpPr txBox="1">
            <a:spLocks/>
          </p:cNvSpPr>
          <p:nvPr/>
        </p:nvSpPr>
        <p:spPr>
          <a:xfrm>
            <a:off x="6606622" y="3340220"/>
            <a:ext cx="5485598" cy="3445878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>
                <a:latin typeface="標楷體" panose="03000509000000000000" pitchFamily="65" charset="-120"/>
              </a:rPr>
              <a:t>一月：</a:t>
            </a:r>
            <a:endParaRPr lang="en-US" altLang="zh-TW" b="1" dirty="0">
              <a:latin typeface="標楷體" panose="03000509000000000000" pitchFamily="65" charset="-120"/>
            </a:endParaRPr>
          </a:p>
          <a:p>
            <a:pPr marL="144000" lvl="1" indent="-144000"/>
            <a:r>
              <a:rPr lang="en-US" altLang="zh-TW" b="1" dirty="0">
                <a:latin typeface="標楷體" panose="03000509000000000000" pitchFamily="65" charset="-120"/>
              </a:rPr>
              <a:t>2023/1/14~2023/2/22</a:t>
            </a:r>
            <a:r>
              <a:rPr lang="zh-TW" altLang="en-US" b="1" dirty="0">
                <a:latin typeface="標楷體" panose="03000509000000000000" pitchFamily="65" charset="-120"/>
              </a:rPr>
              <a:t>：</a:t>
            </a:r>
            <a:endParaRPr lang="en-US" altLang="zh-TW" b="1" dirty="0">
              <a:latin typeface="標楷體" panose="03000509000000000000" pitchFamily="65" charset="-120"/>
            </a:endParaRPr>
          </a:p>
          <a:p>
            <a:pPr marL="144000" lvl="1" indent="-144000"/>
            <a:r>
              <a:rPr lang="en-US" altLang="zh-TW" dirty="0">
                <a:latin typeface="標楷體" panose="03000509000000000000" pitchFamily="65" charset="-120"/>
              </a:rPr>
              <a:t>VGA_</a:t>
            </a:r>
            <a:r>
              <a:rPr lang="zh-TW" altLang="en-US" dirty="0">
                <a:latin typeface="標楷體" panose="03000509000000000000" pitchFamily="65" charset="-120"/>
              </a:rPr>
              <a:t>時鐘</a:t>
            </a:r>
            <a:endParaRPr lang="en-US" altLang="zh-TW" dirty="0">
              <a:latin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</a:endParaRPr>
          </a:p>
        </p:txBody>
      </p:sp>
      <p:sp>
        <p:nvSpPr>
          <p:cNvPr id="12" name="內容版面配置區 1">
            <a:extLst>
              <a:ext uri="{FF2B5EF4-FFF2-40B4-BE49-F238E27FC236}">
                <a16:creationId xmlns:a16="http://schemas.microsoft.com/office/drawing/2014/main" id="{EBC2BC77-5992-4C64-B714-8C13F0763125}"/>
              </a:ext>
            </a:extLst>
          </p:cNvPr>
          <p:cNvSpPr txBox="1">
            <a:spLocks/>
          </p:cNvSpPr>
          <p:nvPr/>
        </p:nvSpPr>
        <p:spPr>
          <a:xfrm>
            <a:off x="6606622" y="4680752"/>
            <a:ext cx="4863328" cy="1925541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>
                <a:latin typeface="標楷體" panose="03000509000000000000" pitchFamily="65" charset="-120"/>
              </a:rPr>
              <a:t>二月：</a:t>
            </a:r>
            <a:endParaRPr lang="en-US" altLang="zh-TW" b="1" dirty="0">
              <a:latin typeface="標楷體" panose="03000509000000000000" pitchFamily="65" charset="-120"/>
            </a:endParaRPr>
          </a:p>
          <a:p>
            <a:pPr marL="144000" lvl="1" indent="-144000"/>
            <a:r>
              <a:rPr lang="en-US" altLang="zh-TW" b="1" dirty="0">
                <a:latin typeface="標楷體" panose="03000509000000000000" pitchFamily="65" charset="-120"/>
              </a:rPr>
              <a:t>2023/2/23~2023/3/24</a:t>
            </a:r>
            <a:r>
              <a:rPr lang="zh-TW" altLang="en-US" b="1" dirty="0">
                <a:latin typeface="標楷體" panose="03000509000000000000" pitchFamily="65" charset="-120"/>
              </a:rPr>
              <a:t>：</a:t>
            </a:r>
            <a:endParaRPr lang="en-US" altLang="zh-TW" b="1" dirty="0">
              <a:latin typeface="標楷體" panose="03000509000000000000" pitchFamily="65" charset="-120"/>
            </a:endParaRPr>
          </a:p>
          <a:p>
            <a:pPr marL="144000" lvl="1" indent="-144000"/>
            <a:r>
              <a:rPr lang="zh-TW" altLang="en-US" dirty="0"/>
              <a:t>兩塊板子的</a:t>
            </a:r>
            <a:r>
              <a:rPr lang="en-US" altLang="zh-TW" dirty="0" err="1"/>
              <a:t>inout</a:t>
            </a:r>
            <a:r>
              <a:rPr lang="zh-TW" altLang="en-US" dirty="0"/>
              <a:t>腳互連</a:t>
            </a:r>
            <a:endParaRPr lang="en-US" altLang="zh-TW" dirty="0"/>
          </a:p>
          <a:p>
            <a:pPr marL="144000" lvl="1" indent="-144000"/>
            <a:r>
              <a:rPr lang="zh-TW" altLang="en-US" dirty="0"/>
              <a:t>乒乓球</a:t>
            </a:r>
            <a:endParaRPr lang="en-US" altLang="zh-TW" dirty="0"/>
          </a:p>
          <a:p>
            <a:pPr marL="0" lvl="1" indent="0">
              <a:buNone/>
            </a:pPr>
            <a:endParaRPr lang="en-US" altLang="zh-TW" dirty="0">
              <a:latin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99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(2023/3/24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52023911-91E4-4672-A4C2-A22F8B792F1E}"/>
              </a:ext>
            </a:extLst>
          </p:cNvPr>
          <p:cNvSpPr txBox="1">
            <a:spLocks/>
          </p:cNvSpPr>
          <p:nvPr/>
        </p:nvSpPr>
        <p:spPr>
          <a:xfrm>
            <a:off x="1946347" y="1780565"/>
            <a:ext cx="8032155" cy="2995623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zh-TW" altLang="en-US" dirty="0"/>
              <a:t>限制</a:t>
            </a:r>
            <a:r>
              <a:rPr lang="en-US" altLang="zh-TW" dirty="0"/>
              <a:t>: </a:t>
            </a:r>
          </a:p>
          <a:p>
            <a:pPr marL="742950" lvl="2" indent="-285750"/>
            <a:r>
              <a:rPr lang="zh-TW" altLang="en-US" dirty="0"/>
              <a:t>球傳到中間後不得分裂</a:t>
            </a:r>
            <a:endParaRPr lang="en-US" altLang="zh-TW" dirty="0"/>
          </a:p>
          <a:p>
            <a:pPr marL="742950" lvl="2" indent="-285750"/>
            <a:r>
              <a:rPr lang="zh-TW" altLang="en-US" dirty="0"/>
              <a:t>運用</a:t>
            </a:r>
            <a:r>
              <a:rPr lang="en-US" altLang="zh-TW" dirty="0"/>
              <a:t>I2C</a:t>
            </a:r>
            <a:r>
              <a:rPr lang="zh-TW" altLang="en-US" dirty="0"/>
              <a:t>主奴式概念</a:t>
            </a:r>
            <a:endParaRPr lang="en-US" altLang="zh-TW" dirty="0"/>
          </a:p>
          <a:p>
            <a:pPr marL="742950" lvl="2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介面</a:t>
            </a:r>
            <a:r>
              <a:rPr lang="en-US" altLang="zh-TW" dirty="0"/>
              <a:t>:</a:t>
            </a:r>
          </a:p>
          <a:p>
            <a:pPr marL="742950" lvl="2" indent="-285750"/>
            <a:r>
              <a:rPr lang="zh-TW" altLang="en-US" dirty="0"/>
              <a:t>外部</a:t>
            </a:r>
            <a:r>
              <a:rPr lang="en-US" altLang="zh-TW" dirty="0"/>
              <a:t>: </a:t>
            </a:r>
          </a:p>
          <a:p>
            <a:pPr marL="1200150" lvl="3" indent="-285750"/>
            <a:r>
              <a:rPr lang="zh-TW" altLang="en-US" dirty="0"/>
              <a:t>玩家</a:t>
            </a:r>
            <a:r>
              <a:rPr lang="en-US" altLang="zh-TW" dirty="0"/>
              <a:t>1, 2 </a:t>
            </a:r>
            <a:r>
              <a:rPr lang="zh-TW" altLang="en-US" dirty="0"/>
              <a:t>按鈕</a:t>
            </a:r>
            <a:endParaRPr lang="en-US" altLang="zh-TW" dirty="0"/>
          </a:p>
          <a:p>
            <a:pPr marL="1200150" lvl="3" indent="-285750"/>
            <a:r>
              <a:rPr lang="en-US" altLang="zh-TW" dirty="0"/>
              <a:t>8</a:t>
            </a:r>
            <a:r>
              <a:rPr lang="zh-TW" altLang="en-US" dirty="0"/>
              <a:t>顆</a:t>
            </a:r>
            <a:r>
              <a:rPr lang="en-US" altLang="zh-TW" dirty="0"/>
              <a:t>LED</a:t>
            </a:r>
            <a:r>
              <a:rPr lang="zh-TW" altLang="en-US" dirty="0"/>
              <a:t>兩排</a:t>
            </a:r>
            <a:endParaRPr lang="en-US" altLang="zh-TW" dirty="0"/>
          </a:p>
          <a:p>
            <a:pPr marL="1200150" lvl="3" indent="-285750"/>
            <a:r>
              <a:rPr lang="zh-TW" altLang="en-US" dirty="0"/>
              <a:t>多邦線連接腳</a:t>
            </a:r>
            <a:endParaRPr lang="en-US" altLang="zh-TW" dirty="0"/>
          </a:p>
          <a:p>
            <a:pPr lvl="1"/>
            <a:r>
              <a:rPr lang="zh-TW" altLang="en-US" dirty="0"/>
              <a:t>內部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三態閘</a:t>
            </a:r>
            <a:r>
              <a:rPr lang="en-US" altLang="zh-TW" dirty="0"/>
              <a:t>(1bit)</a:t>
            </a:r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硬體與環境需求 </a:t>
            </a:r>
            <a:r>
              <a:rPr lang="en-US" altLang="zh-TW" sz="3600" dirty="0"/>
              <a:t>(2023/3/24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AA0B3468-4E94-4C87-83E5-7571196E9226}"/>
              </a:ext>
            </a:extLst>
          </p:cNvPr>
          <p:cNvSpPr txBox="1">
            <a:spLocks/>
          </p:cNvSpPr>
          <p:nvPr/>
        </p:nvSpPr>
        <p:spPr>
          <a:xfrm>
            <a:off x="826698" y="1204074"/>
            <a:ext cx="5496464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硬體列表：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en-US" altLang="zh-TW" dirty="0"/>
              <a:t>CPU: 11th Gen Intel(R) Core(TM) i5-1135G7 @ 2.40GHz   2.42 GHz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>
              <a:buFont typeface="+mj-lt"/>
              <a:buAutoNum type="arabicPeriod"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C245A360-9E10-4D17-8703-EF2E55778CD9}"/>
              </a:ext>
            </a:extLst>
          </p:cNvPr>
          <p:cNvSpPr txBox="1">
            <a:spLocks/>
          </p:cNvSpPr>
          <p:nvPr/>
        </p:nvSpPr>
        <p:spPr>
          <a:xfrm>
            <a:off x="6323162" y="1204074"/>
            <a:ext cx="5868838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作業系統： </a:t>
            </a:r>
            <a:r>
              <a:rPr lang="en-US" altLang="zh-TW" dirty="0"/>
              <a:t>Win10</a:t>
            </a: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環境設定：</a:t>
            </a:r>
            <a:r>
              <a:rPr lang="en-US" altLang="zh-TW" dirty="0" err="1"/>
              <a:t>Vivado</a:t>
            </a:r>
            <a:r>
              <a:rPr lang="en-US" altLang="zh-TW" dirty="0"/>
              <a:t> 2018.3</a:t>
            </a: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其他工具：</a:t>
            </a:r>
            <a:r>
              <a:rPr lang="en-US" altLang="zh-TW"/>
              <a:t>ZYNQ XC7Z020-CLG484-1 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77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(2023/3/24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2316A834-2667-4ABC-A5BA-D24910490852}"/>
              </a:ext>
            </a:extLst>
          </p:cNvPr>
          <p:cNvSpPr txBox="1">
            <a:spLocks/>
          </p:cNvSpPr>
          <p:nvPr/>
        </p:nvSpPr>
        <p:spPr>
          <a:xfrm>
            <a:off x="4183128" y="2623489"/>
            <a:ext cx="6705600" cy="252387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dirty="0"/>
              <a:t>library IEEE;</a:t>
            </a:r>
          </a:p>
          <a:p>
            <a:pPr marL="285750" lvl="1" indent="-285750"/>
            <a:r>
              <a:rPr lang="en-US" altLang="zh-TW" dirty="0"/>
              <a:t>use IEEE.STD_LOGIC_1254.ALL;</a:t>
            </a:r>
          </a:p>
          <a:p>
            <a:pPr marL="285750" lvl="1" indent="-285750"/>
            <a:r>
              <a:rPr lang="en-US" altLang="zh-TW" dirty="0"/>
              <a:t>USE </a:t>
            </a:r>
            <a:r>
              <a:rPr lang="en-US" altLang="zh-TW" dirty="0" err="1"/>
              <a:t>ieee.numeric_std.all</a:t>
            </a:r>
            <a:r>
              <a:rPr lang="en-US" altLang="zh-TW" dirty="0"/>
              <a:t>;</a:t>
            </a:r>
          </a:p>
          <a:p>
            <a:pPr marL="285750" lvl="1" indent="-285750"/>
            <a:r>
              <a:rPr lang="en-US" altLang="zh-TW" dirty="0"/>
              <a:t>USE </a:t>
            </a:r>
            <a:r>
              <a:rPr lang="en-US" altLang="zh-TW" dirty="0" err="1"/>
              <a:t>ieee.std_logic_unsigned.all</a:t>
            </a:r>
            <a:r>
              <a:rPr lang="en-US" altLang="zh-TW" dirty="0"/>
              <a:t>;</a:t>
            </a:r>
          </a:p>
          <a:p>
            <a:pPr marL="285750" lvl="1" indent="-285750"/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 down</a:t>
            </a:r>
            <a:r>
              <a:rPr lang="zh-TW" altLang="en-US" dirty="0"/>
              <a:t> </a:t>
            </a:r>
            <a:r>
              <a:rPr lang="en-US" altLang="zh-TW" dirty="0"/>
              <a:t>(2023/3/24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05ED3A-520E-4115-889C-3403FD309DDE}"/>
              </a:ext>
            </a:extLst>
          </p:cNvPr>
          <p:cNvSpPr txBox="1"/>
          <p:nvPr/>
        </p:nvSpPr>
        <p:spPr>
          <a:xfrm>
            <a:off x="1535837" y="1580216"/>
            <a:ext cx="6977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led_pong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B818AD-2A10-4083-981D-6955ED69C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1895381"/>
            <a:ext cx="72009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方塊圖</a:t>
            </a:r>
            <a:r>
              <a:rPr lang="en-US" altLang="zh-TW" sz="4000" dirty="0"/>
              <a:t>(2023/3/24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1418FC8-10D4-44FF-AB1F-106FC9BD9131}"/>
              </a:ext>
            </a:extLst>
          </p:cNvPr>
          <p:cNvSpPr txBox="1"/>
          <p:nvPr/>
        </p:nvSpPr>
        <p:spPr>
          <a:xfrm>
            <a:off x="2104008" y="1535837"/>
            <a:ext cx="6977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乒乓球互連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A608DAD-4FC2-4EA5-B17E-05D027171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" y="2016485"/>
            <a:ext cx="10938510" cy="390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601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86378</TotalTime>
  <Words>570</Words>
  <Application>Microsoft Office PowerPoint</Application>
  <PresentationFormat>寬螢幕</PresentationFormat>
  <Paragraphs>127</Paragraphs>
  <Slides>19</Slides>
  <Notes>10</Notes>
  <HiddenSlides>1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標楷體</vt:lpstr>
      <vt:lpstr>Arial</vt:lpstr>
      <vt:lpstr>Calibri</vt:lpstr>
      <vt:lpstr>Times New Roman</vt:lpstr>
      <vt:lpstr>Office 佈景主題</vt:lpstr>
      <vt:lpstr>專案進度報告 板子互連_乒乓球</vt:lpstr>
      <vt:lpstr>控管記錄 – NAS (2023/3/24)</vt:lpstr>
      <vt:lpstr>控管記錄 - Git (2023/3/24)</vt:lpstr>
      <vt:lpstr>PowerPoint 簡報</vt:lpstr>
      <vt:lpstr>需求列表 – 軟體需求 (2023/3/24更新)</vt:lpstr>
      <vt:lpstr>需求列表 – 硬體與環境需求 (2023/3/24更新)</vt:lpstr>
      <vt:lpstr>模組列表 (2023/3/24更新)</vt:lpstr>
      <vt:lpstr>系統分析 – Break down (2023/3/24更新)</vt:lpstr>
      <vt:lpstr>專案架構圖 – 方塊圖(2023/3/24更新)</vt:lpstr>
      <vt:lpstr>專案架構圖 – FSM(2023/3/24更新)</vt:lpstr>
      <vt:lpstr>成果展示 – 週進度項目 (2023/3/24)</vt:lpstr>
      <vt:lpstr>成果展示 – 單元測試inout腳&amp;下拉電阻(2023/3/24)</vt:lpstr>
      <vt:lpstr>成果展示 – FSM加上漏接&amp;搶拍(2023/3/24)</vt:lpstr>
      <vt:lpstr>預期進度</vt:lpstr>
      <vt:lpstr>問題記錄 - (軟體問題)</vt:lpstr>
      <vt:lpstr>問題記錄 (軟體問題)</vt:lpstr>
      <vt:lpstr>問題記錄 (軟體問題)</vt:lpstr>
      <vt:lpstr>---問題記錄 (軟體問題)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C110112171</cp:lastModifiedBy>
  <cp:revision>4007</cp:revision>
  <dcterms:created xsi:type="dcterms:W3CDTF">2019-03-11T13:47:46Z</dcterms:created>
  <dcterms:modified xsi:type="dcterms:W3CDTF">2023-04-26T12:17:34Z</dcterms:modified>
</cp:coreProperties>
</file>