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906" r:id="rId3"/>
    <p:sldId id="878" r:id="rId4"/>
    <p:sldId id="879" r:id="rId5"/>
    <p:sldId id="880" r:id="rId6"/>
    <p:sldId id="882" r:id="rId7"/>
    <p:sldId id="884" r:id="rId8"/>
    <p:sldId id="920" r:id="rId9"/>
    <p:sldId id="932" r:id="rId10"/>
    <p:sldId id="902" r:id="rId11"/>
    <p:sldId id="925" r:id="rId12"/>
    <p:sldId id="926" r:id="rId13"/>
    <p:sldId id="984" r:id="rId14"/>
    <p:sldId id="985" r:id="rId15"/>
    <p:sldId id="986" r:id="rId16"/>
    <p:sldId id="890" r:id="rId17"/>
    <p:sldId id="892" r:id="rId18"/>
    <p:sldId id="480" r:id="rId19"/>
    <p:sldId id="989" r:id="rId20"/>
    <p:sldId id="929" r:id="rId21"/>
    <p:sldId id="990" r:id="rId22"/>
    <p:sldId id="987" r:id="rId23"/>
    <p:sldId id="988" r:id="rId24"/>
    <p:sldId id="991" r:id="rId25"/>
    <p:sldId id="992" r:id="rId26"/>
    <p:sldId id="993" r:id="rId27"/>
    <p:sldId id="933" r:id="rId28"/>
    <p:sldId id="934" r:id="rId29"/>
    <p:sldId id="935" r:id="rId30"/>
    <p:sldId id="936" r:id="rId31"/>
    <p:sldId id="937" r:id="rId32"/>
    <p:sldId id="940" r:id="rId33"/>
    <p:sldId id="941" r:id="rId34"/>
    <p:sldId id="938" r:id="rId35"/>
    <p:sldId id="943" r:id="rId36"/>
    <p:sldId id="944" r:id="rId37"/>
    <p:sldId id="947" r:id="rId38"/>
    <p:sldId id="994" r:id="rId39"/>
    <p:sldId id="995" r:id="rId40"/>
    <p:sldId id="949" r:id="rId41"/>
    <p:sldId id="598" r:id="rId42"/>
    <p:sldId id="996" r:id="rId43"/>
    <p:sldId id="997" r:id="rId44"/>
    <p:sldId id="998" r:id="rId45"/>
    <p:sldId id="999" r:id="rId46"/>
    <p:sldId id="1000" r:id="rId47"/>
    <p:sldId id="1001" r:id="rId48"/>
    <p:sldId id="1002" r:id="rId49"/>
    <p:sldId id="1003" r:id="rId50"/>
    <p:sldId id="1004" r:id="rId51"/>
    <p:sldId id="1005" r:id="rId52"/>
    <p:sldId id="1015" r:id="rId53"/>
    <p:sldId id="1006" r:id="rId54"/>
    <p:sldId id="1007" r:id="rId55"/>
    <p:sldId id="1008" r:id="rId56"/>
    <p:sldId id="1012" r:id="rId57"/>
    <p:sldId id="1013" r:id="rId58"/>
    <p:sldId id="1016" r:id="rId59"/>
    <p:sldId id="1017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BA8"/>
    <a:srgbClr val="3366CC"/>
    <a:srgbClr val="0033CC"/>
    <a:srgbClr val="0E55BE"/>
    <a:srgbClr val="E6E6E6"/>
    <a:srgbClr val="E5E2EA"/>
    <a:srgbClr val="0739C5"/>
    <a:srgbClr val="0061CC"/>
    <a:srgbClr val="0000C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1E2D0-726F-4752-B609-0F75A5AAFC6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46AC2-2E87-4A72-B737-AF73009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7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64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48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949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797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870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8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6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884917"/>
            <a:ext cx="9144000" cy="5424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2570" y="316469"/>
            <a:ext cx="7819097" cy="5044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bk object 17"/>
          <p:cNvSpPr/>
          <p:nvPr/>
        </p:nvSpPr>
        <p:spPr>
          <a:xfrm>
            <a:off x="664525" y="318542"/>
            <a:ext cx="1259526" cy="3867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bk object 18"/>
          <p:cNvSpPr/>
          <p:nvPr/>
        </p:nvSpPr>
        <p:spPr>
          <a:xfrm>
            <a:off x="664525" y="5186513"/>
            <a:ext cx="1259526" cy="1341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bk object 19"/>
          <p:cNvSpPr/>
          <p:nvPr/>
        </p:nvSpPr>
        <p:spPr>
          <a:xfrm>
            <a:off x="662016" y="4185971"/>
            <a:ext cx="7820183" cy="1000773"/>
          </a:xfrm>
          <a:custGeom>
            <a:avLst/>
            <a:gdLst/>
            <a:ahLst/>
            <a:cxnLst/>
            <a:rect l="l" t="t" r="r" b="b"/>
            <a:pathLst>
              <a:path w="9145270" h="1103629">
                <a:moveTo>
                  <a:pt x="0" y="0"/>
                </a:moveTo>
                <a:lnTo>
                  <a:pt x="0" y="1103376"/>
                </a:lnTo>
                <a:lnTo>
                  <a:pt x="9144762" y="1103376"/>
                </a:lnTo>
                <a:lnTo>
                  <a:pt x="9144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bk object 20"/>
          <p:cNvSpPr/>
          <p:nvPr/>
        </p:nvSpPr>
        <p:spPr>
          <a:xfrm>
            <a:off x="1922748" y="4946052"/>
            <a:ext cx="6103240" cy="483688"/>
          </a:xfrm>
          <a:custGeom>
            <a:avLst/>
            <a:gdLst/>
            <a:ahLst/>
            <a:cxnLst/>
            <a:rect l="l" t="t" r="r" b="b"/>
            <a:pathLst>
              <a:path w="7137400" h="533400">
                <a:moveTo>
                  <a:pt x="7136892" y="445008"/>
                </a:moveTo>
                <a:lnTo>
                  <a:pt x="7135960" y="76274"/>
                </a:lnTo>
                <a:lnTo>
                  <a:pt x="7120378" y="37477"/>
                </a:lnTo>
                <a:lnTo>
                  <a:pt x="7089521" y="10263"/>
                </a:lnTo>
                <a:lnTo>
                  <a:pt x="7048500" y="0"/>
                </a:lnTo>
                <a:lnTo>
                  <a:pt x="75529" y="949"/>
                </a:lnTo>
                <a:lnTo>
                  <a:pt x="36976" y="16773"/>
                </a:lnTo>
                <a:lnTo>
                  <a:pt x="10095" y="47964"/>
                </a:lnTo>
                <a:lnTo>
                  <a:pt x="0" y="89154"/>
                </a:lnTo>
                <a:lnTo>
                  <a:pt x="852" y="457316"/>
                </a:lnTo>
                <a:lnTo>
                  <a:pt x="16305" y="496133"/>
                </a:lnTo>
                <a:lnTo>
                  <a:pt x="47211" y="523220"/>
                </a:lnTo>
                <a:lnTo>
                  <a:pt x="88392" y="533400"/>
                </a:lnTo>
                <a:lnTo>
                  <a:pt x="7060808" y="532547"/>
                </a:lnTo>
                <a:lnTo>
                  <a:pt x="7099625" y="517094"/>
                </a:lnTo>
                <a:lnTo>
                  <a:pt x="7126712" y="486188"/>
                </a:lnTo>
                <a:lnTo>
                  <a:pt x="7136892" y="445008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bk object 21"/>
          <p:cNvSpPr/>
          <p:nvPr/>
        </p:nvSpPr>
        <p:spPr>
          <a:xfrm>
            <a:off x="1910368" y="4933614"/>
            <a:ext cx="6127675" cy="509599"/>
          </a:xfrm>
          <a:custGeom>
            <a:avLst/>
            <a:gdLst/>
            <a:ahLst/>
            <a:cxnLst/>
            <a:rect l="l" t="t" r="r" b="b"/>
            <a:pathLst>
              <a:path w="7165975" h="561975">
                <a:moveTo>
                  <a:pt x="7165848" y="468629"/>
                </a:moveTo>
                <a:lnTo>
                  <a:pt x="7165848" y="102107"/>
                </a:lnTo>
                <a:lnTo>
                  <a:pt x="7165085" y="91439"/>
                </a:lnTo>
                <a:lnTo>
                  <a:pt x="7150266" y="48207"/>
                </a:lnTo>
                <a:lnTo>
                  <a:pt x="7123412" y="19362"/>
                </a:lnTo>
                <a:lnTo>
                  <a:pt x="7086793" y="2584"/>
                </a:lnTo>
                <a:lnTo>
                  <a:pt x="7072883" y="0"/>
                </a:lnTo>
                <a:lnTo>
                  <a:pt x="93611" y="383"/>
                </a:lnTo>
                <a:lnTo>
                  <a:pt x="54796" y="11961"/>
                </a:lnTo>
                <a:lnTo>
                  <a:pt x="23520" y="37285"/>
                </a:lnTo>
                <a:lnTo>
                  <a:pt x="4571" y="73152"/>
                </a:lnTo>
                <a:lnTo>
                  <a:pt x="0" y="102870"/>
                </a:lnTo>
                <a:lnTo>
                  <a:pt x="0" y="459486"/>
                </a:lnTo>
                <a:lnTo>
                  <a:pt x="13447" y="509018"/>
                </a:lnTo>
                <a:lnTo>
                  <a:pt x="28956" y="530258"/>
                </a:lnTo>
                <a:lnTo>
                  <a:pt x="28956" y="94488"/>
                </a:lnTo>
                <a:lnTo>
                  <a:pt x="30480" y="86868"/>
                </a:lnTo>
                <a:lnTo>
                  <a:pt x="56388" y="44958"/>
                </a:lnTo>
                <a:lnTo>
                  <a:pt x="102870" y="28270"/>
                </a:lnTo>
                <a:lnTo>
                  <a:pt x="7063740" y="28263"/>
                </a:lnTo>
                <a:lnTo>
                  <a:pt x="7071359" y="28955"/>
                </a:lnTo>
                <a:lnTo>
                  <a:pt x="7113852" y="48449"/>
                </a:lnTo>
                <a:lnTo>
                  <a:pt x="7134541" y="82614"/>
                </a:lnTo>
                <a:lnTo>
                  <a:pt x="7137654" y="103631"/>
                </a:lnTo>
                <a:lnTo>
                  <a:pt x="7137654" y="529760"/>
                </a:lnTo>
                <a:lnTo>
                  <a:pt x="7138118" y="529327"/>
                </a:lnTo>
                <a:lnTo>
                  <a:pt x="7146485" y="519158"/>
                </a:lnTo>
                <a:lnTo>
                  <a:pt x="7153512" y="507903"/>
                </a:lnTo>
                <a:lnTo>
                  <a:pt x="7159128" y="495664"/>
                </a:lnTo>
                <a:lnTo>
                  <a:pt x="7163263" y="482539"/>
                </a:lnTo>
                <a:lnTo>
                  <a:pt x="7165848" y="468629"/>
                </a:lnTo>
                <a:close/>
              </a:path>
              <a:path w="7165975" h="561975">
                <a:moveTo>
                  <a:pt x="7137654" y="529760"/>
                </a:moveTo>
                <a:lnTo>
                  <a:pt x="7137654" y="458723"/>
                </a:lnTo>
                <a:lnTo>
                  <a:pt x="7136892" y="467105"/>
                </a:lnTo>
                <a:lnTo>
                  <a:pt x="7132301" y="486752"/>
                </a:lnTo>
                <a:lnTo>
                  <a:pt x="7107321" y="518375"/>
                </a:lnTo>
                <a:lnTo>
                  <a:pt x="7069835" y="532637"/>
                </a:lnTo>
                <a:lnTo>
                  <a:pt x="7062216" y="533399"/>
                </a:lnTo>
                <a:lnTo>
                  <a:pt x="89475" y="532110"/>
                </a:lnTo>
                <a:lnTo>
                  <a:pt x="53441" y="514129"/>
                </a:lnTo>
                <a:lnTo>
                  <a:pt x="32004" y="480060"/>
                </a:lnTo>
                <a:lnTo>
                  <a:pt x="28956" y="465582"/>
                </a:lnTo>
                <a:lnTo>
                  <a:pt x="28956" y="530258"/>
                </a:lnTo>
                <a:lnTo>
                  <a:pt x="65306" y="554373"/>
                </a:lnTo>
                <a:lnTo>
                  <a:pt x="102870" y="561594"/>
                </a:lnTo>
                <a:lnTo>
                  <a:pt x="7063740" y="561593"/>
                </a:lnTo>
                <a:lnTo>
                  <a:pt x="7105670" y="552327"/>
                </a:lnTo>
                <a:lnTo>
                  <a:pt x="7128479" y="538312"/>
                </a:lnTo>
                <a:lnTo>
                  <a:pt x="7137654" y="529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41" b="0" i="0">
                <a:solidFill>
                  <a:srgbClr val="452103"/>
                </a:solidFill>
                <a:latin typeface="HY헤드라인M"/>
                <a:cs typeface="HY헤드라인M"/>
              </a:defRPr>
            </a:lvl1pPr>
          </a:lstStyle>
          <a:p>
            <a:pPr marL="21720"/>
            <a:fld id="{81D60167-4931-47E6-BA6A-407CBD079E47}" type="slidenum">
              <a:rPr lang="en-US" altLang="ko-KR" spc="-9" smtClean="0"/>
              <a:pPr marL="21720"/>
              <a:t>‹#›</a:t>
            </a:fld>
            <a:endParaRPr lang="ko-KR" altLang="en-US" spc="-9"/>
          </a:p>
        </p:txBody>
      </p:sp>
    </p:spTree>
    <p:extLst>
      <p:ext uri="{BB962C8B-B14F-4D97-AF65-F5344CB8AC3E}">
        <p14:creationId xmlns:p14="http://schemas.microsoft.com/office/powerpoint/2010/main" val="1179740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buClr>
                <a:srgbClr val="50ABCC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3E0FFF8-132C-4121-9C4C-C9A32B5AB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131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0"/>
            <a:ext cx="9144000" cy="550209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-468" y="116632"/>
            <a:ext cx="7077364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SzPct val="100000"/>
              <a:buFont typeface="+mj-lt"/>
              <a:buAutoNum type="arabicParenR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4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908676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0"/>
            <a:ext cx="9144000" cy="550209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-468" y="116632"/>
            <a:ext cx="7077364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1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884917"/>
            <a:ext cx="9144000" cy="5779209"/>
            <a:chOff x="0" y="884917"/>
            <a:chExt cx="9144000" cy="5779209"/>
          </a:xfrm>
        </p:grpSpPr>
        <p:sp>
          <p:nvSpPr>
            <p:cNvPr id="8" name="직사각형 7"/>
            <p:cNvSpPr/>
            <p:nvPr/>
          </p:nvSpPr>
          <p:spPr>
            <a:xfrm>
              <a:off x="0" y="884917"/>
              <a:ext cx="9144000" cy="54244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23928" y="6417905"/>
              <a:ext cx="4824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1000"/>
                </a:spcAft>
              </a:pP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63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8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1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38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4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7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3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7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65F67DFB-EF3E-9889-2871-394217223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0" y="6525344"/>
            <a:ext cx="467072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7705" y="4334361"/>
            <a:ext cx="5531298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3514"/>
              </a:lnSpc>
            </a:pPr>
            <a:r>
              <a:rPr lang="en-US" sz="3078" b="1">
                <a:solidFill>
                  <a:srgbClr val="650033"/>
                </a:solidFill>
                <a:latin typeface="HY견고딕"/>
                <a:cs typeface="HY견고딕"/>
              </a:rPr>
              <a:t>MVC </a:t>
            </a:r>
            <a:r>
              <a:rPr lang="ko-KR" altLang="en-US" sz="3078" b="1">
                <a:solidFill>
                  <a:srgbClr val="650033"/>
                </a:solidFill>
                <a:latin typeface="HY견고딕"/>
                <a:cs typeface="HY견고딕"/>
              </a:rPr>
              <a:t>패턴을 이용한 도서 관리</a:t>
            </a:r>
            <a:endParaRPr sz="3078" b="1">
              <a:latin typeface="HY견고딕"/>
              <a:cs typeface="HY견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CB2862-9747-1C77-1508-BC6C5ED0E5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1720"/>
            <a:fld id="{81D60167-4931-47E6-BA6A-407CBD079E47}" type="slidenum">
              <a:rPr lang="en-US" altLang="ko-KR" spc="-9" smtClean="0"/>
              <a:pPr marL="21720"/>
              <a:t>1</a:t>
            </a:fld>
            <a:endParaRPr lang="ko-KR" altLang="en-US" spc="-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뷰생성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lvl="1"/>
            <a:r>
              <a:rPr lang="ko-KR" altLang="en-US" b="0" err="1"/>
              <a:t>뷰는</a:t>
            </a:r>
            <a:r>
              <a:rPr lang="ko-KR" altLang="en-US" b="0"/>
              <a:t> 사용자 입력을 받거나 웹 </a:t>
            </a:r>
            <a:r>
              <a:rPr lang="ko-KR" altLang="en-US" b="0" dirty="0"/>
              <a:t>브라우저의 요청을 처리한 결과를 사용자에게 보여주는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의미</a:t>
            </a:r>
            <a:endParaRPr lang="en-US" altLang="ko-KR" b="0" dirty="0"/>
          </a:p>
          <a:p>
            <a:pPr lvl="1"/>
            <a:r>
              <a:rPr lang="ko-KR" altLang="en-US" b="0" dirty="0" err="1"/>
              <a:t>뷰는</a:t>
            </a:r>
            <a:r>
              <a:rPr lang="ko-KR" altLang="en-US" b="0" dirty="0"/>
              <a:t> </a:t>
            </a:r>
            <a:r>
              <a:rPr lang="en-US" altLang="ko-KR" b="0" dirty="0"/>
              <a:t>JSP</a:t>
            </a:r>
            <a:r>
              <a:rPr lang="ko-KR" altLang="en-US" b="0" dirty="0"/>
              <a:t>가 제공하는 태그를 사용하여 컨트롤러가 전송한 모델 데이터를 웹 브라우저에 출력</a:t>
            </a:r>
            <a:endParaRPr lang="en-US" altLang="ko-KR" b="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82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뷰 </a:t>
            </a:r>
            <a:r>
              <a:rPr lang="ko-KR" altLang="en-US" dirty="0"/>
              <a:t>구현</a:t>
            </a:r>
            <a:r>
              <a:rPr lang="en-US" altLang="ko-KR"/>
              <a:t>: selectBookList.jsp </a:t>
            </a:r>
            <a:r>
              <a:rPr lang="ko-KR" altLang="en-US"/>
              <a:t>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/>
              <a:t>수정 화면으로 이동하는 링크 추가</a:t>
            </a:r>
            <a:endParaRPr lang="en-US" altLang="ko-KR"/>
          </a:p>
          <a:p>
            <a:pPr>
              <a:buFont typeface="Arial" pitchFamily="34" charset="0"/>
              <a:buChar char="•"/>
            </a:pPr>
            <a:r>
              <a:rPr lang="en-US" altLang="ko-KR"/>
              <a:t>&lt;a href='updateBookControl?bookid=</a:t>
            </a:r>
            <a:r>
              <a:rPr lang="ko-KR" altLang="en-US"/>
              <a:t>수정할책아이디</a:t>
            </a:r>
            <a:r>
              <a:rPr lang="en-US" altLang="ko-KR"/>
              <a:t>'&gt; </a:t>
            </a:r>
            <a:r>
              <a:rPr lang="ko-KR" altLang="en-US"/>
              <a:t>링크 추가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89BE6B-1F43-C4B9-1D32-9EA5AC1B5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7159"/>
            <a:ext cx="7686675" cy="2596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2A5999-F3EC-1138-224B-786301B1F4F2}"/>
              </a:ext>
            </a:extLst>
          </p:cNvPr>
          <p:cNvSpPr txBox="1"/>
          <p:nvPr/>
        </p:nvSpPr>
        <p:spPr>
          <a:xfrm>
            <a:off x="5463010" y="3793343"/>
            <a:ext cx="12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BookDAO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0DD42-60EB-6EEC-1902-0EDF49E359A9}"/>
              </a:ext>
            </a:extLst>
          </p:cNvPr>
          <p:cNvSpPr txBox="1"/>
          <p:nvPr/>
        </p:nvSpPr>
        <p:spPr>
          <a:xfrm>
            <a:off x="3086746" y="2425191"/>
            <a:ext cx="20937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UpdateBookController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FC4CF-24D7-2598-DF74-BE2611F73260}"/>
              </a:ext>
            </a:extLst>
          </p:cNvPr>
          <p:cNvSpPr txBox="1"/>
          <p:nvPr/>
        </p:nvSpPr>
        <p:spPr>
          <a:xfrm>
            <a:off x="3302770" y="4417645"/>
            <a:ext cx="19007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updateBook.jsp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100906-EC95-C851-30B8-A9DB1CDF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90" y="2641215"/>
            <a:ext cx="2202876" cy="20372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DD7DE-34E9-23C5-E7DE-BAF9EFE755E5}"/>
              </a:ext>
            </a:extLst>
          </p:cNvPr>
          <p:cNvSpPr txBox="1"/>
          <p:nvPr/>
        </p:nvSpPr>
        <p:spPr>
          <a:xfrm>
            <a:off x="402302" y="4750696"/>
            <a:ext cx="21259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selectBookList.jsp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AA8098-87FA-7A85-D105-6758C973B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373" y="4977171"/>
            <a:ext cx="2034257" cy="15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1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778979-CD30-3139-A714-8F95088A7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9" y="774454"/>
            <a:ext cx="8460432" cy="53090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뷰 구현</a:t>
            </a:r>
            <a:r>
              <a:rPr lang="en-US" altLang="ko-KR"/>
              <a:t>: selectBookList.jsp </a:t>
            </a:r>
            <a:r>
              <a:rPr lang="ko-KR" altLang="en-US"/>
              <a:t>수정</a:t>
            </a:r>
            <a:endParaRPr lang="ko-KR" altLang="en-US" dirty="0"/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1989E358-3FEA-8CE8-2940-A4E7776A830B}"/>
              </a:ext>
            </a:extLst>
          </p:cNvPr>
          <p:cNvSpPr/>
          <p:nvPr/>
        </p:nvSpPr>
        <p:spPr>
          <a:xfrm>
            <a:off x="127815" y="4417540"/>
            <a:ext cx="8064896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AD33E-4615-5C5B-8E0F-0AB691D86638}"/>
              </a:ext>
            </a:extLst>
          </p:cNvPr>
          <p:cNvSpPr txBox="1"/>
          <p:nvPr/>
        </p:nvSpPr>
        <p:spPr>
          <a:xfrm>
            <a:off x="5508104" y="48666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28194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구현</a:t>
            </a:r>
            <a:r>
              <a:rPr lang="en-US" altLang="ko-KR"/>
              <a:t>: BookDAO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/>
              <a:t>모델 영역은 </a:t>
            </a:r>
            <a:r>
              <a:rPr lang="en-US" altLang="ko-KR" dirty="0"/>
              <a:t>DAO, DO </a:t>
            </a:r>
            <a:r>
              <a:rPr lang="ko-KR" altLang="en-US" dirty="0"/>
              <a:t>등으로 구성할 </a:t>
            </a:r>
            <a:r>
              <a:rPr lang="ko-KR" altLang="en-US"/>
              <a:t>수 있음</a:t>
            </a:r>
            <a:endParaRPr lang="en-US" altLang="ko-KR"/>
          </a:p>
          <a:p>
            <a:pPr>
              <a:buFont typeface="Arial" pitchFamily="34" charset="0"/>
              <a:buChar char="•"/>
            </a:pPr>
            <a:r>
              <a:rPr lang="ko-KR" altLang="en-US"/>
              <a:t>모델은 실제 업무를 처리하는 클래스로 예에서는 실제 계산을 처리하는 클래스</a:t>
            </a:r>
            <a:endParaRPr lang="en-US" altLang="ko-KR"/>
          </a:p>
          <a:p>
            <a:pPr>
              <a:buFont typeface="Arial" pitchFamily="34" charset="0"/>
              <a:buChar char="•"/>
            </a:pPr>
            <a:r>
              <a:rPr lang="ko-KR" altLang="en-US"/>
              <a:t>보통 자바 클래스로 구현</a:t>
            </a:r>
            <a:endParaRPr lang="en-US" altLang="ko-KR"/>
          </a:p>
          <a:p>
            <a:pPr>
              <a:buFont typeface="Arial" pitchFamily="34" charset="0"/>
              <a:buChar char="•"/>
            </a:pPr>
            <a:r>
              <a:rPr lang="en-US" altLang="ko-KR"/>
              <a:t>BookDAO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/>
              <a:t>데이터베이스와 연동을 처리</a:t>
            </a:r>
            <a:endParaRPr lang="en-US" altLang="ko-KR"/>
          </a:p>
          <a:p>
            <a:pPr lvl="1">
              <a:buFont typeface="Arial" pitchFamily="34" charset="0"/>
              <a:buChar char="•"/>
            </a:pPr>
            <a:r>
              <a:rPr lang="en-US" altLang="ko-KR"/>
              <a:t>DAO(Data Access Object) : </a:t>
            </a:r>
            <a:r>
              <a:rPr lang="ko-KR" altLang="en-US"/>
              <a:t>데이터 관리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506779-EAE7-8A4C-8BBA-594175D81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2852936"/>
            <a:ext cx="7686675" cy="2596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2DB62D-3A0C-037C-0C77-2B9E9C5FFD83}"/>
              </a:ext>
            </a:extLst>
          </p:cNvPr>
          <p:cNvSpPr txBox="1"/>
          <p:nvPr/>
        </p:nvSpPr>
        <p:spPr>
          <a:xfrm>
            <a:off x="5508104" y="4509120"/>
            <a:ext cx="12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BookDAO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C799B-CAFE-94D4-28EA-7F5BA29DA709}"/>
              </a:ext>
            </a:extLst>
          </p:cNvPr>
          <p:cNvSpPr txBox="1"/>
          <p:nvPr/>
        </p:nvSpPr>
        <p:spPr>
          <a:xfrm>
            <a:off x="3131840" y="3140968"/>
            <a:ext cx="20937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UpdateBookController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6ADD71-BB18-F4ED-8381-FAA3BECCEB37}"/>
              </a:ext>
            </a:extLst>
          </p:cNvPr>
          <p:cNvSpPr txBox="1"/>
          <p:nvPr/>
        </p:nvSpPr>
        <p:spPr>
          <a:xfrm>
            <a:off x="3347864" y="5133422"/>
            <a:ext cx="19007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updateBook.jsp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3AE8D3-4012-A560-A525-4D0709373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4" y="3356992"/>
            <a:ext cx="2202876" cy="20372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1B3566-9C74-597A-AC1F-0A8EF811A74D}"/>
              </a:ext>
            </a:extLst>
          </p:cNvPr>
          <p:cNvSpPr txBox="1"/>
          <p:nvPr/>
        </p:nvSpPr>
        <p:spPr>
          <a:xfrm>
            <a:off x="447396" y="5466473"/>
            <a:ext cx="21259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selectBookList.jsp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2F082E8-961B-CE43-679E-A2F2565CE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5552059"/>
            <a:ext cx="1584176" cy="11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23DB94-9A1C-7C5A-CB8B-33E731F6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347543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578424ED-534B-57C0-12EE-E03C7EC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구현</a:t>
            </a:r>
            <a:r>
              <a:rPr lang="en-US" altLang="ko-KR"/>
              <a:t>: BookDAO</a:t>
            </a:r>
            <a:endParaRPr lang="ko-KR" altLang="en-US"/>
          </a:p>
        </p:txBody>
      </p:sp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2B7A748D-AC2F-EAC6-46A4-BB097BCB9AEA}"/>
              </a:ext>
            </a:extLst>
          </p:cNvPr>
          <p:cNvSpPr/>
          <p:nvPr/>
        </p:nvSpPr>
        <p:spPr>
          <a:xfrm>
            <a:off x="107504" y="1268760"/>
            <a:ext cx="8856984" cy="38164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07FB2-AAC2-CCC3-74A8-005BAA1DEC06}"/>
              </a:ext>
            </a:extLst>
          </p:cNvPr>
          <p:cNvSpPr txBox="1"/>
          <p:nvPr/>
        </p:nvSpPr>
        <p:spPr>
          <a:xfrm>
            <a:off x="6228184" y="831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79448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4473811-A5D9-036E-AAA5-5AFEF232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24" y="782827"/>
            <a:ext cx="7884368" cy="543636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578424ED-534B-57C0-12EE-E03C7EC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구현</a:t>
            </a:r>
            <a:r>
              <a:rPr lang="en-US" altLang="ko-KR"/>
              <a:t>: BookDAO</a:t>
            </a:r>
            <a:endParaRPr lang="ko-KR" altLang="en-US"/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8D6AC056-258C-6BEB-9B96-101160BC2B95}"/>
              </a:ext>
            </a:extLst>
          </p:cNvPr>
          <p:cNvSpPr/>
          <p:nvPr/>
        </p:nvSpPr>
        <p:spPr>
          <a:xfrm>
            <a:off x="-11152" y="908720"/>
            <a:ext cx="8903632" cy="51845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D682F-FA92-8898-BCB0-4C7B4BED0EC3}"/>
              </a:ext>
            </a:extLst>
          </p:cNvPr>
          <p:cNvSpPr txBox="1"/>
          <p:nvPr/>
        </p:nvSpPr>
        <p:spPr>
          <a:xfrm>
            <a:off x="6228184" y="4436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35868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 생성하기</a:t>
            </a:r>
            <a:endParaRPr lang="en-US" altLang="ko-KR" dirty="0"/>
          </a:p>
          <a:p>
            <a:pPr lvl="1"/>
            <a:r>
              <a:rPr lang="ko-KR" altLang="en-US" b="0" dirty="0" err="1"/>
              <a:t>서블릿</a:t>
            </a:r>
            <a:r>
              <a:rPr lang="ko-KR" altLang="en-US" b="0" dirty="0"/>
              <a:t> 클래스 생성하기</a:t>
            </a:r>
          </a:p>
          <a:p>
            <a:pPr lvl="2"/>
            <a:r>
              <a:rPr lang="ko-KR" altLang="en-US" b="0" dirty="0" err="1"/>
              <a:t>서블릿</a:t>
            </a:r>
            <a:r>
              <a:rPr lang="ko-KR" altLang="en-US" b="0" dirty="0"/>
              <a:t> 클래스는 </a:t>
            </a:r>
            <a:r>
              <a:rPr lang="en-US" altLang="ko-KR" b="0" dirty="0" err="1"/>
              <a:t>HttpServlet</a:t>
            </a:r>
            <a:r>
              <a:rPr lang="en-US" altLang="ko-KR" b="0" dirty="0"/>
              <a:t> </a:t>
            </a:r>
            <a:r>
              <a:rPr lang="ko-KR" altLang="en-US" b="0" dirty="0"/>
              <a:t>클래스를 확장하여 생성</a:t>
            </a:r>
            <a:endParaRPr lang="en-US" altLang="ko-KR" b="0" dirty="0"/>
          </a:p>
          <a:p>
            <a:pPr lvl="2"/>
            <a:r>
              <a:rPr lang="ko-KR" altLang="en-US" b="0" dirty="0"/>
              <a:t>생성된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클래스는 웹 브라우저에서 전송되는 </a:t>
            </a:r>
            <a:r>
              <a:rPr lang="en-US" altLang="ko-KR" b="0" dirty="0"/>
              <a:t>GET </a:t>
            </a:r>
            <a:r>
              <a:rPr lang="ko-KR" altLang="en-US" b="0" dirty="0"/>
              <a:t>방식과 </a:t>
            </a:r>
            <a:r>
              <a:rPr lang="en-US" altLang="ko-KR" b="0" dirty="0"/>
              <a:t>POST </a:t>
            </a:r>
            <a:r>
              <a:rPr lang="ko-KR" altLang="en-US" b="0" dirty="0"/>
              <a:t>방식에 따라 각각 </a:t>
            </a:r>
            <a:r>
              <a:rPr lang="en-US" altLang="ko-KR" b="0" dirty="0" err="1"/>
              <a:t>doGet</a:t>
            </a:r>
            <a:r>
              <a:rPr lang="en-US" altLang="ko-KR" b="0" dirty="0"/>
              <a:t>( ), </a:t>
            </a:r>
            <a:r>
              <a:rPr lang="en-US" altLang="ko-KR" b="0" dirty="0" err="1"/>
              <a:t>doPost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통해 요청 작업을 수행한 후 웹 브라우저에 응답</a:t>
            </a:r>
            <a:endParaRPr lang="en-US" altLang="ko-KR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708920"/>
            <a:ext cx="8277225" cy="36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7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 생성하기</a:t>
            </a:r>
            <a:endParaRPr lang="en-US" altLang="ko-KR" dirty="0"/>
          </a:p>
          <a:p>
            <a:pPr lvl="1"/>
            <a:r>
              <a:rPr lang="ko-KR" altLang="en-US" b="0" dirty="0"/>
              <a:t>페이지 이동하기</a:t>
            </a:r>
            <a:endParaRPr lang="en-US" altLang="ko-KR" b="0" dirty="0"/>
          </a:p>
          <a:p>
            <a:pPr lvl="2"/>
            <a:r>
              <a:rPr lang="ko-KR" altLang="en-US" b="0" dirty="0" err="1"/>
              <a:t>서블릿</a:t>
            </a:r>
            <a:r>
              <a:rPr lang="ko-KR" altLang="en-US" b="0" dirty="0"/>
              <a:t> 클래스에서 웹 브라우저로부터 요청된 처리 결과를 보여줄 응답 페이지로 이동</a:t>
            </a:r>
            <a:endParaRPr lang="en-US" altLang="ko-KR" b="0" dirty="0"/>
          </a:p>
          <a:p>
            <a:pPr lvl="2"/>
            <a:r>
              <a:rPr lang="ko-KR" altLang="en-US" b="0" dirty="0"/>
              <a:t>이때 현재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페이지에서 이동할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 요청 정보를 그대로 전달하며</a:t>
            </a:r>
            <a:r>
              <a:rPr lang="en-US" altLang="ko-KR" b="0" dirty="0"/>
              <a:t>,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페이지가 이동해도 처음에 요청된 </a:t>
            </a:r>
            <a:r>
              <a:rPr lang="en-US" altLang="ko-KR" b="0" dirty="0"/>
              <a:t>URL</a:t>
            </a:r>
            <a:r>
              <a:rPr lang="ko-KR" altLang="en-US" b="0" dirty="0"/>
              <a:t>을 계속 유지하기 위해 </a:t>
            </a:r>
            <a:r>
              <a:rPr lang="ko-KR" altLang="en-US" b="0" dirty="0" err="1"/>
              <a:t>포워딩</a:t>
            </a:r>
            <a:r>
              <a:rPr lang="ko-KR" altLang="en-US" b="0" dirty="0"/>
              <a:t> 방식을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8248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구현</a:t>
            </a:r>
            <a:r>
              <a:rPr lang="en-US" altLang="ko-KR"/>
              <a:t>: UpdateBookController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새로운 </a:t>
            </a:r>
            <a:r>
              <a:rPr lang="ko-KR" altLang="en-US" dirty="0" err="1"/>
              <a:t>서블릿을</a:t>
            </a:r>
            <a:r>
              <a:rPr lang="ko-KR" altLang="en-US" dirty="0"/>
              <a:t> 추가함</a:t>
            </a:r>
            <a:r>
              <a:rPr lang="en-US" altLang="ko-KR" dirty="0"/>
              <a:t>. </a:t>
            </a:r>
            <a:r>
              <a:rPr lang="ko-KR" altLang="en-US" dirty="0" err="1"/>
              <a:t>서블릿</a:t>
            </a:r>
            <a:r>
              <a:rPr lang="ko-KR" altLang="en-US" dirty="0"/>
              <a:t> 생성에 필요한 정보는 다음과 같음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Java Package</a:t>
            </a:r>
            <a:r>
              <a:rPr lang="en-US" altLang="ko-KR"/>
              <a:t>: book.controller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Class name</a:t>
            </a:r>
            <a:r>
              <a:rPr lang="en-US" altLang="ko-KR"/>
              <a:t>: UpdateBookController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URL mapping</a:t>
            </a:r>
            <a:r>
              <a:rPr lang="en-US" altLang="ko-KR"/>
              <a:t>: updateBookControl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83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0C4F6C-01B4-40A3-3837-40E689850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30"/>
          <a:stretch/>
        </p:blipFill>
        <p:spPr>
          <a:xfrm>
            <a:off x="24608" y="836712"/>
            <a:ext cx="9144000" cy="24577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구현</a:t>
            </a:r>
            <a:r>
              <a:rPr lang="en-US" altLang="ko-KR"/>
              <a:t>: UpdateBookController</a:t>
            </a:r>
            <a:endParaRPr lang="ko-KR" altLang="en-US" dirty="0"/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7A648F13-95B3-81C3-D1E0-E611BE7ED30E}"/>
              </a:ext>
            </a:extLst>
          </p:cNvPr>
          <p:cNvSpPr/>
          <p:nvPr/>
        </p:nvSpPr>
        <p:spPr>
          <a:xfrm>
            <a:off x="29704" y="1309518"/>
            <a:ext cx="361409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559D663B-91AF-AF61-2907-104B3F2F0CDB}"/>
              </a:ext>
            </a:extLst>
          </p:cNvPr>
          <p:cNvSpPr/>
          <p:nvPr/>
        </p:nvSpPr>
        <p:spPr>
          <a:xfrm>
            <a:off x="24140" y="2245622"/>
            <a:ext cx="8964956" cy="10488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CABD24-A156-C429-9537-F4133E51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85028"/>
            <a:ext cx="3024336" cy="27969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3E3EA1-E6D0-CA25-E5F6-6FF1145EFBD7}"/>
              </a:ext>
            </a:extLst>
          </p:cNvPr>
          <p:cNvSpPr txBox="1"/>
          <p:nvPr/>
        </p:nvSpPr>
        <p:spPr>
          <a:xfrm>
            <a:off x="2771800" y="4596718"/>
            <a:ext cx="6372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</a:rPr>
              <a:t>&lt;a href='updateBookControl?bookid=</a:t>
            </a:r>
            <a:r>
              <a:rPr lang="ko-KR" altLang="en-US" sz="1600" b="1">
                <a:solidFill>
                  <a:srgbClr val="FF0000"/>
                </a:solidFill>
              </a:rPr>
              <a:t>수정할책번호</a:t>
            </a:r>
            <a:r>
              <a:rPr lang="en-US" altLang="ko-KR" sz="1600" b="1">
                <a:solidFill>
                  <a:srgbClr val="FF0000"/>
                </a:solidFill>
              </a:rPr>
              <a:t>'&gt;</a:t>
            </a:r>
            <a:r>
              <a:rPr lang="ko-KR" altLang="en-US" sz="1600" b="1">
                <a:solidFill>
                  <a:srgbClr val="FF0000"/>
                </a:solidFill>
              </a:rPr>
              <a:t>수정</a:t>
            </a:r>
            <a:r>
              <a:rPr lang="en-US" altLang="ko-KR" sz="1600" b="1">
                <a:solidFill>
                  <a:srgbClr val="FF0000"/>
                </a:solidFill>
              </a:rPr>
              <a:t>&lt;/a&gt;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8BDD965D-0DC2-8B40-932D-25973CFEFAF8}"/>
              </a:ext>
            </a:extLst>
          </p:cNvPr>
          <p:cNvSpPr/>
          <p:nvPr/>
        </p:nvSpPr>
        <p:spPr>
          <a:xfrm rot="16200000">
            <a:off x="5086762" y="2215566"/>
            <a:ext cx="1944216" cy="27869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CEED7-0001-A1DB-105C-C1B4D482EB62}"/>
              </a:ext>
            </a:extLst>
          </p:cNvPr>
          <p:cNvSpPr txBox="1"/>
          <p:nvPr/>
        </p:nvSpPr>
        <p:spPr>
          <a:xfrm>
            <a:off x="6422689" y="3539909"/>
            <a:ext cx="20592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수정할 책 번호 리턴</a:t>
            </a:r>
          </a:p>
        </p:txBody>
      </p:sp>
    </p:spTree>
    <p:extLst>
      <p:ext uri="{BB962C8B-B14F-4D97-AF65-F5344CB8AC3E}">
        <p14:creationId xmlns:p14="http://schemas.microsoft.com/office/powerpoint/2010/main" val="225056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1719" y="4334361"/>
            <a:ext cx="4857283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3514"/>
              </a:lnSpc>
            </a:pPr>
            <a:r>
              <a:rPr lang="en-US" sz="3078" b="1">
                <a:solidFill>
                  <a:srgbClr val="650033"/>
                </a:solidFill>
                <a:latin typeface="HY견고딕"/>
                <a:cs typeface="HY견고딕"/>
              </a:rPr>
              <a:t>1. MVC </a:t>
            </a:r>
            <a:r>
              <a:rPr lang="ko-KR" altLang="en-US" sz="3078" b="1">
                <a:solidFill>
                  <a:srgbClr val="650033"/>
                </a:solidFill>
                <a:latin typeface="HY견고딕"/>
                <a:cs typeface="HY견고딕"/>
              </a:rPr>
              <a:t>패턴 개요</a:t>
            </a:r>
            <a:endParaRPr sz="3078" b="1">
              <a:latin typeface="HY견고딕"/>
              <a:cs typeface="HY견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CB2862-9747-1C77-1508-BC6C5ED0E5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/>
          <a:lstStyle/>
          <a:p>
            <a:pPr marL="21720"/>
            <a:fld id="{81D60167-4931-47E6-BA6A-407CBD079E47}" type="slidenum">
              <a:rPr lang="en-US" altLang="ko-KR" spc="-9" smtClean="0"/>
              <a:pPr marL="21720"/>
              <a:t>2</a:t>
            </a:fld>
            <a:endParaRPr lang="ko-KR" altLang="en-US" spc="-9"/>
          </a:p>
        </p:txBody>
      </p:sp>
    </p:spTree>
    <p:extLst>
      <p:ext uri="{BB962C8B-B14F-4D97-AF65-F5344CB8AC3E}">
        <p14:creationId xmlns:p14="http://schemas.microsoft.com/office/powerpoint/2010/main" val="424482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구현</a:t>
            </a:r>
            <a:r>
              <a:rPr lang="en-US" altLang="ko-KR"/>
              <a:t>: UpdateBookController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5686EA-72C4-46BB-3799-E2165A052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506" y="836713"/>
            <a:ext cx="6054150" cy="12241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D6F020-83C9-BA8E-F4DA-EF8CBCF8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636911"/>
            <a:ext cx="5472608" cy="3603153"/>
          </a:xfrm>
          <a:prstGeom prst="rect">
            <a:avLst/>
          </a:prstGeom>
        </p:spPr>
      </p:pic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213BE98F-FDF3-21C6-7C49-59CC99E05097}"/>
              </a:ext>
            </a:extLst>
          </p:cNvPr>
          <p:cNvSpPr/>
          <p:nvPr/>
        </p:nvSpPr>
        <p:spPr>
          <a:xfrm rot="5400000">
            <a:off x="1784201" y="2729435"/>
            <a:ext cx="2191219" cy="7920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FF45A-5433-346C-17CB-3035C5161881}"/>
              </a:ext>
            </a:extLst>
          </p:cNvPr>
          <p:cNvSpPr txBox="1"/>
          <p:nvPr/>
        </p:nvSpPr>
        <p:spPr>
          <a:xfrm>
            <a:off x="7020272" y="2492896"/>
            <a:ext cx="13176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</a:rPr>
              <a:t>BookDAO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13AEE-AC18-95E7-4C66-525F836FD115}"/>
              </a:ext>
            </a:extLst>
          </p:cNvPr>
          <p:cNvSpPr txBox="1"/>
          <p:nvPr/>
        </p:nvSpPr>
        <p:spPr>
          <a:xfrm>
            <a:off x="2030201" y="4438487"/>
            <a:ext cx="13176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62187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3923E9F3-8889-2489-18F3-E463B2901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5" r="6288"/>
          <a:stretch/>
        </p:blipFill>
        <p:spPr>
          <a:xfrm>
            <a:off x="179512" y="5219356"/>
            <a:ext cx="8568952" cy="9367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45D99E-51C6-5BA0-889B-0B19A0C38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70" y="554481"/>
            <a:ext cx="9144000" cy="22970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구현</a:t>
            </a:r>
            <a:r>
              <a:rPr lang="en-US" altLang="ko-KR"/>
              <a:t>: UpdateBookController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F5593-2DF1-4912-A831-03840C2EE532}"/>
              </a:ext>
            </a:extLst>
          </p:cNvPr>
          <p:cNvSpPr txBox="1"/>
          <p:nvPr/>
        </p:nvSpPr>
        <p:spPr>
          <a:xfrm>
            <a:off x="4732212" y="6156085"/>
            <a:ext cx="19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updateBook.jsp</a:t>
            </a:r>
            <a:endParaRPr lang="ko-KR" altLang="en-US" b="1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EE32E83-9E2B-02DD-1B54-78DAC1C1B90A}"/>
              </a:ext>
            </a:extLst>
          </p:cNvPr>
          <p:cNvSpPr/>
          <p:nvPr/>
        </p:nvSpPr>
        <p:spPr>
          <a:xfrm>
            <a:off x="4377838" y="3036044"/>
            <a:ext cx="648072" cy="9361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6F5A0-637F-BC32-0C8E-B3A65AAE1AB2}"/>
              </a:ext>
            </a:extLst>
          </p:cNvPr>
          <p:cNvSpPr txBox="1"/>
          <p:nvPr/>
        </p:nvSpPr>
        <p:spPr>
          <a:xfrm>
            <a:off x="1547664" y="2913844"/>
            <a:ext cx="44022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updateBook.jsp </a:t>
            </a:r>
            <a:r>
              <a:rPr lang="ko-KR" altLang="en-US" b="1"/>
              <a:t>로 페이지 이동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EF0DBA9-827F-281C-8ABB-A421B2CC6595}"/>
              </a:ext>
            </a:extLst>
          </p:cNvPr>
          <p:cNvSpPr/>
          <p:nvPr/>
        </p:nvSpPr>
        <p:spPr>
          <a:xfrm>
            <a:off x="221866" y="5234763"/>
            <a:ext cx="8382582" cy="93672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A5FF1-6192-9B99-BC71-DB77EF999106}"/>
              </a:ext>
            </a:extLst>
          </p:cNvPr>
          <p:cNvSpPr txBox="1"/>
          <p:nvPr/>
        </p:nvSpPr>
        <p:spPr>
          <a:xfrm>
            <a:off x="933336" y="4803159"/>
            <a:ext cx="60149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수정할 책 정보는 </a:t>
            </a:r>
            <a:r>
              <a:rPr lang="en-US" altLang="ko-KR" b="1"/>
              <a:t>updateBook.jsp</a:t>
            </a:r>
            <a:r>
              <a:rPr lang="ko-KR" altLang="en-US" b="1"/>
              <a:t>에서 출력 할것임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10E8FE-E6B5-24F0-67D2-5B6DED272B52}"/>
              </a:ext>
            </a:extLst>
          </p:cNvPr>
          <p:cNvSpPr/>
          <p:nvPr/>
        </p:nvSpPr>
        <p:spPr>
          <a:xfrm>
            <a:off x="813442" y="1507068"/>
            <a:ext cx="7430966" cy="11557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8D49495-F645-30C4-212F-FF23E5E1C072}"/>
              </a:ext>
            </a:extLst>
          </p:cNvPr>
          <p:cNvSpPr/>
          <p:nvPr/>
        </p:nvSpPr>
        <p:spPr>
          <a:xfrm>
            <a:off x="813442" y="701915"/>
            <a:ext cx="5760640" cy="69453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42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뷰 </a:t>
            </a:r>
            <a:r>
              <a:rPr lang="ko-KR" altLang="en-US" dirty="0"/>
              <a:t>구현</a:t>
            </a:r>
            <a:r>
              <a:rPr lang="en-US" altLang="ko-KR"/>
              <a:t>: updateBook.jsp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/>
              <a:t>수정할 책 정보를 출력하는 </a:t>
            </a:r>
            <a:r>
              <a:rPr lang="en-US" altLang="ko-KR"/>
              <a:t>jsp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89BE6B-1F43-C4B9-1D32-9EA5AC1B5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1700808"/>
            <a:ext cx="7686675" cy="2596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2A5999-F3EC-1138-224B-786301B1F4F2}"/>
              </a:ext>
            </a:extLst>
          </p:cNvPr>
          <p:cNvSpPr txBox="1"/>
          <p:nvPr/>
        </p:nvSpPr>
        <p:spPr>
          <a:xfrm>
            <a:off x="5508104" y="3356992"/>
            <a:ext cx="12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BookDAO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0DD42-60EB-6EEC-1902-0EDF49E359A9}"/>
              </a:ext>
            </a:extLst>
          </p:cNvPr>
          <p:cNvSpPr txBox="1"/>
          <p:nvPr/>
        </p:nvSpPr>
        <p:spPr>
          <a:xfrm>
            <a:off x="3131840" y="1988840"/>
            <a:ext cx="20937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UpdateBookController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FC4CF-24D7-2598-DF74-BE2611F73260}"/>
              </a:ext>
            </a:extLst>
          </p:cNvPr>
          <p:cNvSpPr txBox="1"/>
          <p:nvPr/>
        </p:nvSpPr>
        <p:spPr>
          <a:xfrm>
            <a:off x="3347864" y="3981294"/>
            <a:ext cx="19007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updateBook.jsp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100906-EC95-C851-30B8-A9DB1CDF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4" y="2204864"/>
            <a:ext cx="2202876" cy="20372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DD7DE-34E9-23C5-E7DE-BAF9EFE755E5}"/>
              </a:ext>
            </a:extLst>
          </p:cNvPr>
          <p:cNvSpPr txBox="1"/>
          <p:nvPr/>
        </p:nvSpPr>
        <p:spPr>
          <a:xfrm>
            <a:off x="447396" y="4314345"/>
            <a:ext cx="21259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selectBookList.jsp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6082DB-48FE-CC32-AFF2-EEA860C67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64" y="4524036"/>
            <a:ext cx="1584176" cy="11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74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뷰 구현</a:t>
            </a:r>
            <a:r>
              <a:rPr lang="en-US" altLang="ko-KR"/>
              <a:t>: updateBook.jsp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A071D6-CE4E-1D0E-E3DF-E9FAE27F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655"/>
            <a:ext cx="9144000" cy="50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0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뷰 구현</a:t>
            </a:r>
            <a:r>
              <a:rPr lang="en-US" altLang="ko-KR"/>
              <a:t>: updateBook.jsp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F7EE98-05CB-E524-CC03-C29F14F93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1"/>
          <a:stretch/>
        </p:blipFill>
        <p:spPr>
          <a:xfrm>
            <a:off x="-468" y="1052737"/>
            <a:ext cx="5724596" cy="30487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BDB7E9-EA9B-8FA8-568F-3EE59A6A4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717032"/>
            <a:ext cx="3959956" cy="2948904"/>
          </a:xfrm>
          <a:prstGeom prst="rect">
            <a:avLst/>
          </a:prstGeom>
        </p:spPr>
      </p:pic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E15E405C-B012-F821-74F1-268CBE1E62D9}"/>
              </a:ext>
            </a:extLst>
          </p:cNvPr>
          <p:cNvSpPr/>
          <p:nvPr/>
        </p:nvSpPr>
        <p:spPr>
          <a:xfrm rot="5400000">
            <a:off x="3637262" y="3705418"/>
            <a:ext cx="1077387" cy="7920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79439-2B85-3BC2-4BE6-E6259DD0E3AF}"/>
              </a:ext>
            </a:extLst>
          </p:cNvPr>
          <p:cNvSpPr txBox="1"/>
          <p:nvPr/>
        </p:nvSpPr>
        <p:spPr>
          <a:xfrm>
            <a:off x="1979713" y="4941168"/>
            <a:ext cx="259228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</a:rPr>
              <a:t>value </a:t>
            </a:r>
            <a:r>
              <a:rPr lang="ko-KR" altLang="en-US" sz="1600" b="1">
                <a:solidFill>
                  <a:srgbClr val="FF0000"/>
                </a:solidFill>
              </a:rPr>
              <a:t>속성에 출력하면 </a:t>
            </a:r>
            <a:endParaRPr lang="en-US" altLang="ko-KR" sz="1600" b="1">
              <a:solidFill>
                <a:srgbClr val="FF0000"/>
              </a:solidFill>
            </a:endParaRPr>
          </a:p>
          <a:p>
            <a:r>
              <a:rPr lang="ko-KR" altLang="en-US" sz="1600" b="1">
                <a:solidFill>
                  <a:srgbClr val="FF0000"/>
                </a:solidFill>
              </a:rPr>
              <a:t>수정 가능하도록 출력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AD4FF06-F05E-C92D-74F3-FAEE2433609C}"/>
              </a:ext>
            </a:extLst>
          </p:cNvPr>
          <p:cNvSpPr/>
          <p:nvPr/>
        </p:nvSpPr>
        <p:spPr>
          <a:xfrm>
            <a:off x="4860032" y="4869160"/>
            <a:ext cx="3312368" cy="13717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35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EF660E-D364-E3AE-5E89-EAAEFC9D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5" y="1718445"/>
            <a:ext cx="4279549" cy="45811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C03B1-B3F1-9DB9-CAF3-BB0F5431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index.jsp</a:t>
            </a:r>
            <a:r>
              <a:rPr lang="ko-KR" altLang="en-US"/>
              <a:t>  를 실행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도서 리스트가 출력 되는지 확인</a:t>
            </a:r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E3C07DA2-B1BF-F8C9-DD89-ABC3FE8F44CA}"/>
              </a:ext>
            </a:extLst>
          </p:cNvPr>
          <p:cNvSpPr/>
          <p:nvPr/>
        </p:nvSpPr>
        <p:spPr>
          <a:xfrm>
            <a:off x="539552" y="3320988"/>
            <a:ext cx="122413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FD70A60D-6B8E-8FA0-95B7-9A966F614BBD}"/>
              </a:ext>
            </a:extLst>
          </p:cNvPr>
          <p:cNvSpPr/>
          <p:nvPr/>
        </p:nvSpPr>
        <p:spPr>
          <a:xfrm>
            <a:off x="1043608" y="5151848"/>
            <a:ext cx="352839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75196B-4A06-BA65-D19C-AE82352762B8}"/>
              </a:ext>
            </a:extLst>
          </p:cNvPr>
          <p:cNvSpPr txBox="1"/>
          <p:nvPr/>
        </p:nvSpPr>
        <p:spPr>
          <a:xfrm>
            <a:off x="5364088" y="5491034"/>
            <a:ext cx="36724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도서 리스트가 조회 되는지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4450B7-099A-653D-8EB0-2A6CD9BF8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590446"/>
            <a:ext cx="2753534" cy="355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01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8F759DD-FE49-0022-3025-00EC42B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34528C-E9D5-C88E-5E62-C14AA7D7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수정 링크 클릭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B24E8-8182-BF6C-D007-6A14D5EDFD5E}"/>
              </a:ext>
            </a:extLst>
          </p:cNvPr>
          <p:cNvSpPr txBox="1"/>
          <p:nvPr/>
        </p:nvSpPr>
        <p:spPr>
          <a:xfrm>
            <a:off x="798538" y="5373216"/>
            <a:ext cx="49255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수정 할 책 정보가 출력 되는지 확인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3D195E-9BA2-EDF3-43B5-6C387B1F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99" y="1484784"/>
            <a:ext cx="2753534" cy="3555428"/>
          </a:xfrm>
          <a:prstGeom prst="rect">
            <a:avLst/>
          </a:prstGeom>
        </p:spPr>
      </p:pic>
      <p:sp>
        <p:nvSpPr>
          <p:cNvPr id="3" name="모서리가 둥근 직사각형 12">
            <a:extLst>
              <a:ext uri="{FF2B5EF4-FFF2-40B4-BE49-F238E27FC236}">
                <a16:creationId xmlns:a16="http://schemas.microsoft.com/office/drawing/2014/main" id="{ACC55B54-ACBC-53A0-DD5E-5E0F9306DA65}"/>
              </a:ext>
            </a:extLst>
          </p:cNvPr>
          <p:cNvSpPr/>
          <p:nvPr/>
        </p:nvSpPr>
        <p:spPr>
          <a:xfrm>
            <a:off x="2483768" y="2708920"/>
            <a:ext cx="36004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FA6748-94B8-332B-C339-B50319F23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435565"/>
            <a:ext cx="3087669" cy="398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31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1719" y="4334361"/>
            <a:ext cx="5158633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3514"/>
              </a:lnSpc>
            </a:pPr>
            <a:r>
              <a:rPr lang="en-US" sz="3078" b="1">
                <a:solidFill>
                  <a:srgbClr val="650033"/>
                </a:solidFill>
                <a:latin typeface="HY견고딕"/>
                <a:cs typeface="HY견고딕"/>
              </a:rPr>
              <a:t>3.2.</a:t>
            </a:r>
            <a:r>
              <a:rPr lang="ko-KR" altLang="en-US" sz="3078" b="1">
                <a:solidFill>
                  <a:srgbClr val="650033"/>
                </a:solidFill>
                <a:latin typeface="HY견고딕"/>
                <a:cs typeface="HY견고딕"/>
              </a:rPr>
              <a:t>도서 수정 처리</a:t>
            </a:r>
            <a:endParaRPr sz="3078" b="1">
              <a:latin typeface="HY견고딕"/>
              <a:cs typeface="HY견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5E075-0830-9870-4049-F417F26826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1720"/>
            <a:fld id="{81D60167-4931-47E6-BA6A-407CBD079E47}" type="slidenum">
              <a:rPr lang="en-US" altLang="ko-KR" spc="-9" smtClean="0"/>
              <a:pPr marL="21720"/>
              <a:t>27</a:t>
            </a:fld>
            <a:endParaRPr lang="ko-KR" altLang="en-US" spc="-9"/>
          </a:p>
        </p:txBody>
      </p:sp>
    </p:spTree>
    <p:extLst>
      <p:ext uri="{BB962C8B-B14F-4D97-AF65-F5344CB8AC3E}">
        <p14:creationId xmlns:p14="http://schemas.microsoft.com/office/powerpoint/2010/main" val="4167271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도서 추가 처리 </a:t>
            </a:r>
            <a:r>
              <a:rPr lang="en-US" altLang="ko-KR"/>
              <a:t>MVC </a:t>
            </a:r>
            <a:r>
              <a:rPr lang="ko-KR" altLang="en-US"/>
              <a:t>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뷰</a:t>
            </a:r>
            <a:endParaRPr lang="en-US" altLang="ko-KR"/>
          </a:p>
          <a:p>
            <a:pPr lvl="1"/>
            <a:r>
              <a:rPr lang="en-US" altLang="ko-KR"/>
              <a:t>updateBook.jsp : </a:t>
            </a:r>
            <a:r>
              <a:rPr lang="ko-KR" altLang="en-US"/>
              <a:t>책 정보 수정 정보 입력</a:t>
            </a:r>
            <a:endParaRPr lang="en-US" altLang="ko-KR"/>
          </a:p>
          <a:p>
            <a:pPr lvl="1"/>
            <a:r>
              <a:rPr lang="en-US" altLang="ko-KR"/>
              <a:t>updateResult.jsp : </a:t>
            </a:r>
            <a:r>
              <a:rPr lang="ko-KR" altLang="en-US"/>
              <a:t>책 정보 수정 결과 조회</a:t>
            </a:r>
            <a:endParaRPr lang="en-US" altLang="ko-KR"/>
          </a:p>
          <a:p>
            <a:r>
              <a:rPr lang="ko-KR" altLang="en-US"/>
              <a:t>컨트롤</a:t>
            </a:r>
            <a:endParaRPr lang="en-US" altLang="ko-KR"/>
          </a:p>
          <a:p>
            <a:pPr lvl="1"/>
            <a:r>
              <a:rPr lang="en-US" altLang="ko-KR"/>
              <a:t>UpdateBookController</a:t>
            </a:r>
          </a:p>
          <a:p>
            <a:r>
              <a:rPr lang="ko-KR" altLang="en-US"/>
              <a:t>모델</a:t>
            </a:r>
            <a:endParaRPr lang="en-US" altLang="ko-KR"/>
          </a:p>
          <a:p>
            <a:pPr lvl="1"/>
            <a:r>
              <a:rPr lang="en-US" altLang="ko-KR"/>
              <a:t>BookDAO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ECDD03-E78B-5AB2-0F5B-7FB593077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3501008"/>
            <a:ext cx="7686675" cy="25969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91E6C2-F6F7-5669-A604-94CD516DD207}"/>
              </a:ext>
            </a:extLst>
          </p:cNvPr>
          <p:cNvSpPr txBox="1"/>
          <p:nvPr/>
        </p:nvSpPr>
        <p:spPr>
          <a:xfrm>
            <a:off x="5508104" y="5157192"/>
            <a:ext cx="12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BookDAO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1C0EC-D12E-4A08-340B-2F4F61079D5F}"/>
              </a:ext>
            </a:extLst>
          </p:cNvPr>
          <p:cNvSpPr txBox="1"/>
          <p:nvPr/>
        </p:nvSpPr>
        <p:spPr>
          <a:xfrm>
            <a:off x="3131840" y="3789040"/>
            <a:ext cx="20937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UpdateBookController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B4FFF-8DAF-FAEC-F73A-157F384B5793}"/>
              </a:ext>
            </a:extLst>
          </p:cNvPr>
          <p:cNvSpPr txBox="1"/>
          <p:nvPr/>
        </p:nvSpPr>
        <p:spPr>
          <a:xfrm>
            <a:off x="584646" y="3578469"/>
            <a:ext cx="19007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updateBook.jsp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935297A-838E-E039-C3ED-678D99315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997105"/>
            <a:ext cx="1944617" cy="14481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57C573-219F-DB24-C5CC-23E369A18F5F}"/>
              </a:ext>
            </a:extLst>
          </p:cNvPr>
          <p:cNvSpPr txBox="1"/>
          <p:nvPr/>
        </p:nvSpPr>
        <p:spPr>
          <a:xfrm>
            <a:off x="3217119" y="5877272"/>
            <a:ext cx="20015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updateResult.jsp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79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구현</a:t>
            </a:r>
            <a:r>
              <a:rPr lang="en-US" altLang="ko-KR"/>
              <a:t>: BookDAO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/>
              <a:t>모델 영역은 </a:t>
            </a:r>
            <a:r>
              <a:rPr lang="en-US" altLang="ko-KR" dirty="0"/>
              <a:t>DAO, DO </a:t>
            </a:r>
            <a:r>
              <a:rPr lang="ko-KR" altLang="en-US" dirty="0"/>
              <a:t>등으로 구성할 </a:t>
            </a:r>
            <a:r>
              <a:rPr lang="ko-KR" altLang="en-US"/>
              <a:t>수 있음</a:t>
            </a:r>
            <a:endParaRPr lang="en-US" altLang="ko-KR"/>
          </a:p>
          <a:p>
            <a:pPr>
              <a:buFont typeface="Arial" pitchFamily="34" charset="0"/>
              <a:buChar char="•"/>
            </a:pPr>
            <a:r>
              <a:rPr lang="ko-KR" altLang="en-US"/>
              <a:t>모델은 실제 업무를 처리하는 클래스로 예에서는 실제 계산을 처리하는 클래스</a:t>
            </a:r>
            <a:endParaRPr lang="en-US" altLang="ko-KR"/>
          </a:p>
          <a:p>
            <a:pPr>
              <a:buFont typeface="Arial" pitchFamily="34" charset="0"/>
              <a:buChar char="•"/>
            </a:pPr>
            <a:r>
              <a:rPr lang="ko-KR" altLang="en-US"/>
              <a:t>보통 자바 클래스로 구현</a:t>
            </a:r>
            <a:endParaRPr lang="en-US" altLang="ko-KR"/>
          </a:p>
          <a:p>
            <a:pPr>
              <a:buFont typeface="Arial" pitchFamily="34" charset="0"/>
              <a:buChar char="•"/>
            </a:pPr>
            <a:r>
              <a:rPr lang="en-US" altLang="ko-KR"/>
              <a:t>BookDAO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/>
              <a:t>데이터베이스와 연동을 처리</a:t>
            </a:r>
            <a:endParaRPr lang="en-US" altLang="ko-KR"/>
          </a:p>
          <a:p>
            <a:pPr lvl="1">
              <a:buFont typeface="Arial" pitchFamily="34" charset="0"/>
              <a:buChar char="•"/>
            </a:pPr>
            <a:r>
              <a:rPr lang="en-US" altLang="ko-KR"/>
              <a:t>DAO(Data Access Object) : </a:t>
            </a:r>
            <a:r>
              <a:rPr lang="ko-KR" altLang="en-US"/>
              <a:t>데이터 관리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C8BBBD-B769-BE84-38D5-6C67D2821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3501008"/>
            <a:ext cx="7686675" cy="2596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AD396B-2810-8D05-3161-DA8544155687}"/>
              </a:ext>
            </a:extLst>
          </p:cNvPr>
          <p:cNvSpPr txBox="1"/>
          <p:nvPr/>
        </p:nvSpPr>
        <p:spPr>
          <a:xfrm>
            <a:off x="5508104" y="5157192"/>
            <a:ext cx="12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BookDAO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4C41B-E319-6BDD-C582-485FC772E4B4}"/>
              </a:ext>
            </a:extLst>
          </p:cNvPr>
          <p:cNvSpPr txBox="1"/>
          <p:nvPr/>
        </p:nvSpPr>
        <p:spPr>
          <a:xfrm>
            <a:off x="3131840" y="3789040"/>
            <a:ext cx="20937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UpdateBookController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4CF18-EAA4-3479-9216-535C67CB461A}"/>
              </a:ext>
            </a:extLst>
          </p:cNvPr>
          <p:cNvSpPr txBox="1"/>
          <p:nvPr/>
        </p:nvSpPr>
        <p:spPr>
          <a:xfrm>
            <a:off x="584646" y="3578469"/>
            <a:ext cx="19007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updateBook.jsp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E2B637-5741-4CF3-1356-7453CF69E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997105"/>
            <a:ext cx="1944617" cy="14481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3988E3-BC5D-539B-7684-8746C280C23A}"/>
              </a:ext>
            </a:extLst>
          </p:cNvPr>
          <p:cNvSpPr txBox="1"/>
          <p:nvPr/>
        </p:nvSpPr>
        <p:spPr>
          <a:xfrm>
            <a:off x="3217119" y="5877272"/>
            <a:ext cx="20015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updateResult.jsp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3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MVC</a:t>
            </a:r>
            <a:r>
              <a:rPr lang="ko-KR" altLang="en-US"/>
              <a:t>의 패턴 개요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</a:p>
          <a:p>
            <a:pPr lvl="1"/>
            <a:r>
              <a:rPr lang="en-US" altLang="ko-KR" b="0" dirty="0"/>
              <a:t>Model, View, Controller</a:t>
            </a:r>
            <a:r>
              <a:rPr lang="ko-KR" altLang="en-US" b="0" dirty="0"/>
              <a:t>의 약자로</a:t>
            </a:r>
            <a:r>
              <a:rPr lang="en-US" altLang="ko-KR" b="0" dirty="0"/>
              <a:t>, </a:t>
            </a:r>
            <a:r>
              <a:rPr lang="ko-KR" altLang="en-US" b="0" dirty="0"/>
              <a:t>웹 애플리케이션을 비즈니스 </a:t>
            </a:r>
            <a:r>
              <a:rPr lang="ko-KR" altLang="en-US" b="0" dirty="0" err="1"/>
              <a:t>로직</a:t>
            </a:r>
            <a:r>
              <a:rPr lang="en-US" altLang="ko-KR" b="0" dirty="0"/>
              <a:t>, </a:t>
            </a:r>
            <a:r>
              <a:rPr lang="ko-KR" altLang="en-US" b="0" dirty="0" err="1"/>
              <a:t>프레젠테이션로직</a:t>
            </a:r>
            <a:r>
              <a:rPr lang="en-US" altLang="ko-KR" b="0" dirty="0"/>
              <a:t>, </a:t>
            </a:r>
            <a:r>
              <a:rPr lang="ko-KR" altLang="en-US" b="0" dirty="0"/>
              <a:t>데이터로 분리하는 디자인 패턴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웹 애플리케이션에서는 일반적으로 애플리케이션을 비즈니스 </a:t>
            </a:r>
            <a:r>
              <a:rPr lang="ko-KR" altLang="en-US" b="0" dirty="0" err="1"/>
              <a:t>로직</a:t>
            </a:r>
            <a:r>
              <a:rPr lang="en-US" altLang="ko-KR" b="0" dirty="0"/>
              <a:t>, </a:t>
            </a:r>
            <a:r>
              <a:rPr lang="ko-KR" altLang="en-US" b="0" dirty="0"/>
              <a:t>프레젠테이션</a:t>
            </a:r>
            <a:r>
              <a:rPr lang="en-US" altLang="ko-KR" b="0" dirty="0"/>
              <a:t>, </a:t>
            </a:r>
            <a:r>
              <a:rPr lang="ko-KR" altLang="en-US" b="0" dirty="0"/>
              <a:t>요청 처리 데이터로 분류</a:t>
            </a:r>
            <a:endParaRPr lang="en-US" altLang="ko-KR" b="0" dirty="0"/>
          </a:p>
          <a:p>
            <a:pPr lvl="2"/>
            <a:r>
              <a:rPr lang="ko-KR" altLang="en-US" b="0" dirty="0"/>
              <a:t>비즈니스 </a:t>
            </a:r>
            <a:r>
              <a:rPr lang="ko-KR" altLang="en-US" b="0" dirty="0" err="1"/>
              <a:t>로직은</a:t>
            </a:r>
            <a:r>
              <a:rPr lang="ko-KR" altLang="en-US" b="0" dirty="0"/>
              <a:t> </a:t>
            </a:r>
            <a:r>
              <a:rPr lang="ko-KR" altLang="en-US" b="0" dirty="0" err="1"/>
              <a:t>애플리케이</a:t>
            </a:r>
            <a:r>
              <a:rPr lang="ko-KR" altLang="en-US" b="0" dirty="0"/>
              <a:t> </a:t>
            </a:r>
            <a:r>
              <a:rPr lang="ko-KR" altLang="en-US" b="0" dirty="0" err="1"/>
              <a:t>션의</a:t>
            </a:r>
            <a:r>
              <a:rPr lang="ko-KR" altLang="en-US" b="0" dirty="0"/>
              <a:t> 데이터</a:t>
            </a:r>
            <a:r>
              <a:rPr lang="en-US" altLang="ko-KR" b="0" dirty="0"/>
              <a:t>, </a:t>
            </a:r>
            <a:r>
              <a:rPr lang="ko-KR" altLang="en-US" b="0" dirty="0"/>
              <a:t>즉 고객</a:t>
            </a:r>
            <a:r>
              <a:rPr lang="en-US" altLang="ko-KR" b="0" dirty="0"/>
              <a:t>, </a:t>
            </a:r>
            <a:r>
              <a:rPr lang="ko-KR" altLang="en-US" b="0" dirty="0"/>
              <a:t>제품</a:t>
            </a:r>
            <a:r>
              <a:rPr lang="en-US" altLang="ko-KR" b="0" dirty="0"/>
              <a:t>, </a:t>
            </a:r>
            <a:r>
              <a:rPr lang="ko-KR" altLang="en-US" b="0" dirty="0"/>
              <a:t>주문 정보의 조작에 사용</a:t>
            </a:r>
            <a:endParaRPr lang="en-US" altLang="ko-KR" b="0" dirty="0"/>
          </a:p>
          <a:p>
            <a:pPr lvl="2"/>
            <a:r>
              <a:rPr lang="ko-KR" altLang="en-US" b="0" dirty="0"/>
              <a:t>프레젠테이션은 애플리케이션이 사용자에게 어떻게 표시되는지</a:t>
            </a:r>
            <a:r>
              <a:rPr lang="en-US" altLang="ko-KR" b="0" dirty="0"/>
              <a:t>, </a:t>
            </a:r>
            <a:r>
              <a:rPr lang="ko-KR" altLang="en-US" b="0" dirty="0"/>
              <a:t>즉 위치</a:t>
            </a:r>
            <a:r>
              <a:rPr lang="en-US" altLang="ko-KR" b="0" dirty="0"/>
              <a:t>, </a:t>
            </a:r>
            <a:r>
              <a:rPr lang="ko-KR" altLang="en-US" b="0" dirty="0"/>
              <a:t>폰트</a:t>
            </a:r>
            <a:r>
              <a:rPr lang="en-US" altLang="ko-KR" b="0" dirty="0"/>
              <a:t>, </a:t>
            </a:r>
            <a:r>
              <a:rPr lang="ko-KR" altLang="en-US" b="0" dirty="0"/>
              <a:t>크기</a:t>
            </a:r>
            <a:endParaRPr lang="en-US" altLang="ko-KR" b="0" dirty="0"/>
          </a:p>
          <a:p>
            <a:pPr lvl="2"/>
            <a:r>
              <a:rPr lang="ko-KR" altLang="en-US" b="0" dirty="0"/>
              <a:t>요청 처리 데이터는 비즈니스 </a:t>
            </a:r>
            <a:r>
              <a:rPr lang="ko-KR" altLang="en-US" b="0" dirty="0" err="1"/>
              <a:t>로직과</a:t>
            </a:r>
            <a:r>
              <a:rPr lang="ko-KR" altLang="en-US" b="0" dirty="0"/>
              <a:t> 프레젠테이션 파트를 함께 묶는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826CAF-707D-A270-A3CA-32401A741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3800"/>
            <a:ext cx="9144000" cy="261039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578424ED-534B-57C0-12EE-E03C7EC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구현</a:t>
            </a:r>
            <a:r>
              <a:rPr lang="en-US" altLang="ko-KR"/>
              <a:t>: BookDAO</a:t>
            </a:r>
            <a:endParaRPr lang="ko-KR" altLang="en-US"/>
          </a:p>
        </p:txBody>
      </p:sp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2B7A748D-AC2F-EAC6-46A4-BB097BCB9AEA}"/>
              </a:ext>
            </a:extLst>
          </p:cNvPr>
          <p:cNvSpPr/>
          <p:nvPr/>
        </p:nvSpPr>
        <p:spPr>
          <a:xfrm>
            <a:off x="0" y="1484784"/>
            <a:ext cx="9144000" cy="3528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</p:spTree>
    <p:extLst>
      <p:ext uri="{BB962C8B-B14F-4D97-AF65-F5344CB8AC3E}">
        <p14:creationId xmlns:p14="http://schemas.microsoft.com/office/powerpoint/2010/main" val="227245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FBD32F4-DE07-5D5C-E814-8D0889EE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421"/>
            <a:ext cx="9144000" cy="449915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578424ED-534B-57C0-12EE-E03C7EC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구현</a:t>
            </a:r>
            <a:r>
              <a:rPr lang="en-US" altLang="ko-KR"/>
              <a:t>: BookDAO</a:t>
            </a:r>
            <a:endParaRPr lang="ko-KR" altLang="en-US"/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8D6AC056-258C-6BEB-9B96-101160BC2B95}"/>
              </a:ext>
            </a:extLst>
          </p:cNvPr>
          <p:cNvSpPr/>
          <p:nvPr/>
        </p:nvSpPr>
        <p:spPr>
          <a:xfrm>
            <a:off x="-11152" y="908720"/>
            <a:ext cx="8903632" cy="51845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</p:spTree>
    <p:extLst>
      <p:ext uri="{BB962C8B-B14F-4D97-AF65-F5344CB8AC3E}">
        <p14:creationId xmlns:p14="http://schemas.microsoft.com/office/powerpoint/2010/main" val="189189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 생성하기</a:t>
            </a:r>
            <a:endParaRPr lang="en-US" altLang="ko-KR" dirty="0"/>
          </a:p>
          <a:p>
            <a:pPr lvl="1"/>
            <a:r>
              <a:rPr lang="ko-KR" altLang="en-US" b="0" dirty="0" err="1"/>
              <a:t>서블릿</a:t>
            </a:r>
            <a:r>
              <a:rPr lang="ko-KR" altLang="en-US" b="0" dirty="0"/>
              <a:t> 클래스 생성하기</a:t>
            </a:r>
          </a:p>
          <a:p>
            <a:pPr lvl="2"/>
            <a:r>
              <a:rPr lang="ko-KR" altLang="en-US" b="0" dirty="0" err="1"/>
              <a:t>서블릿</a:t>
            </a:r>
            <a:r>
              <a:rPr lang="ko-KR" altLang="en-US" b="0" dirty="0"/>
              <a:t> 클래스는 </a:t>
            </a:r>
            <a:r>
              <a:rPr lang="en-US" altLang="ko-KR" b="0" dirty="0" err="1"/>
              <a:t>HttpServlet</a:t>
            </a:r>
            <a:r>
              <a:rPr lang="en-US" altLang="ko-KR" b="0" dirty="0"/>
              <a:t> </a:t>
            </a:r>
            <a:r>
              <a:rPr lang="ko-KR" altLang="en-US" b="0" dirty="0"/>
              <a:t>클래스를 확장하여 생성</a:t>
            </a:r>
            <a:endParaRPr lang="en-US" altLang="ko-KR" b="0" dirty="0"/>
          </a:p>
          <a:p>
            <a:pPr lvl="2"/>
            <a:r>
              <a:rPr lang="ko-KR" altLang="en-US" b="0" dirty="0"/>
              <a:t>생성된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클래스는 웹 브라우저에서 전송되는 </a:t>
            </a:r>
            <a:r>
              <a:rPr lang="en-US" altLang="ko-KR" b="0" dirty="0"/>
              <a:t>GET </a:t>
            </a:r>
            <a:r>
              <a:rPr lang="ko-KR" altLang="en-US" b="0" dirty="0"/>
              <a:t>방식과 </a:t>
            </a:r>
            <a:r>
              <a:rPr lang="en-US" altLang="ko-KR" b="0" dirty="0"/>
              <a:t>POST </a:t>
            </a:r>
            <a:r>
              <a:rPr lang="ko-KR" altLang="en-US" b="0" dirty="0"/>
              <a:t>방식에 따라 각각 </a:t>
            </a:r>
            <a:r>
              <a:rPr lang="en-US" altLang="ko-KR" b="0" dirty="0" err="1"/>
              <a:t>doGet</a:t>
            </a:r>
            <a:r>
              <a:rPr lang="en-US" altLang="ko-KR" b="0" dirty="0"/>
              <a:t>( ), </a:t>
            </a:r>
            <a:r>
              <a:rPr lang="en-US" altLang="ko-KR" b="0" dirty="0" err="1"/>
              <a:t>doPost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통해 요청 작업을 수행한 후 웹 브라우저에 응답</a:t>
            </a:r>
            <a:endParaRPr lang="en-US" altLang="ko-KR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708920"/>
            <a:ext cx="8277225" cy="36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78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 생성하기</a:t>
            </a:r>
            <a:endParaRPr lang="en-US" altLang="ko-KR" dirty="0"/>
          </a:p>
          <a:p>
            <a:pPr lvl="1"/>
            <a:r>
              <a:rPr lang="ko-KR" altLang="en-US" b="0" dirty="0"/>
              <a:t>페이지 이동하기</a:t>
            </a:r>
            <a:endParaRPr lang="en-US" altLang="ko-KR" b="0" dirty="0"/>
          </a:p>
          <a:p>
            <a:pPr lvl="2"/>
            <a:r>
              <a:rPr lang="ko-KR" altLang="en-US" b="0" dirty="0" err="1"/>
              <a:t>서블릿</a:t>
            </a:r>
            <a:r>
              <a:rPr lang="ko-KR" altLang="en-US" b="0" dirty="0"/>
              <a:t> 클래스에서 웹 브라우저로부터 요청된 처리 결과를 보여줄 응답 페이지로 이동</a:t>
            </a:r>
            <a:endParaRPr lang="en-US" altLang="ko-KR" b="0" dirty="0"/>
          </a:p>
          <a:p>
            <a:pPr lvl="2"/>
            <a:r>
              <a:rPr lang="ko-KR" altLang="en-US" b="0" dirty="0"/>
              <a:t>이때 현재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페이지에서 이동할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 요청 정보를 그대로 전달하며</a:t>
            </a:r>
            <a:r>
              <a:rPr lang="en-US" altLang="ko-KR" b="0" dirty="0"/>
              <a:t>,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페이지가 이동해도 처음에 요청된 </a:t>
            </a:r>
            <a:r>
              <a:rPr lang="en-US" altLang="ko-KR" b="0" dirty="0"/>
              <a:t>URL</a:t>
            </a:r>
            <a:r>
              <a:rPr lang="ko-KR" altLang="en-US" b="0" dirty="0"/>
              <a:t>을 계속 유지하기 위해 </a:t>
            </a:r>
            <a:r>
              <a:rPr lang="ko-KR" altLang="en-US" b="0" dirty="0" err="1"/>
              <a:t>포워딩</a:t>
            </a:r>
            <a:r>
              <a:rPr lang="ko-KR" altLang="en-US" b="0" dirty="0"/>
              <a:t> 방식을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8248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28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80ADF1B-9AAD-E9A2-9969-42D29886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0" y="4337183"/>
            <a:ext cx="3132549" cy="233274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578424ED-534B-57C0-12EE-E03C7EC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 구현</a:t>
            </a:r>
            <a:r>
              <a:rPr lang="en-US" altLang="ko-KR"/>
              <a:t>: UpdateBookController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09D9F9-E1F8-8DA9-7890-9D0F4C3B5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8" t="1841" r="34575"/>
          <a:stretch/>
        </p:blipFill>
        <p:spPr>
          <a:xfrm>
            <a:off x="1049438" y="944915"/>
            <a:ext cx="8122482" cy="1994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1A8BC-25E1-653A-F95D-CC2DAAE06C45}"/>
              </a:ext>
            </a:extLst>
          </p:cNvPr>
          <p:cNvSpPr txBox="1"/>
          <p:nvPr/>
        </p:nvSpPr>
        <p:spPr>
          <a:xfrm>
            <a:off x="1071330" y="5243131"/>
            <a:ext cx="27363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&lt;input type=</a:t>
            </a:r>
            <a:r>
              <a:rPr lang="en-US" altLang="ko-KR" sz="1200" b="1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"text"</a:t>
            </a:r>
            <a:r>
              <a:rPr lang="en-US" altLang="ko-KR" sz="1200" b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name=</a:t>
            </a:r>
            <a:r>
              <a:rPr lang="en-US" altLang="ko-KR" sz="1200" b="1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"num"</a:t>
            </a:r>
            <a:r>
              <a:rPr lang="en-US" altLang="ko-KR" sz="1200" b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&lt;input type=</a:t>
            </a:r>
            <a:r>
              <a:rPr lang="en-US" altLang="ko-KR" sz="1200" b="1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"text"</a:t>
            </a:r>
            <a:r>
              <a:rPr lang="en-US" altLang="ko-KR" sz="1200" b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name=</a:t>
            </a:r>
            <a:r>
              <a:rPr lang="en-US" altLang="ko-KR" sz="1200" b="1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1200" b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&lt;input type=</a:t>
            </a:r>
            <a:r>
              <a:rPr lang="en-US" altLang="ko-KR" sz="1200" b="1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"text"</a:t>
            </a:r>
            <a:r>
              <a:rPr lang="en-US" altLang="ko-KR" sz="1200" b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name=</a:t>
            </a:r>
            <a:r>
              <a:rPr lang="en-US" altLang="ko-KR" sz="1200" b="1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"pub"</a:t>
            </a:r>
            <a:r>
              <a:rPr lang="en-US" altLang="ko-KR" sz="1200" b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&lt;input type=</a:t>
            </a:r>
            <a:r>
              <a:rPr lang="en-US" altLang="ko-KR" sz="1200" b="1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"text"</a:t>
            </a:r>
            <a:r>
              <a:rPr lang="en-US" altLang="ko-KR" sz="1200" b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name=</a:t>
            </a:r>
            <a:r>
              <a:rPr lang="en-US" altLang="ko-KR" sz="1200" b="1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"pri"</a:t>
            </a:r>
            <a:r>
              <a:rPr lang="en-US" altLang="ko-KR" sz="1200" b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6B187A-45D8-A4D1-71FE-224254DFEEC1}"/>
              </a:ext>
            </a:extLst>
          </p:cNvPr>
          <p:cNvCxnSpPr>
            <a:cxnSpLocks/>
          </p:cNvCxnSpPr>
          <p:nvPr/>
        </p:nvCxnSpPr>
        <p:spPr>
          <a:xfrm flipV="1">
            <a:off x="1045107" y="1988840"/>
            <a:ext cx="430549" cy="3722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61595D-B6A6-D5AA-143A-CEA5AAB3976C}"/>
              </a:ext>
            </a:extLst>
          </p:cNvPr>
          <p:cNvCxnSpPr>
            <a:cxnSpLocks/>
          </p:cNvCxnSpPr>
          <p:nvPr/>
        </p:nvCxnSpPr>
        <p:spPr>
          <a:xfrm flipV="1">
            <a:off x="1979712" y="2852936"/>
            <a:ext cx="1548358" cy="34563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66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236D60A-3CFB-014D-FDF9-26A35400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429000"/>
            <a:ext cx="5912090" cy="252028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578424ED-534B-57C0-12EE-E03C7EC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 구현</a:t>
            </a:r>
            <a:r>
              <a:rPr lang="en-US" altLang="ko-KR"/>
              <a:t>: UpdateBookController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0B3AE-D4B3-DC40-FEC7-59AF1CA53BFE}"/>
              </a:ext>
            </a:extLst>
          </p:cNvPr>
          <p:cNvSpPr txBox="1"/>
          <p:nvPr/>
        </p:nvSpPr>
        <p:spPr>
          <a:xfrm>
            <a:off x="6850458" y="3244334"/>
            <a:ext cx="12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BookDAO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0EF2480C-C86E-14C9-45A0-45B61D349339}"/>
              </a:ext>
            </a:extLst>
          </p:cNvPr>
          <p:cNvSpPr/>
          <p:nvPr/>
        </p:nvSpPr>
        <p:spPr>
          <a:xfrm rot="5400000">
            <a:off x="1583668" y="3014175"/>
            <a:ext cx="1080120" cy="115212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29CAD-D1A1-3DB7-E2A7-1D67FFBA6ED3}"/>
              </a:ext>
            </a:extLst>
          </p:cNvPr>
          <p:cNvSpPr txBox="1"/>
          <p:nvPr/>
        </p:nvSpPr>
        <p:spPr>
          <a:xfrm>
            <a:off x="1907704" y="40788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B2AC78-C21F-C328-F79F-33C421C3B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046"/>
            <a:ext cx="9144000" cy="235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04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5B7010-8DBB-5CB9-0605-10A9826E7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" y="696535"/>
            <a:ext cx="9144000" cy="16694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1CCB45-1B79-25F0-C31E-6BA087FC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732511"/>
            <a:ext cx="5832648" cy="869906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578424ED-534B-57C0-12EE-E03C7EC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 구현</a:t>
            </a:r>
            <a:r>
              <a:rPr lang="en-US" altLang="ko-KR"/>
              <a:t>: UpdateBookController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1BAFB-412F-A999-ADBE-5B1DA7CDB931}"/>
              </a:ext>
            </a:extLst>
          </p:cNvPr>
          <p:cNvSpPr txBox="1"/>
          <p:nvPr/>
        </p:nvSpPr>
        <p:spPr>
          <a:xfrm>
            <a:off x="4716572" y="5534725"/>
            <a:ext cx="200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updateResult.jsp</a:t>
            </a:r>
            <a:endParaRPr lang="ko-KR" altLang="en-US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4C012EA-C75B-6F48-DC9C-B7543FD9E085}"/>
              </a:ext>
            </a:extLst>
          </p:cNvPr>
          <p:cNvSpPr/>
          <p:nvPr/>
        </p:nvSpPr>
        <p:spPr>
          <a:xfrm>
            <a:off x="1007604" y="1323275"/>
            <a:ext cx="7812868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AE48A04-99EF-A047-CE5B-04D3AE4FAD21}"/>
              </a:ext>
            </a:extLst>
          </p:cNvPr>
          <p:cNvSpPr/>
          <p:nvPr/>
        </p:nvSpPr>
        <p:spPr>
          <a:xfrm>
            <a:off x="4377838" y="2611363"/>
            <a:ext cx="648072" cy="9361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E4BD8-AD3B-8D20-7348-1F8E3DAFEE6C}"/>
              </a:ext>
            </a:extLst>
          </p:cNvPr>
          <p:cNvSpPr txBox="1"/>
          <p:nvPr/>
        </p:nvSpPr>
        <p:spPr>
          <a:xfrm>
            <a:off x="1547665" y="2691500"/>
            <a:ext cx="44022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updateResult.jsp </a:t>
            </a:r>
            <a:r>
              <a:rPr lang="ko-KR" altLang="en-US" b="1"/>
              <a:t>로 페이지 이동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296AE55-3E05-84AB-D7C6-9FA1624CEB08}"/>
              </a:ext>
            </a:extLst>
          </p:cNvPr>
          <p:cNvSpPr/>
          <p:nvPr/>
        </p:nvSpPr>
        <p:spPr>
          <a:xfrm>
            <a:off x="933337" y="628744"/>
            <a:ext cx="5760640" cy="69453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C69CFE-6443-F070-DCCD-A2CA30E1BFE8}"/>
              </a:ext>
            </a:extLst>
          </p:cNvPr>
          <p:cNvSpPr/>
          <p:nvPr/>
        </p:nvSpPr>
        <p:spPr>
          <a:xfrm>
            <a:off x="380025" y="4934107"/>
            <a:ext cx="6352216" cy="29509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4B0807-7B07-08F8-DE7E-EAA1A0A9E1CB}"/>
              </a:ext>
            </a:extLst>
          </p:cNvPr>
          <p:cNvSpPr txBox="1"/>
          <p:nvPr/>
        </p:nvSpPr>
        <p:spPr>
          <a:xfrm>
            <a:off x="933337" y="4378478"/>
            <a:ext cx="56422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결과는 </a:t>
            </a:r>
            <a:r>
              <a:rPr lang="en-US" altLang="ko-KR" b="1"/>
              <a:t>updateResult.jsp</a:t>
            </a:r>
            <a:r>
              <a:rPr lang="ko-KR" altLang="en-US" b="1"/>
              <a:t>에서 출력 할것임</a:t>
            </a:r>
          </a:p>
        </p:txBody>
      </p:sp>
    </p:spTree>
    <p:extLst>
      <p:ext uri="{BB962C8B-B14F-4D97-AF65-F5344CB8AC3E}">
        <p14:creationId xmlns:p14="http://schemas.microsoft.com/office/powerpoint/2010/main" val="3358889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 출력 뷰 구현 </a:t>
            </a:r>
            <a:r>
              <a:rPr lang="en-US" altLang="ko-KR"/>
              <a:t>: updateResult.jsp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F505A0-15F7-3AA5-93EF-ED52F330D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438"/>
            <a:ext cx="9144000" cy="46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78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EF660E-D364-E3AE-5E89-EAAEFC9D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5" y="1718445"/>
            <a:ext cx="4279549" cy="45811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C03B1-B3F1-9DB9-CAF3-BB0F5431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index.jsp</a:t>
            </a:r>
            <a:r>
              <a:rPr lang="ko-KR" altLang="en-US"/>
              <a:t>  를 실행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도서 리스트가 출력 되는지 확인</a:t>
            </a:r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E3C07DA2-B1BF-F8C9-DD89-ABC3FE8F44CA}"/>
              </a:ext>
            </a:extLst>
          </p:cNvPr>
          <p:cNvSpPr/>
          <p:nvPr/>
        </p:nvSpPr>
        <p:spPr>
          <a:xfrm>
            <a:off x="539552" y="3320988"/>
            <a:ext cx="122413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FD70A60D-6B8E-8FA0-95B7-9A966F614BBD}"/>
              </a:ext>
            </a:extLst>
          </p:cNvPr>
          <p:cNvSpPr/>
          <p:nvPr/>
        </p:nvSpPr>
        <p:spPr>
          <a:xfrm>
            <a:off x="1043608" y="5151848"/>
            <a:ext cx="352839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75196B-4A06-BA65-D19C-AE82352762B8}"/>
              </a:ext>
            </a:extLst>
          </p:cNvPr>
          <p:cNvSpPr txBox="1"/>
          <p:nvPr/>
        </p:nvSpPr>
        <p:spPr>
          <a:xfrm>
            <a:off x="5364088" y="5491034"/>
            <a:ext cx="36724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도서 리스트가 조회 되는지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4450B7-099A-653D-8EB0-2A6CD9BF8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590446"/>
            <a:ext cx="2753534" cy="355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29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8F759DD-FE49-0022-3025-00EC42B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34528C-E9D5-C88E-5E62-C14AA7D7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수정 링크 클릭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B24E8-8182-BF6C-D007-6A14D5EDFD5E}"/>
              </a:ext>
            </a:extLst>
          </p:cNvPr>
          <p:cNvSpPr txBox="1"/>
          <p:nvPr/>
        </p:nvSpPr>
        <p:spPr>
          <a:xfrm>
            <a:off x="798538" y="5373216"/>
            <a:ext cx="49255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수정 할 책 정보가 출력 되는지 확인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3D195E-9BA2-EDF3-43B5-6C387B1F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99" y="1484784"/>
            <a:ext cx="2753534" cy="3555428"/>
          </a:xfrm>
          <a:prstGeom prst="rect">
            <a:avLst/>
          </a:prstGeom>
        </p:spPr>
      </p:pic>
      <p:sp>
        <p:nvSpPr>
          <p:cNvPr id="3" name="모서리가 둥근 직사각형 12">
            <a:extLst>
              <a:ext uri="{FF2B5EF4-FFF2-40B4-BE49-F238E27FC236}">
                <a16:creationId xmlns:a16="http://schemas.microsoft.com/office/drawing/2014/main" id="{ACC55B54-ACBC-53A0-DD5E-5E0F9306DA65}"/>
              </a:ext>
            </a:extLst>
          </p:cNvPr>
          <p:cNvSpPr/>
          <p:nvPr/>
        </p:nvSpPr>
        <p:spPr>
          <a:xfrm>
            <a:off x="2483768" y="2708920"/>
            <a:ext cx="36004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FA6748-94B8-332B-C339-B50319F23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435565"/>
            <a:ext cx="3087669" cy="398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5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MVC</a:t>
            </a:r>
            <a:r>
              <a:rPr lang="ko-KR" altLang="en-US"/>
              <a:t>의 패턴 개요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패턴의 구성 요소</a:t>
            </a:r>
            <a:endParaRPr lang="en-US" altLang="ko-KR" b="0" dirty="0"/>
          </a:p>
          <a:p>
            <a:pPr lvl="1"/>
            <a:r>
              <a:rPr lang="ko-KR" altLang="en-US" b="0" dirty="0"/>
              <a:t>모델</a:t>
            </a:r>
            <a:r>
              <a:rPr lang="en-US" altLang="ko-KR" b="0" dirty="0"/>
              <a:t>(model): </a:t>
            </a:r>
            <a:r>
              <a:rPr lang="ko-KR" altLang="en-US" b="0" dirty="0"/>
              <a:t>애플리케이션의 데이터와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담는 객체</a:t>
            </a:r>
            <a:endParaRPr lang="en-US" altLang="ko-KR" b="0" dirty="0"/>
          </a:p>
          <a:p>
            <a:pPr lvl="1"/>
            <a:r>
              <a:rPr lang="ko-KR" altLang="en-US" b="0" dirty="0" err="1"/>
              <a:t>뷰</a:t>
            </a:r>
            <a:r>
              <a:rPr lang="en-US" altLang="ko-KR" b="0" dirty="0"/>
              <a:t>(view): </a:t>
            </a:r>
            <a:r>
              <a:rPr lang="ko-KR" altLang="en-US" b="0" dirty="0"/>
              <a:t>사용자에게 모델의 정보</a:t>
            </a:r>
            <a:r>
              <a:rPr lang="en-US" altLang="ko-KR" b="0" dirty="0"/>
              <a:t>(</a:t>
            </a:r>
            <a:r>
              <a:rPr lang="ko-KR" altLang="en-US" b="0" dirty="0"/>
              <a:t>데이터</a:t>
            </a:r>
            <a:r>
              <a:rPr lang="en-US" altLang="ko-KR" b="0" dirty="0"/>
              <a:t>)</a:t>
            </a:r>
            <a:r>
              <a:rPr lang="ko-KR" altLang="en-US" b="0" dirty="0"/>
              <a:t>를 보여주는 역할</a:t>
            </a:r>
            <a:r>
              <a:rPr lang="en-US" altLang="ko-KR" b="0" dirty="0"/>
              <a:t>.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포함하지 않으며</a:t>
            </a:r>
            <a:r>
              <a:rPr lang="en-US" altLang="ko-KR" b="0" dirty="0"/>
              <a:t>, </a:t>
            </a:r>
            <a:r>
              <a:rPr lang="ko-KR" altLang="en-US" b="0" dirty="0"/>
              <a:t>하나의 모델을 다양한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1"/>
            <a:r>
              <a:rPr lang="ko-KR" altLang="en-US" b="0" dirty="0"/>
              <a:t>컨트롤러</a:t>
            </a:r>
            <a:r>
              <a:rPr lang="en-US" altLang="ko-KR" b="0" dirty="0"/>
              <a:t>(controller): </a:t>
            </a:r>
            <a:r>
              <a:rPr lang="ko-KR" altLang="en-US" b="0" dirty="0"/>
              <a:t>모델과 </a:t>
            </a:r>
            <a:r>
              <a:rPr lang="ko-KR" altLang="en-US" b="0" dirty="0" err="1"/>
              <a:t>뷰</a:t>
            </a:r>
            <a:r>
              <a:rPr lang="ko-KR" altLang="en-US" b="0" dirty="0"/>
              <a:t> 사이에 어떤 동작이 있을 때 조정하는 역할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    웹으로부터 받은 요청에 가장 적합한 모델을 생성하는 것을 처리하는 역할과</a:t>
            </a:r>
            <a:endParaRPr lang="en-US" altLang="ko-KR" b="0" dirty="0"/>
          </a:p>
          <a:p>
            <a:pPr marL="357187" lvl="1" indent="0">
              <a:buNone/>
            </a:pPr>
            <a:r>
              <a:rPr lang="en-US" altLang="ko-KR" dirty="0"/>
              <a:t> </a:t>
            </a:r>
            <a:r>
              <a:rPr lang="ko-KR" altLang="en-US" b="0" dirty="0"/>
              <a:t>  사용자에게 응답하는 적절한 </a:t>
            </a:r>
            <a:r>
              <a:rPr lang="ko-KR" altLang="en-US" b="0" dirty="0" err="1"/>
              <a:t>뷰를</a:t>
            </a:r>
            <a:r>
              <a:rPr lang="ko-KR" altLang="en-US" b="0" dirty="0"/>
              <a:t> 선택하여 해당 모델을 전달하는 역할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17032"/>
            <a:ext cx="508063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81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F180D2-1707-8B3A-5B3D-B7962B7C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124745"/>
            <a:ext cx="4180566" cy="3240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C008A-A579-38C4-D620-B67010526630}"/>
              </a:ext>
            </a:extLst>
          </p:cNvPr>
          <p:cNvSpPr txBox="1"/>
          <p:nvPr/>
        </p:nvSpPr>
        <p:spPr>
          <a:xfrm>
            <a:off x="467544" y="4898555"/>
            <a:ext cx="49255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책정보 수정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6E27F8-D9B9-B1CA-39EE-62C533D3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496" y="1196752"/>
            <a:ext cx="4300799" cy="3333551"/>
          </a:xfrm>
          <a:prstGeom prst="rect">
            <a:avLst/>
          </a:prstGeom>
        </p:spPr>
      </p:pic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DF372198-C942-7711-6AF7-A4CFB427E35E}"/>
              </a:ext>
            </a:extLst>
          </p:cNvPr>
          <p:cNvSpPr/>
          <p:nvPr/>
        </p:nvSpPr>
        <p:spPr>
          <a:xfrm>
            <a:off x="323529" y="2996952"/>
            <a:ext cx="352839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</p:spTree>
    <p:extLst>
      <p:ext uri="{BB962C8B-B14F-4D97-AF65-F5344CB8AC3E}">
        <p14:creationId xmlns:p14="http://schemas.microsoft.com/office/powerpoint/2010/main" val="1357684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2E3A915-BC33-8057-54E4-EDAEAFAA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9348"/>
            <a:ext cx="6624736" cy="5346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3B6C71-FC0A-EE9D-F7AC-42D7AED20B5A}"/>
              </a:ext>
            </a:extLst>
          </p:cNvPr>
          <p:cNvSpPr txBox="1"/>
          <p:nvPr/>
        </p:nvSpPr>
        <p:spPr>
          <a:xfrm>
            <a:off x="755576" y="6309320"/>
            <a:ext cx="71203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Mysql workbench</a:t>
            </a:r>
            <a:r>
              <a:rPr lang="ko-KR" altLang="en-US" b="1">
                <a:solidFill>
                  <a:srgbClr val="FF0000"/>
                </a:solidFill>
              </a:rPr>
              <a:t>를 실행해서 책 정보가 수정 되었나 확인</a:t>
            </a:r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CACDC463-E11A-AEAE-26A8-A36D981DA7C8}"/>
              </a:ext>
            </a:extLst>
          </p:cNvPr>
          <p:cNvSpPr/>
          <p:nvPr/>
        </p:nvSpPr>
        <p:spPr>
          <a:xfrm>
            <a:off x="1871700" y="4725144"/>
            <a:ext cx="50765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</p:spTree>
    <p:extLst>
      <p:ext uri="{BB962C8B-B14F-4D97-AF65-F5344CB8AC3E}">
        <p14:creationId xmlns:p14="http://schemas.microsoft.com/office/powerpoint/2010/main" val="2077518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1719" y="4334361"/>
            <a:ext cx="2497767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3514"/>
              </a:lnSpc>
            </a:pPr>
            <a:r>
              <a:rPr lang="en-US" sz="3078" b="1">
                <a:solidFill>
                  <a:srgbClr val="650033"/>
                </a:solidFill>
                <a:latin typeface="HY견고딕"/>
                <a:cs typeface="HY견고딕"/>
              </a:rPr>
              <a:t>4.</a:t>
            </a:r>
            <a:r>
              <a:rPr lang="ko-KR" altLang="en-US" sz="3078" b="1">
                <a:solidFill>
                  <a:srgbClr val="650033"/>
                </a:solidFill>
                <a:latin typeface="HY견고딕"/>
                <a:cs typeface="HY견고딕"/>
              </a:rPr>
              <a:t>도서 삭제</a:t>
            </a:r>
            <a:endParaRPr sz="3078" b="1">
              <a:latin typeface="HY견고딕"/>
              <a:cs typeface="HY견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5E075-0830-9870-4049-F417F26826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1720"/>
            <a:fld id="{81D60167-4931-47E6-BA6A-407CBD079E47}" type="slidenum">
              <a:rPr lang="en-US" altLang="ko-KR" spc="-9" smtClean="0"/>
              <a:pPr marL="21720"/>
              <a:t>42</a:t>
            </a:fld>
            <a:endParaRPr lang="ko-KR" altLang="en-US" spc="-9"/>
          </a:p>
        </p:txBody>
      </p:sp>
    </p:spTree>
    <p:extLst>
      <p:ext uri="{BB962C8B-B14F-4D97-AF65-F5344CB8AC3E}">
        <p14:creationId xmlns:p14="http://schemas.microsoft.com/office/powerpoint/2010/main" val="3041984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뷰생성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lvl="1"/>
            <a:r>
              <a:rPr lang="ko-KR" altLang="en-US" b="0" err="1"/>
              <a:t>뷰는</a:t>
            </a:r>
            <a:r>
              <a:rPr lang="ko-KR" altLang="en-US" b="0"/>
              <a:t> 사용자 입력을 받거나 웹 </a:t>
            </a:r>
            <a:r>
              <a:rPr lang="ko-KR" altLang="en-US" b="0" dirty="0"/>
              <a:t>브라우저의 요청을 처리한 결과를 사용자에게 보여주는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의미</a:t>
            </a:r>
            <a:endParaRPr lang="en-US" altLang="ko-KR" b="0" dirty="0"/>
          </a:p>
          <a:p>
            <a:pPr lvl="1"/>
            <a:r>
              <a:rPr lang="ko-KR" altLang="en-US" b="0" dirty="0" err="1"/>
              <a:t>뷰는</a:t>
            </a:r>
            <a:r>
              <a:rPr lang="ko-KR" altLang="en-US" b="0" dirty="0"/>
              <a:t> </a:t>
            </a:r>
            <a:r>
              <a:rPr lang="en-US" altLang="ko-KR" b="0" dirty="0"/>
              <a:t>JSP</a:t>
            </a:r>
            <a:r>
              <a:rPr lang="ko-KR" altLang="en-US" b="0" dirty="0"/>
              <a:t>가 제공하는 태그를 사용하여 컨트롤러가 전송한 모델 데이터를 웹 브라우저에 출력</a:t>
            </a:r>
            <a:endParaRPr lang="en-US" altLang="ko-KR" b="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918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뷰 </a:t>
            </a:r>
            <a:r>
              <a:rPr lang="ko-KR" altLang="en-US" dirty="0"/>
              <a:t>구현</a:t>
            </a:r>
            <a:r>
              <a:rPr lang="en-US" altLang="ko-KR"/>
              <a:t>: selectBookList.jsp </a:t>
            </a:r>
            <a:r>
              <a:rPr lang="ko-KR" altLang="en-US"/>
              <a:t>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/>
              <a:t>도서 삭제 컨트롤러와 연결된 링크 추가</a:t>
            </a:r>
            <a:endParaRPr lang="en-US" altLang="ko-KR"/>
          </a:p>
          <a:p>
            <a:pPr>
              <a:buFont typeface="Arial" pitchFamily="34" charset="0"/>
              <a:buChar char="•"/>
            </a:pPr>
            <a:r>
              <a:rPr lang="en-US" altLang="ko-KR"/>
              <a:t>&lt;a href='deleteBookControl?bookid=</a:t>
            </a:r>
            <a:r>
              <a:rPr lang="ko-KR" altLang="en-US"/>
              <a:t>삭제 할 책아이디</a:t>
            </a:r>
            <a:r>
              <a:rPr lang="en-US" altLang="ko-KR"/>
              <a:t>'&gt; </a:t>
            </a:r>
            <a:r>
              <a:rPr lang="ko-KR" altLang="en-US"/>
              <a:t>링크 추가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89BE6B-1F43-C4B9-1D32-9EA5AC1B5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7159"/>
            <a:ext cx="7686675" cy="2596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2A5999-F3EC-1138-224B-786301B1F4F2}"/>
              </a:ext>
            </a:extLst>
          </p:cNvPr>
          <p:cNvSpPr txBox="1"/>
          <p:nvPr/>
        </p:nvSpPr>
        <p:spPr>
          <a:xfrm>
            <a:off x="5463010" y="3793343"/>
            <a:ext cx="12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BookDAO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0DD42-60EB-6EEC-1902-0EDF49E359A9}"/>
              </a:ext>
            </a:extLst>
          </p:cNvPr>
          <p:cNvSpPr txBox="1"/>
          <p:nvPr/>
        </p:nvSpPr>
        <p:spPr>
          <a:xfrm>
            <a:off x="3086746" y="2425191"/>
            <a:ext cx="20232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DeleteBookController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FC4CF-24D7-2598-DF74-BE2611F73260}"/>
              </a:ext>
            </a:extLst>
          </p:cNvPr>
          <p:cNvSpPr txBox="1"/>
          <p:nvPr/>
        </p:nvSpPr>
        <p:spPr>
          <a:xfrm>
            <a:off x="3302770" y="4417645"/>
            <a:ext cx="1162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index.jsp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DD7DE-34E9-23C5-E7DE-BAF9EFE755E5}"/>
              </a:ext>
            </a:extLst>
          </p:cNvPr>
          <p:cNvSpPr txBox="1"/>
          <p:nvPr/>
        </p:nvSpPr>
        <p:spPr>
          <a:xfrm>
            <a:off x="402302" y="4750696"/>
            <a:ext cx="21259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selectBookList.jsp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EA9393-1292-AE5A-78AB-B8A5FF22C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02" y="2626887"/>
            <a:ext cx="1963275" cy="15357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DF1225-D577-B376-37C2-9A4611EE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770" y="4894572"/>
            <a:ext cx="2092777" cy="163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91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D990878-237F-CF4A-C686-7B2B15A1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24" y="1103287"/>
            <a:ext cx="9144000" cy="33142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뷰 구현</a:t>
            </a:r>
            <a:r>
              <a:rPr lang="en-US" altLang="ko-KR"/>
              <a:t>: selectBookList.jsp </a:t>
            </a:r>
            <a:r>
              <a:rPr lang="ko-KR" altLang="en-US"/>
              <a:t>수정</a:t>
            </a:r>
            <a:endParaRPr lang="ko-KR" altLang="en-US" dirty="0"/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1989E358-3FEA-8CE8-2940-A4E7776A830B}"/>
              </a:ext>
            </a:extLst>
          </p:cNvPr>
          <p:cNvSpPr/>
          <p:nvPr/>
        </p:nvSpPr>
        <p:spPr>
          <a:xfrm>
            <a:off x="9224" y="2060848"/>
            <a:ext cx="9125552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AD33E-4615-5C5B-8E0F-0AB691D86638}"/>
              </a:ext>
            </a:extLst>
          </p:cNvPr>
          <p:cNvSpPr txBox="1"/>
          <p:nvPr/>
        </p:nvSpPr>
        <p:spPr>
          <a:xfrm>
            <a:off x="5292080" y="30602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526275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구현</a:t>
            </a:r>
            <a:r>
              <a:rPr lang="en-US" altLang="ko-KR"/>
              <a:t>: BookDAO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/>
              <a:t>모델 영역은 </a:t>
            </a:r>
            <a:r>
              <a:rPr lang="en-US" altLang="ko-KR" dirty="0"/>
              <a:t>DAO, DO </a:t>
            </a:r>
            <a:r>
              <a:rPr lang="ko-KR" altLang="en-US" dirty="0"/>
              <a:t>등으로 구성할 </a:t>
            </a:r>
            <a:r>
              <a:rPr lang="ko-KR" altLang="en-US"/>
              <a:t>수 있음</a:t>
            </a:r>
            <a:endParaRPr lang="en-US" altLang="ko-KR"/>
          </a:p>
          <a:p>
            <a:pPr>
              <a:buFont typeface="Arial" pitchFamily="34" charset="0"/>
              <a:buChar char="•"/>
            </a:pPr>
            <a:r>
              <a:rPr lang="ko-KR" altLang="en-US"/>
              <a:t>모델은 실제 업무를 처리하는 클래스로 예에서는 실제 계산을 처리하는 클래스</a:t>
            </a:r>
            <a:endParaRPr lang="en-US" altLang="ko-KR"/>
          </a:p>
          <a:p>
            <a:pPr>
              <a:buFont typeface="Arial" pitchFamily="34" charset="0"/>
              <a:buChar char="•"/>
            </a:pPr>
            <a:r>
              <a:rPr lang="ko-KR" altLang="en-US"/>
              <a:t>보통 자바 클래스로 구현</a:t>
            </a:r>
            <a:endParaRPr lang="en-US" altLang="ko-KR"/>
          </a:p>
          <a:p>
            <a:pPr>
              <a:buFont typeface="Arial" pitchFamily="34" charset="0"/>
              <a:buChar char="•"/>
            </a:pPr>
            <a:r>
              <a:rPr lang="en-US" altLang="ko-KR"/>
              <a:t>BookDAO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/>
              <a:t>데이터베이스와 연동을 처리</a:t>
            </a:r>
            <a:endParaRPr lang="en-US" altLang="ko-KR"/>
          </a:p>
          <a:p>
            <a:pPr lvl="1">
              <a:buFont typeface="Arial" pitchFamily="34" charset="0"/>
              <a:buChar char="•"/>
            </a:pPr>
            <a:r>
              <a:rPr lang="en-US" altLang="ko-KR"/>
              <a:t>DAO(Data Access Object) : </a:t>
            </a:r>
            <a:r>
              <a:rPr lang="ko-KR" altLang="en-US"/>
              <a:t>데이터 관리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207A49-176C-7A35-1A0F-294E97F36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24944"/>
            <a:ext cx="7686675" cy="2596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56DDC-5B52-142C-DC92-0CB02EFB7D1D}"/>
              </a:ext>
            </a:extLst>
          </p:cNvPr>
          <p:cNvSpPr txBox="1"/>
          <p:nvPr/>
        </p:nvSpPr>
        <p:spPr>
          <a:xfrm>
            <a:off x="5391002" y="4581128"/>
            <a:ext cx="12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BookDAO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6F5BE-2E87-1D43-303C-47123F053867}"/>
              </a:ext>
            </a:extLst>
          </p:cNvPr>
          <p:cNvSpPr txBox="1"/>
          <p:nvPr/>
        </p:nvSpPr>
        <p:spPr>
          <a:xfrm>
            <a:off x="3014738" y="3212976"/>
            <a:ext cx="20232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DeleteBookController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9ACA5-3B3D-D6EA-773A-2F09492C1771}"/>
              </a:ext>
            </a:extLst>
          </p:cNvPr>
          <p:cNvSpPr txBox="1"/>
          <p:nvPr/>
        </p:nvSpPr>
        <p:spPr>
          <a:xfrm>
            <a:off x="3230762" y="5205430"/>
            <a:ext cx="1162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index.jsp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CE39B-8B94-BC28-24C8-445854755FFB}"/>
              </a:ext>
            </a:extLst>
          </p:cNvPr>
          <p:cNvSpPr txBox="1"/>
          <p:nvPr/>
        </p:nvSpPr>
        <p:spPr>
          <a:xfrm>
            <a:off x="330294" y="5538481"/>
            <a:ext cx="21259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selectBookList.jsp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BED93D-7970-772D-0DE3-B671C555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399" y="5723147"/>
            <a:ext cx="1162498" cy="107508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234588F-1D9C-99F6-703E-D0F59C1FD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95" y="3408819"/>
            <a:ext cx="2092777" cy="163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98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CEC448E-10A0-13CE-2FD4-CA8BE941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882"/>
            <a:ext cx="9144000" cy="451223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578424ED-534B-57C0-12EE-E03C7EC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구현</a:t>
            </a:r>
            <a:r>
              <a:rPr lang="en-US" altLang="ko-KR"/>
              <a:t>: BookDAO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07FB2-AAC2-CCC3-74A8-005BAA1DEC06}"/>
              </a:ext>
            </a:extLst>
          </p:cNvPr>
          <p:cNvSpPr txBox="1"/>
          <p:nvPr/>
        </p:nvSpPr>
        <p:spPr>
          <a:xfrm>
            <a:off x="6228184" y="831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추가</a:t>
            </a:r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0C8551B0-2004-162A-D6B3-0CFF7B9B9846}"/>
              </a:ext>
            </a:extLst>
          </p:cNvPr>
          <p:cNvSpPr/>
          <p:nvPr/>
        </p:nvSpPr>
        <p:spPr>
          <a:xfrm>
            <a:off x="-11152" y="831196"/>
            <a:ext cx="8903632" cy="51956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</p:spTree>
    <p:extLst>
      <p:ext uri="{BB962C8B-B14F-4D97-AF65-F5344CB8AC3E}">
        <p14:creationId xmlns:p14="http://schemas.microsoft.com/office/powerpoint/2010/main" val="797376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78424ED-534B-57C0-12EE-E03C7EC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구현</a:t>
            </a:r>
            <a:r>
              <a:rPr lang="en-US" altLang="ko-KR"/>
              <a:t>: BookDAO</a:t>
            </a:r>
            <a:endParaRPr lang="ko-KR" altLang="en-US"/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8D6AC056-258C-6BEB-9B96-101160BC2B95}"/>
              </a:ext>
            </a:extLst>
          </p:cNvPr>
          <p:cNvSpPr/>
          <p:nvPr/>
        </p:nvSpPr>
        <p:spPr>
          <a:xfrm>
            <a:off x="-11152" y="908720"/>
            <a:ext cx="8903632" cy="51845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D682F-FA92-8898-BCB0-4C7B4BED0EC3}"/>
              </a:ext>
            </a:extLst>
          </p:cNvPr>
          <p:cNvSpPr txBox="1"/>
          <p:nvPr/>
        </p:nvSpPr>
        <p:spPr>
          <a:xfrm>
            <a:off x="6228184" y="4436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16D0BE-380D-C842-9A62-E54724CCA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8"/>
          <a:stretch/>
        </p:blipFill>
        <p:spPr>
          <a:xfrm>
            <a:off x="0" y="1772816"/>
            <a:ext cx="9144000" cy="3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97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 생성하기</a:t>
            </a:r>
            <a:endParaRPr lang="en-US" altLang="ko-KR" dirty="0"/>
          </a:p>
          <a:p>
            <a:pPr lvl="1"/>
            <a:r>
              <a:rPr lang="ko-KR" altLang="en-US" b="0" dirty="0" err="1"/>
              <a:t>서블릿</a:t>
            </a:r>
            <a:r>
              <a:rPr lang="ko-KR" altLang="en-US" b="0" dirty="0"/>
              <a:t> 클래스 생성하기</a:t>
            </a:r>
          </a:p>
          <a:p>
            <a:pPr lvl="2"/>
            <a:r>
              <a:rPr lang="ko-KR" altLang="en-US" b="0" dirty="0" err="1"/>
              <a:t>서블릿</a:t>
            </a:r>
            <a:r>
              <a:rPr lang="ko-KR" altLang="en-US" b="0" dirty="0"/>
              <a:t> 클래스는 </a:t>
            </a:r>
            <a:r>
              <a:rPr lang="en-US" altLang="ko-KR" b="0" dirty="0" err="1"/>
              <a:t>HttpServlet</a:t>
            </a:r>
            <a:r>
              <a:rPr lang="en-US" altLang="ko-KR" b="0" dirty="0"/>
              <a:t> </a:t>
            </a:r>
            <a:r>
              <a:rPr lang="ko-KR" altLang="en-US" b="0" dirty="0"/>
              <a:t>클래스를 확장하여 생성</a:t>
            </a:r>
            <a:endParaRPr lang="en-US" altLang="ko-KR" b="0" dirty="0"/>
          </a:p>
          <a:p>
            <a:pPr lvl="2"/>
            <a:r>
              <a:rPr lang="ko-KR" altLang="en-US" b="0" dirty="0"/>
              <a:t>생성된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클래스는 웹 브라우저에서 전송되는 </a:t>
            </a:r>
            <a:r>
              <a:rPr lang="en-US" altLang="ko-KR" b="0" dirty="0"/>
              <a:t>GET </a:t>
            </a:r>
            <a:r>
              <a:rPr lang="ko-KR" altLang="en-US" b="0" dirty="0"/>
              <a:t>방식과 </a:t>
            </a:r>
            <a:r>
              <a:rPr lang="en-US" altLang="ko-KR" b="0" dirty="0"/>
              <a:t>POST </a:t>
            </a:r>
            <a:r>
              <a:rPr lang="ko-KR" altLang="en-US" b="0" dirty="0"/>
              <a:t>방식에 따라 각각 </a:t>
            </a:r>
            <a:r>
              <a:rPr lang="en-US" altLang="ko-KR" b="0" dirty="0" err="1"/>
              <a:t>doGet</a:t>
            </a:r>
            <a:r>
              <a:rPr lang="en-US" altLang="ko-KR" b="0" dirty="0"/>
              <a:t>( ), </a:t>
            </a:r>
            <a:r>
              <a:rPr lang="en-US" altLang="ko-KR" b="0" dirty="0" err="1"/>
              <a:t>doPost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통해 요청 작업을 수행한 후 웹 브라우저에 응답</a:t>
            </a:r>
            <a:endParaRPr lang="en-US" altLang="ko-KR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708920"/>
            <a:ext cx="8277225" cy="36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4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모델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1</a:t>
            </a:r>
            <a:r>
              <a:rPr lang="ko-KR" altLang="en-US" b="0" dirty="0"/>
              <a:t>은 기존의 </a:t>
            </a:r>
            <a:r>
              <a:rPr lang="en-US" altLang="ko-KR" b="0" dirty="0"/>
              <a:t>JSP</a:t>
            </a:r>
            <a:r>
              <a:rPr lang="ko-KR" altLang="en-US" b="0" dirty="0"/>
              <a:t>로만 구현한 웹 애플리케이션으로</a:t>
            </a:r>
            <a:r>
              <a:rPr lang="en-US" altLang="ko-KR" b="0" dirty="0"/>
              <a:t>, </a:t>
            </a:r>
            <a:r>
              <a:rPr lang="ko-KR" altLang="en-US" b="0" dirty="0"/>
              <a:t>웹 브라우저의 요청을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받아서 처리하는 구조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처리하는 코드와 웹 브라우저에 결과를 출력하는 코드가 섞이는 것</a:t>
            </a:r>
            <a:endParaRPr lang="en-US" altLang="ko-KR" b="0" dirty="0"/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1</a:t>
            </a:r>
            <a:r>
              <a:rPr lang="ko-KR" altLang="en-US" b="0" dirty="0"/>
              <a:t>에서는 </a:t>
            </a:r>
            <a:r>
              <a:rPr lang="en-US" altLang="ko-KR" b="0" dirty="0"/>
              <a:t>JSP</a:t>
            </a:r>
            <a:r>
              <a:rPr lang="ko-KR" altLang="en-US" b="0" dirty="0"/>
              <a:t>가 핵심 역할을 수행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14029"/>
            <a:ext cx="7562850" cy="1848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962479"/>
            <a:ext cx="82296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13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 생성하기</a:t>
            </a:r>
            <a:endParaRPr lang="en-US" altLang="ko-KR" dirty="0"/>
          </a:p>
          <a:p>
            <a:pPr lvl="1"/>
            <a:r>
              <a:rPr lang="ko-KR" altLang="en-US" b="0" dirty="0"/>
              <a:t>페이지 이동하기</a:t>
            </a:r>
            <a:endParaRPr lang="en-US" altLang="ko-KR" b="0" dirty="0"/>
          </a:p>
          <a:p>
            <a:pPr lvl="2"/>
            <a:r>
              <a:rPr lang="ko-KR" altLang="en-US" b="0" dirty="0" err="1"/>
              <a:t>서블릿</a:t>
            </a:r>
            <a:r>
              <a:rPr lang="ko-KR" altLang="en-US" b="0" dirty="0"/>
              <a:t> 클래스에서 웹 브라우저로부터 요청된 처리 결과를 보여줄 응답 페이지로 이동</a:t>
            </a:r>
            <a:endParaRPr lang="en-US" altLang="ko-KR" b="0" dirty="0"/>
          </a:p>
          <a:p>
            <a:pPr lvl="2"/>
            <a:r>
              <a:rPr lang="ko-KR" altLang="en-US" b="0" dirty="0"/>
              <a:t>이때 현재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페이지에서 이동할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 요청 정보를 그대로 전달하며</a:t>
            </a:r>
            <a:r>
              <a:rPr lang="en-US" altLang="ko-KR" b="0" dirty="0"/>
              <a:t>,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페이지가 이동해도 처음에 요청된 </a:t>
            </a:r>
            <a:r>
              <a:rPr lang="en-US" altLang="ko-KR" b="0" dirty="0"/>
              <a:t>URL</a:t>
            </a:r>
            <a:r>
              <a:rPr lang="ko-KR" altLang="en-US" b="0" dirty="0"/>
              <a:t>을 계속 유지하기 위해 </a:t>
            </a:r>
            <a:r>
              <a:rPr lang="ko-KR" altLang="en-US" b="0" dirty="0" err="1"/>
              <a:t>포워딩</a:t>
            </a:r>
            <a:r>
              <a:rPr lang="ko-KR" altLang="en-US" b="0" dirty="0"/>
              <a:t> 방식을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8248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62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구현</a:t>
            </a:r>
            <a:r>
              <a:rPr lang="en-US" altLang="ko-KR"/>
              <a:t>: DeleteBookController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새로운 </a:t>
            </a:r>
            <a:r>
              <a:rPr lang="ko-KR" altLang="en-US" dirty="0" err="1"/>
              <a:t>서블릿을</a:t>
            </a:r>
            <a:r>
              <a:rPr lang="ko-KR" altLang="en-US" dirty="0"/>
              <a:t> 추가함</a:t>
            </a:r>
            <a:r>
              <a:rPr lang="en-US" altLang="ko-KR" dirty="0"/>
              <a:t>. </a:t>
            </a:r>
            <a:r>
              <a:rPr lang="ko-KR" altLang="en-US" dirty="0" err="1"/>
              <a:t>서블릿</a:t>
            </a:r>
            <a:r>
              <a:rPr lang="ko-KR" altLang="en-US" dirty="0"/>
              <a:t> 생성에 필요한 정보는 다음과 같음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Java Package</a:t>
            </a:r>
            <a:r>
              <a:rPr lang="en-US" altLang="ko-KR"/>
              <a:t>: book.controller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Class name</a:t>
            </a:r>
            <a:r>
              <a:rPr lang="en-US" altLang="ko-KR"/>
              <a:t>: DeleteBookController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URL mapping</a:t>
            </a:r>
            <a:r>
              <a:rPr lang="en-US" altLang="ko-KR"/>
              <a:t>: deleteBookControl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0894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505A81-0349-AB67-5945-172240D6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098"/>
            <a:ext cx="9144000" cy="44478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 구현</a:t>
            </a:r>
            <a:r>
              <a:rPr lang="en-US" altLang="ko-KR"/>
              <a:t>: DeleteBookController</a:t>
            </a:r>
            <a:endParaRPr lang="ko-KR" altLang="en-US" dirty="0"/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7A648F13-95B3-81C3-D1E0-E611BE7ED30E}"/>
              </a:ext>
            </a:extLst>
          </p:cNvPr>
          <p:cNvSpPr/>
          <p:nvPr/>
        </p:nvSpPr>
        <p:spPr>
          <a:xfrm>
            <a:off x="21318" y="3861048"/>
            <a:ext cx="5558793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</p:spTree>
    <p:extLst>
      <p:ext uri="{BB962C8B-B14F-4D97-AF65-F5344CB8AC3E}">
        <p14:creationId xmlns:p14="http://schemas.microsoft.com/office/powerpoint/2010/main" val="36820769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62FB2A0-4297-65C8-8DAF-14D8787B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1" y="3481273"/>
            <a:ext cx="3569263" cy="2792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6C12EF-3830-E288-8092-EBAE75B74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71"/>
          <a:stretch/>
        </p:blipFill>
        <p:spPr>
          <a:xfrm>
            <a:off x="26459" y="1484784"/>
            <a:ext cx="9144000" cy="1468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 구현</a:t>
            </a:r>
            <a:r>
              <a:rPr lang="en-US" altLang="ko-KR"/>
              <a:t>: DeleteBookController</a:t>
            </a:r>
            <a:endParaRPr lang="ko-KR" altLang="en-US" dirty="0"/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559D663B-91AF-AF61-2907-104B3F2F0CDB}"/>
              </a:ext>
            </a:extLst>
          </p:cNvPr>
          <p:cNvSpPr/>
          <p:nvPr/>
        </p:nvSpPr>
        <p:spPr>
          <a:xfrm>
            <a:off x="-108520" y="2276872"/>
            <a:ext cx="8964956" cy="8016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E3EA1-E6D0-CA25-E5F6-6FF1145EFBD7}"/>
              </a:ext>
            </a:extLst>
          </p:cNvPr>
          <p:cNvSpPr txBox="1"/>
          <p:nvPr/>
        </p:nvSpPr>
        <p:spPr>
          <a:xfrm>
            <a:off x="2786692" y="4654319"/>
            <a:ext cx="6372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</a:rPr>
              <a:t>&lt;a href='deleteBookControl?bookid=</a:t>
            </a:r>
            <a:r>
              <a:rPr lang="ko-KR" altLang="en-US" sz="1600" b="1">
                <a:solidFill>
                  <a:srgbClr val="FF0000"/>
                </a:solidFill>
              </a:rPr>
              <a:t>삭제할책번호</a:t>
            </a:r>
            <a:r>
              <a:rPr lang="en-US" altLang="ko-KR" sz="1600" b="1">
                <a:solidFill>
                  <a:srgbClr val="FF0000"/>
                </a:solidFill>
              </a:rPr>
              <a:t>'&gt;</a:t>
            </a:r>
            <a:r>
              <a:rPr lang="ko-KR" altLang="en-US" sz="1600" b="1">
                <a:solidFill>
                  <a:srgbClr val="FF0000"/>
                </a:solidFill>
              </a:rPr>
              <a:t>책삭제</a:t>
            </a:r>
            <a:r>
              <a:rPr lang="en-US" altLang="ko-KR" sz="1600" b="1">
                <a:solidFill>
                  <a:srgbClr val="FF0000"/>
                </a:solidFill>
              </a:rPr>
              <a:t>&lt;/a&gt;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8BDD965D-0DC2-8B40-932D-25973CFEFAF8}"/>
              </a:ext>
            </a:extLst>
          </p:cNvPr>
          <p:cNvSpPr/>
          <p:nvPr/>
        </p:nvSpPr>
        <p:spPr>
          <a:xfrm rot="16200000">
            <a:off x="6255547" y="2832601"/>
            <a:ext cx="2226403" cy="1417031"/>
          </a:xfrm>
          <a:prstGeom prst="bentUpArrow">
            <a:avLst>
              <a:gd name="adj1" fmla="val 25000"/>
              <a:gd name="adj2" fmla="val 2548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CEED7-0001-A1DB-105C-C1B4D482EB62}"/>
              </a:ext>
            </a:extLst>
          </p:cNvPr>
          <p:cNvSpPr txBox="1"/>
          <p:nvPr/>
        </p:nvSpPr>
        <p:spPr>
          <a:xfrm>
            <a:off x="6437581" y="3597510"/>
            <a:ext cx="20592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삭제할 책 번호 리턴</a:t>
            </a:r>
          </a:p>
        </p:txBody>
      </p:sp>
    </p:spTree>
    <p:extLst>
      <p:ext uri="{BB962C8B-B14F-4D97-AF65-F5344CB8AC3E}">
        <p14:creationId xmlns:p14="http://schemas.microsoft.com/office/powerpoint/2010/main" val="2005667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70AE7F2-C6B8-6347-A7DD-154073BF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356992"/>
            <a:ext cx="5724128" cy="33001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62C030-2419-F4C1-7959-B51BA3611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794"/>
            <a:ext cx="8105775" cy="2019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 구현</a:t>
            </a:r>
            <a:r>
              <a:rPr lang="en-US" altLang="ko-KR"/>
              <a:t>: DeleteBookController</a:t>
            </a:r>
            <a:endParaRPr lang="ko-KR" altLang="en-US" dirty="0"/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213BE98F-FDF3-21C6-7C49-59CC99E05097}"/>
              </a:ext>
            </a:extLst>
          </p:cNvPr>
          <p:cNvSpPr/>
          <p:nvPr/>
        </p:nvSpPr>
        <p:spPr>
          <a:xfrm rot="5400000">
            <a:off x="1763688" y="3356992"/>
            <a:ext cx="1512169" cy="7920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FF45A-5433-346C-17CB-3035C5161881}"/>
              </a:ext>
            </a:extLst>
          </p:cNvPr>
          <p:cNvSpPr txBox="1"/>
          <p:nvPr/>
        </p:nvSpPr>
        <p:spPr>
          <a:xfrm>
            <a:off x="7055582" y="3625520"/>
            <a:ext cx="13176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</a:rPr>
              <a:t>BookDAO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13AEE-AC18-95E7-4C66-525F836FD115}"/>
              </a:ext>
            </a:extLst>
          </p:cNvPr>
          <p:cNvSpPr txBox="1"/>
          <p:nvPr/>
        </p:nvSpPr>
        <p:spPr>
          <a:xfrm>
            <a:off x="1202111" y="3646399"/>
            <a:ext cx="7920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214532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C33A6B-7B24-F688-CB38-FABCFE141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5"/>
          <a:stretch/>
        </p:blipFill>
        <p:spPr>
          <a:xfrm>
            <a:off x="-18766" y="983809"/>
            <a:ext cx="9144000" cy="16790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 구현</a:t>
            </a:r>
            <a:r>
              <a:rPr lang="en-US" altLang="ko-KR"/>
              <a:t>: DeleteBookController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EE32E83-9E2B-02DD-1B54-78DAC1C1B90A}"/>
              </a:ext>
            </a:extLst>
          </p:cNvPr>
          <p:cNvSpPr/>
          <p:nvPr/>
        </p:nvSpPr>
        <p:spPr>
          <a:xfrm>
            <a:off x="4377838" y="3036044"/>
            <a:ext cx="648072" cy="9361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6F5A0-637F-BC32-0C8E-B3A65AAE1AB2}"/>
              </a:ext>
            </a:extLst>
          </p:cNvPr>
          <p:cNvSpPr txBox="1"/>
          <p:nvPr/>
        </p:nvSpPr>
        <p:spPr>
          <a:xfrm>
            <a:off x="1547664" y="2913844"/>
            <a:ext cx="44022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index.jsp </a:t>
            </a:r>
            <a:r>
              <a:rPr lang="ko-KR" altLang="en-US" b="1"/>
              <a:t>로 페이지 이동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10E8FE-E6B5-24F0-67D2-5B6DED272B52}"/>
              </a:ext>
            </a:extLst>
          </p:cNvPr>
          <p:cNvSpPr/>
          <p:nvPr/>
        </p:nvSpPr>
        <p:spPr>
          <a:xfrm>
            <a:off x="-18766" y="842312"/>
            <a:ext cx="8911246" cy="18205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D63DA9-13BA-B7C7-B3D6-44DB88CFE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68" y="4293096"/>
            <a:ext cx="3005821" cy="235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052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EF660E-D364-E3AE-5E89-EAAEFC9D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5" y="1718445"/>
            <a:ext cx="4279549" cy="45811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C03B1-B3F1-9DB9-CAF3-BB0F5431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index.jsp</a:t>
            </a:r>
            <a:r>
              <a:rPr lang="ko-KR" altLang="en-US"/>
              <a:t>  를 실행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도서 리스트가 출력 되는지 확인</a:t>
            </a:r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E3C07DA2-B1BF-F8C9-DD89-ABC3FE8F44CA}"/>
              </a:ext>
            </a:extLst>
          </p:cNvPr>
          <p:cNvSpPr/>
          <p:nvPr/>
        </p:nvSpPr>
        <p:spPr>
          <a:xfrm>
            <a:off x="539552" y="3320988"/>
            <a:ext cx="122413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FD70A60D-6B8E-8FA0-95B7-9A966F614BBD}"/>
              </a:ext>
            </a:extLst>
          </p:cNvPr>
          <p:cNvSpPr/>
          <p:nvPr/>
        </p:nvSpPr>
        <p:spPr>
          <a:xfrm>
            <a:off x="1043608" y="5151848"/>
            <a:ext cx="352839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75196B-4A06-BA65-D19C-AE82352762B8}"/>
              </a:ext>
            </a:extLst>
          </p:cNvPr>
          <p:cNvSpPr txBox="1"/>
          <p:nvPr/>
        </p:nvSpPr>
        <p:spPr>
          <a:xfrm>
            <a:off x="5364088" y="5491034"/>
            <a:ext cx="36724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도서 리스트가 조회 되는지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5E0AE8-9FE0-9D98-F454-A3EF85B4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537" y="2009287"/>
            <a:ext cx="3905935" cy="305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10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FA57BAF-4771-0C3E-1B60-BB7897D50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01278"/>
            <a:ext cx="6435136" cy="503393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68F759DD-FE49-0022-3025-00EC42B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34528C-E9D5-C88E-5E62-C14AA7D7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삭제 링크 클릭</a:t>
            </a:r>
          </a:p>
        </p:txBody>
      </p:sp>
      <p:sp>
        <p:nvSpPr>
          <p:cNvPr id="3" name="모서리가 둥근 직사각형 12">
            <a:extLst>
              <a:ext uri="{FF2B5EF4-FFF2-40B4-BE49-F238E27FC236}">
                <a16:creationId xmlns:a16="http://schemas.microsoft.com/office/drawing/2014/main" id="{ACC55B54-ACBC-53A0-DD5E-5E0F9306DA65}"/>
              </a:ext>
            </a:extLst>
          </p:cNvPr>
          <p:cNvSpPr/>
          <p:nvPr/>
        </p:nvSpPr>
        <p:spPr>
          <a:xfrm>
            <a:off x="5004048" y="3356992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290FD-9883-2CD5-EAF6-D196EBB1CFBB}"/>
              </a:ext>
            </a:extLst>
          </p:cNvPr>
          <p:cNvSpPr txBox="1"/>
          <p:nvPr/>
        </p:nvSpPr>
        <p:spPr>
          <a:xfrm>
            <a:off x="5778516" y="3329147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96779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8F759DD-FE49-0022-3025-00EC42B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34528C-E9D5-C88E-5E62-C14AA7D7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전체 도서 리스트 </a:t>
            </a:r>
            <a:r>
              <a:rPr lang="en-US" altLang="ko-KR"/>
              <a:t>index.jsp </a:t>
            </a:r>
            <a:r>
              <a:rPr lang="ko-KR" altLang="en-US"/>
              <a:t>로 이동 하는지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BFEBA6-D8E0-4C96-6675-E1B84C07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0512"/>
            <a:ext cx="5330518" cy="4169841"/>
          </a:xfrm>
          <a:prstGeom prst="rect">
            <a:avLst/>
          </a:prstGeom>
        </p:spPr>
      </p:pic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4463E941-6EC4-5B44-1A5C-1F4A4DAA4AD8}"/>
              </a:ext>
            </a:extLst>
          </p:cNvPr>
          <p:cNvSpPr/>
          <p:nvPr/>
        </p:nvSpPr>
        <p:spPr>
          <a:xfrm>
            <a:off x="1187624" y="2830958"/>
            <a:ext cx="3456384" cy="526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B9204-6207-380B-9EF8-308275ECA0D5}"/>
              </a:ext>
            </a:extLst>
          </p:cNvPr>
          <p:cNvSpPr txBox="1"/>
          <p:nvPr/>
        </p:nvSpPr>
        <p:spPr>
          <a:xfrm>
            <a:off x="4735741" y="2862590"/>
            <a:ext cx="360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클릭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FF0000"/>
                </a:solidFill>
              </a:rPr>
              <a:t>한 도서가 삭제 되었나 확인</a:t>
            </a:r>
          </a:p>
        </p:txBody>
      </p:sp>
    </p:spTree>
    <p:extLst>
      <p:ext uri="{BB962C8B-B14F-4D97-AF65-F5344CB8AC3E}">
        <p14:creationId xmlns:p14="http://schemas.microsoft.com/office/powerpoint/2010/main" val="29236018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B6C71-FC0A-EE9D-F7AC-42D7AED20B5A}"/>
              </a:ext>
            </a:extLst>
          </p:cNvPr>
          <p:cNvSpPr txBox="1"/>
          <p:nvPr/>
        </p:nvSpPr>
        <p:spPr>
          <a:xfrm>
            <a:off x="755576" y="6309320"/>
            <a:ext cx="71203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Mysql workbench</a:t>
            </a:r>
            <a:r>
              <a:rPr lang="ko-KR" altLang="en-US" b="1">
                <a:solidFill>
                  <a:srgbClr val="FF0000"/>
                </a:solidFill>
              </a:rPr>
              <a:t>를 실행해서 책 정보가 삭제 되었나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DD62FF-D5C6-E89B-1053-BD23B764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7120394" cy="5505338"/>
          </a:xfrm>
          <a:prstGeom prst="rect">
            <a:avLst/>
          </a:prstGeom>
        </p:spPr>
      </p:pic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E46C0FF9-FE3E-2685-6894-D2683BE06EA2}"/>
              </a:ext>
            </a:extLst>
          </p:cNvPr>
          <p:cNvSpPr/>
          <p:nvPr/>
        </p:nvSpPr>
        <p:spPr>
          <a:xfrm>
            <a:off x="1835696" y="4725144"/>
            <a:ext cx="5760640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</p:spTree>
    <p:extLst>
      <p:ext uri="{BB962C8B-B14F-4D97-AF65-F5344CB8AC3E}">
        <p14:creationId xmlns:p14="http://schemas.microsoft.com/office/powerpoint/2010/main" val="231659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2</a:t>
            </a:r>
            <a:r>
              <a:rPr lang="ko-KR" altLang="en-US" b="0" dirty="0"/>
              <a:t>는 클라이언트의 요청 처리</a:t>
            </a:r>
            <a:r>
              <a:rPr lang="en-US" altLang="ko-KR" b="0" dirty="0"/>
              <a:t>, </a:t>
            </a:r>
            <a:r>
              <a:rPr lang="ko-KR" altLang="en-US" b="0" dirty="0"/>
              <a:t>응답 처리</a:t>
            </a:r>
            <a:r>
              <a:rPr lang="en-US" altLang="ko-KR" b="0" dirty="0"/>
              <a:t>,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</a:t>
            </a:r>
            <a:r>
              <a:rPr lang="ko-KR" altLang="en-US" b="0" dirty="0"/>
              <a:t> 처리 부분을 모듈화한 구조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브라우저의 요청이 들어오면 모든 처리를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담당하는 모델 </a:t>
            </a:r>
            <a:r>
              <a:rPr lang="en-US" altLang="ko-KR" b="0" dirty="0"/>
              <a:t>1</a:t>
            </a:r>
            <a:r>
              <a:rPr lang="ko-KR" altLang="en-US" b="0" dirty="0"/>
              <a:t>과 달리</a:t>
            </a:r>
            <a:r>
              <a:rPr lang="en-US" altLang="ko-KR" b="0" dirty="0"/>
              <a:t>, </a:t>
            </a:r>
            <a:r>
              <a:rPr lang="ko-KR" altLang="en-US" b="0" dirty="0"/>
              <a:t>요청에 대한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처리할 </a:t>
            </a:r>
            <a:r>
              <a:rPr lang="ko-KR" altLang="en-US" b="0" dirty="0" err="1"/>
              <a:t>자바빈즈나</a:t>
            </a:r>
            <a:r>
              <a:rPr lang="ko-KR" altLang="en-US" b="0" dirty="0"/>
              <a:t> 자바 클래스인 모델</a:t>
            </a:r>
            <a:r>
              <a:rPr lang="en-US" altLang="ko-KR" b="0" dirty="0"/>
              <a:t>, </a:t>
            </a:r>
            <a:r>
              <a:rPr lang="ko-KR" altLang="en-US" b="0" dirty="0"/>
              <a:t>요청 결과를 출력하는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페이지인 </a:t>
            </a:r>
            <a:r>
              <a:rPr lang="ko-KR" altLang="en-US" b="0" dirty="0" err="1"/>
              <a:t>뷰</a:t>
            </a:r>
            <a:r>
              <a:rPr lang="en-US" altLang="ko-KR" b="0" dirty="0"/>
              <a:t>, </a:t>
            </a:r>
            <a:r>
              <a:rPr lang="ko-KR" altLang="en-US" b="0" dirty="0"/>
              <a:t>모든 흐름을 제어는 </a:t>
            </a:r>
            <a:r>
              <a:rPr lang="ko-KR" altLang="en-US" b="0" dirty="0" err="1"/>
              <a:t>서블릿인</a:t>
            </a:r>
            <a:r>
              <a:rPr lang="ko-KR" altLang="en-US" b="0" dirty="0"/>
              <a:t> 컨트롤러로 나뉘어 웹 브라우저가 요청한 작업을 처리</a:t>
            </a:r>
            <a:endParaRPr lang="en-US" altLang="ko-KR" b="0" dirty="0"/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2</a:t>
            </a:r>
            <a:r>
              <a:rPr lang="ko-KR" altLang="en-US" b="0" dirty="0"/>
              <a:t>에서는 </a:t>
            </a:r>
            <a:r>
              <a:rPr lang="ko-KR" altLang="en-US" b="0" dirty="0" err="1"/>
              <a:t>서블릿이</a:t>
            </a:r>
            <a:r>
              <a:rPr lang="ko-KR" altLang="en-US" b="0" dirty="0"/>
              <a:t> 중요한 역할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318"/>
            <a:ext cx="7686675" cy="25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</a:p>
          <a:p>
            <a:pPr marL="357187" lvl="1" indent="0">
              <a:buNone/>
            </a:pPr>
            <a:r>
              <a:rPr lang="ko-KR" altLang="en-US" b="0" dirty="0"/>
              <a:t>❶ 웹 브라우저가 웹 서버에 웹 애플리케이션 실행을 요청하면 웹 서버는 요청</a:t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을 처리할 수 있는 컨트롤러</a:t>
            </a:r>
            <a:r>
              <a:rPr lang="en-US" altLang="ko-KR" b="0" dirty="0"/>
              <a:t>(</a:t>
            </a:r>
            <a:r>
              <a:rPr lang="ko-KR" altLang="en-US" b="0" dirty="0" err="1"/>
              <a:t>서블릿</a:t>
            </a:r>
            <a:r>
              <a:rPr lang="en-US" altLang="ko-KR" b="0" dirty="0"/>
              <a:t>)</a:t>
            </a:r>
            <a:r>
              <a:rPr lang="ko-KR" altLang="en-US" b="0" dirty="0"/>
              <a:t>를 찾아서 요청을 전달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❷ 컨트롤러</a:t>
            </a:r>
            <a:r>
              <a:rPr lang="en-US" altLang="ko-KR" b="0" dirty="0"/>
              <a:t>(</a:t>
            </a:r>
            <a:r>
              <a:rPr lang="ko-KR" altLang="en-US" b="0" dirty="0" err="1"/>
              <a:t>서블릿</a:t>
            </a:r>
            <a:r>
              <a:rPr lang="en-US" altLang="ko-KR" b="0" dirty="0"/>
              <a:t>)</a:t>
            </a:r>
            <a:r>
              <a:rPr lang="ko-KR" altLang="en-US" b="0" dirty="0"/>
              <a:t>는 모델 자바 객체의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호출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❸ 데이터를 가공하여 값 객체를 생성하거나 </a:t>
            </a:r>
            <a:r>
              <a:rPr lang="en-US" altLang="ko-KR" b="0" dirty="0"/>
              <a:t>JDBC</a:t>
            </a:r>
            <a:r>
              <a:rPr lang="ko-KR" altLang="en-US" b="0" dirty="0"/>
              <a:t>를 사용하여 데이터베이스와</a:t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의 </a:t>
            </a:r>
            <a:r>
              <a:rPr lang="ko-KR" altLang="en-US" b="0" dirty="0" err="1"/>
              <a:t>인터렉션을</a:t>
            </a:r>
            <a:r>
              <a:rPr lang="ko-KR" altLang="en-US" b="0" dirty="0"/>
              <a:t> 통해 값 객체 생성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❹ 업무 수행을 마친 결과 값을 컨트롤러에 반환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❺ 컨트롤러는 모델로부터 받은 결과 값을 </a:t>
            </a:r>
            <a:r>
              <a:rPr lang="ko-KR" altLang="en-US" b="0" dirty="0" err="1"/>
              <a:t>뷰에</a:t>
            </a:r>
            <a:r>
              <a:rPr lang="ko-KR" altLang="en-US" b="0" dirty="0"/>
              <a:t> 전달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❻ </a:t>
            </a:r>
            <a:r>
              <a:rPr lang="en-US" altLang="ko-KR" b="0" dirty="0"/>
              <a:t>JSP</a:t>
            </a:r>
            <a:r>
              <a:rPr lang="ko-KR" altLang="en-US" b="0" dirty="0"/>
              <a:t>는 전달받은 값을 참조해서 출력할 결과를 만들어 웹 서버에 전달하고</a:t>
            </a:r>
            <a:r>
              <a:rPr lang="en-US" altLang="ko-KR" b="0" dirty="0"/>
              <a:t>, </a:t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웹 브라우저는 </a:t>
            </a:r>
            <a:r>
              <a:rPr lang="ko-KR" altLang="en-US" b="0" dirty="0" err="1"/>
              <a:t>웹서버로</a:t>
            </a:r>
            <a:r>
              <a:rPr lang="ko-KR" altLang="en-US" b="0" dirty="0"/>
              <a:t> 부터 결과 값을 받아 화면에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581128"/>
            <a:ext cx="8210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1719" y="4334361"/>
            <a:ext cx="2497767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3514"/>
              </a:lnSpc>
            </a:pPr>
            <a:r>
              <a:rPr lang="en-US" sz="3078" b="1">
                <a:solidFill>
                  <a:srgbClr val="650033"/>
                </a:solidFill>
                <a:latin typeface="HY견고딕"/>
                <a:cs typeface="HY견고딕"/>
              </a:rPr>
              <a:t>3.</a:t>
            </a:r>
            <a:r>
              <a:rPr lang="ko-KR" altLang="en-US" sz="3078" b="1">
                <a:solidFill>
                  <a:srgbClr val="650033"/>
                </a:solidFill>
                <a:latin typeface="HY견고딕"/>
                <a:cs typeface="HY견고딕"/>
              </a:rPr>
              <a:t>도서 수정</a:t>
            </a:r>
            <a:endParaRPr sz="3078" b="1">
              <a:latin typeface="HY견고딕"/>
              <a:cs typeface="HY견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5E075-0830-9870-4049-F417F26826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1720"/>
            <a:fld id="{81D60167-4931-47E6-BA6A-407CBD079E47}" type="slidenum">
              <a:rPr lang="en-US" altLang="ko-KR" spc="-9" smtClean="0"/>
              <a:pPr marL="21720"/>
              <a:t>8</a:t>
            </a:fld>
            <a:endParaRPr lang="ko-KR" altLang="en-US" spc="-9"/>
          </a:p>
        </p:txBody>
      </p:sp>
    </p:spTree>
    <p:extLst>
      <p:ext uri="{BB962C8B-B14F-4D97-AF65-F5344CB8AC3E}">
        <p14:creationId xmlns:p14="http://schemas.microsoft.com/office/powerpoint/2010/main" val="426562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1719" y="4334361"/>
            <a:ext cx="5158633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3514"/>
              </a:lnSpc>
            </a:pPr>
            <a:r>
              <a:rPr lang="en-US" sz="3078" b="1">
                <a:solidFill>
                  <a:srgbClr val="650033"/>
                </a:solidFill>
                <a:latin typeface="HY견고딕"/>
                <a:cs typeface="HY견고딕"/>
              </a:rPr>
              <a:t>3.1.</a:t>
            </a:r>
            <a:r>
              <a:rPr lang="ko-KR" altLang="en-US" sz="3078" b="1">
                <a:solidFill>
                  <a:srgbClr val="650033"/>
                </a:solidFill>
                <a:latin typeface="HY견고딕"/>
                <a:cs typeface="HY견고딕"/>
              </a:rPr>
              <a:t>도서 수정 화면 이동</a:t>
            </a:r>
            <a:endParaRPr sz="3078" b="1">
              <a:latin typeface="HY견고딕"/>
              <a:cs typeface="HY견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5E075-0830-9870-4049-F417F26826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1720"/>
            <a:fld id="{81D60167-4931-47E6-BA6A-407CBD079E47}" type="slidenum">
              <a:rPr lang="en-US" altLang="ko-KR" spc="-9" smtClean="0"/>
              <a:pPr marL="21720"/>
              <a:t>9</a:t>
            </a:fld>
            <a:endParaRPr lang="ko-KR" altLang="en-US" spc="-9"/>
          </a:p>
        </p:txBody>
      </p:sp>
    </p:spTree>
    <p:extLst>
      <p:ext uri="{BB962C8B-B14F-4D97-AF65-F5344CB8AC3E}">
        <p14:creationId xmlns:p14="http://schemas.microsoft.com/office/powerpoint/2010/main" val="360204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10880</TotalTime>
  <Words>1373</Words>
  <Application>Microsoft Office PowerPoint</Application>
  <PresentationFormat>화면 슬라이드 쇼(4:3)</PresentationFormat>
  <Paragraphs>236</Paragraphs>
  <Slides>59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6" baseType="lpstr">
      <vt:lpstr>D2Coding</vt:lpstr>
      <vt:lpstr>HY견고딕</vt:lpstr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MVC의 패턴 개요</vt:lpstr>
      <vt:lpstr>MVC의 패턴 개요</vt:lpstr>
      <vt:lpstr>2. MVC 패턴 구조</vt:lpstr>
      <vt:lpstr>2. MVC 패턴 구조</vt:lpstr>
      <vt:lpstr>2. MVC 패턴 구조</vt:lpstr>
      <vt:lpstr>PowerPoint 프레젠테이션</vt:lpstr>
      <vt:lpstr>PowerPoint 프레젠테이션</vt:lpstr>
      <vt:lpstr>뷰생성</vt:lpstr>
      <vt:lpstr>뷰 구현: selectBookList.jsp 수정</vt:lpstr>
      <vt:lpstr>뷰 구현: selectBookList.jsp 수정</vt:lpstr>
      <vt:lpstr>모델 구현: BookDAO</vt:lpstr>
      <vt:lpstr>모델 구현: BookDAO</vt:lpstr>
      <vt:lpstr>모델 구현: BookDAO</vt:lpstr>
      <vt:lpstr>컨트롤러</vt:lpstr>
      <vt:lpstr>컨트롤러</vt:lpstr>
      <vt:lpstr>컨트롤러 구현: UpdateBookController</vt:lpstr>
      <vt:lpstr>컨트롤러 구현: UpdateBookController</vt:lpstr>
      <vt:lpstr>컨트롤러 구현: UpdateBookController</vt:lpstr>
      <vt:lpstr>컨트롤러 구현: UpdateBookController</vt:lpstr>
      <vt:lpstr>뷰 구현: updateBook.jsp</vt:lpstr>
      <vt:lpstr>뷰 구현: updateBook.jsp</vt:lpstr>
      <vt:lpstr>뷰 구현: updateBook.jsp</vt:lpstr>
      <vt:lpstr>실행</vt:lpstr>
      <vt:lpstr>실행</vt:lpstr>
      <vt:lpstr>PowerPoint 프레젠테이션</vt:lpstr>
      <vt:lpstr>도서 추가 처리 MVC 구조</vt:lpstr>
      <vt:lpstr>모델 구현: BookDAO</vt:lpstr>
      <vt:lpstr>모델 구현: BookDAO</vt:lpstr>
      <vt:lpstr>모델 구현: BookDAO</vt:lpstr>
      <vt:lpstr>컨트롤러</vt:lpstr>
      <vt:lpstr>컨트롤러</vt:lpstr>
      <vt:lpstr>컨트롤러 구현: UpdateBookController</vt:lpstr>
      <vt:lpstr>컨트롤러 구현: UpdateBookController</vt:lpstr>
      <vt:lpstr>컨트롤러 구현: UpdateBookController</vt:lpstr>
      <vt:lpstr>결과 출력 뷰 구현 : updateResult.jsp </vt:lpstr>
      <vt:lpstr>실행</vt:lpstr>
      <vt:lpstr>실행</vt:lpstr>
      <vt:lpstr>실행</vt:lpstr>
      <vt:lpstr>PowerPoint 프레젠테이션</vt:lpstr>
      <vt:lpstr>PowerPoint 프레젠테이션</vt:lpstr>
      <vt:lpstr>뷰생성</vt:lpstr>
      <vt:lpstr>뷰 구현: selectBookList.jsp 수정</vt:lpstr>
      <vt:lpstr>뷰 구현: selectBookList.jsp 수정</vt:lpstr>
      <vt:lpstr>모델 구현: BookDAO</vt:lpstr>
      <vt:lpstr>모델 구현: BookDAO</vt:lpstr>
      <vt:lpstr>모델 구현: BookDAO</vt:lpstr>
      <vt:lpstr>컨트롤러</vt:lpstr>
      <vt:lpstr>컨트롤러</vt:lpstr>
      <vt:lpstr>컨트롤러 구현: DeleteBookController</vt:lpstr>
      <vt:lpstr>컨트롤러 구현: DeleteBookController</vt:lpstr>
      <vt:lpstr>컨트롤러 구현: DeleteBookController</vt:lpstr>
      <vt:lpstr>컨트롤러 구현: DeleteBookController</vt:lpstr>
      <vt:lpstr>컨트롤러 구현: DeleteBookController</vt:lpstr>
      <vt:lpstr>실행</vt:lpstr>
      <vt:lpstr>실행</vt:lpstr>
      <vt:lpstr>실행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syu</dc:creator>
  <cp:lastModifiedBy>9100</cp:lastModifiedBy>
  <cp:revision>1665</cp:revision>
  <dcterms:created xsi:type="dcterms:W3CDTF">2017-02-20T05:39:42Z</dcterms:created>
  <dcterms:modified xsi:type="dcterms:W3CDTF">2023-05-02T05:56:32Z</dcterms:modified>
</cp:coreProperties>
</file>