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517" r:id="rId3"/>
    <p:sldId id="364" r:id="rId4"/>
    <p:sldId id="577" r:id="rId5"/>
    <p:sldId id="523" r:id="rId6"/>
    <p:sldId id="578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27" r:id="rId18"/>
    <p:sldId id="528" r:id="rId19"/>
    <p:sldId id="551" r:id="rId20"/>
    <p:sldId id="552" r:id="rId21"/>
    <p:sldId id="591" r:id="rId22"/>
    <p:sldId id="611" r:id="rId23"/>
    <p:sldId id="553" r:id="rId24"/>
    <p:sldId id="590" r:id="rId25"/>
    <p:sldId id="554" r:id="rId26"/>
    <p:sldId id="518" r:id="rId27"/>
    <p:sldId id="555" r:id="rId28"/>
    <p:sldId id="556" r:id="rId29"/>
    <p:sldId id="526" r:id="rId30"/>
    <p:sldId id="592" r:id="rId31"/>
    <p:sldId id="593" r:id="rId32"/>
    <p:sldId id="559" r:id="rId33"/>
    <p:sldId id="557" r:id="rId34"/>
    <p:sldId id="594" r:id="rId35"/>
    <p:sldId id="566" r:id="rId36"/>
    <p:sldId id="531" r:id="rId37"/>
    <p:sldId id="595" r:id="rId38"/>
    <p:sldId id="596" r:id="rId39"/>
    <p:sldId id="597" r:id="rId40"/>
    <p:sldId id="601" r:id="rId41"/>
    <p:sldId id="598" r:id="rId42"/>
    <p:sldId id="599" r:id="rId43"/>
    <p:sldId id="600" r:id="rId44"/>
    <p:sldId id="602" r:id="rId45"/>
    <p:sldId id="603" r:id="rId46"/>
    <p:sldId id="604" r:id="rId47"/>
    <p:sldId id="605" r:id="rId48"/>
    <p:sldId id="610" r:id="rId49"/>
    <p:sldId id="606" r:id="rId50"/>
    <p:sldId id="607" r:id="rId51"/>
    <p:sldId id="608" r:id="rId52"/>
    <p:sldId id="609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BA8"/>
    <a:srgbClr val="3366CC"/>
    <a:srgbClr val="0033CC"/>
    <a:srgbClr val="0E55BE"/>
    <a:srgbClr val="E6E6E6"/>
    <a:srgbClr val="E5E2EA"/>
    <a:srgbClr val="0739C5"/>
    <a:srgbClr val="0061CC"/>
    <a:srgbClr val="0000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1E2D0-726F-4752-B609-0F75A5AAFC6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46AC2-2E87-4A72-B737-AF73009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7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9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88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69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54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73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63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8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24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7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3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772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3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87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2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2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0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23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6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84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7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05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6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884917"/>
            <a:ext cx="9144000" cy="5424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2570" y="316469"/>
            <a:ext cx="7819097" cy="504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bk object 17"/>
          <p:cNvSpPr/>
          <p:nvPr/>
        </p:nvSpPr>
        <p:spPr>
          <a:xfrm>
            <a:off x="664525" y="318542"/>
            <a:ext cx="1259526" cy="3867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bk object 18"/>
          <p:cNvSpPr/>
          <p:nvPr/>
        </p:nvSpPr>
        <p:spPr>
          <a:xfrm>
            <a:off x="664525" y="5186513"/>
            <a:ext cx="1259526" cy="1341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bk object 19"/>
          <p:cNvSpPr/>
          <p:nvPr/>
        </p:nvSpPr>
        <p:spPr>
          <a:xfrm>
            <a:off x="662016" y="4185971"/>
            <a:ext cx="7820183" cy="1000773"/>
          </a:xfrm>
          <a:custGeom>
            <a:avLst/>
            <a:gdLst/>
            <a:ahLst/>
            <a:cxnLst/>
            <a:rect l="l" t="t" r="r" b="b"/>
            <a:pathLst>
              <a:path w="9145270" h="1103629">
                <a:moveTo>
                  <a:pt x="0" y="0"/>
                </a:moveTo>
                <a:lnTo>
                  <a:pt x="0" y="1103376"/>
                </a:lnTo>
                <a:lnTo>
                  <a:pt x="9144762" y="1103376"/>
                </a:lnTo>
                <a:lnTo>
                  <a:pt x="9144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bk object 20"/>
          <p:cNvSpPr/>
          <p:nvPr/>
        </p:nvSpPr>
        <p:spPr>
          <a:xfrm>
            <a:off x="1922748" y="4946052"/>
            <a:ext cx="6103240" cy="483688"/>
          </a:xfrm>
          <a:custGeom>
            <a:avLst/>
            <a:gdLst/>
            <a:ahLst/>
            <a:cxnLst/>
            <a:rect l="l" t="t" r="r" b="b"/>
            <a:pathLst>
              <a:path w="7137400" h="533400">
                <a:moveTo>
                  <a:pt x="7136892" y="445008"/>
                </a:moveTo>
                <a:lnTo>
                  <a:pt x="7135960" y="76274"/>
                </a:lnTo>
                <a:lnTo>
                  <a:pt x="7120378" y="37477"/>
                </a:lnTo>
                <a:lnTo>
                  <a:pt x="7089521" y="10263"/>
                </a:lnTo>
                <a:lnTo>
                  <a:pt x="7048500" y="0"/>
                </a:lnTo>
                <a:lnTo>
                  <a:pt x="75529" y="949"/>
                </a:lnTo>
                <a:lnTo>
                  <a:pt x="36976" y="16773"/>
                </a:lnTo>
                <a:lnTo>
                  <a:pt x="10095" y="47964"/>
                </a:lnTo>
                <a:lnTo>
                  <a:pt x="0" y="89154"/>
                </a:lnTo>
                <a:lnTo>
                  <a:pt x="852" y="457316"/>
                </a:lnTo>
                <a:lnTo>
                  <a:pt x="16305" y="496133"/>
                </a:lnTo>
                <a:lnTo>
                  <a:pt x="47211" y="523220"/>
                </a:lnTo>
                <a:lnTo>
                  <a:pt x="88392" y="533400"/>
                </a:lnTo>
                <a:lnTo>
                  <a:pt x="7060808" y="532547"/>
                </a:lnTo>
                <a:lnTo>
                  <a:pt x="7099625" y="517094"/>
                </a:lnTo>
                <a:lnTo>
                  <a:pt x="7126712" y="486188"/>
                </a:lnTo>
                <a:lnTo>
                  <a:pt x="7136892" y="445008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bk object 21"/>
          <p:cNvSpPr/>
          <p:nvPr/>
        </p:nvSpPr>
        <p:spPr>
          <a:xfrm>
            <a:off x="1910368" y="4933614"/>
            <a:ext cx="6127675" cy="509599"/>
          </a:xfrm>
          <a:custGeom>
            <a:avLst/>
            <a:gdLst/>
            <a:ahLst/>
            <a:cxnLst/>
            <a:rect l="l" t="t" r="r" b="b"/>
            <a:pathLst>
              <a:path w="7165975" h="561975">
                <a:moveTo>
                  <a:pt x="7165848" y="468629"/>
                </a:moveTo>
                <a:lnTo>
                  <a:pt x="7165848" y="102107"/>
                </a:lnTo>
                <a:lnTo>
                  <a:pt x="7165085" y="91439"/>
                </a:lnTo>
                <a:lnTo>
                  <a:pt x="7150266" y="48207"/>
                </a:lnTo>
                <a:lnTo>
                  <a:pt x="7123412" y="19362"/>
                </a:lnTo>
                <a:lnTo>
                  <a:pt x="7086793" y="2584"/>
                </a:lnTo>
                <a:lnTo>
                  <a:pt x="7072883" y="0"/>
                </a:lnTo>
                <a:lnTo>
                  <a:pt x="93611" y="383"/>
                </a:lnTo>
                <a:lnTo>
                  <a:pt x="54796" y="11961"/>
                </a:lnTo>
                <a:lnTo>
                  <a:pt x="23520" y="37285"/>
                </a:lnTo>
                <a:lnTo>
                  <a:pt x="4571" y="73152"/>
                </a:lnTo>
                <a:lnTo>
                  <a:pt x="0" y="102870"/>
                </a:lnTo>
                <a:lnTo>
                  <a:pt x="0" y="459486"/>
                </a:lnTo>
                <a:lnTo>
                  <a:pt x="13447" y="509018"/>
                </a:lnTo>
                <a:lnTo>
                  <a:pt x="28956" y="530258"/>
                </a:lnTo>
                <a:lnTo>
                  <a:pt x="28956" y="94488"/>
                </a:lnTo>
                <a:lnTo>
                  <a:pt x="30480" y="86868"/>
                </a:lnTo>
                <a:lnTo>
                  <a:pt x="56388" y="44958"/>
                </a:lnTo>
                <a:lnTo>
                  <a:pt x="102870" y="28270"/>
                </a:lnTo>
                <a:lnTo>
                  <a:pt x="7063740" y="28263"/>
                </a:lnTo>
                <a:lnTo>
                  <a:pt x="7071359" y="28955"/>
                </a:lnTo>
                <a:lnTo>
                  <a:pt x="7113852" y="48449"/>
                </a:lnTo>
                <a:lnTo>
                  <a:pt x="7134541" y="82614"/>
                </a:lnTo>
                <a:lnTo>
                  <a:pt x="7137654" y="103631"/>
                </a:lnTo>
                <a:lnTo>
                  <a:pt x="7137654" y="529760"/>
                </a:lnTo>
                <a:lnTo>
                  <a:pt x="7138118" y="529327"/>
                </a:lnTo>
                <a:lnTo>
                  <a:pt x="7146485" y="519158"/>
                </a:lnTo>
                <a:lnTo>
                  <a:pt x="7153512" y="507903"/>
                </a:lnTo>
                <a:lnTo>
                  <a:pt x="7159128" y="495664"/>
                </a:lnTo>
                <a:lnTo>
                  <a:pt x="7163263" y="482539"/>
                </a:lnTo>
                <a:lnTo>
                  <a:pt x="7165848" y="468629"/>
                </a:lnTo>
                <a:close/>
              </a:path>
              <a:path w="7165975" h="561975">
                <a:moveTo>
                  <a:pt x="7137654" y="529760"/>
                </a:moveTo>
                <a:lnTo>
                  <a:pt x="7137654" y="458723"/>
                </a:lnTo>
                <a:lnTo>
                  <a:pt x="7136892" y="467105"/>
                </a:lnTo>
                <a:lnTo>
                  <a:pt x="7132301" y="486752"/>
                </a:lnTo>
                <a:lnTo>
                  <a:pt x="7107321" y="518375"/>
                </a:lnTo>
                <a:lnTo>
                  <a:pt x="7069835" y="532637"/>
                </a:lnTo>
                <a:lnTo>
                  <a:pt x="7062216" y="533399"/>
                </a:lnTo>
                <a:lnTo>
                  <a:pt x="89475" y="532110"/>
                </a:lnTo>
                <a:lnTo>
                  <a:pt x="53441" y="514129"/>
                </a:lnTo>
                <a:lnTo>
                  <a:pt x="32004" y="480060"/>
                </a:lnTo>
                <a:lnTo>
                  <a:pt x="28956" y="465582"/>
                </a:lnTo>
                <a:lnTo>
                  <a:pt x="28956" y="530258"/>
                </a:lnTo>
                <a:lnTo>
                  <a:pt x="65306" y="554373"/>
                </a:lnTo>
                <a:lnTo>
                  <a:pt x="102870" y="561594"/>
                </a:lnTo>
                <a:lnTo>
                  <a:pt x="7063740" y="561593"/>
                </a:lnTo>
                <a:lnTo>
                  <a:pt x="7105670" y="552327"/>
                </a:lnTo>
                <a:lnTo>
                  <a:pt x="7128479" y="538312"/>
                </a:lnTo>
                <a:lnTo>
                  <a:pt x="7137654" y="529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41" b="0" i="0">
                <a:solidFill>
                  <a:srgbClr val="452103"/>
                </a:solidFill>
                <a:latin typeface="HY헤드라인M"/>
                <a:cs typeface="HY헤드라인M"/>
              </a:defRPr>
            </a:lvl1pPr>
          </a:lstStyle>
          <a:p>
            <a:pPr marL="21720"/>
            <a:fld id="{81D60167-4931-47E6-BA6A-407CBD079E47}" type="slidenum">
              <a:rPr lang="en-US" altLang="ko-KR" spc="-9" smtClean="0"/>
              <a:pPr marL="21720"/>
              <a:t>‹#›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412619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3E0FFF8-132C-4121-9C4C-C9A32B5AB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63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884917"/>
            <a:ext cx="9144000" cy="5424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4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3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7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7E73F6E-EF71-E075-1C43-D842A814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4857283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JDBC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B2862-9747-1C77-1508-BC6C5ED0E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1</a:t>
            </a:fld>
            <a:endParaRPr lang="ko-KR" altLang="en-US" spc="-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15D31A-3D16-0301-444F-1E5D0BAE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40" y="0"/>
            <a:ext cx="5781920" cy="6858000"/>
          </a:xfrm>
          <a:prstGeom prst="rect">
            <a:avLst/>
          </a:prstGeom>
        </p:spPr>
      </p:pic>
      <p:sp>
        <p:nvSpPr>
          <p:cNvPr id="2" name="모서리가 둥근 직사각형 12">
            <a:extLst>
              <a:ext uri="{FF2B5EF4-FFF2-40B4-BE49-F238E27FC236}">
                <a16:creationId xmlns:a16="http://schemas.microsoft.com/office/drawing/2014/main" id="{F0654F87-0B0F-E581-2695-948B575EBDB4}"/>
              </a:ext>
            </a:extLst>
          </p:cNvPr>
          <p:cNvSpPr/>
          <p:nvPr/>
        </p:nvSpPr>
        <p:spPr>
          <a:xfrm>
            <a:off x="1650064" y="980728"/>
            <a:ext cx="385804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A6EEB750-6E3B-508B-29F5-03D4E43250BC}"/>
              </a:ext>
            </a:extLst>
          </p:cNvPr>
          <p:cNvSpPr/>
          <p:nvPr/>
        </p:nvSpPr>
        <p:spPr>
          <a:xfrm>
            <a:off x="5508104" y="3068960"/>
            <a:ext cx="230425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23077-C8E4-91BD-CECE-38074F8A6EF8}"/>
              </a:ext>
            </a:extLst>
          </p:cNvPr>
          <p:cNvSpPr txBox="1"/>
          <p:nvPr/>
        </p:nvSpPr>
        <p:spPr>
          <a:xfrm>
            <a:off x="6444208" y="148478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Mysql </a:t>
            </a:r>
            <a:r>
              <a:rPr lang="ko-KR" altLang="en-US"/>
              <a:t>라이브러리를 복사 할 폴더 생성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1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396D39-97BC-76A1-6CD5-3D96E8A3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71462"/>
            <a:ext cx="5686425" cy="6315075"/>
          </a:xfrm>
          <a:prstGeom prst="rect">
            <a:avLst/>
          </a:prstGeom>
        </p:spPr>
      </p:pic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1896AA71-9DFB-7206-5577-8719CC6595E5}"/>
              </a:ext>
            </a:extLst>
          </p:cNvPr>
          <p:cNvSpPr/>
          <p:nvPr/>
        </p:nvSpPr>
        <p:spPr>
          <a:xfrm>
            <a:off x="2483768" y="4509120"/>
            <a:ext cx="504056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9C41766B-319F-D40A-9238-08337D5D57FD}"/>
              </a:ext>
            </a:extLst>
          </p:cNvPr>
          <p:cNvSpPr/>
          <p:nvPr/>
        </p:nvSpPr>
        <p:spPr>
          <a:xfrm>
            <a:off x="5148064" y="6021288"/>
            <a:ext cx="10801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320BF-FD61-CB14-5A73-C8D77DB695AC}"/>
              </a:ext>
            </a:extLst>
          </p:cNvPr>
          <p:cNvSpPr txBox="1"/>
          <p:nvPr/>
        </p:nvSpPr>
        <p:spPr>
          <a:xfrm>
            <a:off x="7308304" y="275109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lib</a:t>
            </a:r>
            <a:r>
              <a:rPr lang="ko-KR" altLang="en-US"/>
              <a:t> 폴더 생성</a:t>
            </a:r>
          </a:p>
        </p:txBody>
      </p:sp>
    </p:spTree>
    <p:extLst>
      <p:ext uri="{BB962C8B-B14F-4D97-AF65-F5344CB8AC3E}">
        <p14:creationId xmlns:p14="http://schemas.microsoft.com/office/powerpoint/2010/main" val="387391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259443-26E1-2A26-B923-8DCE6F2D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136"/>
            <a:ext cx="9144000" cy="4593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F3734-4A11-0123-0FD3-2834636734D9}"/>
              </a:ext>
            </a:extLst>
          </p:cNvPr>
          <p:cNvSpPr txBox="1"/>
          <p:nvPr/>
        </p:nvSpPr>
        <p:spPr>
          <a:xfrm>
            <a:off x="547950" y="3781648"/>
            <a:ext cx="71203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다운받아서 압축 해제한  </a:t>
            </a:r>
            <a:r>
              <a:rPr lang="en-US" altLang="ko-KR"/>
              <a:t>Mysql </a:t>
            </a:r>
            <a:r>
              <a:rPr lang="ko-KR" altLang="en-US"/>
              <a:t>라이브러리의 </a:t>
            </a:r>
            <a:r>
              <a:rPr lang="en-US" altLang="ko-KR"/>
              <a:t>mysql-connector-j-</a:t>
            </a:r>
            <a:r>
              <a:rPr lang="ko-KR" altLang="en-US"/>
              <a:t>버젼</a:t>
            </a:r>
            <a:r>
              <a:rPr lang="en-US" altLang="ko-KR"/>
              <a:t>.jar </a:t>
            </a:r>
            <a:r>
              <a:rPr lang="ko-KR" altLang="en-US"/>
              <a:t>복사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E75C159F-503F-C146-4C42-18233859003C}"/>
              </a:ext>
            </a:extLst>
          </p:cNvPr>
          <p:cNvSpPr/>
          <p:nvPr/>
        </p:nvSpPr>
        <p:spPr>
          <a:xfrm>
            <a:off x="71500" y="2348880"/>
            <a:ext cx="90010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A54D705F-BA9D-DBAD-82CC-53946BB5AF5B}"/>
              </a:ext>
            </a:extLst>
          </p:cNvPr>
          <p:cNvSpPr/>
          <p:nvPr/>
        </p:nvSpPr>
        <p:spPr>
          <a:xfrm>
            <a:off x="1073600" y="2096852"/>
            <a:ext cx="3672408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77D1CCD4-0B0A-D640-BFB6-6ADB50ACD3BE}"/>
              </a:ext>
            </a:extLst>
          </p:cNvPr>
          <p:cNvSpPr/>
          <p:nvPr/>
        </p:nvSpPr>
        <p:spPr>
          <a:xfrm>
            <a:off x="5436096" y="3417578"/>
            <a:ext cx="2016224" cy="299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171154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8DDF13-6578-B3DC-5F9C-3695F1AF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6076950" cy="3705225"/>
          </a:xfrm>
          <a:prstGeom prst="rect">
            <a:avLst/>
          </a:prstGeom>
        </p:spPr>
      </p:pic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631ECBDF-CCF5-322D-2CC4-53A325E42787}"/>
              </a:ext>
            </a:extLst>
          </p:cNvPr>
          <p:cNvSpPr/>
          <p:nvPr/>
        </p:nvSpPr>
        <p:spPr>
          <a:xfrm>
            <a:off x="827584" y="3429001"/>
            <a:ext cx="25202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DF3EB-D09F-447A-A14E-8314F8E38B95}"/>
              </a:ext>
            </a:extLst>
          </p:cNvPr>
          <p:cNvSpPr txBox="1"/>
          <p:nvPr/>
        </p:nvSpPr>
        <p:spPr>
          <a:xfrm>
            <a:off x="3923928" y="3444563"/>
            <a:ext cx="38800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복사 되었나 확인</a:t>
            </a:r>
          </a:p>
        </p:txBody>
      </p:sp>
    </p:spTree>
    <p:extLst>
      <p:ext uri="{BB962C8B-B14F-4D97-AF65-F5344CB8AC3E}">
        <p14:creationId xmlns:p14="http://schemas.microsoft.com/office/powerpoint/2010/main" val="7345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7153C3-3F6E-4C12-2399-FDD51C8F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3161136" cy="5661248"/>
          </a:xfrm>
          <a:prstGeom prst="rect">
            <a:avLst/>
          </a:prstGeom>
        </p:spPr>
      </p:pic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02C5ADC9-1F57-1BF3-AA3C-23CA45E3903D}"/>
              </a:ext>
            </a:extLst>
          </p:cNvPr>
          <p:cNvSpPr/>
          <p:nvPr/>
        </p:nvSpPr>
        <p:spPr>
          <a:xfrm>
            <a:off x="-18648" y="1556792"/>
            <a:ext cx="30784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3C3117D6-DFC0-95DE-A208-B730D49E6477}"/>
              </a:ext>
            </a:extLst>
          </p:cNvPr>
          <p:cNvSpPr/>
          <p:nvPr/>
        </p:nvSpPr>
        <p:spPr>
          <a:xfrm>
            <a:off x="539552" y="6153944"/>
            <a:ext cx="2880320" cy="272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F9909-3A6B-174D-60F3-80EBF33FBF40}"/>
              </a:ext>
            </a:extLst>
          </p:cNvPr>
          <p:cNvSpPr txBox="1"/>
          <p:nvPr/>
        </p:nvSpPr>
        <p:spPr>
          <a:xfrm>
            <a:off x="3923928" y="3444563"/>
            <a:ext cx="38800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라이브러리 설정을 위해서 </a:t>
            </a:r>
            <a:endParaRPr lang="en-US" altLang="ko-KR"/>
          </a:p>
          <a:p>
            <a:r>
              <a:rPr lang="en-US" altLang="ko-KR"/>
              <a:t>Properties </a:t>
            </a:r>
            <a:r>
              <a:rPr lang="ko-KR" altLang="en-US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1645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575323-0646-459D-B4B5-7EA092BD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6" y="1772816"/>
            <a:ext cx="7175161" cy="4168027"/>
          </a:xfrm>
          <a:prstGeom prst="rect">
            <a:avLst/>
          </a:prstGeom>
        </p:spPr>
      </p:pic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B0D3F41B-4CE0-BD2D-9C7F-BB833DEE3889}"/>
              </a:ext>
            </a:extLst>
          </p:cNvPr>
          <p:cNvSpPr/>
          <p:nvPr/>
        </p:nvSpPr>
        <p:spPr>
          <a:xfrm>
            <a:off x="363176" y="2708920"/>
            <a:ext cx="140051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62882DEF-DB75-977F-349F-B33A9C4BF355}"/>
              </a:ext>
            </a:extLst>
          </p:cNvPr>
          <p:cNvSpPr/>
          <p:nvPr/>
        </p:nvSpPr>
        <p:spPr>
          <a:xfrm>
            <a:off x="1835696" y="3023648"/>
            <a:ext cx="1944216" cy="333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8EAE63B4-2723-09C4-47F0-2F38E494C95B}"/>
              </a:ext>
            </a:extLst>
          </p:cNvPr>
          <p:cNvSpPr/>
          <p:nvPr/>
        </p:nvSpPr>
        <p:spPr>
          <a:xfrm>
            <a:off x="5868144" y="2663608"/>
            <a:ext cx="1944216" cy="333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372990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1A3FB8-2601-46ED-1E05-C1B864B9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7380312" cy="5466637"/>
          </a:xfrm>
          <a:prstGeom prst="rect">
            <a:avLst/>
          </a:prstGeom>
        </p:spPr>
      </p:pic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1ABD458B-9098-CC9F-2823-EDC868DCCF6D}"/>
              </a:ext>
            </a:extLst>
          </p:cNvPr>
          <p:cNvSpPr/>
          <p:nvPr/>
        </p:nvSpPr>
        <p:spPr>
          <a:xfrm>
            <a:off x="2627784" y="2636912"/>
            <a:ext cx="1944216" cy="333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0CD330BA-2CB8-E2DB-E260-659D5A72F29F}"/>
              </a:ext>
            </a:extLst>
          </p:cNvPr>
          <p:cNvSpPr/>
          <p:nvPr/>
        </p:nvSpPr>
        <p:spPr>
          <a:xfrm>
            <a:off x="3851920" y="5157192"/>
            <a:ext cx="1080120" cy="333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27FBC454-8204-1787-2F19-BE56DFAAC001}"/>
              </a:ext>
            </a:extLst>
          </p:cNvPr>
          <p:cNvSpPr/>
          <p:nvPr/>
        </p:nvSpPr>
        <p:spPr>
          <a:xfrm>
            <a:off x="5580112" y="5877272"/>
            <a:ext cx="1080120" cy="333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DCBF8-EBB1-F406-8641-77EC74696B11}"/>
              </a:ext>
            </a:extLst>
          </p:cNvPr>
          <p:cNvSpPr txBox="1"/>
          <p:nvPr/>
        </p:nvSpPr>
        <p:spPr>
          <a:xfrm>
            <a:off x="4902160" y="550421"/>
            <a:ext cx="38800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복사해논 라이브러리 선택</a:t>
            </a:r>
          </a:p>
        </p:txBody>
      </p:sp>
    </p:spTree>
    <p:extLst>
      <p:ext uri="{BB962C8B-B14F-4D97-AF65-F5344CB8AC3E}">
        <p14:creationId xmlns:p14="http://schemas.microsoft.com/office/powerpoint/2010/main" val="379319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>
                <a:solidFill>
                  <a:srgbClr val="0E55BE"/>
                </a:solidFill>
              </a:rPr>
              <a:t>JDBC </a:t>
            </a:r>
            <a:r>
              <a:rPr lang="ko-KR" altLang="en-US" sz="2000" b="1">
                <a:solidFill>
                  <a:srgbClr val="0E55BE"/>
                </a:solidFill>
              </a:rPr>
              <a:t>프로그래밍</a:t>
            </a:r>
            <a:endParaRPr lang="en-US" altLang="ko-KR" sz="2000" b="1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en-US" altLang="ko-KR" sz="1400">
                <a:solidFill>
                  <a:srgbClr val="0E55BE"/>
                </a:solidFill>
              </a:rPr>
              <a:t>JDBC </a:t>
            </a:r>
            <a:r>
              <a:rPr lang="ko-KR" altLang="en-US" sz="1400">
                <a:solidFill>
                  <a:srgbClr val="0E55BE"/>
                </a:solidFill>
              </a:rPr>
              <a:t>드라이버를 이용하여 어떻게 </a:t>
            </a:r>
            <a:r>
              <a:rPr lang="en-US" altLang="ko-KR" sz="1400">
                <a:solidFill>
                  <a:srgbClr val="0E55BE"/>
                </a:solidFill>
              </a:rPr>
              <a:t>DB</a:t>
            </a:r>
            <a:r>
              <a:rPr lang="ko-KR" altLang="en-US" sz="1400">
                <a:solidFill>
                  <a:srgbClr val="0E55BE"/>
                </a:solidFill>
              </a:rPr>
              <a:t>에 접속하나요</a:t>
            </a:r>
            <a:r>
              <a:rPr lang="en-US" altLang="ko-KR" sz="1400">
                <a:solidFill>
                  <a:srgbClr val="0E55BE"/>
                </a:solidFill>
              </a:rPr>
              <a:t>?</a:t>
            </a:r>
            <a:endParaRPr lang="ko-KR" altLang="en-US" sz="1400">
              <a:solidFill>
                <a:srgbClr val="0E55B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473BBB-6937-2AE3-D5A6-07D9201C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4874-2864-49ED-B057-A8E4CAB741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3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122071" cy="461665"/>
            <a:chOff x="467544" y="591071"/>
            <a:chExt cx="212207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프로그래밍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31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JDBC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를 이용한 프로그래밍 과정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Java Reflection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을 이용한 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JDBC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드라이버 로딩</a:t>
            </a:r>
            <a:endParaRPr kumimoji="1"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데이터베이스 접속을 위한 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Connection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객체 생성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명령문을 전달하기 위한 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Statement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객체 생성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Statement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객체를 이용한 쿼리 실행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데이터베이스로부터 전송된 쿼리 실행 결과 처리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사용된 객체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(Connection, Statement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등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닫기 </a:t>
            </a: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122071" cy="461665"/>
            <a:chOff x="467544" y="591071"/>
            <a:chExt cx="212207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프로그래밍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1" indent="-342900" fontAlgn="base">
              <a:spcBef>
                <a:spcPts val="20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JDBC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드라이버 로딩 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(1/2)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압축 파일 도구를 이용하여 </a:t>
            </a:r>
            <a:r>
              <a:rPr kumimoji="1" lang="en-US" altLang="ko-KR" sz="140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-connector-java-&lt;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버전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&gt;.jar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파일 열어보기</a:t>
            </a: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com/</a:t>
            </a:r>
            <a:r>
              <a:rPr kumimoji="1" lang="en-US" altLang="ko-KR" sz="1300" err="1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/cj/jdbc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폴더 아래에 </a:t>
            </a:r>
            <a:r>
              <a:rPr kumimoji="1" lang="en-US" altLang="ko-KR" sz="1300" err="1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Driver.class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파일 확인</a:t>
            </a: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78" y="2455713"/>
            <a:ext cx="6375597" cy="34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2497767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>
                <a:solidFill>
                  <a:srgbClr val="650033"/>
                </a:solidFill>
                <a:latin typeface="HY견고딕"/>
                <a:cs typeface="HY견고딕"/>
              </a:rPr>
              <a:t>JDBC 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개요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5E075-0830-9870-4049-F417F26826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2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319536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122071" cy="461665"/>
            <a:chOff x="467544" y="591071"/>
            <a:chExt cx="212207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프로그래밍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289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1" indent="-342900" fontAlgn="base">
              <a:spcBef>
                <a:spcPts val="2000"/>
              </a:spcBef>
              <a:spcAft>
                <a:spcPts val="400"/>
              </a:spcAft>
              <a:buFont typeface="+mj-lt"/>
              <a:buAutoNum type="arabicPeriod"/>
            </a:pP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JDBC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드라이버 로딩 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(2/2)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Class.forName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함수를 이용해 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Driver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클래스를 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JVM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메모리에 로딩</a:t>
            </a: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 err="1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Class.forName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(): Java Reflection API (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클래스 파일을 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JVM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메모리에 업로드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Driver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클래스가 메모리에 </a:t>
            </a:r>
            <a:r>
              <a:rPr kumimoji="1" lang="ko-KR" altLang="en-US" sz="1300" err="1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업로드될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경우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아래의 정적 블록의 실행을 통해 스스로 </a:t>
            </a:r>
            <a:r>
              <a:rPr kumimoji="1" lang="ko-KR" altLang="en-US" sz="1300" err="1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인스턴스를생성하고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300" err="1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DriverManager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에 등록</a:t>
            </a: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2492896"/>
            <a:ext cx="7011556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Class.forName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kern="0">
                <a:solidFill>
                  <a:srgbClr val="FF0000"/>
                </a:solidFill>
                <a:latin typeface="맑은 고딕" panose="020B0503020000020004" pitchFamily="50" charset="-127"/>
              </a:rPr>
              <a:t>“com.mysql.cj.jdbc.Driver”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);</a:t>
            </a:r>
            <a:endParaRPr lang="en-US" altLang="ko-KR" sz="105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72897"/>
              </p:ext>
            </p:extLst>
          </p:nvPr>
        </p:nvGraphicFramePr>
        <p:xfrm>
          <a:off x="1187624" y="3887912"/>
          <a:ext cx="7011556" cy="1800200"/>
        </p:xfrm>
        <a:graphic>
          <a:graphicData uri="http://schemas.openxmlformats.org/drawingml/2006/table">
            <a:tbl>
              <a:tblPr/>
              <a:tblGrid>
                <a:gridCol w="7011556">
                  <a:extLst>
                    <a:ext uri="{9D8B030D-6E8A-4147-A177-3AD203B41FA5}">
                      <a16:colId xmlns:a16="http://schemas.microsoft.com/office/drawing/2014/main" val="1564219415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marL="132080" marR="7239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class Driver implements </a:t>
                      </a: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java.sql.Driver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32080" marR="7239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// Register ourselves with the </a:t>
                      </a: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DriverManager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32080" marR="7239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static {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32080" marR="7239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java.sql.DriverManager.registerDriver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(new Driver());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32080" marR="7239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2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78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046459-B480-0EA8-C060-6518BE1D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"/>
          <a:stretch/>
        </p:blipFill>
        <p:spPr>
          <a:xfrm>
            <a:off x="0" y="402902"/>
            <a:ext cx="9144000" cy="6455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194B5-BB65-E9E3-077C-DD06E400E375}"/>
              </a:ext>
            </a:extLst>
          </p:cNvPr>
          <p:cNvSpPr txBox="1"/>
          <p:nvPr/>
        </p:nvSpPr>
        <p:spPr>
          <a:xfrm>
            <a:off x="1763688" y="5517232"/>
            <a:ext cx="7120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실행 결과에 성공 메시지가 출력 되는지 확인</a:t>
            </a:r>
          </a:p>
        </p:txBody>
      </p:sp>
    </p:spTree>
    <p:extLst>
      <p:ext uri="{BB962C8B-B14F-4D97-AF65-F5344CB8AC3E}">
        <p14:creationId xmlns:p14="http://schemas.microsoft.com/office/powerpoint/2010/main" val="2341351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0A0AE7-8847-CCE0-CE99-D6C37AB3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18356"/>
            <a:ext cx="5823666" cy="6021288"/>
          </a:xfrm>
          <a:prstGeom prst="rect">
            <a:avLst/>
          </a:prstGeom>
        </p:spPr>
      </p:pic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AEF36C3F-1675-E14A-8926-7776532C34E9}"/>
              </a:ext>
            </a:extLst>
          </p:cNvPr>
          <p:cNvSpPr/>
          <p:nvPr/>
        </p:nvSpPr>
        <p:spPr>
          <a:xfrm>
            <a:off x="467544" y="1556792"/>
            <a:ext cx="129614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263E870F-D786-D597-F915-E8939742973D}"/>
              </a:ext>
            </a:extLst>
          </p:cNvPr>
          <p:cNvSpPr/>
          <p:nvPr/>
        </p:nvSpPr>
        <p:spPr>
          <a:xfrm>
            <a:off x="1547664" y="4653136"/>
            <a:ext cx="230425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D795A9A8-2192-CCE5-3034-27885A98B7EA}"/>
              </a:ext>
            </a:extLst>
          </p:cNvPr>
          <p:cNvSpPr/>
          <p:nvPr/>
        </p:nvSpPr>
        <p:spPr>
          <a:xfrm>
            <a:off x="3848120" y="4833156"/>
            <a:ext cx="230425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49E4A-39D5-26C4-59E9-68FD98B9431F}"/>
              </a:ext>
            </a:extLst>
          </p:cNvPr>
          <p:cNvSpPr txBox="1"/>
          <p:nvPr/>
        </p:nvSpPr>
        <p:spPr>
          <a:xfrm>
            <a:off x="1763688" y="5517232"/>
            <a:ext cx="7120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자바 클래스이기 때문에 </a:t>
            </a:r>
            <a:r>
              <a:rPr lang="en-US" altLang="ko-KR" b="1">
                <a:solidFill>
                  <a:srgbClr val="FF0000"/>
                </a:solidFill>
              </a:rPr>
              <a:t>Java Application</a:t>
            </a:r>
            <a:r>
              <a:rPr lang="ko-KR" altLang="en-US" b="1">
                <a:solidFill>
                  <a:srgbClr val="FF0000"/>
                </a:solidFill>
              </a:rPr>
              <a:t>으로 실행</a:t>
            </a:r>
          </a:p>
        </p:txBody>
      </p:sp>
    </p:spTree>
    <p:extLst>
      <p:ext uri="{BB962C8B-B14F-4D97-AF65-F5344CB8AC3E}">
        <p14:creationId xmlns:p14="http://schemas.microsoft.com/office/powerpoint/2010/main" val="387677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122071" cy="461665"/>
            <a:chOff x="467544" y="591071"/>
            <a:chExt cx="212207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프로그래밍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380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1" indent="-342900" fontAlgn="base">
              <a:spcBef>
                <a:spcPts val="2000"/>
              </a:spcBef>
              <a:spcAft>
                <a:spcPts val="400"/>
              </a:spcAft>
              <a:buFont typeface="+mj-lt"/>
              <a:buAutoNum type="arabicPeriod" startAt="2"/>
            </a:pP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Connection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객체 생성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DriverManager.getConnection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함수를 이용해 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DB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서버와 네트워크 연결 생성</a:t>
            </a: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6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858837" lvl="3" fontAlgn="base">
              <a:spcBef>
                <a:spcPts val="600"/>
              </a:spcBef>
              <a:spcAft>
                <a:spcPts val="400"/>
              </a:spcAft>
            </a:pPr>
            <a:endParaRPr kumimoji="1" lang="en-US" altLang="ko-KR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858837" lvl="3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※   URL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은 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DBMS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마다 달라질 수 있으므로 유의 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위 형식은 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의 경우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22703"/>
              </p:ext>
            </p:extLst>
          </p:nvPr>
        </p:nvGraphicFramePr>
        <p:xfrm>
          <a:off x="1259632" y="2209493"/>
          <a:ext cx="6364605" cy="1283970"/>
        </p:xfrm>
        <a:graphic>
          <a:graphicData uri="http://schemas.openxmlformats.org/drawingml/2006/table">
            <a:tbl>
              <a:tblPr/>
              <a:tblGrid>
                <a:gridCol w="1243711">
                  <a:extLst>
                    <a:ext uri="{9D8B030D-6E8A-4147-A177-3AD203B41FA5}">
                      <a16:colId xmlns:a16="http://schemas.microsoft.com/office/drawing/2014/main" val="702722911"/>
                    </a:ext>
                  </a:extLst>
                </a:gridCol>
                <a:gridCol w="1132553">
                  <a:extLst>
                    <a:ext uri="{9D8B030D-6E8A-4147-A177-3AD203B41FA5}">
                      <a16:colId xmlns:a16="http://schemas.microsoft.com/office/drawing/2014/main" val="1447842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640734184"/>
                    </a:ext>
                  </a:extLst>
                </a:gridCol>
                <a:gridCol w="2332157">
                  <a:extLst>
                    <a:ext uri="{9D8B030D-6E8A-4147-A177-3AD203B41FA5}">
                      <a16:colId xmlns:a16="http://schemas.microsoft.com/office/drawing/2014/main" val="1867788271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유형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ko-KR" altLang="en-US" sz="1200" b="1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38879"/>
                  </a:ext>
                </a:extLst>
              </a:tr>
              <a:tr h="336550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getConnection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java.sql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접속할 데이터베이스 주소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36184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user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00180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password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패스워드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1080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59632" y="3789040"/>
            <a:ext cx="6364605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indent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&lt;protocol&gt;://&lt;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dbms-ip-addr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&gt;:&lt;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dbms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-port&gt;/&lt;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db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-name&gt;</a:t>
            </a:r>
            <a:endParaRPr lang="en-US" altLang="ko-KR" sz="105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7624237" y="2633464"/>
            <a:ext cx="23948" cy="1371600"/>
          </a:xfrm>
          <a:prstGeom prst="bentConnector3">
            <a:avLst>
              <a:gd name="adj1" fmla="val 105456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7504" y="4992588"/>
            <a:ext cx="8640960" cy="6480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Connection conn = 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DriverManager.getConnection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b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           </a:t>
            </a:r>
            <a:r>
              <a:rPr lang="en-US" altLang="ko-KR" sz="1400" kern="0">
                <a:solidFill>
                  <a:srgbClr val="FF0000"/>
                </a:solidFill>
                <a:latin typeface="맑은 고딕" panose="020B0503020000020004" pitchFamily="50" charset="-127"/>
              </a:rPr>
              <a:t>“</a:t>
            </a:r>
            <a:r>
              <a:rPr lang="en-US" altLang="ko-KR" sz="1400" kern="0" err="1">
                <a:solidFill>
                  <a:srgbClr val="FF0000"/>
                </a:solidFill>
                <a:latin typeface="맑은 고딕" panose="020B0503020000020004" pitchFamily="50" charset="-127"/>
              </a:rPr>
              <a:t>jdbc:mysql</a:t>
            </a:r>
            <a:r>
              <a:rPr lang="en-US" altLang="ko-KR" sz="1400" kern="0">
                <a:solidFill>
                  <a:srgbClr val="FF0000"/>
                </a:solidFill>
                <a:latin typeface="맑은 고딕" panose="020B0503020000020004" pitchFamily="50" charset="-127"/>
              </a:rPr>
              <a:t>://localhost:3306/</a:t>
            </a:r>
            <a:r>
              <a:rPr lang="en-US" altLang="ko-KR" sz="1400" kern="0" err="1">
                <a:solidFill>
                  <a:srgbClr val="FF0000"/>
                </a:solidFill>
                <a:latin typeface="맑은 고딕" panose="020B0503020000020004" pitchFamily="50" charset="-127"/>
              </a:rPr>
              <a:t>madang</a:t>
            </a:r>
            <a:r>
              <a:rPr lang="en-US" altLang="ko-KR" sz="1400" kern="0">
                <a:solidFill>
                  <a:srgbClr val="FF0000"/>
                </a:solidFill>
                <a:latin typeface="맑은 고딕" panose="020B0503020000020004" pitchFamily="50" charset="-127"/>
              </a:rPr>
              <a:t>”, “root”, “manager"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);</a:t>
            </a:r>
            <a:endParaRPr lang="en-US" altLang="ko-KR" sz="105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2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7DEFF2-DC15-8ACF-37AF-D23878FA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9144000" cy="55576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6D1754-0B58-6F4E-2B93-F60E7827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5197638"/>
            <a:ext cx="52101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122071" cy="461665"/>
            <a:chOff x="467544" y="591071"/>
            <a:chExt cx="212207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프로그래밍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343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1" indent="-342900" fontAlgn="base">
              <a:spcBef>
                <a:spcPts val="20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Statement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객체 생성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문을 저장하고 실행하기 위한 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Statement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객체 생성</a:t>
            </a: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858837" lvl="3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※  Statement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클래스가 제공하는 함수 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(SQL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문에 따라 </a:t>
            </a:r>
            <a:r>
              <a:rPr kumimoji="1" lang="ko-KR" altLang="en-US" sz="1300" err="1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실행함수가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달라짐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1" y="2132856"/>
            <a:ext cx="676875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indent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Statement 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stmt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conn.createStatement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05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40432"/>
              </p:ext>
            </p:extLst>
          </p:nvPr>
        </p:nvGraphicFramePr>
        <p:xfrm>
          <a:off x="1259630" y="3461031"/>
          <a:ext cx="6768754" cy="1859472"/>
        </p:xfrm>
        <a:graphic>
          <a:graphicData uri="http://schemas.openxmlformats.org/drawingml/2006/table">
            <a:tbl>
              <a:tblPr/>
              <a:tblGrid>
                <a:gridCol w="2144022">
                  <a:extLst>
                    <a:ext uri="{9D8B030D-6E8A-4147-A177-3AD203B41FA5}">
                      <a16:colId xmlns:a16="http://schemas.microsoft.com/office/drawing/2014/main" val="4124309505"/>
                    </a:ext>
                  </a:extLst>
                </a:gridCol>
                <a:gridCol w="1454021">
                  <a:extLst>
                    <a:ext uri="{9D8B030D-6E8A-4147-A177-3AD203B41FA5}">
                      <a16:colId xmlns:a16="http://schemas.microsoft.com/office/drawing/2014/main" val="1534135010"/>
                    </a:ext>
                  </a:extLst>
                </a:gridCol>
                <a:gridCol w="3170711">
                  <a:extLst>
                    <a:ext uri="{9D8B030D-6E8A-4147-A177-3AD203B41FA5}">
                      <a16:colId xmlns:a16="http://schemas.microsoft.com/office/drawing/2014/main" val="1655744241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유형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865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executeUpdate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</a:t>
                      </a: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INSERT, DELETE, UPDATE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문을 실행하기 위한 함수이며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변경된 레코드의 수를 반환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35919"/>
                  </a:ext>
                </a:extLst>
              </a:tr>
              <a:tr h="636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executeQuery(String sql)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java.sql.ResultSet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문을 실행하기 위한 함수로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결과로 얻어진 테이블 형태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(Java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</a:t>
                      </a:r>
                      <a:r>
                        <a:rPr lang="en-US" altLang="ko-KR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ResultSet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표현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데이터를 반환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79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695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madang </a:t>
            </a:r>
            <a:r>
              <a:rPr lang="ko-KR" altLang="en-US"/>
              <a:t>데이터베이스의 테이블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14011"/>
              </p:ext>
            </p:extLst>
          </p:nvPr>
        </p:nvGraphicFramePr>
        <p:xfrm>
          <a:off x="832812" y="1849854"/>
          <a:ext cx="7051556" cy="4243439"/>
        </p:xfrm>
        <a:graphic>
          <a:graphicData uri="http://schemas.openxmlformats.org/drawingml/2006/table">
            <a:tbl>
              <a:tblPr/>
              <a:tblGrid>
                <a:gridCol w="1386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84" y="1261873"/>
            <a:ext cx="2258373" cy="3288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>
                <a:ea typeface="맑은 고딕" panose="020B0503020000020004" pitchFamily="50" charset="-127"/>
              </a:rPr>
              <a:t>Book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49E7C3-574C-44DC-BDD2-2BDDE1A2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994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122071" cy="461665"/>
            <a:chOff x="467544" y="591071"/>
            <a:chExt cx="212207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프로그래밍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381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3" lvl="1" fontAlgn="base">
              <a:spcBef>
                <a:spcPts val="2000"/>
              </a:spcBef>
              <a:spcAft>
                <a:spcPts val="400"/>
              </a:spcAft>
            </a:pP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4~6. 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쿼리 실행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 실행 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(SELECT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문의 경우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실행 결과 처리</a:t>
            </a:r>
            <a:endParaRPr kumimoji="1"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자원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반납 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객체의 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close() </a:t>
            </a:r>
            <a:r>
              <a:rPr kumimoji="1"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함수 호출</a:t>
            </a:r>
            <a:r>
              <a:rPr kumimoji="1"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1" y="2060848"/>
            <a:ext cx="676875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ResultSet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rs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stmt.executeQuery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(“SELECT * FROM book”);</a:t>
            </a:r>
            <a:endParaRPr lang="en-US" altLang="ko-KR" sz="105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1" y="3429000"/>
            <a:ext cx="676875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while(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rs.next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()) { … }</a:t>
            </a:r>
            <a:endParaRPr lang="en-US" altLang="ko-KR" sz="105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0" y="4797152"/>
            <a:ext cx="676875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rs.close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(); 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stmt.close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(); </a:t>
            </a:r>
            <a:r>
              <a:rPr lang="en-US" altLang="ko-KR" sz="1400" kern="0" err="1">
                <a:solidFill>
                  <a:srgbClr val="000000"/>
                </a:solidFill>
                <a:latin typeface="맑은 고딕" panose="020B0503020000020004" pitchFamily="50" charset="-127"/>
              </a:rPr>
              <a:t>conn.close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05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03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>
                <a:solidFill>
                  <a:srgbClr val="0E55BE"/>
                </a:solidFill>
              </a:rPr>
              <a:t>SELECT </a:t>
            </a:r>
            <a:r>
              <a:rPr lang="ko-KR" altLang="en-US" sz="2000" b="1">
                <a:solidFill>
                  <a:srgbClr val="0E55BE"/>
                </a:solidFill>
              </a:rPr>
              <a:t>구문 처리</a:t>
            </a:r>
            <a:endParaRPr lang="en-US" altLang="ko-KR" sz="2000" b="1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en-US" altLang="ko-KR" sz="1400">
                <a:solidFill>
                  <a:srgbClr val="0E55BE"/>
                </a:solidFill>
              </a:rPr>
              <a:t>JDBC</a:t>
            </a:r>
            <a:r>
              <a:rPr lang="ko-KR" altLang="en-US" sz="1400">
                <a:solidFill>
                  <a:srgbClr val="0E55BE"/>
                </a:solidFill>
              </a:rPr>
              <a:t>를 이용하여 </a:t>
            </a:r>
            <a:r>
              <a:rPr lang="en-US" altLang="ko-KR" sz="1400">
                <a:solidFill>
                  <a:srgbClr val="0E55BE"/>
                </a:solidFill>
              </a:rPr>
              <a:t>SELECT </a:t>
            </a:r>
            <a:r>
              <a:rPr lang="ko-KR" altLang="en-US" sz="1400">
                <a:solidFill>
                  <a:srgbClr val="0E55BE"/>
                </a:solidFill>
              </a:rPr>
              <a:t>구문을 어떻게 처리하나요</a:t>
            </a:r>
            <a:r>
              <a:rPr lang="en-US" altLang="ko-KR" sz="1400">
                <a:solidFill>
                  <a:srgbClr val="0E55BE"/>
                </a:solidFill>
              </a:rPr>
              <a:t>?</a:t>
            </a:r>
            <a:endParaRPr lang="ko-KR" altLang="en-US" sz="1400">
              <a:solidFill>
                <a:srgbClr val="0E55B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14004F-663C-3697-798C-C8D8BDE4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4874-2864-49ED-B057-A8E4CAB7419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1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168559" cy="461665"/>
            <a:chOff x="467544" y="591071"/>
            <a:chExt cx="2168559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632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SELECT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구문 처리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8B4711-A9B7-F21B-959C-5F0203C4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918"/>
            <a:ext cx="9144000" cy="57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5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057534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JDBC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(Java Database Connectivity)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에서 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에 접근할 수 있도록 도와주는 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Programming Interface</a:t>
            </a: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DB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서버에 원격으로 접속하기 위한 네트워크 연결 제공</a:t>
            </a: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Java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프로그램에서 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DB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검색과 수정을 위한 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문을 전송하고 서버로부터 결과를 받을 수 있도록 지원</a:t>
            </a: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DBMS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종류에 관계 없이 공통 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를 이용하여 일관성 있게 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DB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작업 처리 가능</a:t>
            </a: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단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, DB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별로 드라이버 설치 필요</a:t>
            </a:r>
            <a:endParaRPr kumimoji="1" lang="en-US" altLang="ko-KR" sz="130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05" y="3933056"/>
            <a:ext cx="5522936" cy="194903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536" y="332656"/>
            <a:ext cx="1583463" cy="461665"/>
            <a:chOff x="467544" y="591071"/>
            <a:chExt cx="1583463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01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925" y="681668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 cap="small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09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168559" cy="461665"/>
            <a:chOff x="467544" y="591071"/>
            <a:chExt cx="2168559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632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SELECT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구문 처리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AFFAD28-B4F9-15E0-CA1C-B53104715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82"/>
          <a:stretch/>
        </p:blipFill>
        <p:spPr>
          <a:xfrm>
            <a:off x="-36512" y="1340768"/>
            <a:ext cx="9144000" cy="34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7A0FBF-CD89-AE3F-3937-4F13E510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7810500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A9B786-F75F-2F79-51E0-699E0B693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94"/>
          <a:stretch/>
        </p:blipFill>
        <p:spPr>
          <a:xfrm>
            <a:off x="2591060" y="3789040"/>
            <a:ext cx="5614976" cy="1212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7F0B7-E9B4-475B-9A6A-2F3CAC69882A}"/>
              </a:ext>
            </a:extLst>
          </p:cNvPr>
          <p:cNvSpPr txBox="1"/>
          <p:nvPr/>
        </p:nvSpPr>
        <p:spPr>
          <a:xfrm>
            <a:off x="551384" y="3789040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rs.next()</a:t>
            </a:r>
          </a:p>
          <a:p>
            <a:r>
              <a:rPr lang="en-US" altLang="ko-KR" b="1"/>
              <a:t>:</a:t>
            </a:r>
            <a:r>
              <a:rPr lang="ko-KR" altLang="en-US" b="1"/>
              <a:t>결과를</a:t>
            </a:r>
            <a:endParaRPr lang="en-US" altLang="ko-KR" b="1"/>
          </a:p>
          <a:p>
            <a:r>
              <a:rPr lang="ko-KR" altLang="en-US" b="1"/>
              <a:t>한행씩 </a:t>
            </a:r>
            <a:endParaRPr lang="en-US" altLang="ko-KR" b="1"/>
          </a:p>
          <a:p>
            <a:r>
              <a:rPr lang="ko-KR" altLang="en-US" b="1"/>
              <a:t>순서대로</a:t>
            </a:r>
            <a:endParaRPr lang="en-US" altLang="ko-KR" b="1"/>
          </a:p>
          <a:p>
            <a:r>
              <a:rPr lang="ko-KR" altLang="en-US" b="1"/>
              <a:t>가져옴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13ED445-B319-F41E-46DF-829DB4F59E95}"/>
              </a:ext>
            </a:extLst>
          </p:cNvPr>
          <p:cNvSpPr/>
          <p:nvPr/>
        </p:nvSpPr>
        <p:spPr>
          <a:xfrm>
            <a:off x="1835696" y="4010745"/>
            <a:ext cx="936104" cy="42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31457B2-EDF6-4214-0422-BA451395CAAA}"/>
              </a:ext>
            </a:extLst>
          </p:cNvPr>
          <p:cNvSpPr/>
          <p:nvPr/>
        </p:nvSpPr>
        <p:spPr>
          <a:xfrm>
            <a:off x="3851920" y="2132856"/>
            <a:ext cx="504056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1ED6766-C3CC-ED47-279B-F77659AA2102}"/>
              </a:ext>
            </a:extLst>
          </p:cNvPr>
          <p:cNvSpPr/>
          <p:nvPr/>
        </p:nvSpPr>
        <p:spPr>
          <a:xfrm>
            <a:off x="2915816" y="4437113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7CDA8CA-EF6D-A9CA-66CC-F42E7AB33BD8}"/>
              </a:ext>
            </a:extLst>
          </p:cNvPr>
          <p:cNvSpPr/>
          <p:nvPr/>
        </p:nvSpPr>
        <p:spPr>
          <a:xfrm>
            <a:off x="5848290" y="4437113"/>
            <a:ext cx="504056" cy="1122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2A41F-CFDD-1287-76BF-FF45CB3651B4}"/>
              </a:ext>
            </a:extLst>
          </p:cNvPr>
          <p:cNvSpPr txBox="1"/>
          <p:nvPr/>
        </p:nvSpPr>
        <p:spPr>
          <a:xfrm>
            <a:off x="1586219" y="5630596"/>
            <a:ext cx="2371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.getString(</a:t>
            </a:r>
            <a:r>
              <a:rPr lang="en-US" altLang="ko-KR" sz="1400" b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"bookid"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가져온 행의 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bookid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컬럼값 리턴</a:t>
            </a:r>
            <a:endParaRPr lang="en-US" altLang="ko-KR" sz="1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BFD02-EC97-62E7-5B5B-B318A67B5BA4}"/>
              </a:ext>
            </a:extLst>
          </p:cNvPr>
          <p:cNvSpPr txBox="1"/>
          <p:nvPr/>
        </p:nvSpPr>
        <p:spPr>
          <a:xfrm>
            <a:off x="4914737" y="5818008"/>
            <a:ext cx="2669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rs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.getString(</a:t>
            </a:r>
            <a:r>
              <a:rPr lang="en-US" altLang="ko-KR" sz="1400" b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가져온 행의 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publisher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컬럼값 리턴</a:t>
            </a:r>
            <a:endParaRPr lang="en-US" altLang="ko-KR" sz="1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51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ResultSet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클래스의 주요 함수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31917" y="1996836"/>
          <a:ext cx="7096468" cy="3232364"/>
        </p:xfrm>
        <a:graphic>
          <a:graphicData uri="http://schemas.openxmlformats.org/drawingml/2006/table">
            <a:tbl>
              <a:tblPr/>
              <a:tblGrid>
                <a:gridCol w="1726232">
                  <a:extLst>
                    <a:ext uri="{9D8B030D-6E8A-4147-A177-3AD203B41FA5}">
                      <a16:colId xmlns:a16="http://schemas.microsoft.com/office/drawing/2014/main" val="2419726441"/>
                    </a:ext>
                  </a:extLst>
                </a:gridCol>
                <a:gridCol w="1241041">
                  <a:extLst>
                    <a:ext uri="{9D8B030D-6E8A-4147-A177-3AD203B41FA5}">
                      <a16:colId xmlns:a16="http://schemas.microsoft.com/office/drawing/2014/main" val="1704445665"/>
                    </a:ext>
                  </a:extLst>
                </a:gridCol>
                <a:gridCol w="4129195">
                  <a:extLst>
                    <a:ext uri="{9D8B030D-6E8A-4147-A177-3AD203B41FA5}">
                      <a16:colId xmlns:a16="http://schemas.microsoft.com/office/drawing/2014/main" val="250060484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유형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4789"/>
                  </a:ext>
                </a:extLst>
              </a:tr>
              <a:tr h="8496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next()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레코드를 가리키는 커서</a:t>
                      </a:r>
                      <a:r>
                        <a:rPr lang="en-US" altLang="ko-KR" sz="1200" kern="0" spc="0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Cursor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다음 레코드로 이동시킵니다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레코드가 존재하여 이동이 성공할 경우에는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않는 경우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반환합니다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62385"/>
                  </a:ext>
                </a:extLst>
              </a:tr>
              <a:tr h="65166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getString(String column)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커서가 가리키는 레코드 내 </a:t>
                      </a:r>
                      <a:r>
                        <a:rPr lang="ko-KR" alt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파라미터로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타입으로 반환합니다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78716"/>
                  </a:ext>
                </a:extLst>
              </a:tr>
              <a:tr h="65166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getInt(String column)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커서가 가리키는 레코드 내 </a:t>
                      </a:r>
                      <a:r>
                        <a:rPr lang="ko-KR" altLang="en-US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파라미터로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</a:t>
                      </a:r>
                      <a:r>
                        <a:rPr lang="en-US" altLang="ko-KR" sz="12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타입으로 반환합니다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01397"/>
                  </a:ext>
                </a:extLst>
              </a:tr>
              <a:tr h="3828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first()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커서를 첫번째 레코드로 이동합니다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681600"/>
                  </a:ext>
                </a:extLst>
              </a:tr>
              <a:tr h="39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last()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커서를 마지막 레코드로 이동합니다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922268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95536" y="332656"/>
            <a:ext cx="2168559" cy="461665"/>
            <a:chOff x="467544" y="591071"/>
            <a:chExt cx="2168559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925" y="681668"/>
              <a:ext cx="1632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SELECT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구문 처리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426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15616" y="2905104"/>
            <a:ext cx="2168559" cy="461665"/>
            <a:chOff x="467544" y="591071"/>
            <a:chExt cx="216855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632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SELECT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구문 처리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74C63D2-B3DE-7DAB-844C-79590554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" y="54181"/>
            <a:ext cx="5124976" cy="2508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BC7225-FAD4-522E-3574-46FEFC82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905104"/>
            <a:ext cx="7810500" cy="251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21DF71-CB30-550D-1E69-911498EA82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94"/>
          <a:stretch/>
        </p:blipFill>
        <p:spPr>
          <a:xfrm>
            <a:off x="3001255" y="5576512"/>
            <a:ext cx="5614976" cy="1212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15461-790B-C1E8-1BAE-039C756ADCD2}"/>
              </a:ext>
            </a:extLst>
          </p:cNvPr>
          <p:cNvSpPr txBox="1"/>
          <p:nvPr/>
        </p:nvSpPr>
        <p:spPr>
          <a:xfrm>
            <a:off x="961579" y="5576512"/>
            <a:ext cx="1882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rs.close()</a:t>
            </a:r>
          </a:p>
          <a:p>
            <a:r>
              <a:rPr lang="ko-KR" altLang="en-US" b="1"/>
              <a:t>조회 결과</a:t>
            </a:r>
            <a:endParaRPr lang="en-US" altLang="ko-KR" b="1"/>
          </a:p>
          <a:p>
            <a:r>
              <a:rPr lang="ko-KR" altLang="en-US" b="1"/>
              <a:t>테이블 </a:t>
            </a:r>
            <a:endParaRPr lang="en-US" altLang="ko-KR" b="1"/>
          </a:p>
          <a:p>
            <a:r>
              <a:rPr lang="ko-KR" altLang="en-US" b="1"/>
              <a:t>메모리에서 삭제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95E2299-B137-BB5A-300E-506A8C50D217}"/>
              </a:ext>
            </a:extLst>
          </p:cNvPr>
          <p:cNvSpPr/>
          <p:nvPr/>
        </p:nvSpPr>
        <p:spPr>
          <a:xfrm>
            <a:off x="2245891" y="5798217"/>
            <a:ext cx="936104" cy="42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57993-9E83-C498-98DA-EAE8BC6E0AB4}"/>
              </a:ext>
            </a:extLst>
          </p:cNvPr>
          <p:cNvSpPr txBox="1"/>
          <p:nvPr/>
        </p:nvSpPr>
        <p:spPr>
          <a:xfrm>
            <a:off x="2873522" y="2157554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stmt.close() </a:t>
            </a:r>
            <a:r>
              <a:rPr lang="ko-KR" altLang="en-US" b="1"/>
              <a:t>쿼리 실행 준비 삭제</a:t>
            </a:r>
            <a:endParaRPr lang="en-US" altLang="ko-KR" b="1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F4C2819-6AE6-EF20-C3E2-4B9D703D7566}"/>
              </a:ext>
            </a:extLst>
          </p:cNvPr>
          <p:cNvSpPr/>
          <p:nvPr/>
        </p:nvSpPr>
        <p:spPr>
          <a:xfrm>
            <a:off x="4281357" y="2526591"/>
            <a:ext cx="288032" cy="377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B4872-4209-2497-1742-C79AEE9FA0BA}"/>
              </a:ext>
            </a:extLst>
          </p:cNvPr>
          <p:cNvSpPr txBox="1"/>
          <p:nvPr/>
        </p:nvSpPr>
        <p:spPr>
          <a:xfrm>
            <a:off x="6809540" y="1763134"/>
            <a:ext cx="227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conn.close()</a:t>
            </a:r>
          </a:p>
          <a:p>
            <a:r>
              <a:rPr lang="en-US" altLang="ko-KR" b="1"/>
              <a:t>MySQL</a:t>
            </a:r>
            <a:r>
              <a:rPr lang="ko-KR" altLang="en-US" b="1"/>
              <a:t> 데이터베이스와 연결 종료</a:t>
            </a:r>
            <a:endParaRPr lang="en-US" altLang="ko-KR" b="1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2AADF6FF-E802-E2D2-EA4C-0A58BEB20B17}"/>
              </a:ext>
            </a:extLst>
          </p:cNvPr>
          <p:cNvSpPr/>
          <p:nvPr/>
        </p:nvSpPr>
        <p:spPr>
          <a:xfrm>
            <a:off x="7262716" y="2764868"/>
            <a:ext cx="28803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40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B8F5AB-7B43-BE0E-44AB-D2D0DBC0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724"/>
            <a:ext cx="9144000" cy="4624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5C503-E19B-E3F9-2102-90F858FBD74C}"/>
              </a:ext>
            </a:extLst>
          </p:cNvPr>
          <p:cNvSpPr txBox="1"/>
          <p:nvPr/>
        </p:nvSpPr>
        <p:spPr>
          <a:xfrm>
            <a:off x="539552" y="5877272"/>
            <a:ext cx="7120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book </a:t>
            </a:r>
            <a:r>
              <a:rPr lang="ko-KR" altLang="en-US" b="1">
                <a:solidFill>
                  <a:srgbClr val="FF0000"/>
                </a:solidFill>
              </a:rPr>
              <a:t>테이블의 데이터가 조회 되는지 확인</a:t>
            </a:r>
          </a:p>
        </p:txBody>
      </p:sp>
    </p:spTree>
    <p:extLst>
      <p:ext uri="{BB962C8B-B14F-4D97-AF65-F5344CB8AC3E}">
        <p14:creationId xmlns:p14="http://schemas.microsoft.com/office/powerpoint/2010/main" val="408085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>
                <a:solidFill>
                  <a:srgbClr val="0E55BE"/>
                </a:solidFill>
              </a:rPr>
              <a:t>INSERT </a:t>
            </a:r>
            <a:r>
              <a:rPr lang="ko-KR" altLang="en-US" sz="2000" b="1">
                <a:solidFill>
                  <a:srgbClr val="0E55BE"/>
                </a:solidFill>
              </a:rPr>
              <a:t>구문 처리</a:t>
            </a:r>
            <a:endParaRPr lang="en-US" altLang="ko-KR" sz="2000" b="1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en-US" altLang="ko-KR" sz="1400">
                <a:solidFill>
                  <a:srgbClr val="0E55BE"/>
                </a:solidFill>
              </a:rPr>
              <a:t>JDBC</a:t>
            </a:r>
            <a:r>
              <a:rPr lang="ko-KR" altLang="en-US" sz="1400">
                <a:solidFill>
                  <a:srgbClr val="0E55BE"/>
                </a:solidFill>
              </a:rPr>
              <a:t>를 이용하여 </a:t>
            </a:r>
            <a:r>
              <a:rPr lang="en-US" altLang="ko-KR" sz="1400">
                <a:solidFill>
                  <a:srgbClr val="0E55BE"/>
                </a:solidFill>
              </a:rPr>
              <a:t>INSERT </a:t>
            </a:r>
            <a:r>
              <a:rPr lang="ko-KR" altLang="en-US" sz="1400">
                <a:solidFill>
                  <a:srgbClr val="0E55BE"/>
                </a:solidFill>
              </a:rPr>
              <a:t>구문을 어떻게 처리하나요</a:t>
            </a:r>
            <a:r>
              <a:rPr lang="en-US" altLang="ko-KR" sz="1400">
                <a:solidFill>
                  <a:srgbClr val="0E55BE"/>
                </a:solidFill>
              </a:rPr>
              <a:t>?</a:t>
            </a:r>
            <a:endParaRPr lang="ko-KR" altLang="en-US" sz="1400">
              <a:solidFill>
                <a:srgbClr val="0E55B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F86EB2-B2C0-C22B-0602-9498B3F8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4874-2864-49ED-B057-A8E4CAB7419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10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177408" cy="461665"/>
            <a:chOff x="467544" y="591071"/>
            <a:chExt cx="2177408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641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INSERT </a:t>
              </a:r>
              <a:r>
                <a: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구문 처리</a:t>
              </a:r>
              <a:endParaRPr lang="ko-KR" altLang="en-US" sz="1400" b="1" cap="smal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B0BECBC-711D-B1BB-6120-374D5404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84918"/>
            <a:ext cx="8460432" cy="50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1C694C-39AC-F96A-53A2-B80247CF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84"/>
            <a:ext cx="9144000" cy="55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CC605E-82AA-0728-FD4F-696EB2F2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424"/>
            <a:ext cx="9144000" cy="43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53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7DD64C-5FFB-45A2-15D7-724B9DF43EC3}"/>
              </a:ext>
            </a:extLst>
          </p:cNvPr>
          <p:cNvSpPr txBox="1"/>
          <p:nvPr/>
        </p:nvSpPr>
        <p:spPr>
          <a:xfrm>
            <a:off x="2873522" y="2157554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stmt.close() </a:t>
            </a:r>
            <a:r>
              <a:rPr lang="ko-KR" altLang="en-US" b="1"/>
              <a:t>쿼리 실행 준비 삭제</a:t>
            </a:r>
            <a:endParaRPr lang="en-US" altLang="ko-KR" b="1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42B4D9D-5C75-F604-D8DC-BF9516F081FC}"/>
              </a:ext>
            </a:extLst>
          </p:cNvPr>
          <p:cNvSpPr/>
          <p:nvPr/>
        </p:nvSpPr>
        <p:spPr>
          <a:xfrm>
            <a:off x="4281357" y="2526591"/>
            <a:ext cx="288032" cy="377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37ABE-CF50-C190-63AD-FB21F0D3995C}"/>
              </a:ext>
            </a:extLst>
          </p:cNvPr>
          <p:cNvSpPr txBox="1"/>
          <p:nvPr/>
        </p:nvSpPr>
        <p:spPr>
          <a:xfrm>
            <a:off x="6809540" y="1763134"/>
            <a:ext cx="227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conn.close()</a:t>
            </a:r>
          </a:p>
          <a:p>
            <a:r>
              <a:rPr lang="en-US" altLang="ko-KR" b="1"/>
              <a:t>MySQL</a:t>
            </a:r>
            <a:r>
              <a:rPr lang="ko-KR" altLang="en-US" b="1"/>
              <a:t> 데이터베이스와 연결 종료</a:t>
            </a:r>
            <a:endParaRPr lang="en-US" altLang="ko-KR" b="1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C3D692F-0878-C35B-4C33-EB6A0D272A00}"/>
              </a:ext>
            </a:extLst>
          </p:cNvPr>
          <p:cNvSpPr/>
          <p:nvPr/>
        </p:nvSpPr>
        <p:spPr>
          <a:xfrm>
            <a:off x="7262716" y="2764868"/>
            <a:ext cx="28803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CA8F0B-DB17-D641-CF4C-FF01E00D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331070"/>
            <a:ext cx="7543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8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JDBC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드라이버 설치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MySQL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설치 시 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Connector/J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항목을 선택하고 설치했을 경우에 한해</a:t>
            </a: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드라이버가 설치됨</a:t>
            </a: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JAR(Java Archive) </a:t>
            </a:r>
            <a:r>
              <a:rPr kumimoji="1"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파일 형식으로 제공</a:t>
            </a: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JDBC </a:t>
            </a:r>
            <a:r>
              <a:rPr kumimoji="1" lang="ko-KR" altLang="en-US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드라이버 파일 위치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  <a:hlinkClick r:id="rId3"/>
              </a:rPr>
              <a:t>https://dev.mysql.com/downloads/connector/j/</a:t>
            </a:r>
            <a:r>
              <a:rPr kumimoji="1" lang="en-US" altLang="ko-KR" sz="130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95536" y="332656"/>
            <a:ext cx="1583463" cy="461665"/>
            <a:chOff x="467544" y="591071"/>
            <a:chExt cx="1583463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01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3925" y="681668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 cap="small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개요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7D02A82-CFD7-A101-344D-69136A64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923970"/>
            <a:ext cx="6516216" cy="3510777"/>
          </a:xfrm>
          <a:prstGeom prst="rect">
            <a:avLst/>
          </a:prstGeom>
        </p:spPr>
      </p:pic>
      <p:sp>
        <p:nvSpPr>
          <p:cNvPr id="2" name="모서리가 둥근 직사각형 12">
            <a:extLst>
              <a:ext uri="{FF2B5EF4-FFF2-40B4-BE49-F238E27FC236}">
                <a16:creationId xmlns:a16="http://schemas.microsoft.com/office/drawing/2014/main" id="{308285A7-9D3D-02A0-C9C3-BA01659F40DD}"/>
              </a:ext>
            </a:extLst>
          </p:cNvPr>
          <p:cNvSpPr/>
          <p:nvPr/>
        </p:nvSpPr>
        <p:spPr>
          <a:xfrm>
            <a:off x="6588225" y="5157192"/>
            <a:ext cx="79208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B5460B22-2378-3BFC-9999-ADFDFB0563A9}"/>
              </a:ext>
            </a:extLst>
          </p:cNvPr>
          <p:cNvSpPr/>
          <p:nvPr/>
        </p:nvSpPr>
        <p:spPr>
          <a:xfrm>
            <a:off x="1440160" y="4149080"/>
            <a:ext cx="31318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1475438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293EE1-7AB4-03AC-3E8C-97A0768C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6624736" cy="50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E50FE7-2132-9D68-FAA1-84A78318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7060830" cy="5506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3B6C71-FC0A-EE9D-F7AC-42D7AED20B5A}"/>
              </a:ext>
            </a:extLst>
          </p:cNvPr>
          <p:cNvSpPr txBox="1"/>
          <p:nvPr/>
        </p:nvSpPr>
        <p:spPr>
          <a:xfrm>
            <a:off x="755576" y="6309320"/>
            <a:ext cx="7120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Mysql workbench</a:t>
            </a:r>
            <a:r>
              <a:rPr lang="ko-KR" altLang="en-US" b="1">
                <a:solidFill>
                  <a:srgbClr val="FF0000"/>
                </a:solidFill>
              </a:rPr>
              <a:t>를 실행해서 책 정보가 추가 되었나 확인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CACDC463-E11A-AEAE-26A8-A36D981DA7C8}"/>
              </a:ext>
            </a:extLst>
          </p:cNvPr>
          <p:cNvSpPr/>
          <p:nvPr/>
        </p:nvSpPr>
        <p:spPr>
          <a:xfrm>
            <a:off x="1765710" y="5635169"/>
            <a:ext cx="5474631" cy="348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2077518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>
                <a:solidFill>
                  <a:srgbClr val="0E55BE"/>
                </a:solidFill>
              </a:rPr>
              <a:t>Update </a:t>
            </a:r>
            <a:r>
              <a:rPr lang="ko-KR" altLang="en-US" sz="2000" b="1">
                <a:solidFill>
                  <a:srgbClr val="0E55BE"/>
                </a:solidFill>
              </a:rPr>
              <a:t>구문 처리</a:t>
            </a:r>
            <a:endParaRPr lang="en-US" altLang="ko-KR" sz="2000" b="1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en-US" altLang="ko-KR" sz="1400">
                <a:solidFill>
                  <a:srgbClr val="0E55BE"/>
                </a:solidFill>
              </a:rPr>
              <a:t>JDBC</a:t>
            </a:r>
            <a:r>
              <a:rPr lang="ko-KR" altLang="en-US" sz="1400">
                <a:solidFill>
                  <a:srgbClr val="0E55BE"/>
                </a:solidFill>
              </a:rPr>
              <a:t>를 이용하여 </a:t>
            </a:r>
            <a:r>
              <a:rPr lang="en-US" altLang="ko-KR" sz="1400">
                <a:solidFill>
                  <a:srgbClr val="0E55BE"/>
                </a:solidFill>
              </a:rPr>
              <a:t>update </a:t>
            </a:r>
            <a:r>
              <a:rPr lang="ko-KR" altLang="en-US" sz="1400">
                <a:solidFill>
                  <a:srgbClr val="0E55BE"/>
                </a:solidFill>
              </a:rPr>
              <a:t>구문을 어떻게 처리하나요</a:t>
            </a:r>
            <a:r>
              <a:rPr lang="en-US" altLang="ko-KR" sz="1400">
                <a:solidFill>
                  <a:srgbClr val="0E55BE"/>
                </a:solidFill>
              </a:rPr>
              <a:t>?</a:t>
            </a:r>
            <a:endParaRPr lang="ko-KR" altLang="en-US" sz="1400">
              <a:solidFill>
                <a:srgbClr val="0E55B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EA5D1F-3EE6-EB7A-21A4-D69EF9B3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4874-2864-49ED-B057-A8E4CAB7419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62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441EE-CD1D-0E9D-C814-AA1BD38F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235"/>
            <a:ext cx="9144000" cy="55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43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3C998A-5F6B-F0FC-D27D-539CF477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840"/>
            <a:ext cx="9144000" cy="39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4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53AA91-5358-D48F-E4D7-4190EACC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444"/>
            <a:ext cx="9144000" cy="38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7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6125ED-E6DC-D460-2E62-6BD8DE10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6336704" cy="30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0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D3FCEA-0D03-F094-31D3-5C87745E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6731439" cy="5589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28638-0A46-AF42-DBAE-DAF87BB1D575}"/>
              </a:ext>
            </a:extLst>
          </p:cNvPr>
          <p:cNvSpPr txBox="1"/>
          <p:nvPr/>
        </p:nvSpPr>
        <p:spPr>
          <a:xfrm>
            <a:off x="755576" y="6309320"/>
            <a:ext cx="7120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Mysql workbench</a:t>
            </a:r>
            <a:r>
              <a:rPr lang="ko-KR" altLang="en-US" b="1">
                <a:solidFill>
                  <a:srgbClr val="FF0000"/>
                </a:solidFill>
              </a:rPr>
              <a:t>를 실행해서 책 정보가 수정 되었나 확인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BFD89317-FD33-942E-DB52-2E83E7C8FE88}"/>
              </a:ext>
            </a:extLst>
          </p:cNvPr>
          <p:cNvSpPr/>
          <p:nvPr/>
        </p:nvSpPr>
        <p:spPr>
          <a:xfrm>
            <a:off x="1691680" y="5912539"/>
            <a:ext cx="5474631" cy="348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2964162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>
                <a:solidFill>
                  <a:srgbClr val="0E55BE"/>
                </a:solidFill>
              </a:rPr>
              <a:t>Delete </a:t>
            </a:r>
            <a:r>
              <a:rPr lang="ko-KR" altLang="en-US" sz="2000" b="1">
                <a:solidFill>
                  <a:srgbClr val="0E55BE"/>
                </a:solidFill>
              </a:rPr>
              <a:t>구문 처리</a:t>
            </a:r>
            <a:endParaRPr lang="en-US" altLang="ko-KR" sz="2000" b="1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en-US" altLang="ko-KR" sz="1400">
                <a:solidFill>
                  <a:srgbClr val="0E55BE"/>
                </a:solidFill>
              </a:rPr>
              <a:t>JDBC</a:t>
            </a:r>
            <a:r>
              <a:rPr lang="ko-KR" altLang="en-US" sz="1400">
                <a:solidFill>
                  <a:srgbClr val="0E55BE"/>
                </a:solidFill>
              </a:rPr>
              <a:t>를 이용하여 </a:t>
            </a:r>
            <a:r>
              <a:rPr lang="en-US" altLang="ko-KR" sz="1400">
                <a:solidFill>
                  <a:srgbClr val="0E55BE"/>
                </a:solidFill>
              </a:rPr>
              <a:t>delete </a:t>
            </a:r>
            <a:r>
              <a:rPr lang="ko-KR" altLang="en-US" sz="1400">
                <a:solidFill>
                  <a:srgbClr val="0E55BE"/>
                </a:solidFill>
              </a:rPr>
              <a:t>구문을 어떻게 처리하나요</a:t>
            </a:r>
            <a:r>
              <a:rPr lang="en-US" altLang="ko-KR" sz="1400">
                <a:solidFill>
                  <a:srgbClr val="0E55BE"/>
                </a:solidFill>
              </a:rPr>
              <a:t>?</a:t>
            </a:r>
            <a:endParaRPr lang="ko-KR" altLang="en-US" sz="1400">
              <a:solidFill>
                <a:srgbClr val="0E55B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EA5D1F-3EE6-EB7A-21A4-D69EF9B3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4874-2864-49ED-B057-A8E4CAB7419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69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080102-7379-D8F1-C90E-7B7E6C55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942"/>
            <a:ext cx="9144000" cy="53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0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JDBC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드라이버 설치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24821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95536" y="332656"/>
            <a:ext cx="1583463" cy="461665"/>
            <a:chOff x="467544" y="591071"/>
            <a:chExt cx="1583463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01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3925" y="681668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 cap="small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개요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C8E96C0-0749-F7C1-F9AE-491B2716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7" y="1916832"/>
            <a:ext cx="6660232" cy="4305798"/>
          </a:xfrm>
          <a:prstGeom prst="rect">
            <a:avLst/>
          </a:prstGeom>
        </p:spPr>
      </p:pic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58A1E125-05BD-ADF5-5DC9-EF20205A0ABA}"/>
              </a:ext>
            </a:extLst>
          </p:cNvPr>
          <p:cNvSpPr/>
          <p:nvPr/>
        </p:nvSpPr>
        <p:spPr>
          <a:xfrm>
            <a:off x="693052" y="5841734"/>
            <a:ext cx="2798827" cy="3808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2018361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630209-B380-4F93-2EDE-C554FAB0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787"/>
            <a:ext cx="9144000" cy="54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3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AB469D-AE85-7157-B467-A26E517F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980728"/>
            <a:ext cx="68087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9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4EB6C1-D48C-EB1F-A9F0-E8ABBC1F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6231046" cy="5301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F291CD-4F26-7C7F-F91E-6D83F0852737}"/>
              </a:ext>
            </a:extLst>
          </p:cNvPr>
          <p:cNvSpPr txBox="1"/>
          <p:nvPr/>
        </p:nvSpPr>
        <p:spPr>
          <a:xfrm>
            <a:off x="755576" y="6309320"/>
            <a:ext cx="7120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Mysql workbench</a:t>
            </a:r>
            <a:r>
              <a:rPr lang="ko-KR" altLang="en-US" b="1">
                <a:solidFill>
                  <a:srgbClr val="FF0000"/>
                </a:solidFill>
              </a:rPr>
              <a:t>를 실행해서 책 정보가 삭제 되었나 확인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C4BA528A-85D9-8ADF-9CEA-C4910703E4AF}"/>
              </a:ext>
            </a:extLst>
          </p:cNvPr>
          <p:cNvSpPr/>
          <p:nvPr/>
        </p:nvSpPr>
        <p:spPr>
          <a:xfrm>
            <a:off x="1765710" y="2564905"/>
            <a:ext cx="5474631" cy="3418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371892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JDBC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드라이버 설치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1913" lvl="1" fontAlgn="base">
              <a:spcBef>
                <a:spcPts val="2000"/>
              </a:spcBef>
              <a:spcAft>
                <a:spcPts val="400"/>
              </a:spcAft>
            </a:pP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다운받은 드라이버 압축 해제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95536" y="332656"/>
            <a:ext cx="1583463" cy="461665"/>
            <a:chOff x="467544" y="591071"/>
            <a:chExt cx="1583463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01</a:t>
              </a:r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3925" y="681668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JDBC </a:t>
              </a:r>
              <a:r>
                <a:rPr lang="ko-KR" altLang="en-US" sz="1400" b="1" cap="small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개요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6A14A0-108A-05D7-C137-CBF726DB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26" y="2492896"/>
            <a:ext cx="5920904" cy="3850360"/>
          </a:xfrm>
          <a:prstGeom prst="rect">
            <a:avLst/>
          </a:prstGeom>
        </p:spPr>
      </p:pic>
      <p:sp>
        <p:nvSpPr>
          <p:cNvPr id="4" name="모서리가 둥근 직사각형 12">
            <a:extLst>
              <a:ext uri="{FF2B5EF4-FFF2-40B4-BE49-F238E27FC236}">
                <a16:creationId xmlns:a16="http://schemas.microsoft.com/office/drawing/2014/main" id="{A103D7CE-8140-687B-EC06-13B08DF022E5}"/>
              </a:ext>
            </a:extLst>
          </p:cNvPr>
          <p:cNvSpPr/>
          <p:nvPr/>
        </p:nvSpPr>
        <p:spPr>
          <a:xfrm>
            <a:off x="3275856" y="2764121"/>
            <a:ext cx="2880320" cy="391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</p:spTree>
    <p:extLst>
      <p:ext uri="{BB962C8B-B14F-4D97-AF65-F5344CB8AC3E}">
        <p14:creationId xmlns:p14="http://schemas.microsoft.com/office/powerpoint/2010/main" val="19405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A74618-B3B4-312D-056F-40BD7CF0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790"/>
            <a:ext cx="9144000" cy="2900419"/>
          </a:xfrm>
          <a:prstGeom prst="rect">
            <a:avLst/>
          </a:prstGeom>
        </p:spPr>
      </p:pic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39EF5CFE-2FD0-3CFC-29F4-2D1C20BBE614}"/>
              </a:ext>
            </a:extLst>
          </p:cNvPr>
          <p:cNvSpPr/>
          <p:nvPr/>
        </p:nvSpPr>
        <p:spPr>
          <a:xfrm>
            <a:off x="2699792" y="2132856"/>
            <a:ext cx="129614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90B71726-9700-D13F-F27C-1FC39128BB52}"/>
              </a:ext>
            </a:extLst>
          </p:cNvPr>
          <p:cNvSpPr/>
          <p:nvPr/>
        </p:nvSpPr>
        <p:spPr>
          <a:xfrm>
            <a:off x="2843808" y="3326012"/>
            <a:ext cx="5544616" cy="463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B70478-FD3A-D9F8-EEB7-42494CC292E7}"/>
              </a:ext>
            </a:extLst>
          </p:cNvPr>
          <p:cNvSpPr/>
          <p:nvPr/>
        </p:nvSpPr>
        <p:spPr>
          <a:xfrm>
            <a:off x="107504" y="355714"/>
            <a:ext cx="8129542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JDBC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드라이버 설치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9113" lvl="2" fontAlgn="base">
              <a:spcBef>
                <a:spcPts val="2000"/>
              </a:spcBef>
              <a:spcAft>
                <a:spcPts val="400"/>
              </a:spcAft>
            </a:pP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Java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어플로 구현 하기 위해서 자바 어플 개발 환경으로 변경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9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00773B-07B3-ED96-A0CE-EEAE387E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5933339" cy="5474812"/>
          </a:xfrm>
          <a:prstGeom prst="rect">
            <a:avLst/>
          </a:prstGeom>
        </p:spPr>
      </p:pic>
      <p:sp>
        <p:nvSpPr>
          <p:cNvPr id="2" name="모서리가 둥근 직사각형 12">
            <a:extLst>
              <a:ext uri="{FF2B5EF4-FFF2-40B4-BE49-F238E27FC236}">
                <a16:creationId xmlns:a16="http://schemas.microsoft.com/office/drawing/2014/main" id="{F193455D-9D50-BC4E-FAF3-2D42B7FCCC12}"/>
              </a:ext>
            </a:extLst>
          </p:cNvPr>
          <p:cNvSpPr/>
          <p:nvPr/>
        </p:nvSpPr>
        <p:spPr>
          <a:xfrm>
            <a:off x="-19245" y="1340767"/>
            <a:ext cx="631262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7E4014-D443-08A8-3E2C-EF3D9EBD0641}"/>
              </a:ext>
            </a:extLst>
          </p:cNvPr>
          <p:cNvSpPr/>
          <p:nvPr/>
        </p:nvSpPr>
        <p:spPr>
          <a:xfrm>
            <a:off x="-12432" y="188640"/>
            <a:ext cx="8129542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JDBC </a:t>
            </a: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드라이버 설치</a:t>
            </a:r>
            <a:br>
              <a:rPr kumimoji="1" lang="en-US" altLang="ko-KR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kumimoji="1" lang="ko-KR" alt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자바 어플을 구현하기 위한 프로젝트 생성</a:t>
            </a:r>
            <a:endParaRPr kumimoji="1" lang="en-US" altLang="ko-KR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1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0A50E5-C127-ED41-1A8A-F7795E69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46348"/>
            <a:ext cx="5358926" cy="6165304"/>
          </a:xfrm>
          <a:prstGeom prst="rect">
            <a:avLst/>
          </a:prstGeom>
        </p:spPr>
      </p:pic>
      <p:sp>
        <p:nvSpPr>
          <p:cNvPr id="2" name="모서리가 둥근 직사각형 12">
            <a:extLst>
              <a:ext uri="{FF2B5EF4-FFF2-40B4-BE49-F238E27FC236}">
                <a16:creationId xmlns:a16="http://schemas.microsoft.com/office/drawing/2014/main" id="{3DEE6261-B18B-F865-708C-982B68B291F1}"/>
              </a:ext>
            </a:extLst>
          </p:cNvPr>
          <p:cNvSpPr/>
          <p:nvPr/>
        </p:nvSpPr>
        <p:spPr>
          <a:xfrm>
            <a:off x="971600" y="1124744"/>
            <a:ext cx="129614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8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E406A-DA7F-6406-4B2B-E8E55C6534FD}"/>
              </a:ext>
            </a:extLst>
          </p:cNvPr>
          <p:cNvSpPr txBox="1"/>
          <p:nvPr/>
        </p:nvSpPr>
        <p:spPr>
          <a:xfrm>
            <a:off x="6444208" y="14847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Java</a:t>
            </a:r>
            <a:r>
              <a:rPr lang="ko-KR" altLang="en-US"/>
              <a:t> 프로젝트</a:t>
            </a:r>
            <a:endParaRPr lang="en-US" altLang="ko-KR"/>
          </a:p>
          <a:p>
            <a:r>
              <a:rPr lang="ko-KR" altLang="en-US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72946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10599</TotalTime>
  <Words>985</Words>
  <Application>Microsoft Office PowerPoint</Application>
  <PresentationFormat>화면 슬라이드 쇼(4:3)</PresentationFormat>
  <Paragraphs>274</Paragraphs>
  <Slides>52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HY견고딕</vt:lpstr>
      <vt:lpstr>HY헤드라인M</vt:lpstr>
      <vt:lpstr>맑은 고딕</vt:lpstr>
      <vt:lpstr>함초롬바탕</vt:lpstr>
      <vt:lpstr>Arial</vt:lpstr>
      <vt:lpstr>Arial Black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madang 데이터베이스의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syu</dc:creator>
  <cp:lastModifiedBy>9100</cp:lastModifiedBy>
  <cp:revision>1629</cp:revision>
  <dcterms:created xsi:type="dcterms:W3CDTF">2017-02-20T05:39:42Z</dcterms:created>
  <dcterms:modified xsi:type="dcterms:W3CDTF">2023-04-27T00:02:56Z</dcterms:modified>
</cp:coreProperties>
</file>