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51"/>
  </p:notesMasterIdLst>
  <p:sldIdLst>
    <p:sldId id="256" r:id="rId3"/>
    <p:sldId id="906" r:id="rId4"/>
    <p:sldId id="878" r:id="rId5"/>
    <p:sldId id="879" r:id="rId6"/>
    <p:sldId id="880" r:id="rId7"/>
    <p:sldId id="882" r:id="rId8"/>
    <p:sldId id="884" r:id="rId9"/>
    <p:sldId id="911" r:id="rId10"/>
    <p:sldId id="890" r:id="rId11"/>
    <p:sldId id="892" r:id="rId12"/>
    <p:sldId id="896" r:id="rId13"/>
    <p:sldId id="897" r:id="rId14"/>
    <p:sldId id="899" r:id="rId15"/>
    <p:sldId id="898" r:id="rId16"/>
    <p:sldId id="900" r:id="rId17"/>
    <p:sldId id="901" r:id="rId18"/>
    <p:sldId id="893" r:id="rId19"/>
    <p:sldId id="894" r:id="rId20"/>
    <p:sldId id="902" r:id="rId21"/>
    <p:sldId id="903" r:id="rId22"/>
    <p:sldId id="905" r:id="rId23"/>
    <p:sldId id="895" r:id="rId24"/>
    <p:sldId id="907" r:id="rId25"/>
    <p:sldId id="908" r:id="rId26"/>
    <p:sldId id="909" r:id="rId27"/>
    <p:sldId id="910" r:id="rId28"/>
    <p:sldId id="912" r:id="rId29"/>
    <p:sldId id="476" r:id="rId30"/>
    <p:sldId id="913" r:id="rId31"/>
    <p:sldId id="914" r:id="rId32"/>
    <p:sldId id="477" r:id="rId33"/>
    <p:sldId id="479" r:id="rId34"/>
    <p:sldId id="916" r:id="rId35"/>
    <p:sldId id="917" r:id="rId36"/>
    <p:sldId id="918" r:id="rId37"/>
    <p:sldId id="480" r:id="rId38"/>
    <p:sldId id="481" r:id="rId39"/>
    <p:sldId id="925" r:id="rId40"/>
    <p:sldId id="926" r:id="rId41"/>
    <p:sldId id="927" r:id="rId42"/>
    <p:sldId id="928" r:id="rId43"/>
    <p:sldId id="932" r:id="rId44"/>
    <p:sldId id="933" r:id="rId45"/>
    <p:sldId id="930" r:id="rId46"/>
    <p:sldId id="931" r:id="rId47"/>
    <p:sldId id="934" r:id="rId48"/>
    <p:sldId id="482" r:id="rId49"/>
    <p:sldId id="936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BA8"/>
    <a:srgbClr val="3366CC"/>
    <a:srgbClr val="0033CC"/>
    <a:srgbClr val="0E55BE"/>
    <a:srgbClr val="E6E6E6"/>
    <a:srgbClr val="E5E2EA"/>
    <a:srgbClr val="0739C5"/>
    <a:srgbClr val="0061CC"/>
    <a:srgbClr val="0000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1E2D0-726F-4752-B609-0F75A5AAFC6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6AC2-2E87-4A72-B737-AF73009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7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64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99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15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6439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1290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05712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5195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884917"/>
            <a:ext cx="9144000" cy="5779209"/>
            <a:chOff x="0" y="884917"/>
            <a:chExt cx="9144000" cy="5779209"/>
          </a:xfrm>
        </p:grpSpPr>
        <p:sp>
          <p:nvSpPr>
            <p:cNvPr id="8" name="직사각형 7"/>
            <p:cNvSpPr/>
            <p:nvPr/>
          </p:nvSpPr>
          <p:spPr>
            <a:xfrm>
              <a:off x="0" y="884917"/>
              <a:ext cx="9144000" cy="5424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6417905"/>
              <a:ext cx="4824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1000"/>
                </a:spcAft>
              </a:pP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1E47589D-35F4-A657-372D-F8471CDF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6525344"/>
            <a:ext cx="467072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560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2570" y="316469"/>
            <a:ext cx="7819097" cy="504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664525" y="318542"/>
            <a:ext cx="1259526" cy="386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k object 18"/>
          <p:cNvSpPr/>
          <p:nvPr/>
        </p:nvSpPr>
        <p:spPr>
          <a:xfrm>
            <a:off x="664525" y="5186513"/>
            <a:ext cx="1259526" cy="1341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k object 19"/>
          <p:cNvSpPr/>
          <p:nvPr/>
        </p:nvSpPr>
        <p:spPr>
          <a:xfrm>
            <a:off x="662016" y="4185971"/>
            <a:ext cx="7820183" cy="1000773"/>
          </a:xfrm>
          <a:custGeom>
            <a:avLst/>
            <a:gdLst/>
            <a:ahLst/>
            <a:cxnLst/>
            <a:rect l="l" t="t" r="r" b="b"/>
            <a:pathLst>
              <a:path w="9145270" h="1103629">
                <a:moveTo>
                  <a:pt x="0" y="0"/>
                </a:moveTo>
                <a:lnTo>
                  <a:pt x="0" y="1103376"/>
                </a:lnTo>
                <a:lnTo>
                  <a:pt x="9144762" y="1103376"/>
                </a:lnTo>
                <a:lnTo>
                  <a:pt x="9144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k object 20"/>
          <p:cNvSpPr/>
          <p:nvPr/>
        </p:nvSpPr>
        <p:spPr>
          <a:xfrm>
            <a:off x="1922748" y="4946052"/>
            <a:ext cx="6103240" cy="483688"/>
          </a:xfrm>
          <a:custGeom>
            <a:avLst/>
            <a:gdLst/>
            <a:ahLst/>
            <a:cxnLst/>
            <a:rect l="l" t="t" r="r" b="b"/>
            <a:pathLst>
              <a:path w="7137400" h="533400">
                <a:moveTo>
                  <a:pt x="7136892" y="445008"/>
                </a:moveTo>
                <a:lnTo>
                  <a:pt x="7135960" y="76274"/>
                </a:lnTo>
                <a:lnTo>
                  <a:pt x="7120378" y="37477"/>
                </a:lnTo>
                <a:lnTo>
                  <a:pt x="7089521" y="10263"/>
                </a:lnTo>
                <a:lnTo>
                  <a:pt x="7048500" y="0"/>
                </a:lnTo>
                <a:lnTo>
                  <a:pt x="75529" y="949"/>
                </a:lnTo>
                <a:lnTo>
                  <a:pt x="36976" y="16773"/>
                </a:lnTo>
                <a:lnTo>
                  <a:pt x="10095" y="47964"/>
                </a:lnTo>
                <a:lnTo>
                  <a:pt x="0" y="89154"/>
                </a:lnTo>
                <a:lnTo>
                  <a:pt x="852" y="457316"/>
                </a:lnTo>
                <a:lnTo>
                  <a:pt x="16305" y="496133"/>
                </a:lnTo>
                <a:lnTo>
                  <a:pt x="47211" y="523220"/>
                </a:lnTo>
                <a:lnTo>
                  <a:pt x="88392" y="533400"/>
                </a:lnTo>
                <a:lnTo>
                  <a:pt x="7060808" y="532547"/>
                </a:lnTo>
                <a:lnTo>
                  <a:pt x="7099625" y="517094"/>
                </a:lnTo>
                <a:lnTo>
                  <a:pt x="7126712" y="486188"/>
                </a:lnTo>
                <a:lnTo>
                  <a:pt x="7136892" y="445008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bk object 21"/>
          <p:cNvSpPr/>
          <p:nvPr/>
        </p:nvSpPr>
        <p:spPr>
          <a:xfrm>
            <a:off x="1910368" y="4933614"/>
            <a:ext cx="6127675" cy="509599"/>
          </a:xfrm>
          <a:custGeom>
            <a:avLst/>
            <a:gdLst/>
            <a:ahLst/>
            <a:cxnLst/>
            <a:rect l="l" t="t" r="r" b="b"/>
            <a:pathLst>
              <a:path w="7165975" h="561975">
                <a:moveTo>
                  <a:pt x="7165848" y="468629"/>
                </a:moveTo>
                <a:lnTo>
                  <a:pt x="7165848" y="102107"/>
                </a:lnTo>
                <a:lnTo>
                  <a:pt x="7165085" y="91439"/>
                </a:lnTo>
                <a:lnTo>
                  <a:pt x="7150266" y="48207"/>
                </a:lnTo>
                <a:lnTo>
                  <a:pt x="7123412" y="19362"/>
                </a:lnTo>
                <a:lnTo>
                  <a:pt x="7086793" y="2584"/>
                </a:lnTo>
                <a:lnTo>
                  <a:pt x="7072883" y="0"/>
                </a:lnTo>
                <a:lnTo>
                  <a:pt x="93611" y="383"/>
                </a:lnTo>
                <a:lnTo>
                  <a:pt x="54796" y="11961"/>
                </a:lnTo>
                <a:lnTo>
                  <a:pt x="23520" y="37285"/>
                </a:lnTo>
                <a:lnTo>
                  <a:pt x="4571" y="73152"/>
                </a:lnTo>
                <a:lnTo>
                  <a:pt x="0" y="102870"/>
                </a:lnTo>
                <a:lnTo>
                  <a:pt x="0" y="459486"/>
                </a:lnTo>
                <a:lnTo>
                  <a:pt x="13447" y="509018"/>
                </a:lnTo>
                <a:lnTo>
                  <a:pt x="28956" y="530258"/>
                </a:lnTo>
                <a:lnTo>
                  <a:pt x="28956" y="94488"/>
                </a:lnTo>
                <a:lnTo>
                  <a:pt x="30480" y="86868"/>
                </a:lnTo>
                <a:lnTo>
                  <a:pt x="56388" y="44958"/>
                </a:lnTo>
                <a:lnTo>
                  <a:pt x="102870" y="28270"/>
                </a:lnTo>
                <a:lnTo>
                  <a:pt x="7063740" y="28263"/>
                </a:lnTo>
                <a:lnTo>
                  <a:pt x="7071359" y="28955"/>
                </a:lnTo>
                <a:lnTo>
                  <a:pt x="7113852" y="48449"/>
                </a:lnTo>
                <a:lnTo>
                  <a:pt x="7134541" y="82614"/>
                </a:lnTo>
                <a:lnTo>
                  <a:pt x="7137654" y="103631"/>
                </a:lnTo>
                <a:lnTo>
                  <a:pt x="7137654" y="529760"/>
                </a:lnTo>
                <a:lnTo>
                  <a:pt x="7138118" y="529327"/>
                </a:lnTo>
                <a:lnTo>
                  <a:pt x="7146485" y="519158"/>
                </a:lnTo>
                <a:lnTo>
                  <a:pt x="7153512" y="507903"/>
                </a:lnTo>
                <a:lnTo>
                  <a:pt x="7159128" y="495664"/>
                </a:lnTo>
                <a:lnTo>
                  <a:pt x="7163263" y="482539"/>
                </a:lnTo>
                <a:lnTo>
                  <a:pt x="7165848" y="468629"/>
                </a:lnTo>
                <a:close/>
              </a:path>
              <a:path w="7165975" h="561975">
                <a:moveTo>
                  <a:pt x="7137654" y="529760"/>
                </a:moveTo>
                <a:lnTo>
                  <a:pt x="7137654" y="458723"/>
                </a:lnTo>
                <a:lnTo>
                  <a:pt x="7136892" y="467105"/>
                </a:lnTo>
                <a:lnTo>
                  <a:pt x="7132301" y="486752"/>
                </a:lnTo>
                <a:lnTo>
                  <a:pt x="7107321" y="518375"/>
                </a:lnTo>
                <a:lnTo>
                  <a:pt x="7069835" y="532637"/>
                </a:lnTo>
                <a:lnTo>
                  <a:pt x="7062216" y="533399"/>
                </a:lnTo>
                <a:lnTo>
                  <a:pt x="89475" y="532110"/>
                </a:lnTo>
                <a:lnTo>
                  <a:pt x="53441" y="514129"/>
                </a:lnTo>
                <a:lnTo>
                  <a:pt x="32004" y="480060"/>
                </a:lnTo>
                <a:lnTo>
                  <a:pt x="28956" y="465582"/>
                </a:lnTo>
                <a:lnTo>
                  <a:pt x="28956" y="530258"/>
                </a:lnTo>
                <a:lnTo>
                  <a:pt x="65306" y="554373"/>
                </a:lnTo>
                <a:lnTo>
                  <a:pt x="102870" y="561594"/>
                </a:lnTo>
                <a:lnTo>
                  <a:pt x="7063740" y="561593"/>
                </a:lnTo>
                <a:lnTo>
                  <a:pt x="7105670" y="552327"/>
                </a:lnTo>
                <a:lnTo>
                  <a:pt x="7128479" y="538312"/>
                </a:lnTo>
                <a:lnTo>
                  <a:pt x="7137654" y="529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41" b="0" i="0">
                <a:solidFill>
                  <a:srgbClr val="452103"/>
                </a:solidFill>
                <a:latin typeface="HY헤드라인M"/>
                <a:cs typeface="HY헤드라인M"/>
              </a:defRPr>
            </a:lvl1pPr>
          </a:lstStyle>
          <a:p>
            <a:pPr marL="21720"/>
            <a:fld id="{81D60167-4931-47E6-BA6A-407CBD079E47}" type="slidenum">
              <a:rPr lang="en-US" altLang="ko-KR" spc="-9" smtClean="0"/>
              <a:pPr marL="21720"/>
              <a:t>‹#›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317381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884917"/>
            <a:ext cx="9144000" cy="5779209"/>
            <a:chOff x="0" y="884917"/>
            <a:chExt cx="9144000" cy="5779209"/>
          </a:xfrm>
        </p:grpSpPr>
        <p:sp>
          <p:nvSpPr>
            <p:cNvPr id="8" name="직사각형 7"/>
            <p:cNvSpPr/>
            <p:nvPr/>
          </p:nvSpPr>
          <p:spPr>
            <a:xfrm>
              <a:off x="0" y="884917"/>
              <a:ext cx="9144000" cy="54244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6417905"/>
              <a:ext cx="4824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1000"/>
                </a:spcAft>
              </a:pPr>
              <a:endParaRPr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1E47589D-35F4-A657-372D-F8471CDF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6525344"/>
            <a:ext cx="467072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6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C94874-2864-49ED-B057-A8E4CAB741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7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884917"/>
            <a:ext cx="9144000" cy="5424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759D9600-9BB9-F8E7-A259-571225894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6525344"/>
            <a:ext cx="467072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4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2570" y="316469"/>
            <a:ext cx="7819097" cy="504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k object 17"/>
          <p:cNvSpPr/>
          <p:nvPr/>
        </p:nvSpPr>
        <p:spPr>
          <a:xfrm>
            <a:off x="664525" y="318542"/>
            <a:ext cx="1259526" cy="386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k object 18"/>
          <p:cNvSpPr/>
          <p:nvPr/>
        </p:nvSpPr>
        <p:spPr>
          <a:xfrm>
            <a:off x="664525" y="5186513"/>
            <a:ext cx="1259526" cy="1341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k object 19"/>
          <p:cNvSpPr/>
          <p:nvPr/>
        </p:nvSpPr>
        <p:spPr>
          <a:xfrm>
            <a:off x="662016" y="4185971"/>
            <a:ext cx="7820183" cy="1000773"/>
          </a:xfrm>
          <a:custGeom>
            <a:avLst/>
            <a:gdLst/>
            <a:ahLst/>
            <a:cxnLst/>
            <a:rect l="l" t="t" r="r" b="b"/>
            <a:pathLst>
              <a:path w="9145270" h="1103629">
                <a:moveTo>
                  <a:pt x="0" y="0"/>
                </a:moveTo>
                <a:lnTo>
                  <a:pt x="0" y="1103376"/>
                </a:lnTo>
                <a:lnTo>
                  <a:pt x="9144762" y="1103376"/>
                </a:lnTo>
                <a:lnTo>
                  <a:pt x="9144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k object 20"/>
          <p:cNvSpPr/>
          <p:nvPr/>
        </p:nvSpPr>
        <p:spPr>
          <a:xfrm>
            <a:off x="1922748" y="4946052"/>
            <a:ext cx="6103240" cy="483688"/>
          </a:xfrm>
          <a:custGeom>
            <a:avLst/>
            <a:gdLst/>
            <a:ahLst/>
            <a:cxnLst/>
            <a:rect l="l" t="t" r="r" b="b"/>
            <a:pathLst>
              <a:path w="7137400" h="533400">
                <a:moveTo>
                  <a:pt x="7136892" y="445008"/>
                </a:moveTo>
                <a:lnTo>
                  <a:pt x="7135960" y="76274"/>
                </a:lnTo>
                <a:lnTo>
                  <a:pt x="7120378" y="37477"/>
                </a:lnTo>
                <a:lnTo>
                  <a:pt x="7089521" y="10263"/>
                </a:lnTo>
                <a:lnTo>
                  <a:pt x="7048500" y="0"/>
                </a:lnTo>
                <a:lnTo>
                  <a:pt x="75529" y="949"/>
                </a:lnTo>
                <a:lnTo>
                  <a:pt x="36976" y="16773"/>
                </a:lnTo>
                <a:lnTo>
                  <a:pt x="10095" y="47964"/>
                </a:lnTo>
                <a:lnTo>
                  <a:pt x="0" y="89154"/>
                </a:lnTo>
                <a:lnTo>
                  <a:pt x="852" y="457316"/>
                </a:lnTo>
                <a:lnTo>
                  <a:pt x="16305" y="496133"/>
                </a:lnTo>
                <a:lnTo>
                  <a:pt x="47211" y="523220"/>
                </a:lnTo>
                <a:lnTo>
                  <a:pt x="88392" y="533400"/>
                </a:lnTo>
                <a:lnTo>
                  <a:pt x="7060808" y="532547"/>
                </a:lnTo>
                <a:lnTo>
                  <a:pt x="7099625" y="517094"/>
                </a:lnTo>
                <a:lnTo>
                  <a:pt x="7126712" y="486188"/>
                </a:lnTo>
                <a:lnTo>
                  <a:pt x="7136892" y="445008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bk object 21"/>
          <p:cNvSpPr/>
          <p:nvPr/>
        </p:nvSpPr>
        <p:spPr>
          <a:xfrm>
            <a:off x="1910368" y="4933614"/>
            <a:ext cx="6127675" cy="509599"/>
          </a:xfrm>
          <a:custGeom>
            <a:avLst/>
            <a:gdLst/>
            <a:ahLst/>
            <a:cxnLst/>
            <a:rect l="l" t="t" r="r" b="b"/>
            <a:pathLst>
              <a:path w="7165975" h="561975">
                <a:moveTo>
                  <a:pt x="7165848" y="468629"/>
                </a:moveTo>
                <a:lnTo>
                  <a:pt x="7165848" y="102107"/>
                </a:lnTo>
                <a:lnTo>
                  <a:pt x="7165085" y="91439"/>
                </a:lnTo>
                <a:lnTo>
                  <a:pt x="7150266" y="48207"/>
                </a:lnTo>
                <a:lnTo>
                  <a:pt x="7123412" y="19362"/>
                </a:lnTo>
                <a:lnTo>
                  <a:pt x="7086793" y="2584"/>
                </a:lnTo>
                <a:lnTo>
                  <a:pt x="7072883" y="0"/>
                </a:lnTo>
                <a:lnTo>
                  <a:pt x="93611" y="383"/>
                </a:lnTo>
                <a:lnTo>
                  <a:pt x="54796" y="11961"/>
                </a:lnTo>
                <a:lnTo>
                  <a:pt x="23520" y="37285"/>
                </a:lnTo>
                <a:lnTo>
                  <a:pt x="4571" y="73152"/>
                </a:lnTo>
                <a:lnTo>
                  <a:pt x="0" y="102870"/>
                </a:lnTo>
                <a:lnTo>
                  <a:pt x="0" y="459486"/>
                </a:lnTo>
                <a:lnTo>
                  <a:pt x="13447" y="509018"/>
                </a:lnTo>
                <a:lnTo>
                  <a:pt x="28956" y="530258"/>
                </a:lnTo>
                <a:lnTo>
                  <a:pt x="28956" y="94488"/>
                </a:lnTo>
                <a:lnTo>
                  <a:pt x="30480" y="86868"/>
                </a:lnTo>
                <a:lnTo>
                  <a:pt x="56388" y="44958"/>
                </a:lnTo>
                <a:lnTo>
                  <a:pt x="102870" y="28270"/>
                </a:lnTo>
                <a:lnTo>
                  <a:pt x="7063740" y="28263"/>
                </a:lnTo>
                <a:lnTo>
                  <a:pt x="7071359" y="28955"/>
                </a:lnTo>
                <a:lnTo>
                  <a:pt x="7113852" y="48449"/>
                </a:lnTo>
                <a:lnTo>
                  <a:pt x="7134541" y="82614"/>
                </a:lnTo>
                <a:lnTo>
                  <a:pt x="7137654" y="103631"/>
                </a:lnTo>
                <a:lnTo>
                  <a:pt x="7137654" y="529760"/>
                </a:lnTo>
                <a:lnTo>
                  <a:pt x="7138118" y="529327"/>
                </a:lnTo>
                <a:lnTo>
                  <a:pt x="7146485" y="519158"/>
                </a:lnTo>
                <a:lnTo>
                  <a:pt x="7153512" y="507903"/>
                </a:lnTo>
                <a:lnTo>
                  <a:pt x="7159128" y="495664"/>
                </a:lnTo>
                <a:lnTo>
                  <a:pt x="7163263" y="482539"/>
                </a:lnTo>
                <a:lnTo>
                  <a:pt x="7165848" y="468629"/>
                </a:lnTo>
                <a:close/>
              </a:path>
              <a:path w="7165975" h="561975">
                <a:moveTo>
                  <a:pt x="7137654" y="529760"/>
                </a:moveTo>
                <a:lnTo>
                  <a:pt x="7137654" y="458723"/>
                </a:lnTo>
                <a:lnTo>
                  <a:pt x="7136892" y="467105"/>
                </a:lnTo>
                <a:lnTo>
                  <a:pt x="7132301" y="486752"/>
                </a:lnTo>
                <a:lnTo>
                  <a:pt x="7107321" y="518375"/>
                </a:lnTo>
                <a:lnTo>
                  <a:pt x="7069835" y="532637"/>
                </a:lnTo>
                <a:lnTo>
                  <a:pt x="7062216" y="533399"/>
                </a:lnTo>
                <a:lnTo>
                  <a:pt x="89475" y="532110"/>
                </a:lnTo>
                <a:lnTo>
                  <a:pt x="53441" y="514129"/>
                </a:lnTo>
                <a:lnTo>
                  <a:pt x="32004" y="480060"/>
                </a:lnTo>
                <a:lnTo>
                  <a:pt x="28956" y="465582"/>
                </a:lnTo>
                <a:lnTo>
                  <a:pt x="28956" y="530258"/>
                </a:lnTo>
                <a:lnTo>
                  <a:pt x="65306" y="554373"/>
                </a:lnTo>
                <a:lnTo>
                  <a:pt x="102870" y="561594"/>
                </a:lnTo>
                <a:lnTo>
                  <a:pt x="7063740" y="561593"/>
                </a:lnTo>
                <a:lnTo>
                  <a:pt x="7105670" y="552327"/>
                </a:lnTo>
                <a:lnTo>
                  <a:pt x="7128479" y="538312"/>
                </a:lnTo>
                <a:lnTo>
                  <a:pt x="7137654" y="529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41" b="0" i="0">
                <a:solidFill>
                  <a:srgbClr val="452103"/>
                </a:solidFill>
                <a:latin typeface="HY헤드라인M"/>
                <a:cs typeface="HY헤드라인M"/>
              </a:defRPr>
            </a:lvl1pPr>
          </a:lstStyle>
          <a:p>
            <a:pPr marL="21720"/>
            <a:fld id="{81D60167-4931-47E6-BA6A-407CBD079E47}" type="slidenum">
              <a:rPr lang="en-US" altLang="ko-KR" spc="-9" smtClean="0"/>
              <a:pPr marL="21720"/>
              <a:t>‹#›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117974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50ABCC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b="1"/>
            </a:lvl3pPr>
            <a:lvl4pPr marL="809625" indent="-180975">
              <a:spcAft>
                <a:spcPts val="300"/>
              </a:spcAft>
              <a:buSzPct val="96000"/>
              <a:defRPr sz="1100" b="1"/>
            </a:lvl4pPr>
            <a:lvl5pPr marL="990600" indent="-180975">
              <a:buClr>
                <a:srgbClr val="50ABCC"/>
              </a:buClr>
              <a:buFont typeface="Arial" panose="020B0604020202020204" pitchFamily="34" charset="0"/>
              <a:buChar char="»"/>
              <a:defRPr sz="11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50ABC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B7DE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3E0FFF8-132C-4121-9C4C-C9A32B5AB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13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56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068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83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65F67DFB-EF3E-9889-2871-394217223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0" y="6525344"/>
            <a:ext cx="467072" cy="253281"/>
          </a:xfrm>
          <a:prstGeom prst="rect">
            <a:avLst/>
          </a:prstGeom>
        </p:spPr>
        <p:txBody>
          <a:bodyPr/>
          <a:lstStyle>
            <a:lvl1pPr>
              <a:defRPr sz="10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0" r:id="rId4"/>
    <p:sldLayoutId id="2147483661" r:id="rId5"/>
    <p:sldLayoutId id="2147483662" r:id="rId6"/>
    <p:sldLayoutId id="2147483663" r:id="rId7"/>
    <p:sldLayoutId id="2147483669" r:id="rId8"/>
    <p:sldLayoutId id="2147483672" r:id="rId9"/>
    <p:sldLayoutId id="2147483673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endParaRPr lang="en-US" altLang="ko-KR" sz="12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3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67" r:id="rId4"/>
    <p:sldLayoutId id="2147483671" r:id="rId5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485728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MVC 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패턴 기초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B2862-9747-1C77-1508-BC6C5ED0E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1</a:t>
            </a:fld>
            <a:endParaRPr lang="ko-KR" altLang="en-US" spc="-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/>
              <a:t>페이지 이동하기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이동</a:t>
            </a:r>
            <a:endParaRPr lang="en-US" altLang="ko-KR" b="0" dirty="0"/>
          </a:p>
          <a:p>
            <a:pPr lvl="2"/>
            <a:r>
              <a:rPr lang="ko-KR" altLang="en-US" b="0" dirty="0"/>
              <a:t>이때 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68960"/>
            <a:ext cx="8248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2CD511-ED84-C916-1A79-FAA01A59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952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1903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2855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3807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759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5710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662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7614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C94874-2864-49ED-B057-A8E4CAB7419A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9A9703-C370-52F4-F08D-A49BDDB0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3" y="1152216"/>
            <a:ext cx="7446084" cy="5568844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DC9BAA5B-CCC8-A187-B360-F2B804419506}"/>
              </a:ext>
            </a:extLst>
          </p:cNvPr>
          <p:cNvSpPr/>
          <p:nvPr/>
        </p:nvSpPr>
        <p:spPr>
          <a:xfrm>
            <a:off x="564149" y="1299495"/>
            <a:ext cx="611127" cy="3395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4B0D1B21-3607-8200-2B75-101B4F00A997}"/>
              </a:ext>
            </a:extLst>
          </p:cNvPr>
          <p:cNvSpPr/>
          <p:nvPr/>
        </p:nvSpPr>
        <p:spPr>
          <a:xfrm>
            <a:off x="632052" y="1639010"/>
            <a:ext cx="3734667" cy="271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CAB9E30B-B39C-CEB7-D8CC-6E7642D3E744}"/>
              </a:ext>
            </a:extLst>
          </p:cNvPr>
          <p:cNvSpPr/>
          <p:nvPr/>
        </p:nvSpPr>
        <p:spPr>
          <a:xfrm>
            <a:off x="4230914" y="2003037"/>
            <a:ext cx="3191443" cy="271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9AE769-AEF7-F915-C852-A0DA96C01322}"/>
              </a:ext>
            </a:extLst>
          </p:cNvPr>
          <p:cNvSpPr/>
          <p:nvPr/>
        </p:nvSpPr>
        <p:spPr>
          <a:xfrm>
            <a:off x="499718" y="405135"/>
            <a:ext cx="7734003" cy="65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746" lvl="1" indent="-320362" fontAlgn="base">
              <a:spcBef>
                <a:spcPts val="1886"/>
              </a:spcBef>
              <a:spcAft>
                <a:spcPts val="377"/>
              </a:spcAft>
              <a:buFont typeface="Wingdings" panose="05000000000000000000" pitchFamily="2" charset="2"/>
              <a:buChar char="l"/>
            </a:pPr>
            <a:r>
              <a:rPr kumimoji="1" lang="en-US" altLang="ko-KR" sz="1508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508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생성</a:t>
            </a:r>
            <a:endParaRPr kumimoji="1" lang="en-US" altLang="ko-KR" sz="1508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46712" lvl="2" indent="-267967" fontAlgn="base">
              <a:spcBef>
                <a:spcPts val="566"/>
              </a:spcBef>
              <a:spcAft>
                <a:spcPts val="377"/>
              </a:spcAft>
              <a:buFont typeface="Arial" panose="020B0604020202020204" pitchFamily="34" charset="0"/>
              <a:buChar char="•"/>
            </a:pPr>
            <a:r>
              <a:rPr kumimoji="1" lang="ko-KR" altLang="en-US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이클립스 상단</a:t>
            </a:r>
            <a:r>
              <a:rPr kumimoji="1" lang="en-US" altLang="ko-KR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메뉴에서 </a:t>
            </a:r>
            <a:r>
              <a:rPr kumimoji="1" lang="en-US" altLang="ko-KR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[File]-[New]-[Dynamic Web Project]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580DF7-26B2-01E8-6A0E-1DB96F913469}"/>
              </a:ext>
            </a:extLst>
          </p:cNvPr>
          <p:cNvGraphicFramePr>
            <a:graphicFrameLocks noGrp="1"/>
          </p:cNvGraphicFramePr>
          <p:nvPr/>
        </p:nvGraphicFramePr>
        <p:xfrm>
          <a:off x="537507" y="405135"/>
          <a:ext cx="335843" cy="342911"/>
        </p:xfrm>
        <a:graphic>
          <a:graphicData uri="http://schemas.openxmlformats.org/drawingml/2006/table">
            <a:tbl>
              <a:tblPr/>
              <a:tblGrid>
                <a:gridCol w="335843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42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3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078" marR="61078" marT="16886" marB="16886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87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44B444-3A2F-CA1A-CBC7-4F1FD497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25" y="2047667"/>
            <a:ext cx="4217010" cy="450912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08470" y="1391910"/>
            <a:ext cx="7734003" cy="655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746" lvl="1" indent="-320362" fontAlgn="base">
              <a:spcBef>
                <a:spcPts val="1886"/>
              </a:spcBef>
              <a:spcAft>
                <a:spcPts val="377"/>
              </a:spcAft>
              <a:buFont typeface="Wingdings" panose="05000000000000000000" pitchFamily="2" charset="2"/>
              <a:buChar char="l"/>
            </a:pPr>
            <a:r>
              <a:rPr kumimoji="1" lang="en-US" altLang="ko-KR" sz="1508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508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프로젝트 생성</a:t>
            </a:r>
            <a:endParaRPr kumimoji="1" lang="en-US" altLang="ko-KR" sz="1508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646712" lvl="2" indent="-267967" fontAlgn="base">
              <a:spcBef>
                <a:spcPts val="566"/>
              </a:spcBef>
              <a:spcAft>
                <a:spcPts val="377"/>
              </a:spcAft>
              <a:buFont typeface="Arial" panose="020B0604020202020204" pitchFamily="34" charset="0"/>
              <a:buChar char="•"/>
            </a:pPr>
            <a:r>
              <a:rPr kumimoji="1" lang="ko-KR" altLang="en-US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프로젝트</a:t>
            </a:r>
            <a:r>
              <a:rPr kumimoji="1" lang="en-US" altLang="ko-KR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1" lang="ko-KR" altLang="en-US" sz="132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이름을 </a:t>
            </a:r>
            <a:r>
              <a:rPr lang="en-US" altLang="ko-KR" sz="132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mvc_basic</a:t>
            </a:r>
            <a:r>
              <a:rPr kumimoji="1" lang="en-US" altLang="ko-KR" sz="132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kumimoji="1" lang="ko-KR" altLang="en-US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으로 설정</a:t>
            </a:r>
            <a:r>
              <a:rPr kumimoji="1" lang="ko-KR" altLang="en-US" sz="13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1" lang="en-US" altLang="ko-KR" sz="132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46259" y="1391910"/>
          <a:ext cx="335843" cy="342911"/>
        </p:xfrm>
        <a:graphic>
          <a:graphicData uri="http://schemas.openxmlformats.org/drawingml/2006/table">
            <a:tbl>
              <a:tblPr/>
              <a:tblGrid>
                <a:gridCol w="335843">
                  <a:extLst>
                    <a:ext uri="{9D8B030D-6E8A-4147-A177-3AD203B41FA5}">
                      <a16:colId xmlns:a16="http://schemas.microsoft.com/office/drawing/2014/main" val="2810058185"/>
                    </a:ext>
                  </a:extLst>
                </a:gridCol>
              </a:tblGrid>
              <a:tr h="3429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300" kern="0" spc="0" dirty="0">
                        <a:solidFill>
                          <a:srgbClr val="FFFFFF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1078" marR="61078" marT="16886" marB="16886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99321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6086570" y="3910151"/>
            <a:ext cx="997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206917" y="3589448"/>
            <a:ext cx="4821115" cy="1132390"/>
          </a:xfrm>
          <a:prstGeom prst="roundRect">
            <a:avLst>
              <a:gd name="adj" fmla="val 6356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4" name="TextBox 3"/>
          <p:cNvSpPr txBox="1"/>
          <p:nvPr/>
        </p:nvSpPr>
        <p:spPr>
          <a:xfrm>
            <a:off x="7015761" y="3796948"/>
            <a:ext cx="1452642" cy="730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37" b="1" dirty="0">
                <a:solidFill>
                  <a:srgbClr val="FF0000"/>
                </a:solidFill>
              </a:rPr>
              <a:t>Target runtime </a:t>
            </a:r>
            <a:r>
              <a:rPr lang="ko-KR" altLang="en-US" sz="1037" b="1" dirty="0">
                <a:solidFill>
                  <a:srgbClr val="FF0000"/>
                </a:solidFill>
              </a:rPr>
              <a:t>값이</a:t>
            </a:r>
            <a:endParaRPr lang="en-US" altLang="ko-KR" sz="1037" b="1" dirty="0">
              <a:solidFill>
                <a:srgbClr val="FF0000"/>
              </a:solidFill>
            </a:endParaRPr>
          </a:p>
          <a:p>
            <a:r>
              <a:rPr lang="en-US" altLang="ko-KR" sz="1037" b="1" dirty="0">
                <a:solidFill>
                  <a:srgbClr val="FF0000"/>
                </a:solidFill>
              </a:rPr>
              <a:t>&lt;None&gt;</a:t>
            </a:r>
            <a:r>
              <a:rPr lang="ko-KR" altLang="en-US" sz="1037" b="1" dirty="0">
                <a:solidFill>
                  <a:srgbClr val="FF0000"/>
                </a:solidFill>
              </a:rPr>
              <a:t>일 경우</a:t>
            </a:r>
            <a:r>
              <a:rPr lang="en-US" altLang="ko-KR" sz="1037" b="1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037" b="1" dirty="0" err="1">
                <a:solidFill>
                  <a:srgbClr val="FF0000"/>
                </a:solidFill>
              </a:rPr>
              <a:t>톰캣</a:t>
            </a:r>
            <a:r>
              <a:rPr lang="ko-KR" altLang="en-US" sz="1037" b="1" dirty="0">
                <a:solidFill>
                  <a:srgbClr val="FF0000"/>
                </a:solidFill>
              </a:rPr>
              <a:t> 연동 정보 </a:t>
            </a:r>
            <a:endParaRPr lang="en-US" altLang="ko-KR" sz="1037" b="1" dirty="0">
              <a:solidFill>
                <a:srgbClr val="FF0000"/>
              </a:solidFill>
            </a:endParaRPr>
          </a:p>
          <a:p>
            <a:r>
              <a:rPr lang="ko-KR" altLang="en-US" sz="1037" b="1" dirty="0">
                <a:solidFill>
                  <a:srgbClr val="FF0000"/>
                </a:solidFill>
              </a:rPr>
              <a:t>확인 필요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33625" y="509171"/>
            <a:ext cx="1786923" cy="440570"/>
            <a:chOff x="467544" y="591071"/>
            <a:chExt cx="1894948" cy="467204"/>
          </a:xfrm>
        </p:grpSpPr>
        <p:sp>
          <p:nvSpPr>
            <p:cNvPr id="23" name="TextBox 22"/>
            <p:cNvSpPr txBox="1"/>
            <p:nvPr/>
          </p:nvSpPr>
          <p:spPr>
            <a:xfrm>
              <a:off x="467544" y="591071"/>
              <a:ext cx="195899" cy="467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263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3925" y="681668"/>
              <a:ext cx="1358567" cy="321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368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프로젝트 생성</a:t>
              </a:r>
              <a:endParaRPr lang="ko-KR" alt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D04FE3-10C0-14CC-4C2B-2DAA6FDE0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0952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1903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2855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3807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759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5710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36662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27614" algn="l" defTabSz="781903" rtl="0" eaLnBrk="1" latinLnBrk="1" hangingPunct="1">
              <a:defRPr sz="1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C94874-2864-49ED-B057-A8E4CAB7419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1639AD48-57B8-22CA-51DF-CA7A3D0FF67D}"/>
              </a:ext>
            </a:extLst>
          </p:cNvPr>
          <p:cNvSpPr/>
          <p:nvPr/>
        </p:nvSpPr>
        <p:spPr>
          <a:xfrm>
            <a:off x="1274097" y="2718660"/>
            <a:ext cx="1671165" cy="298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543B6D80-2296-1F9E-D2D3-DA8D2A478440}"/>
              </a:ext>
            </a:extLst>
          </p:cNvPr>
          <p:cNvSpPr/>
          <p:nvPr/>
        </p:nvSpPr>
        <p:spPr>
          <a:xfrm>
            <a:off x="4050727" y="6243099"/>
            <a:ext cx="904191" cy="298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26778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1BB4A1-7A7F-5D08-4DE1-0D5EDB28C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63B8C5-8316-A44F-61A4-5C332042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06388"/>
            <a:ext cx="5201309" cy="5445224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DCC9311C-3C1F-002B-1937-3059B831BFEC}"/>
              </a:ext>
            </a:extLst>
          </p:cNvPr>
          <p:cNvSpPr/>
          <p:nvPr/>
        </p:nvSpPr>
        <p:spPr>
          <a:xfrm>
            <a:off x="395536" y="1556792"/>
            <a:ext cx="3191443" cy="271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AE5E0A8F-9D6D-2D58-485E-AAED0632AC76}"/>
              </a:ext>
            </a:extLst>
          </p:cNvPr>
          <p:cNvSpPr/>
          <p:nvPr/>
        </p:nvSpPr>
        <p:spPr>
          <a:xfrm>
            <a:off x="3419872" y="4581128"/>
            <a:ext cx="2320989" cy="271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98320D-981A-A3F8-7602-DC1A8A7F267F}"/>
              </a:ext>
            </a:extLst>
          </p:cNvPr>
          <p:cNvSpPr/>
          <p:nvPr/>
        </p:nvSpPr>
        <p:spPr>
          <a:xfrm>
            <a:off x="179512" y="273964"/>
            <a:ext cx="7734003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746" lvl="1" indent="-320362" fontAlgn="base">
              <a:spcBef>
                <a:spcPts val="1886"/>
              </a:spcBef>
              <a:spcAft>
                <a:spcPts val="377"/>
              </a:spcAft>
              <a:buFont typeface="Wingdings" panose="05000000000000000000" pitchFamily="2" charset="2"/>
              <a:buChar char="l"/>
            </a:pPr>
            <a:r>
              <a:rPr kumimoji="1" lang="en-US" altLang="ko-KR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서블렛 </a:t>
            </a:r>
            <a:r>
              <a:rPr kumimoji="1" lang="en-US" altLang="ko-KR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컨트롤러</a:t>
            </a:r>
            <a:r>
              <a:rPr kumimoji="1" lang="en-US" altLang="ko-KR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kumimoji="1" lang="ko-KR" altLang="en-US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생성</a:t>
            </a:r>
            <a:endParaRPr kumimoji="1" lang="en-US" altLang="ko-KR" sz="132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7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D2DF8-0AB9-DD02-1484-BF19EE6F8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CF004-C951-5B23-E60A-3C1972E9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5686425" cy="4286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B38AE4-02D9-4760-696E-1D17A2FADD51}"/>
              </a:ext>
            </a:extLst>
          </p:cNvPr>
          <p:cNvSpPr/>
          <p:nvPr/>
        </p:nvSpPr>
        <p:spPr>
          <a:xfrm>
            <a:off x="179512" y="406658"/>
            <a:ext cx="7734003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746" lvl="1" indent="-320362" fontAlgn="base">
              <a:spcBef>
                <a:spcPts val="1886"/>
              </a:spcBef>
              <a:spcAft>
                <a:spcPts val="377"/>
              </a:spcAft>
              <a:buFont typeface="Wingdings" panose="05000000000000000000" pitchFamily="2" charset="2"/>
              <a:buChar char="l"/>
            </a:pPr>
            <a:r>
              <a:rPr kumimoji="1" lang="en-US" altLang="ko-KR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서블렛 </a:t>
            </a:r>
            <a:r>
              <a:rPr kumimoji="1" lang="en-US" altLang="ko-KR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kumimoji="1" lang="ko-KR" altLang="en-US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컨트롤러</a:t>
            </a:r>
            <a:r>
              <a:rPr kumimoji="1" lang="en-US" altLang="ko-KR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kumimoji="1" lang="ko-KR" altLang="en-US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생성</a:t>
            </a:r>
            <a:endParaRPr kumimoji="1" lang="en-US" altLang="ko-KR" sz="132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8813B0DC-B55C-1BED-79C2-E11F20DBD35B}"/>
              </a:ext>
            </a:extLst>
          </p:cNvPr>
          <p:cNvSpPr/>
          <p:nvPr/>
        </p:nvSpPr>
        <p:spPr>
          <a:xfrm>
            <a:off x="827584" y="3132062"/>
            <a:ext cx="5904656" cy="1017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267F57C5-8AB1-5468-1B0C-1F7B4A79F6F2}"/>
              </a:ext>
            </a:extLst>
          </p:cNvPr>
          <p:cNvSpPr/>
          <p:nvPr/>
        </p:nvSpPr>
        <p:spPr>
          <a:xfrm>
            <a:off x="4211960" y="4516426"/>
            <a:ext cx="1224136" cy="1017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46835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ABD8E0-81E9-4015-DD19-4AF2ED158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D98B3-BCB8-FE83-540C-4B12B466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64704"/>
            <a:ext cx="5686425" cy="5524500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C544CF75-8577-DD2E-99D0-CE291CA19AB6}"/>
              </a:ext>
            </a:extLst>
          </p:cNvPr>
          <p:cNvSpPr/>
          <p:nvPr/>
        </p:nvSpPr>
        <p:spPr>
          <a:xfrm>
            <a:off x="1187624" y="4221089"/>
            <a:ext cx="345638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C2C77F35-27D6-2C36-8447-1F1811E77B32}"/>
              </a:ext>
            </a:extLst>
          </p:cNvPr>
          <p:cNvSpPr/>
          <p:nvPr/>
        </p:nvSpPr>
        <p:spPr>
          <a:xfrm>
            <a:off x="5868144" y="4653136"/>
            <a:ext cx="1080120" cy="327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106457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371AAF-E2A2-84D5-799E-647554980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E84F5-4A40-716F-A587-29F6BD9B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36712"/>
            <a:ext cx="5695950" cy="5495925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CD5C4778-A7D8-FB22-567D-54730F0B4145}"/>
              </a:ext>
            </a:extLst>
          </p:cNvPr>
          <p:cNvSpPr/>
          <p:nvPr/>
        </p:nvSpPr>
        <p:spPr>
          <a:xfrm>
            <a:off x="2483768" y="3054653"/>
            <a:ext cx="2736304" cy="3743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3428D6E2-A41F-213B-FED5-EAD31710DA52}"/>
              </a:ext>
            </a:extLst>
          </p:cNvPr>
          <p:cNvSpPr/>
          <p:nvPr/>
        </p:nvSpPr>
        <p:spPr>
          <a:xfrm>
            <a:off x="3059832" y="3429000"/>
            <a:ext cx="1080120" cy="53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7C280E39-287B-7FA3-B5E5-9827B6793439}"/>
              </a:ext>
            </a:extLst>
          </p:cNvPr>
          <p:cNvSpPr/>
          <p:nvPr/>
        </p:nvSpPr>
        <p:spPr>
          <a:xfrm>
            <a:off x="4545305" y="5756277"/>
            <a:ext cx="1080120" cy="53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120969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DA0440-66C1-A45C-8BFE-F0D09AC3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컨트롤러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BE795-6D51-C983-EE93-68FEC3CA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566"/>
            <a:ext cx="9144000" cy="50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생성하기</a:t>
            </a:r>
          </a:p>
          <a:p>
            <a:pPr lvl="1"/>
            <a:r>
              <a:rPr lang="ko-KR" altLang="en-US" b="0" dirty="0"/>
              <a:t>모델은 웹 애플리케이션의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포함하는 데이터로 웹 애플리케이션의 상태</a:t>
            </a:r>
            <a:endParaRPr lang="en-US" altLang="ko-KR" b="0" dirty="0"/>
          </a:p>
          <a:p>
            <a:pPr lvl="1"/>
            <a:r>
              <a:rPr lang="ko-KR" altLang="en-US" b="0" dirty="0"/>
              <a:t>모델은 데이터베이스에서 데이터를 가져오거나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애플리케이션에 필요한 서비스를 수행하는 간단한 자바 클래스로 </a:t>
            </a:r>
            <a:r>
              <a:rPr lang="ko-KR" altLang="en-US" b="0" dirty="0" err="1"/>
              <a:t>자바빈즈를</a:t>
            </a:r>
            <a:r>
              <a:rPr lang="ko-KR" altLang="en-US" b="0" dirty="0"/>
              <a:t> 의미</a:t>
            </a:r>
            <a:endParaRPr lang="en-US" altLang="ko-KR" b="0" dirty="0"/>
          </a:p>
          <a:p>
            <a:pPr lvl="1"/>
            <a:r>
              <a:rPr lang="ko-KR" altLang="en-US" b="0" dirty="0" err="1"/>
              <a:t>자바빈즈는</a:t>
            </a:r>
            <a:r>
              <a:rPr lang="ko-KR" altLang="en-US" b="0" dirty="0"/>
              <a:t> 데이터를 담을 멤버 변수인 </a:t>
            </a:r>
            <a:r>
              <a:rPr lang="ko-KR" altLang="en-US" b="0" dirty="0" err="1"/>
              <a:t>프로퍼티와</a:t>
            </a:r>
            <a:r>
              <a:rPr lang="ko-KR" altLang="en-US" b="0" dirty="0"/>
              <a:t> 데이터를 가져오거나 저장하는 </a:t>
            </a:r>
            <a:r>
              <a:rPr lang="en-US" altLang="ko-KR" b="0" dirty="0"/>
              <a:t>Getter/Setter(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0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의미</a:t>
            </a:r>
            <a:endParaRPr lang="en-US" altLang="ko-KR" b="0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출력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2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485728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1. MVC 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패턴 개요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B2862-9747-1C77-1508-BC6C5ED0E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2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424482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6E2EC-E738-CD10-F4BF-74A6B5C0C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4428" y="6858000"/>
            <a:ext cx="467072" cy="253281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B5889-3B80-BDCD-1903-59675411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9569"/>
            <a:ext cx="5832648" cy="5868431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07F594BC-2A7B-095D-6BCF-4D15414BEA48}"/>
              </a:ext>
            </a:extLst>
          </p:cNvPr>
          <p:cNvSpPr/>
          <p:nvPr/>
        </p:nvSpPr>
        <p:spPr>
          <a:xfrm>
            <a:off x="863588" y="1817441"/>
            <a:ext cx="27363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D393F7B7-ECC8-4E97-40C7-7355BC5134B9}"/>
              </a:ext>
            </a:extLst>
          </p:cNvPr>
          <p:cNvSpPr/>
          <p:nvPr/>
        </p:nvSpPr>
        <p:spPr>
          <a:xfrm>
            <a:off x="4103948" y="4625752"/>
            <a:ext cx="27363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6C55AB-B545-33E6-FB31-E0A511A0000F}"/>
              </a:ext>
            </a:extLst>
          </p:cNvPr>
          <p:cNvSpPr/>
          <p:nvPr/>
        </p:nvSpPr>
        <p:spPr>
          <a:xfrm>
            <a:off x="395536" y="436834"/>
            <a:ext cx="7734003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746" lvl="1" indent="-320362" fontAlgn="base">
              <a:spcBef>
                <a:spcPts val="1886"/>
              </a:spcBef>
              <a:spcAft>
                <a:spcPts val="377"/>
              </a:spcAft>
              <a:buFont typeface="Wingdings" panose="05000000000000000000" pitchFamily="2" charset="2"/>
              <a:buChar char="l"/>
            </a:pPr>
            <a:r>
              <a:rPr kumimoji="1" lang="en-US" altLang="ko-KR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View(JSP) </a:t>
            </a:r>
            <a:r>
              <a:rPr kumimoji="1" lang="ko-KR" altLang="en-US" sz="1508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생성</a:t>
            </a:r>
            <a:endParaRPr kumimoji="1" lang="en-US" altLang="ko-KR" sz="132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09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077A13-C098-CFC2-6298-1DD0506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 (jsp) </a:t>
            </a:r>
            <a:r>
              <a:rPr lang="ko-KR" altLang="en-US"/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113905-1877-A715-65D5-A9B38423ED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77275" y="6524625"/>
            <a:ext cx="466725" cy="254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2B700-9166-8486-24E3-689139B0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4250"/>
            <a:ext cx="5686425" cy="5791200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D6E6D41C-4C7F-9D5A-3F97-EDEFD5BB8DEC}"/>
              </a:ext>
            </a:extLst>
          </p:cNvPr>
          <p:cNvSpPr/>
          <p:nvPr/>
        </p:nvSpPr>
        <p:spPr>
          <a:xfrm>
            <a:off x="539552" y="5248002"/>
            <a:ext cx="27363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95C6483B-A9E4-E0BC-57D3-BECF4023DE43}"/>
              </a:ext>
            </a:extLst>
          </p:cNvPr>
          <p:cNvSpPr/>
          <p:nvPr/>
        </p:nvSpPr>
        <p:spPr>
          <a:xfrm>
            <a:off x="3958829" y="6256114"/>
            <a:ext cx="115212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280807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의미</a:t>
            </a:r>
            <a:endParaRPr lang="en-US" altLang="ko-KR" b="0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</a:t>
            </a:r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출력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11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296275" cy="2495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FE283C-7780-E73F-801D-2D8C03CB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28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2F042-AF8F-2B8E-E844-5CB7AF958F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0BEE3E-D893-F93B-8FBF-E4CF7DEB62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77275" y="6524625"/>
            <a:ext cx="466725" cy="254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9861FB-9C96-0288-8A8D-418518C8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35508"/>
            <a:ext cx="6384740" cy="5445224"/>
          </a:xfrm>
          <a:prstGeom prst="rect">
            <a:avLst/>
          </a:prstGeom>
        </p:spPr>
      </p:pic>
      <p:sp>
        <p:nvSpPr>
          <p:cNvPr id="3" name="모서리가 둥근 직사각형 12">
            <a:extLst>
              <a:ext uri="{FF2B5EF4-FFF2-40B4-BE49-F238E27FC236}">
                <a16:creationId xmlns:a16="http://schemas.microsoft.com/office/drawing/2014/main" id="{DCE9A11F-8174-200A-A4DE-512A9C587EFD}"/>
              </a:ext>
            </a:extLst>
          </p:cNvPr>
          <p:cNvSpPr/>
          <p:nvPr/>
        </p:nvSpPr>
        <p:spPr>
          <a:xfrm>
            <a:off x="827584" y="2564904"/>
            <a:ext cx="208823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68ECF6CA-D19E-21B2-FDC5-72CBA0E08436}"/>
              </a:ext>
            </a:extLst>
          </p:cNvPr>
          <p:cNvSpPr/>
          <p:nvPr/>
        </p:nvSpPr>
        <p:spPr>
          <a:xfrm>
            <a:off x="1979712" y="6092577"/>
            <a:ext cx="547260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3488934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51848-236C-CE04-BF56-2E0ACAFE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56A89-A080-AAEB-B7A0-F4CD7E71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2"/>
            <a:ext cx="8039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5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3B2AF-700B-0E6D-F080-1E1C8A78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5EB9B7-EACD-DBF6-F414-5598E68F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4896544" cy="1433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31D2D-AAC7-43DF-8C02-A45902BAFC37}"/>
              </a:ext>
            </a:extLst>
          </p:cNvPr>
          <p:cNvSpPr txBox="1"/>
          <p:nvPr/>
        </p:nvSpPr>
        <p:spPr>
          <a:xfrm>
            <a:off x="817321" y="3429000"/>
            <a:ext cx="162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MyController</a:t>
            </a:r>
          </a:p>
          <a:p>
            <a:r>
              <a:rPr lang="en-US" altLang="ko-KR" b="1"/>
              <a:t>(Controller)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20E6A-3C6A-889D-CA73-A86EB9FDE9C0}"/>
              </a:ext>
            </a:extLst>
          </p:cNvPr>
          <p:cNvSpPr txBox="1"/>
          <p:nvPr/>
        </p:nvSpPr>
        <p:spPr>
          <a:xfrm>
            <a:off x="5292080" y="5053718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view.jsp</a:t>
            </a:r>
            <a:endParaRPr lang="ko-KR" alt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4CBE1A-82F8-7B5E-E529-F8E8E862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87" y="0"/>
            <a:ext cx="7229800" cy="285293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262EBF-32EE-2BDC-BACC-879F3521AFB9}"/>
              </a:ext>
            </a:extLst>
          </p:cNvPr>
          <p:cNvSpPr/>
          <p:nvPr/>
        </p:nvSpPr>
        <p:spPr>
          <a:xfrm>
            <a:off x="899592" y="1628800"/>
            <a:ext cx="576064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D5953A6-C42A-35FC-ADA6-1E5EBC40A787}"/>
              </a:ext>
            </a:extLst>
          </p:cNvPr>
          <p:cNvSpPr/>
          <p:nvPr/>
        </p:nvSpPr>
        <p:spPr>
          <a:xfrm>
            <a:off x="4377838" y="2611363"/>
            <a:ext cx="648072" cy="93610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FB65B-9065-9072-1D72-21373F865637}"/>
              </a:ext>
            </a:extLst>
          </p:cNvPr>
          <p:cNvSpPr txBox="1"/>
          <p:nvPr/>
        </p:nvSpPr>
        <p:spPr>
          <a:xfrm>
            <a:off x="2682794" y="2691500"/>
            <a:ext cx="339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view.jsp </a:t>
            </a:r>
            <a:r>
              <a:rPr lang="ko-KR" altLang="en-US" b="1"/>
              <a:t>로 페이지 이동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5523AF1-5793-1B2B-2FEB-B3374F016CAC}"/>
              </a:ext>
            </a:extLst>
          </p:cNvPr>
          <p:cNvSpPr/>
          <p:nvPr/>
        </p:nvSpPr>
        <p:spPr>
          <a:xfrm>
            <a:off x="871567" y="836712"/>
            <a:ext cx="5760640" cy="6945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04F8C08-2E5C-7B48-95F5-CA511AE7E16A}"/>
              </a:ext>
            </a:extLst>
          </p:cNvPr>
          <p:cNvSpPr/>
          <p:nvPr/>
        </p:nvSpPr>
        <p:spPr>
          <a:xfrm>
            <a:off x="4067944" y="4339555"/>
            <a:ext cx="4570764" cy="2415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4C12CB-3603-A82A-3CFF-64EA15950F20}"/>
              </a:ext>
            </a:extLst>
          </p:cNvPr>
          <p:cNvCxnSpPr/>
          <p:nvPr/>
        </p:nvCxnSpPr>
        <p:spPr>
          <a:xfrm>
            <a:off x="6632207" y="1243005"/>
            <a:ext cx="1324169" cy="3096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D8E970-72D2-6F22-EB8B-D5C3430EE141}"/>
              </a:ext>
            </a:extLst>
          </p:cNvPr>
          <p:cNvSpPr txBox="1"/>
          <p:nvPr/>
        </p:nvSpPr>
        <p:spPr>
          <a:xfrm>
            <a:off x="7332584" y="1089421"/>
            <a:ext cx="1845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MyController</a:t>
            </a:r>
          </a:p>
          <a:p>
            <a:r>
              <a:rPr lang="ko-KR" altLang="en-US" b="1"/>
              <a:t>에서 </a:t>
            </a:r>
            <a:r>
              <a:rPr lang="en-US" altLang="ko-KR" b="1"/>
              <a:t>message</a:t>
            </a:r>
          </a:p>
          <a:p>
            <a:r>
              <a:rPr lang="ko-KR" altLang="en-US" b="1"/>
              <a:t>라는 이름으로 저장한</a:t>
            </a:r>
            <a:endParaRPr lang="en-US" altLang="ko-KR" b="1"/>
          </a:p>
          <a:p>
            <a:r>
              <a:rPr lang="ko-KR" altLang="en-US" b="1"/>
              <a:t>데이터꺼내서 </a:t>
            </a:r>
            <a:r>
              <a:rPr lang="en-US" altLang="ko-KR" b="1"/>
              <a:t>ms</a:t>
            </a:r>
          </a:p>
          <a:p>
            <a:r>
              <a:rPr lang="ko-KR" altLang="en-US" b="1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12990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485728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3. MVC 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패턴 계산기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B2862-9747-1C77-1508-BC6C5ED0E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27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177088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 </a:t>
            </a:r>
            <a:r>
              <a:rPr lang="ko-KR" altLang="en-US"/>
              <a:t>패턴 예제</a:t>
            </a:r>
            <a:r>
              <a:rPr lang="en-US" altLang="ko-KR"/>
              <a:t>: </a:t>
            </a:r>
            <a:r>
              <a:rPr lang="ko-KR" altLang="en-US"/>
              <a:t>계산기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b="1" dirty="0"/>
              <a:t>이번 실습의 흐름</a:t>
            </a:r>
            <a:endParaRPr lang="en-US" altLang="ko-KR" b="1" dirty="0"/>
          </a:p>
          <a:p>
            <a:pPr lvl="1">
              <a:buFont typeface="Arial" pitchFamily="34" charset="0"/>
              <a:buChar char="•"/>
            </a:pPr>
            <a:r>
              <a:rPr lang="ko-KR" altLang="en-US" dirty="0"/>
              <a:t>컨트롤러 동작 원리와 구현 방법을 배우기 위해 단순한 구조의 컨트롤러를 구현해봄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/>
              <a:t>Calculator </a:t>
            </a:r>
            <a:r>
              <a:rPr lang="ko-KR" altLang="en-US" dirty="0"/>
              <a:t>클래스를 컨트롤러와 모델 영역으로 구분하고 결과를 보여줌</a:t>
            </a:r>
            <a:endParaRPr lang="en-US" altLang="ko-KR" dirty="0"/>
          </a:p>
          <a:p>
            <a:pPr lvl="1">
              <a:buFont typeface="+mj-ea"/>
              <a:buAutoNum type="circleNumDbPlain"/>
            </a:pPr>
            <a:r>
              <a:rPr lang="ko-KR" altLang="en-US" b="1" dirty="0"/>
              <a:t> </a:t>
            </a:r>
            <a:r>
              <a:rPr lang="ko-KR" altLang="en-US" dirty="0" err="1"/>
              <a:t>뷰</a:t>
            </a:r>
            <a:r>
              <a:rPr lang="ko-KR" altLang="en-US" dirty="0"/>
              <a:t> 구현</a:t>
            </a:r>
            <a:r>
              <a:rPr lang="en-US" altLang="ko-KR" dirty="0"/>
              <a:t>: calcForm.html, </a:t>
            </a:r>
            <a:r>
              <a:rPr lang="en-US" altLang="ko-KR" dirty="0" err="1"/>
              <a:t>calcResult.jsp</a:t>
            </a:r>
            <a:endParaRPr lang="en-US" altLang="ko-KR" dirty="0"/>
          </a:p>
          <a:p>
            <a:pPr lvl="1">
              <a:buFont typeface="+mj-ea"/>
              <a:buAutoNum type="circleNumDbPlain"/>
            </a:pPr>
            <a:r>
              <a:rPr lang="ko-KR" altLang="en-US" dirty="0"/>
              <a:t> 모델 구현</a:t>
            </a:r>
            <a:r>
              <a:rPr lang="en-US" altLang="ko-KR" dirty="0"/>
              <a:t>: Calculator.java</a:t>
            </a:r>
          </a:p>
          <a:p>
            <a:pPr lvl="1">
              <a:buFont typeface="+mj-ea"/>
              <a:buAutoNum type="circleNumDbPlain"/>
            </a:pPr>
            <a:r>
              <a:rPr lang="ko-KR" altLang="en-US" dirty="0"/>
              <a:t> 컨트롤러 구현</a:t>
            </a:r>
            <a:r>
              <a:rPr lang="en-US" altLang="ko-KR" dirty="0"/>
              <a:t>: CalcController.java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44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en-US" altLang="ko-KR" dirty="0" err="1"/>
              <a:t>calcForm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C108E4-A5B3-22B7-B552-E6FEA190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66106"/>
            <a:ext cx="5537793" cy="5517232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25CFC815-3E26-F0E0-8706-1936E9B07CA0}"/>
              </a:ext>
            </a:extLst>
          </p:cNvPr>
          <p:cNvSpPr/>
          <p:nvPr/>
        </p:nvSpPr>
        <p:spPr>
          <a:xfrm>
            <a:off x="467544" y="1412776"/>
            <a:ext cx="338437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D584687-AE40-6E37-F963-4A34795F2E7E}"/>
              </a:ext>
            </a:extLst>
          </p:cNvPr>
          <p:cNvSpPr/>
          <p:nvPr/>
        </p:nvSpPr>
        <p:spPr>
          <a:xfrm>
            <a:off x="3707904" y="3897313"/>
            <a:ext cx="2369441" cy="323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3873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의 패턴 개요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</a:p>
          <a:p>
            <a:pPr lvl="1"/>
            <a:r>
              <a:rPr lang="en-US" altLang="ko-KR" b="0" dirty="0"/>
              <a:t>Model, View, Controller</a:t>
            </a:r>
            <a:r>
              <a:rPr lang="ko-KR" altLang="en-US" b="0" dirty="0"/>
              <a:t>의 약자로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 err="1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패턴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웹 애플리케이션에서는 일반적으로 애플리케이션을 비즈니스 </a:t>
            </a:r>
            <a:r>
              <a:rPr lang="ko-KR" altLang="en-US" b="0" dirty="0" err="1"/>
              <a:t>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분류</a:t>
            </a:r>
            <a:endParaRPr lang="en-US" altLang="ko-KR" b="0" dirty="0"/>
          </a:p>
          <a:p>
            <a:pPr lvl="2"/>
            <a:r>
              <a:rPr lang="ko-KR" altLang="en-US" b="0" dirty="0"/>
              <a:t>비즈니스 </a:t>
            </a:r>
            <a:r>
              <a:rPr lang="ko-KR" altLang="en-US" b="0" dirty="0" err="1"/>
              <a:t>로직은</a:t>
            </a:r>
            <a:r>
              <a:rPr lang="ko-KR" altLang="en-US" b="0" dirty="0"/>
              <a:t> </a:t>
            </a:r>
            <a:r>
              <a:rPr lang="ko-KR" altLang="en-US" b="0" dirty="0" err="1"/>
              <a:t>애플리케이</a:t>
            </a:r>
            <a:r>
              <a:rPr lang="ko-KR" altLang="en-US" b="0" dirty="0"/>
              <a:t> </a:t>
            </a:r>
            <a:r>
              <a:rPr lang="ko-KR" altLang="en-US" b="0" dirty="0" err="1"/>
              <a:t>션의</a:t>
            </a:r>
            <a:r>
              <a:rPr lang="ko-KR" altLang="en-US" b="0" dirty="0"/>
              <a:t> 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사용</a:t>
            </a:r>
            <a:endParaRPr lang="en-US" altLang="ko-KR" b="0" dirty="0"/>
          </a:p>
          <a:p>
            <a:pPr lvl="2"/>
            <a:r>
              <a:rPr lang="ko-KR" altLang="en-US" b="0" dirty="0"/>
              <a:t>프레젠테이션은 애플리케이션이 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/>
              <a:t>크기</a:t>
            </a:r>
            <a:endParaRPr lang="en-US" altLang="ko-KR" b="0" dirty="0"/>
          </a:p>
          <a:p>
            <a:pPr lvl="2"/>
            <a:r>
              <a:rPr lang="ko-KR" altLang="en-US" b="0" dirty="0"/>
              <a:t>요청 처리 데이터는 비즈니스 </a:t>
            </a:r>
            <a:r>
              <a:rPr lang="ko-KR" altLang="en-US" b="0" dirty="0" err="1"/>
              <a:t>로직과</a:t>
            </a:r>
            <a:r>
              <a:rPr lang="ko-KR" altLang="en-US" b="0" dirty="0"/>
              <a:t> 프레젠테이션 파트를 함께 묶는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7EA07BD-73B1-C644-6DAB-2006F627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4" y="692898"/>
            <a:ext cx="5743575" cy="5791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en-US" altLang="ko-KR" dirty="0" err="1"/>
              <a:t>calcForm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97580E1C-90AF-DABC-A479-3E9D9019DD17}"/>
              </a:ext>
            </a:extLst>
          </p:cNvPr>
          <p:cNvSpPr/>
          <p:nvPr/>
        </p:nvSpPr>
        <p:spPr>
          <a:xfrm>
            <a:off x="602184" y="4869160"/>
            <a:ext cx="338437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4FD3068A-2B41-E678-E5C7-E11B078907AB}"/>
              </a:ext>
            </a:extLst>
          </p:cNvPr>
          <p:cNvSpPr/>
          <p:nvPr/>
        </p:nvSpPr>
        <p:spPr>
          <a:xfrm>
            <a:off x="4139952" y="5908034"/>
            <a:ext cx="122413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203263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AE329C8-D500-4AA2-FE36-6EFBAAA3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2" y="821367"/>
            <a:ext cx="5311132" cy="46478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구현</a:t>
            </a:r>
            <a:r>
              <a:rPr lang="en-US" altLang="ko-KR" dirty="0"/>
              <a:t>: </a:t>
            </a:r>
            <a:r>
              <a:rPr lang="en-US" altLang="ko-KR" dirty="0" err="1"/>
              <a:t>calcForm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50631A-9A9B-86A0-96F3-3F373D57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725144"/>
            <a:ext cx="3834070" cy="18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  <a:r>
              <a:rPr lang="en-US" altLang="ko-KR" dirty="0"/>
              <a:t>: Calculator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ko-KR" altLang="en-US" dirty="0"/>
              <a:t>모델 영역은 </a:t>
            </a:r>
            <a:r>
              <a:rPr lang="en-US" altLang="ko-KR" dirty="0"/>
              <a:t>DAO, DO </a:t>
            </a:r>
            <a:r>
              <a:rPr lang="ko-KR" altLang="en-US" dirty="0"/>
              <a:t>등으로 구성할 </a:t>
            </a:r>
            <a:r>
              <a:rPr lang="ko-KR" altLang="en-US"/>
              <a:t>수 있음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모델은 실제 업무를 처리하는 클래스로 예에서는 실제 계산을 처리하는 클래스</a:t>
            </a:r>
            <a:endParaRPr lang="en-US" altLang="ko-KR"/>
          </a:p>
          <a:p>
            <a:pPr>
              <a:buFont typeface="Arial" pitchFamily="34" charset="0"/>
              <a:buChar char="•"/>
            </a:pPr>
            <a:r>
              <a:rPr lang="ko-KR" altLang="en-US"/>
              <a:t>보통 자바 클래스로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95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  <a:r>
              <a:rPr lang="en-US" altLang="ko-KR" dirty="0"/>
              <a:t>: Calculator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1E48D-B6CD-BB21-CF64-EC14BF2B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92898"/>
            <a:ext cx="5979322" cy="5927392"/>
          </a:xfrm>
          <a:prstGeom prst="rect">
            <a:avLst/>
          </a:prstGeom>
        </p:spPr>
      </p:pic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74F0FA2D-DAEB-BE3E-B821-4812F9B8A757}"/>
              </a:ext>
            </a:extLst>
          </p:cNvPr>
          <p:cNvSpPr/>
          <p:nvPr/>
        </p:nvSpPr>
        <p:spPr>
          <a:xfrm>
            <a:off x="336765" y="1484784"/>
            <a:ext cx="338437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BDCDC123-8E94-1249-F2AA-40DE33F6CA79}"/>
              </a:ext>
            </a:extLst>
          </p:cNvPr>
          <p:cNvSpPr/>
          <p:nvPr/>
        </p:nvSpPr>
        <p:spPr>
          <a:xfrm>
            <a:off x="3923928" y="2852936"/>
            <a:ext cx="245093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746108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  <a:r>
              <a:rPr lang="en-US" altLang="ko-KR" dirty="0"/>
              <a:t>: Calculator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F6095-C2BC-54D3-3460-5CC07740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53" y="713362"/>
            <a:ext cx="4952887" cy="5644834"/>
          </a:xfrm>
          <a:prstGeom prst="rect">
            <a:avLst/>
          </a:prstGeom>
        </p:spPr>
      </p:pic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1DB9F2BB-CE95-D6CF-9FAE-6D0DF7BCE7A1}"/>
              </a:ext>
            </a:extLst>
          </p:cNvPr>
          <p:cNvSpPr/>
          <p:nvPr/>
        </p:nvSpPr>
        <p:spPr>
          <a:xfrm>
            <a:off x="336764" y="1916832"/>
            <a:ext cx="5171339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F1B3D54C-19EF-40AE-56B5-382EBAF33D56}"/>
              </a:ext>
            </a:extLst>
          </p:cNvPr>
          <p:cNvSpPr/>
          <p:nvPr/>
        </p:nvSpPr>
        <p:spPr>
          <a:xfrm>
            <a:off x="336763" y="2483966"/>
            <a:ext cx="4952887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FB0C0DFD-93BC-D026-DBF8-37236167FB6A}"/>
              </a:ext>
            </a:extLst>
          </p:cNvPr>
          <p:cNvSpPr/>
          <p:nvPr/>
        </p:nvSpPr>
        <p:spPr>
          <a:xfrm>
            <a:off x="3419872" y="5921683"/>
            <a:ext cx="1064455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1663740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구현</a:t>
            </a:r>
            <a:r>
              <a:rPr lang="en-US" altLang="ko-KR" dirty="0"/>
              <a:t>: Calculator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06FDF6-1A07-D88E-D996-4EDB47A8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388424" cy="532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5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4"/>
            </a:pPr>
            <a:r>
              <a:rPr lang="ko-KR" altLang="en-US"/>
              <a:t>새로운 </a:t>
            </a:r>
            <a:r>
              <a:rPr lang="ko-KR" altLang="en-US" dirty="0" err="1"/>
              <a:t>서블릿을</a:t>
            </a:r>
            <a:r>
              <a:rPr lang="ko-KR" altLang="en-US" dirty="0"/>
              <a:t> 추가함</a:t>
            </a:r>
            <a:r>
              <a:rPr lang="en-US" altLang="ko-KR" dirty="0"/>
              <a:t>. </a:t>
            </a:r>
            <a:r>
              <a:rPr lang="ko-KR" altLang="en-US" dirty="0" err="1"/>
              <a:t>서블릿</a:t>
            </a:r>
            <a:r>
              <a:rPr lang="ko-KR" altLang="en-US" dirty="0"/>
              <a:t> 생성에 필요한 정보는 다음과 같음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Java Package</a:t>
            </a:r>
            <a:r>
              <a:rPr lang="en-US" altLang="ko-KR"/>
              <a:t>: mvc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Class name: </a:t>
            </a:r>
            <a:r>
              <a:rPr lang="en-US" altLang="ko-KR" dirty="0" err="1"/>
              <a:t>CalcController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URL mapping</a:t>
            </a:r>
            <a:r>
              <a:rPr lang="en-US" altLang="ko-KR"/>
              <a:t>: calcControl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838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48FDB-8CAF-3EB2-56DF-742FAED3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06388"/>
            <a:ext cx="5201309" cy="5445224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8C895E91-9AC0-CE1B-4232-5B0B448810ED}"/>
              </a:ext>
            </a:extLst>
          </p:cNvPr>
          <p:cNvSpPr/>
          <p:nvPr/>
        </p:nvSpPr>
        <p:spPr>
          <a:xfrm>
            <a:off x="395536" y="1556792"/>
            <a:ext cx="3191443" cy="271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4C541603-86FF-85B1-AA62-625AEAA4BBC1}"/>
              </a:ext>
            </a:extLst>
          </p:cNvPr>
          <p:cNvSpPr/>
          <p:nvPr/>
        </p:nvSpPr>
        <p:spPr>
          <a:xfrm>
            <a:off x="3419872" y="4581128"/>
            <a:ext cx="2320989" cy="271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3669481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2FF431-69D3-DE17-D511-7F0E15D7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8" y="985821"/>
            <a:ext cx="6336704" cy="4776410"/>
          </a:xfrm>
          <a:prstGeom prst="rect">
            <a:avLst/>
          </a:prstGeom>
        </p:spPr>
      </p:pic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E01A03D2-CC54-378A-6C6C-DEF9CD758A86}"/>
              </a:ext>
            </a:extLst>
          </p:cNvPr>
          <p:cNvSpPr/>
          <p:nvPr/>
        </p:nvSpPr>
        <p:spPr>
          <a:xfrm>
            <a:off x="827584" y="3132062"/>
            <a:ext cx="6480720" cy="1129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11C2D854-C2A6-EE5F-550B-143FFE39D0AE}"/>
              </a:ext>
            </a:extLst>
          </p:cNvPr>
          <p:cNvSpPr/>
          <p:nvPr/>
        </p:nvSpPr>
        <p:spPr>
          <a:xfrm>
            <a:off x="4572000" y="4745214"/>
            <a:ext cx="1224136" cy="1017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146813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0FE99-15C8-8E14-585A-F77CD1DC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1986"/>
            <a:ext cx="6659636" cy="6469998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3C91BF2A-300E-DA90-2CB4-F44167599217}"/>
              </a:ext>
            </a:extLst>
          </p:cNvPr>
          <p:cNvSpPr/>
          <p:nvPr/>
        </p:nvSpPr>
        <p:spPr>
          <a:xfrm>
            <a:off x="1187624" y="4221089"/>
            <a:ext cx="3456384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E5B28F22-B717-CA9B-C5E5-1B0D63B6955E}"/>
              </a:ext>
            </a:extLst>
          </p:cNvPr>
          <p:cNvSpPr/>
          <p:nvPr/>
        </p:nvSpPr>
        <p:spPr>
          <a:xfrm>
            <a:off x="6876256" y="4725145"/>
            <a:ext cx="1080120" cy="3279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201350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MVC</a:t>
            </a:r>
            <a:r>
              <a:rPr lang="ko-KR" altLang="en-US"/>
              <a:t>의 패턴 개요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(model): </a:t>
            </a:r>
            <a:r>
              <a:rPr lang="ko-KR" altLang="en-US" b="0" dirty="0"/>
              <a:t>애플리케이션의 데이터와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담는 객체</a:t>
            </a:r>
            <a:endParaRPr lang="en-US" altLang="ko-KR" b="0" dirty="0"/>
          </a:p>
          <a:p>
            <a:pPr lvl="1"/>
            <a:r>
              <a:rPr lang="ko-KR" altLang="en-US" b="0" dirty="0" err="1"/>
              <a:t>뷰</a:t>
            </a:r>
            <a:r>
              <a:rPr lang="en-US" altLang="ko-KR" b="0" dirty="0"/>
              <a:t>(view): </a:t>
            </a:r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역할</a:t>
            </a:r>
            <a:r>
              <a:rPr lang="en-US" altLang="ko-KR" b="0" dirty="0"/>
              <a:t>.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포함하지 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ko-KR" altLang="en-US" b="0" dirty="0"/>
              <a:t>컨트롤러</a:t>
            </a:r>
            <a:r>
              <a:rPr lang="en-US" altLang="ko-KR" b="0" dirty="0"/>
              <a:t>(controller): </a:t>
            </a:r>
            <a:r>
              <a:rPr lang="ko-KR" altLang="en-US" b="0" dirty="0"/>
              <a:t>모델과 </a:t>
            </a:r>
            <a:r>
              <a:rPr lang="ko-KR" altLang="en-US" b="0" dirty="0" err="1"/>
              <a:t>뷰</a:t>
            </a:r>
            <a:r>
              <a:rPr lang="ko-KR" altLang="en-US" b="0" dirty="0"/>
              <a:t> 사이에 어떤 동작이 있을 때 조정하는 역할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    웹으로부터 받은 요청에 가장 적합한 모델을 생성하는 것을 처리하는 역할과</a:t>
            </a:r>
            <a:endParaRPr lang="en-US" altLang="ko-KR" b="0" dirty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ko-KR" altLang="en-US" b="0" dirty="0"/>
              <a:t>  사용자에게 응답하는 적절한 </a:t>
            </a:r>
            <a:r>
              <a:rPr lang="ko-KR" altLang="en-US" b="0" dirty="0" err="1"/>
              <a:t>뷰를</a:t>
            </a:r>
            <a:r>
              <a:rPr lang="ko-KR" altLang="en-US" b="0" dirty="0"/>
              <a:t> 선택하여 해당 모델을 전달하는 역할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17032"/>
            <a:ext cx="508063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71E715-5A86-7F90-ABB4-8AF0A40B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03708"/>
            <a:ext cx="6184156" cy="5948276"/>
          </a:xfrm>
          <a:prstGeom prst="rect">
            <a:avLst/>
          </a:prstGeom>
        </p:spPr>
      </p:pic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54659B7D-0564-A675-256C-8265755FA843}"/>
              </a:ext>
            </a:extLst>
          </p:cNvPr>
          <p:cNvSpPr/>
          <p:nvPr/>
        </p:nvSpPr>
        <p:spPr>
          <a:xfrm>
            <a:off x="2483768" y="3054653"/>
            <a:ext cx="2736304" cy="3743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2A2149B5-5046-8133-4822-0BF83BCE6C71}"/>
              </a:ext>
            </a:extLst>
          </p:cNvPr>
          <p:cNvSpPr/>
          <p:nvPr/>
        </p:nvSpPr>
        <p:spPr>
          <a:xfrm>
            <a:off x="3059832" y="3573016"/>
            <a:ext cx="144016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52F29159-0F3D-F98B-0319-F72478E3168E}"/>
              </a:ext>
            </a:extLst>
          </p:cNvPr>
          <p:cNvSpPr/>
          <p:nvPr/>
        </p:nvSpPr>
        <p:spPr>
          <a:xfrm>
            <a:off x="4680012" y="5974075"/>
            <a:ext cx="1080120" cy="53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2682357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BE801A-ED4B-E061-2041-9FB22F74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176"/>
            <a:ext cx="9144000" cy="3061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65A4F7-524A-853C-74D7-E152D9645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60"/>
          <a:stretch/>
        </p:blipFill>
        <p:spPr>
          <a:xfrm>
            <a:off x="281490" y="4984478"/>
            <a:ext cx="5657046" cy="1756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CDA8C-F56D-694F-B684-54D4FB8584A6}"/>
              </a:ext>
            </a:extLst>
          </p:cNvPr>
          <p:cNvSpPr txBox="1"/>
          <p:nvPr/>
        </p:nvSpPr>
        <p:spPr>
          <a:xfrm>
            <a:off x="335599" y="4506558"/>
            <a:ext cx="18069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name="num1"</a:t>
            </a:r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D3279-50FD-4653-4E5D-A3C91CCEBEEA}"/>
              </a:ext>
            </a:extLst>
          </p:cNvPr>
          <p:cNvSpPr txBox="1"/>
          <p:nvPr/>
        </p:nvSpPr>
        <p:spPr>
          <a:xfrm>
            <a:off x="2267744" y="4505804"/>
            <a:ext cx="14654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name="op"</a:t>
            </a:r>
            <a:endParaRPr lang="ko-KR" alt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4EFE1-5EFC-2481-5FC6-76C0118264D0}"/>
              </a:ext>
            </a:extLst>
          </p:cNvPr>
          <p:cNvSpPr txBox="1"/>
          <p:nvPr/>
        </p:nvSpPr>
        <p:spPr>
          <a:xfrm>
            <a:off x="4211960" y="4581128"/>
            <a:ext cx="18069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name="num2"</a:t>
            </a:r>
            <a:endParaRPr lang="ko-KR" altLang="en-US" b="1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6824864-4D7B-FF44-0A0A-06ED3C91C222}"/>
              </a:ext>
            </a:extLst>
          </p:cNvPr>
          <p:cNvSpPr/>
          <p:nvPr/>
        </p:nvSpPr>
        <p:spPr>
          <a:xfrm>
            <a:off x="1124917" y="4875136"/>
            <a:ext cx="35073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B9E9E8D0-FEE1-90EA-04B3-F4B347C0EDA1}"/>
              </a:ext>
            </a:extLst>
          </p:cNvPr>
          <p:cNvSpPr/>
          <p:nvPr/>
        </p:nvSpPr>
        <p:spPr>
          <a:xfrm>
            <a:off x="2493068" y="4842870"/>
            <a:ext cx="35073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9376479-24DC-031F-4D41-72B78FCCAC17}"/>
              </a:ext>
            </a:extLst>
          </p:cNvPr>
          <p:cNvSpPr/>
          <p:nvPr/>
        </p:nvSpPr>
        <p:spPr>
          <a:xfrm>
            <a:off x="4036590" y="4950460"/>
            <a:ext cx="35073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07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2BB46-FCB1-4397-C770-73C1A78D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04" y="1412776"/>
            <a:ext cx="9144000" cy="29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8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 구현</a:t>
            </a:r>
            <a:r>
              <a:rPr lang="en-US" altLang="ko-KR" dirty="0"/>
              <a:t>: </a:t>
            </a:r>
            <a:r>
              <a:rPr lang="en-US" altLang="ko-KR" dirty="0" err="1"/>
              <a:t>CalcController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61B75-88F4-F126-44AC-C29B1E5A1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729"/>
            <a:ext cx="9144000" cy="27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9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출력 뷰 구현 </a:t>
            </a:r>
            <a:r>
              <a:rPr lang="en-US" altLang="ko-KR"/>
              <a:t>: calcResult.jsp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F60CD4-5576-310D-23BB-19617519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27074"/>
            <a:ext cx="5792357" cy="5814242"/>
          </a:xfrm>
          <a:prstGeom prst="rect">
            <a:avLst/>
          </a:prstGeom>
        </p:spPr>
      </p:pic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264BD2C2-0985-0703-0F67-40362CD6ED5E}"/>
              </a:ext>
            </a:extLst>
          </p:cNvPr>
          <p:cNvSpPr/>
          <p:nvPr/>
        </p:nvSpPr>
        <p:spPr>
          <a:xfrm>
            <a:off x="683568" y="1412776"/>
            <a:ext cx="352839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8" name="모서리가 둥근 직사각형 12">
            <a:extLst>
              <a:ext uri="{FF2B5EF4-FFF2-40B4-BE49-F238E27FC236}">
                <a16:creationId xmlns:a16="http://schemas.microsoft.com/office/drawing/2014/main" id="{46C73DCC-A532-1B09-CEDF-328391D91591}"/>
              </a:ext>
            </a:extLst>
          </p:cNvPr>
          <p:cNvSpPr/>
          <p:nvPr/>
        </p:nvSpPr>
        <p:spPr>
          <a:xfrm>
            <a:off x="3995936" y="4293096"/>
            <a:ext cx="2479989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850188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출력 뷰 구현 </a:t>
            </a:r>
            <a:r>
              <a:rPr lang="en-US" altLang="ko-KR"/>
              <a:t>: calcResult.jsp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4FA00-0667-34C9-C4F4-E2038CB1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5" y="848564"/>
            <a:ext cx="5686425" cy="5791200"/>
          </a:xfrm>
          <a:prstGeom prst="rect">
            <a:avLst/>
          </a:prstGeom>
        </p:spPr>
      </p:pic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id="{34B3B98C-1622-4255-BC83-0DD5CD2DB200}"/>
              </a:ext>
            </a:extLst>
          </p:cNvPr>
          <p:cNvSpPr/>
          <p:nvPr/>
        </p:nvSpPr>
        <p:spPr>
          <a:xfrm>
            <a:off x="336764" y="5085184"/>
            <a:ext cx="5891419" cy="474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  <p:sp>
        <p:nvSpPr>
          <p:cNvPr id="7" name="모서리가 둥근 직사각형 12">
            <a:extLst>
              <a:ext uri="{FF2B5EF4-FFF2-40B4-BE49-F238E27FC236}">
                <a16:creationId xmlns:a16="http://schemas.microsoft.com/office/drawing/2014/main" id="{519A7BE9-FB14-9C18-AFFD-00AD4725CA2B}"/>
              </a:ext>
            </a:extLst>
          </p:cNvPr>
          <p:cNvSpPr/>
          <p:nvPr/>
        </p:nvSpPr>
        <p:spPr>
          <a:xfrm>
            <a:off x="3707905" y="6021922"/>
            <a:ext cx="1152128" cy="617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97"/>
          </a:p>
        </p:txBody>
      </p:sp>
    </p:spTree>
    <p:extLst>
      <p:ext uri="{BB962C8B-B14F-4D97-AF65-F5344CB8AC3E}">
        <p14:creationId xmlns:p14="http://schemas.microsoft.com/office/powerpoint/2010/main" val="759812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출력 뷰 구현 </a:t>
            </a:r>
            <a:r>
              <a:rPr lang="en-US" altLang="ko-KR"/>
              <a:t>: calcResult.jsp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AF56D0-15DB-407D-68FF-0CD718EC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194"/>
            <a:ext cx="9144000" cy="53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8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및 결과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 startAt="6"/>
            </a:pPr>
            <a:r>
              <a:rPr lang="ko-KR" altLang="en-US" dirty="0"/>
              <a:t>‘</a:t>
            </a:r>
            <a:r>
              <a:rPr lang="en-US" altLang="ko-KR" dirty="0"/>
              <a:t>calcForm.html’</a:t>
            </a:r>
            <a:r>
              <a:rPr lang="ko-KR" altLang="en-US" dirty="0"/>
              <a:t>을 먼저 실행하고 숫자 입력과 연산자를 선택한 다음 실행 버튼을 눌러 계산기 </a:t>
            </a:r>
            <a:r>
              <a:rPr lang="en-US" altLang="ko-KR" dirty="0"/>
              <a:t>JSP</a:t>
            </a:r>
            <a:r>
              <a:rPr lang="ko-KR" altLang="en-US" dirty="0"/>
              <a:t>가 정상적으로 호출되고 결과가 출력되는지 확인함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765" y="218236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실습 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8-1</a:t>
            </a:r>
            <a:endParaRPr lang="ko-KR" altLang="en-US" sz="1600" b="1" dirty="0">
              <a:solidFill>
                <a:schemeClr val="accent6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40" y="1642738"/>
            <a:ext cx="3329552" cy="207429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006" y="1642738"/>
            <a:ext cx="3325101" cy="20831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946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928CB17-01EC-43DE-AA58-873CD6533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6"/>
          <a:stretch/>
        </p:blipFill>
        <p:spPr>
          <a:xfrm>
            <a:off x="-21912" y="-28785"/>
            <a:ext cx="8056207" cy="20824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EA7936F-6E48-CFD5-FF7F-38A45B97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99" y="4365595"/>
            <a:ext cx="5508104" cy="82934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00DB7B2-1DC1-6DDB-7012-FC50CCA4455A}"/>
              </a:ext>
            </a:extLst>
          </p:cNvPr>
          <p:cNvSpPr txBox="1">
            <a:spLocks/>
          </p:cNvSpPr>
          <p:nvPr/>
        </p:nvSpPr>
        <p:spPr>
          <a:xfrm>
            <a:off x="-87575" y="216024"/>
            <a:ext cx="0" cy="0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049C3-9A6A-48BE-879F-757875E86013}"/>
              </a:ext>
            </a:extLst>
          </p:cNvPr>
          <p:cNvSpPr txBox="1"/>
          <p:nvPr/>
        </p:nvSpPr>
        <p:spPr>
          <a:xfrm>
            <a:off x="201738" y="2261192"/>
            <a:ext cx="1732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CalcController</a:t>
            </a:r>
          </a:p>
          <a:p>
            <a:r>
              <a:rPr lang="en-US" altLang="ko-KR" b="1"/>
              <a:t>(Controller)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76C5F-8762-8A07-944C-8F077BDB118C}"/>
              </a:ext>
            </a:extLst>
          </p:cNvPr>
          <p:cNvSpPr txBox="1"/>
          <p:nvPr/>
        </p:nvSpPr>
        <p:spPr>
          <a:xfrm>
            <a:off x="5204505" y="5269742"/>
            <a:ext cx="16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calcResult.jsp</a:t>
            </a:r>
            <a:endParaRPr lang="ko-KR" altLang="en-US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D54860-96A8-9EA2-DCC5-5E10FAA8362B}"/>
              </a:ext>
            </a:extLst>
          </p:cNvPr>
          <p:cNvSpPr/>
          <p:nvPr/>
        </p:nvSpPr>
        <p:spPr>
          <a:xfrm>
            <a:off x="-70106" y="890862"/>
            <a:ext cx="8431832" cy="12049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FA8BF95-FDA9-431A-E769-8641951C38B9}"/>
              </a:ext>
            </a:extLst>
          </p:cNvPr>
          <p:cNvSpPr/>
          <p:nvPr/>
        </p:nvSpPr>
        <p:spPr>
          <a:xfrm>
            <a:off x="4290263" y="2053635"/>
            <a:ext cx="648072" cy="17098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71F9-6000-5187-056F-12D8AE3725C4}"/>
              </a:ext>
            </a:extLst>
          </p:cNvPr>
          <p:cNvSpPr txBox="1"/>
          <p:nvPr/>
        </p:nvSpPr>
        <p:spPr>
          <a:xfrm>
            <a:off x="1979712" y="2326951"/>
            <a:ext cx="339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calcResult.jsp</a:t>
            </a:r>
          </a:p>
          <a:p>
            <a:r>
              <a:rPr lang="ko-KR" altLang="en-US" b="1"/>
              <a:t>로 페이지 이동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5E49490-505C-0731-0140-890185C4851D}"/>
              </a:ext>
            </a:extLst>
          </p:cNvPr>
          <p:cNvSpPr/>
          <p:nvPr/>
        </p:nvSpPr>
        <p:spPr>
          <a:xfrm>
            <a:off x="28600" y="-28785"/>
            <a:ext cx="8431832" cy="6945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775622-5CBE-E92E-468D-C21B817C5057}"/>
              </a:ext>
            </a:extLst>
          </p:cNvPr>
          <p:cNvSpPr/>
          <p:nvPr/>
        </p:nvSpPr>
        <p:spPr>
          <a:xfrm>
            <a:off x="3980369" y="4555579"/>
            <a:ext cx="4570764" cy="24157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0CE61D9-9AF3-9358-175D-A0D7CCF9F61D}"/>
              </a:ext>
            </a:extLst>
          </p:cNvPr>
          <p:cNvCxnSpPr>
            <a:cxnSpLocks/>
          </p:cNvCxnSpPr>
          <p:nvPr/>
        </p:nvCxnSpPr>
        <p:spPr>
          <a:xfrm>
            <a:off x="7868801" y="764704"/>
            <a:ext cx="0" cy="3790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D7705-B939-E274-7468-041138AFCD90}"/>
              </a:ext>
            </a:extLst>
          </p:cNvPr>
          <p:cNvSpPr txBox="1"/>
          <p:nvPr/>
        </p:nvSpPr>
        <p:spPr>
          <a:xfrm>
            <a:off x="6633379" y="2646694"/>
            <a:ext cx="261914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CalcController</a:t>
            </a:r>
          </a:p>
          <a:p>
            <a:r>
              <a:rPr lang="ko-KR" altLang="en-US" b="1"/>
              <a:t>에서 </a:t>
            </a:r>
            <a:r>
              <a:rPr lang="en-US" altLang="ko-KR" b="1"/>
              <a:t>myResult</a:t>
            </a:r>
          </a:p>
          <a:p>
            <a:r>
              <a:rPr lang="ko-KR" altLang="en-US" b="1"/>
              <a:t>라는 이름으로 저장한</a:t>
            </a:r>
            <a:endParaRPr lang="en-US" altLang="ko-KR" b="1"/>
          </a:p>
          <a:p>
            <a:r>
              <a:rPr lang="ko-KR" altLang="en-US" b="1"/>
              <a:t>데이터꺼내서 </a:t>
            </a:r>
            <a:r>
              <a:rPr lang="en-US" altLang="ko-KR" b="1"/>
              <a:t>result</a:t>
            </a:r>
          </a:p>
          <a:p>
            <a:r>
              <a:rPr lang="ko-KR" altLang="en-US" b="1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84438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은 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,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받아서 처리하는 구조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비즈니스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처리하는 코드와 웹 브라우저에 결과를 출력하는 코드가 섞이는 것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14029"/>
            <a:ext cx="7562850" cy="1848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62479"/>
            <a:ext cx="82296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는 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구조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브라우저의 요청이 들어오면 모든 처리를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담당하는 모델 </a:t>
            </a:r>
            <a:r>
              <a:rPr lang="en-US" altLang="ko-KR" b="0" dirty="0"/>
              <a:t>1</a:t>
            </a:r>
            <a:r>
              <a:rPr lang="ko-KR" altLang="en-US" b="0" dirty="0"/>
              <a:t>과 달리</a:t>
            </a:r>
            <a:r>
              <a:rPr lang="en-US" altLang="ko-KR" b="0" dirty="0"/>
              <a:t>, </a:t>
            </a:r>
            <a:r>
              <a:rPr lang="ko-KR" altLang="en-US" b="0" dirty="0"/>
              <a:t>요청에 대한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흐름을 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처리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역할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318"/>
            <a:ext cx="7686675" cy="25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2. MVC </a:t>
            </a:r>
            <a:r>
              <a:rPr lang="ko-KR" altLang="en-US" b="0" dirty="0"/>
              <a:t>패턴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marL="357187" lvl="1" indent="0">
              <a:buNone/>
            </a:pPr>
            <a:r>
              <a:rPr lang="ko-KR" altLang="en-US" b="0" dirty="0"/>
              <a:t>❶ 웹 브라우저가 웹 서버에 웹 애플리케이션 실행을 요청하면 웹 서버는 요청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을 처리할 수 있는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를 찾아서 요청을 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컨트롤러</a:t>
            </a:r>
            <a:r>
              <a:rPr lang="en-US" altLang="ko-KR" b="0" dirty="0"/>
              <a:t>(</a:t>
            </a:r>
            <a:r>
              <a:rPr lang="ko-KR" altLang="en-US" b="0" dirty="0" err="1"/>
              <a:t>서블릿</a:t>
            </a:r>
            <a:r>
              <a:rPr lang="en-US" altLang="ko-KR" b="0" dirty="0"/>
              <a:t>)</a:t>
            </a:r>
            <a:r>
              <a:rPr lang="ko-KR" altLang="en-US" b="0" dirty="0"/>
              <a:t>는 모델 자바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호출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데이터를 가공하여 값 객체를 생성하거나 </a:t>
            </a:r>
            <a:r>
              <a:rPr lang="en-US" altLang="ko-KR" b="0" dirty="0"/>
              <a:t>JDBC</a:t>
            </a:r>
            <a:r>
              <a:rPr lang="ko-KR" altLang="en-US" b="0" dirty="0"/>
              <a:t>를 사용하여 데이터베이스와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의 </a:t>
            </a:r>
            <a:r>
              <a:rPr lang="ko-KR" altLang="en-US" b="0" dirty="0" err="1"/>
              <a:t>인터렉션을</a:t>
            </a:r>
            <a:r>
              <a:rPr lang="ko-KR" altLang="en-US" b="0" dirty="0"/>
              <a:t> 통해 값 객체 생성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❹ 업무 수행을 마친 결과 값을 컨트롤러에 반환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❺ 컨트롤러는 모델로부터 받은 결과 값을 </a:t>
            </a:r>
            <a:r>
              <a:rPr lang="ko-KR" altLang="en-US" b="0" dirty="0" err="1"/>
              <a:t>뷰에</a:t>
            </a:r>
            <a:r>
              <a:rPr lang="ko-KR" altLang="en-US" b="0" dirty="0"/>
              <a:t> 전달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❻ </a:t>
            </a:r>
            <a:r>
              <a:rPr lang="en-US" altLang="ko-KR" b="0" dirty="0"/>
              <a:t>JSP</a:t>
            </a:r>
            <a:r>
              <a:rPr lang="ko-KR" altLang="en-US" b="0" dirty="0"/>
              <a:t>는 전달받은 값을 참조해서 출력할 결과를 만들어 웹 서버에 전달하고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웹 브라우저는 </a:t>
            </a:r>
            <a:r>
              <a:rPr lang="ko-KR" altLang="en-US" b="0" dirty="0" err="1"/>
              <a:t>웹서버로</a:t>
            </a:r>
            <a:r>
              <a:rPr lang="ko-KR" altLang="en-US" b="0" dirty="0"/>
              <a:t> 부터 결과 값을 받아 화면에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581128"/>
            <a:ext cx="8210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1719" y="4334361"/>
            <a:ext cx="4857283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3514"/>
              </a:lnSpc>
            </a:pPr>
            <a:r>
              <a:rPr lang="en-US" sz="3078" b="1">
                <a:solidFill>
                  <a:srgbClr val="650033"/>
                </a:solidFill>
                <a:latin typeface="HY견고딕"/>
                <a:cs typeface="HY견고딕"/>
              </a:rPr>
              <a:t>2. MVC </a:t>
            </a:r>
            <a:r>
              <a:rPr lang="ko-KR" altLang="en-US" sz="3078" b="1">
                <a:solidFill>
                  <a:srgbClr val="650033"/>
                </a:solidFill>
                <a:latin typeface="HY견고딕"/>
                <a:cs typeface="HY견고딕"/>
              </a:rPr>
              <a:t>패턴 구현 </a:t>
            </a:r>
            <a:r>
              <a:rPr lang="en-US" altLang="ko-KR" sz="3078" b="1">
                <a:solidFill>
                  <a:srgbClr val="650033"/>
                </a:solidFill>
                <a:latin typeface="HY견고딕"/>
                <a:cs typeface="HY견고딕"/>
              </a:rPr>
              <a:t>1</a:t>
            </a:r>
            <a:endParaRPr sz="3078" b="1">
              <a:latin typeface="HY견고딕"/>
              <a:cs typeface="HY견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CB2862-9747-1C77-1508-BC6C5ED0E5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/>
          <a:lstStyle/>
          <a:p>
            <a:pPr marL="21720"/>
            <a:fld id="{81D60167-4931-47E6-BA6A-407CBD079E47}" type="slidenum">
              <a:rPr lang="en-US" altLang="ko-KR" spc="-9" smtClean="0"/>
              <a:pPr marL="21720"/>
              <a:t>8</a:t>
            </a:fld>
            <a:endParaRPr lang="ko-KR" altLang="en-US" spc="-9"/>
          </a:p>
        </p:txBody>
      </p:sp>
    </p:spTree>
    <p:extLst>
      <p:ext uri="{BB962C8B-B14F-4D97-AF65-F5344CB8AC3E}">
        <p14:creationId xmlns:p14="http://schemas.microsoft.com/office/powerpoint/2010/main" val="6144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0" dirty="0"/>
              <a:t>MVC </a:t>
            </a:r>
            <a:r>
              <a:rPr lang="ko-KR" altLang="en-US" b="0" dirty="0"/>
              <a:t>패턴 구현 방법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컨트롤러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 생성하기</a:t>
            </a:r>
          </a:p>
          <a:p>
            <a:pPr lvl="2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생성</a:t>
            </a:r>
            <a:endParaRPr lang="en-US" altLang="ko-KR" b="0" dirty="0"/>
          </a:p>
          <a:p>
            <a:pPr lvl="2"/>
            <a:r>
              <a:rPr lang="ko-KR" altLang="en-US" b="0" dirty="0"/>
              <a:t>생성된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), </a:t>
            </a:r>
            <a:r>
              <a:rPr lang="en-US" altLang="ko-KR" b="0" dirty="0" err="1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응답</a:t>
            </a:r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2708920"/>
            <a:ext cx="8277225" cy="36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997</Words>
  <Application>Microsoft Office PowerPoint</Application>
  <PresentationFormat>화면 슬라이드 쇼(4:3)</PresentationFormat>
  <Paragraphs>170</Paragraphs>
  <Slides>48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9" baseType="lpstr">
      <vt:lpstr>HY견고딕</vt:lpstr>
      <vt:lpstr>HY헤드라인M</vt:lpstr>
      <vt:lpstr>맑은 고딕</vt:lpstr>
      <vt:lpstr>함초롬돋움</vt:lpstr>
      <vt:lpstr>함초롬바탕</vt:lpstr>
      <vt:lpstr>Arial</vt:lpstr>
      <vt:lpstr>Arial Black</vt:lpstr>
      <vt:lpstr>Consolas</vt:lpstr>
      <vt:lpstr>Wingdings</vt:lpstr>
      <vt:lpstr>Office 테마</vt:lpstr>
      <vt:lpstr>1_마스터</vt:lpstr>
      <vt:lpstr>PowerPoint 프레젠테이션</vt:lpstr>
      <vt:lpstr>PowerPoint 프레젠테이션</vt:lpstr>
      <vt:lpstr>MVC의 패턴 개요</vt:lpstr>
      <vt:lpstr>MVC의 패턴 개요</vt:lpstr>
      <vt:lpstr>2. MVC 패턴 구조</vt:lpstr>
      <vt:lpstr>2. MVC 패턴 구조</vt:lpstr>
      <vt:lpstr>2. MVC 패턴 구조</vt:lpstr>
      <vt:lpstr>PowerPoint 프레젠테이션</vt:lpstr>
      <vt:lpstr>3. MVC 패턴 구현 방법</vt:lpstr>
      <vt:lpstr>3. MVC 패턴 구현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MVC 패턴 구현 방법</vt:lpstr>
      <vt:lpstr>3. MVC 패턴 구현 방법</vt:lpstr>
      <vt:lpstr>3. MVC 패턴 구현 방법</vt:lpstr>
      <vt:lpstr>PowerPoint 프레젠테이션</vt:lpstr>
      <vt:lpstr>view (jsp) 추가</vt:lpstr>
      <vt:lpstr>3. MVC 패턴 구현 방법</vt:lpstr>
      <vt:lpstr>3. MVC 패턴 구현 방법</vt:lpstr>
      <vt:lpstr>실행</vt:lpstr>
      <vt:lpstr>실행</vt:lpstr>
      <vt:lpstr>실행</vt:lpstr>
      <vt:lpstr>PowerPoint 프레젠테이션</vt:lpstr>
      <vt:lpstr>MVC 패턴 예제: 계산기 구현</vt:lpstr>
      <vt:lpstr>뷰 구현: calcForm</vt:lpstr>
      <vt:lpstr>뷰 구현: calcForm</vt:lpstr>
      <vt:lpstr>뷰 구현: calcForm</vt:lpstr>
      <vt:lpstr>모델 구현: Calculator</vt:lpstr>
      <vt:lpstr>모델 구현: Calculator</vt:lpstr>
      <vt:lpstr>모델 구현: Calculator</vt:lpstr>
      <vt:lpstr>모델 구현: Calculator</vt:lpstr>
      <vt:lpstr>컨트롤러 구현: CalcController</vt:lpstr>
      <vt:lpstr>컨트롤러 구현: CalcController</vt:lpstr>
      <vt:lpstr>컨트롤러 구현: CalcController</vt:lpstr>
      <vt:lpstr>컨트롤러 구현: CalcController</vt:lpstr>
      <vt:lpstr>컨트롤러 구현: CalcController</vt:lpstr>
      <vt:lpstr>컨트롤러 구현: CalcController</vt:lpstr>
      <vt:lpstr>컨트롤러 구현: CalcController</vt:lpstr>
      <vt:lpstr>컨트롤러 구현: CalcController</vt:lpstr>
      <vt:lpstr>결과 출력 뷰 구현 : calcResult.jsp </vt:lpstr>
      <vt:lpstr>결과 출력 뷰 구현 : calcResult.jsp </vt:lpstr>
      <vt:lpstr>결과 출력 뷰 구현 : calcResult.jsp </vt:lpstr>
      <vt:lpstr>실행 및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syu</dc:creator>
  <cp:lastModifiedBy>9100</cp:lastModifiedBy>
  <cp:revision>1653</cp:revision>
  <dcterms:created xsi:type="dcterms:W3CDTF">2017-02-20T05:39:42Z</dcterms:created>
  <dcterms:modified xsi:type="dcterms:W3CDTF">2023-04-27T05:09:07Z</dcterms:modified>
</cp:coreProperties>
</file>