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4"/>
  </p:notesMasterIdLst>
  <p:sldIdLst>
    <p:sldId id="361" r:id="rId2"/>
    <p:sldId id="362" r:id="rId3"/>
    <p:sldId id="363" r:id="rId4"/>
    <p:sldId id="365" r:id="rId5"/>
    <p:sldId id="364" r:id="rId6"/>
    <p:sldId id="259" r:id="rId7"/>
    <p:sldId id="260" r:id="rId8"/>
    <p:sldId id="261" r:id="rId9"/>
    <p:sldId id="263" r:id="rId10"/>
    <p:sldId id="265" r:id="rId11"/>
    <p:sldId id="498" r:id="rId12"/>
    <p:sldId id="499" r:id="rId13"/>
    <p:sldId id="266" r:id="rId14"/>
    <p:sldId id="268" r:id="rId15"/>
    <p:sldId id="465" r:id="rId16"/>
    <p:sldId id="466" r:id="rId17"/>
    <p:sldId id="347" r:id="rId18"/>
    <p:sldId id="269" r:id="rId19"/>
    <p:sldId id="271" r:id="rId20"/>
    <p:sldId id="369" r:id="rId21"/>
    <p:sldId id="370" r:id="rId22"/>
    <p:sldId id="371" r:id="rId23"/>
    <p:sldId id="372" r:id="rId24"/>
    <p:sldId id="373" r:id="rId25"/>
    <p:sldId id="274" r:id="rId26"/>
    <p:sldId id="275" r:id="rId27"/>
    <p:sldId id="276" r:id="rId28"/>
    <p:sldId id="277" r:id="rId29"/>
    <p:sldId id="278" r:id="rId30"/>
    <p:sldId id="279" r:id="rId31"/>
    <p:sldId id="280" r:id="rId32"/>
    <p:sldId id="281" r:id="rId33"/>
    <p:sldId id="282" r:id="rId34"/>
    <p:sldId id="477" r:id="rId35"/>
    <p:sldId id="482" r:id="rId36"/>
    <p:sldId id="284" r:id="rId37"/>
    <p:sldId id="258" r:id="rId38"/>
    <p:sldId id="287" r:id="rId39"/>
    <p:sldId id="288" r:id="rId40"/>
    <p:sldId id="289" r:id="rId41"/>
    <p:sldId id="290" r:id="rId42"/>
    <p:sldId id="292" r:id="rId43"/>
    <p:sldId id="293" r:id="rId44"/>
    <p:sldId id="294" r:id="rId45"/>
    <p:sldId id="295" r:id="rId46"/>
    <p:sldId id="302" r:id="rId47"/>
    <p:sldId id="296" r:id="rId48"/>
    <p:sldId id="297" r:id="rId49"/>
    <p:sldId id="307" r:id="rId50"/>
    <p:sldId id="309" r:id="rId51"/>
    <p:sldId id="310" r:id="rId52"/>
    <p:sldId id="311" r:id="rId53"/>
    <p:sldId id="312" r:id="rId54"/>
    <p:sldId id="313" r:id="rId55"/>
    <p:sldId id="366" r:id="rId56"/>
    <p:sldId id="367" r:id="rId57"/>
    <p:sldId id="368" r:id="rId58"/>
    <p:sldId id="374" r:id="rId59"/>
    <p:sldId id="375" r:id="rId60"/>
    <p:sldId id="376" r:id="rId61"/>
    <p:sldId id="377" r:id="rId62"/>
    <p:sldId id="378" r:id="rId63"/>
    <p:sldId id="379" r:id="rId64"/>
    <p:sldId id="380" r:id="rId65"/>
    <p:sldId id="381" r:id="rId66"/>
    <p:sldId id="382" r:id="rId67"/>
    <p:sldId id="383" r:id="rId68"/>
    <p:sldId id="384" r:id="rId69"/>
    <p:sldId id="500" r:id="rId70"/>
    <p:sldId id="470" r:id="rId71"/>
    <p:sldId id="385" r:id="rId72"/>
    <p:sldId id="386" r:id="rId73"/>
    <p:sldId id="387" r:id="rId74"/>
    <p:sldId id="388" r:id="rId75"/>
    <p:sldId id="389" r:id="rId76"/>
    <p:sldId id="390" r:id="rId77"/>
    <p:sldId id="392" r:id="rId78"/>
    <p:sldId id="393" r:id="rId79"/>
    <p:sldId id="391" r:id="rId80"/>
    <p:sldId id="394" r:id="rId81"/>
    <p:sldId id="395" r:id="rId82"/>
    <p:sldId id="396" r:id="rId83"/>
    <p:sldId id="397" r:id="rId84"/>
    <p:sldId id="398" r:id="rId85"/>
    <p:sldId id="399" r:id="rId86"/>
    <p:sldId id="400" r:id="rId87"/>
    <p:sldId id="411" r:id="rId88"/>
    <p:sldId id="412" r:id="rId89"/>
    <p:sldId id="413" r:id="rId90"/>
    <p:sldId id="402" r:id="rId91"/>
    <p:sldId id="414" r:id="rId92"/>
    <p:sldId id="415" r:id="rId93"/>
    <p:sldId id="416" r:id="rId94"/>
    <p:sldId id="417" r:id="rId95"/>
    <p:sldId id="418" r:id="rId96"/>
    <p:sldId id="419" r:id="rId97"/>
    <p:sldId id="420" r:id="rId98"/>
    <p:sldId id="483" r:id="rId99"/>
    <p:sldId id="421" r:id="rId100"/>
    <p:sldId id="501" r:id="rId101"/>
    <p:sldId id="502" r:id="rId102"/>
    <p:sldId id="422" r:id="rId103"/>
    <p:sldId id="423" r:id="rId104"/>
    <p:sldId id="424" r:id="rId105"/>
    <p:sldId id="425" r:id="rId106"/>
    <p:sldId id="427" r:id="rId107"/>
    <p:sldId id="428" r:id="rId108"/>
    <p:sldId id="429" r:id="rId109"/>
    <p:sldId id="430" r:id="rId110"/>
    <p:sldId id="431" r:id="rId111"/>
    <p:sldId id="432" r:id="rId112"/>
    <p:sldId id="433" r:id="rId113"/>
    <p:sldId id="435" r:id="rId114"/>
    <p:sldId id="436" r:id="rId115"/>
    <p:sldId id="437" r:id="rId116"/>
    <p:sldId id="438" r:id="rId117"/>
    <p:sldId id="439" r:id="rId118"/>
    <p:sldId id="440" r:id="rId119"/>
    <p:sldId id="441" r:id="rId120"/>
    <p:sldId id="442" r:id="rId121"/>
    <p:sldId id="493" r:id="rId122"/>
    <p:sldId id="494" r:id="rId123"/>
    <p:sldId id="443" r:id="rId124"/>
    <p:sldId id="444" r:id="rId125"/>
    <p:sldId id="445" r:id="rId126"/>
    <p:sldId id="446" r:id="rId127"/>
    <p:sldId id="447" r:id="rId128"/>
    <p:sldId id="448" r:id="rId129"/>
    <p:sldId id="450" r:id="rId130"/>
    <p:sldId id="449" r:id="rId131"/>
    <p:sldId id="451" r:id="rId132"/>
    <p:sldId id="452" r:id="rId133"/>
    <p:sldId id="453" r:id="rId134"/>
    <p:sldId id="454" r:id="rId135"/>
    <p:sldId id="468" r:id="rId136"/>
    <p:sldId id="469" r:id="rId137"/>
    <p:sldId id="455" r:id="rId138"/>
    <p:sldId id="456" r:id="rId139"/>
    <p:sldId id="457" r:id="rId140"/>
    <p:sldId id="458" r:id="rId141"/>
    <p:sldId id="459" r:id="rId142"/>
    <p:sldId id="460" r:id="rId143"/>
    <p:sldId id="401" r:id="rId144"/>
    <p:sldId id="403" r:id="rId145"/>
    <p:sldId id="478" r:id="rId146"/>
    <p:sldId id="406" r:id="rId147"/>
    <p:sldId id="327" r:id="rId148"/>
    <p:sldId id="330" r:id="rId149"/>
    <p:sldId id="333" r:id="rId150"/>
    <p:sldId id="484" r:id="rId151"/>
    <p:sldId id="335" r:id="rId152"/>
    <p:sldId id="336" r:id="rId153"/>
    <p:sldId id="337" r:id="rId154"/>
    <p:sldId id="338" r:id="rId155"/>
    <p:sldId id="339" r:id="rId156"/>
    <p:sldId id="340" r:id="rId157"/>
    <p:sldId id="342" r:id="rId158"/>
    <p:sldId id="479" r:id="rId159"/>
    <p:sldId id="480" r:id="rId160"/>
    <p:sldId id="481" r:id="rId161"/>
    <p:sldId id="490" r:id="rId162"/>
    <p:sldId id="491" r:id="rId163"/>
    <p:sldId id="492" r:id="rId164"/>
    <p:sldId id="495" r:id="rId165"/>
    <p:sldId id="497" r:id="rId166"/>
    <p:sldId id="503" r:id="rId167"/>
    <p:sldId id="485" r:id="rId168"/>
    <p:sldId id="486" r:id="rId169"/>
    <p:sldId id="487" r:id="rId170"/>
    <p:sldId id="488" r:id="rId171"/>
    <p:sldId id="489" r:id="rId172"/>
    <p:sldId id="476" r:id="rId1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46" autoAdjust="0"/>
    <p:restoredTop sz="86477" autoAdjust="0"/>
  </p:normalViewPr>
  <p:slideViewPr>
    <p:cSldViewPr>
      <p:cViewPr varScale="1">
        <p:scale>
          <a:sx n="86" d="100"/>
          <a:sy n="86" d="100"/>
        </p:scale>
        <p:origin x="1411" y="58"/>
      </p:cViewPr>
      <p:guideLst>
        <p:guide orient="horz" pos="2160"/>
        <p:guide pos="2880"/>
      </p:guideLst>
    </p:cSldViewPr>
  </p:slideViewPr>
  <p:outlineViewPr>
    <p:cViewPr>
      <p:scale>
        <a:sx n="33" d="100"/>
        <a:sy n="33" d="100"/>
      </p:scale>
      <p:origin x="72" y="54390"/>
    </p:cViewPr>
  </p:outlineViewPr>
  <p:notesTextViewPr>
    <p:cViewPr>
      <p:scale>
        <a:sx n="1" d="1"/>
        <a:sy n="1" d="1"/>
      </p:scale>
      <p:origin x="0" y="0"/>
    </p:cViewPr>
  </p:notesTextViewPr>
  <p:sorterViewPr>
    <p:cViewPr>
      <p:scale>
        <a:sx n="100" d="100"/>
        <a:sy n="100" d="100"/>
      </p:scale>
      <p:origin x="0" y="-2343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51693-BFD3-4149-AC1A-816D8A50217F}" type="datetimeFigureOut">
              <a:rPr lang="it-IT" smtClean="0"/>
              <a:t>09/01/2022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61149-772E-411D-AEEC-50E94410BA3F}" type="slidenum">
              <a:rPr lang="it-IT" smtClean="0"/>
              <a:t>‹N›</a:t>
            </a:fld>
            <a:endParaRPr lang="it-IT"/>
          </a:p>
        </p:txBody>
      </p:sp>
    </p:spTree>
    <p:extLst>
      <p:ext uri="{BB962C8B-B14F-4D97-AF65-F5344CB8AC3E}">
        <p14:creationId xmlns:p14="http://schemas.microsoft.com/office/powerpoint/2010/main" val="2511851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F461149-772E-411D-AEEC-50E94410BA3F}" type="slidenum">
              <a:rPr lang="it-IT" smtClean="0"/>
              <a:t>29</a:t>
            </a:fld>
            <a:endParaRPr lang="it-IT"/>
          </a:p>
        </p:txBody>
      </p:sp>
    </p:spTree>
    <p:extLst>
      <p:ext uri="{BB962C8B-B14F-4D97-AF65-F5344CB8AC3E}">
        <p14:creationId xmlns:p14="http://schemas.microsoft.com/office/powerpoint/2010/main" val="103236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F461149-772E-411D-AEEC-50E94410BA3F}" type="slidenum">
              <a:rPr lang="it-IT" smtClean="0"/>
              <a:t>55</a:t>
            </a:fld>
            <a:endParaRPr lang="it-IT"/>
          </a:p>
        </p:txBody>
      </p:sp>
    </p:spTree>
    <p:extLst>
      <p:ext uri="{BB962C8B-B14F-4D97-AF65-F5344CB8AC3E}">
        <p14:creationId xmlns:p14="http://schemas.microsoft.com/office/powerpoint/2010/main" val="1679559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F461149-772E-411D-AEEC-50E94410BA3F}" type="slidenum">
              <a:rPr lang="it-IT" smtClean="0"/>
              <a:t>90</a:t>
            </a:fld>
            <a:endParaRPr lang="it-IT"/>
          </a:p>
        </p:txBody>
      </p:sp>
    </p:spTree>
    <p:extLst>
      <p:ext uri="{BB962C8B-B14F-4D97-AF65-F5344CB8AC3E}">
        <p14:creationId xmlns:p14="http://schemas.microsoft.com/office/powerpoint/2010/main" val="158968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52C5AD1-7B4F-4C2D-AB20-D1379C077238}"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48F366C-6D86-4F6C-9EBC-076FAF165CC2}" type="slidenum">
              <a:rPr lang="it-IT" smtClean="0"/>
              <a:t>‹N›</a:t>
            </a:fld>
            <a:endParaRPr lang="it-I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13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180733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207815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369203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516086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17712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2440317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31006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1180465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708249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124026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95536" y="286605"/>
            <a:ext cx="8280918" cy="119818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52C5AD1-7B4F-4C2D-AB20-D1379C077238}"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48F366C-6D86-4F6C-9EBC-076FAF165CC2}" type="slidenum">
              <a:rPr lang="it-IT" smtClean="0"/>
              <a:t>‹N›</a:t>
            </a:fld>
            <a:endParaRPr lang="it-IT"/>
          </a:p>
        </p:txBody>
      </p:sp>
    </p:spTree>
    <p:extLst>
      <p:ext uri="{BB962C8B-B14F-4D97-AF65-F5344CB8AC3E}">
        <p14:creationId xmlns:p14="http://schemas.microsoft.com/office/powerpoint/2010/main" val="3186927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201761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395536" y="286604"/>
            <a:ext cx="8352928" cy="1450757"/>
          </a:xfrm>
        </p:spPr>
        <p:txBody>
          <a:bodyPr>
            <a:normAutofit/>
          </a:bodyPr>
          <a:lstStyle>
            <a:lvl1pPr marL="0" indent="0">
              <a:defRPr lang="en-US" sz="4000" kern="1200" spc="-50" baseline="0" dirty="0">
                <a:solidFill>
                  <a:schemeClr val="tx1">
                    <a:lumMod val="75000"/>
                    <a:lumOff val="25000"/>
                  </a:schemeClr>
                </a:solidFill>
                <a:latin typeface="+mj-lt"/>
                <a:ea typeface="+mj-ea"/>
                <a:cs typeface="+mj-cs"/>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395536" y="1845734"/>
            <a:ext cx="4130744" cy="4023360"/>
          </a:xfrm>
        </p:spPr>
        <p:txBody>
          <a:bodyPr/>
          <a:lstStyle>
            <a:lvl1pPr>
              <a:spcBef>
                <a:spcPts val="200"/>
              </a:spcBef>
              <a:spcAft>
                <a:spcPts val="200"/>
              </a:spcAft>
              <a:defRPr/>
            </a:lvl1pPr>
            <a:lvl2pPr>
              <a:spcBef>
                <a:spcPts val="200"/>
              </a:spcBef>
              <a:spcAft>
                <a:spcPts val="200"/>
              </a:spcAft>
              <a:defRPr/>
            </a:lvl2pPr>
            <a:lvl3pPr>
              <a:spcBef>
                <a:spcPts val="200"/>
              </a:spcBef>
              <a:spcAft>
                <a:spcPts val="200"/>
              </a:spcAft>
              <a:defRPr/>
            </a:lvl3pPr>
            <a:lvl4pPr>
              <a:spcBef>
                <a:spcPts val="200"/>
              </a:spcBef>
              <a:spcAft>
                <a:spcPts val="200"/>
              </a:spcAft>
              <a:defRPr/>
            </a:lvl4pPr>
            <a:lvl5pPr>
              <a:spcBef>
                <a:spcPts val="200"/>
              </a:spcBef>
              <a:spcAft>
                <a:spcPts val="200"/>
              </a:spcAft>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63440" y="1845736"/>
            <a:ext cx="4085024" cy="4023359"/>
          </a:xfrm>
        </p:spPr>
        <p:txBody>
          <a:bodyPr/>
          <a:lstStyle>
            <a:lvl1pPr>
              <a:spcBef>
                <a:spcPts val="200"/>
              </a:spcBef>
              <a:spcAft>
                <a:spcPts val="200"/>
              </a:spcAft>
              <a:defRPr/>
            </a:lvl1pPr>
            <a:lvl2pPr>
              <a:spcBef>
                <a:spcPts val="200"/>
              </a:spcBef>
              <a:spcAft>
                <a:spcPts val="200"/>
              </a:spcAft>
              <a:defRPr/>
            </a:lvl2pPr>
            <a:lvl3pPr>
              <a:spcBef>
                <a:spcPts val="200"/>
              </a:spcBef>
              <a:spcAft>
                <a:spcPts val="200"/>
              </a:spcAft>
              <a:defRPr/>
            </a:lvl3pPr>
            <a:lvl4pPr>
              <a:spcBef>
                <a:spcPts val="200"/>
              </a:spcBef>
              <a:spcAft>
                <a:spcPts val="200"/>
              </a:spcAft>
              <a:defRPr/>
            </a:lvl4pPr>
            <a:lvl5pPr>
              <a:spcBef>
                <a:spcPts val="200"/>
              </a:spcBef>
              <a:spcAft>
                <a:spcPts val="200"/>
              </a:spcAft>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Tree>
    <p:extLst>
      <p:ext uri="{BB962C8B-B14F-4D97-AF65-F5344CB8AC3E}">
        <p14:creationId xmlns:p14="http://schemas.microsoft.com/office/powerpoint/2010/main" val="317104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rizzonale">
    <p:spTree>
      <p:nvGrpSpPr>
        <p:cNvPr id="1" name=""/>
        <p:cNvGrpSpPr/>
        <p:nvPr/>
      </p:nvGrpSpPr>
      <p:grpSpPr>
        <a:xfrm>
          <a:off x="0" y="0"/>
          <a:ext cx="0" cy="0"/>
          <a:chOff x="0" y="0"/>
          <a:chExt cx="0" cy="0"/>
        </a:xfrm>
      </p:grpSpPr>
      <p:sp>
        <p:nvSpPr>
          <p:cNvPr id="2" name="Title 1"/>
          <p:cNvSpPr>
            <a:spLocks noGrp="1"/>
          </p:cNvSpPr>
          <p:nvPr>
            <p:ph type="title"/>
          </p:nvPr>
        </p:nvSpPr>
        <p:spPr>
          <a:xfrm>
            <a:off x="323528" y="286605"/>
            <a:ext cx="8568951" cy="1093908"/>
          </a:xfrm>
        </p:spPr>
        <p:txBody>
          <a:bodyPr vert="horz" lIns="91440" tIns="45720" rIns="91440" bIns="45720" rtlCol="0" anchor="t" anchorCtr="0">
            <a:normAutofit/>
          </a:bodyPr>
          <a:lstStyle>
            <a:lvl1pPr>
              <a:defRPr lang="en-US" dirty="0"/>
            </a:lvl1pPr>
          </a:lstStyle>
          <a:p>
            <a:pPr lvl="0"/>
            <a:r>
              <a:rPr lang="it-IT"/>
              <a:t>Fare clic per modificare lo stile del titolo dello schema</a:t>
            </a:r>
            <a:endParaRPr lang="en-US" dirty="0"/>
          </a:p>
        </p:txBody>
      </p:sp>
      <p:sp>
        <p:nvSpPr>
          <p:cNvPr id="4" name="Content Placeholder 3"/>
          <p:cNvSpPr>
            <a:spLocks noGrp="1"/>
          </p:cNvSpPr>
          <p:nvPr>
            <p:ph sz="half" idx="2"/>
          </p:nvPr>
        </p:nvSpPr>
        <p:spPr>
          <a:xfrm>
            <a:off x="323529" y="1504061"/>
            <a:ext cx="8568950" cy="2140963"/>
          </a:xfrm>
        </p:spPr>
        <p:txBody>
          <a:bodyPr>
            <a:normAutofit/>
          </a:bodyPr>
          <a:lstStyle>
            <a:lvl1pPr>
              <a:spcBef>
                <a:spcPts val="200"/>
              </a:spcBef>
              <a:spcAft>
                <a:spcPts val="200"/>
              </a:spcAft>
              <a:defRPr sz="1800"/>
            </a:lvl1pPr>
            <a:lvl2pPr>
              <a:spcBef>
                <a:spcPts val="200"/>
              </a:spcBef>
              <a:spcAft>
                <a:spcPts val="200"/>
              </a:spcAft>
              <a:defRPr sz="1600"/>
            </a:lvl2pPr>
            <a:lvl3pPr>
              <a:spcBef>
                <a:spcPts val="200"/>
              </a:spcBef>
              <a:spcAft>
                <a:spcPts val="200"/>
              </a:spcAft>
              <a:defRPr sz="1400"/>
            </a:lvl3pPr>
            <a:lvl4pPr>
              <a:spcBef>
                <a:spcPts val="200"/>
              </a:spcBef>
              <a:spcAft>
                <a:spcPts val="200"/>
              </a:spcAft>
              <a:defRPr sz="1200"/>
            </a:lvl4pPr>
            <a:lvl5pPr>
              <a:spcBef>
                <a:spcPts val="200"/>
              </a:spcBef>
              <a:spcAft>
                <a:spcPts val="200"/>
              </a:spcAft>
              <a:defRPr sz="12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23528" y="3731446"/>
            <a:ext cx="8568951" cy="2505866"/>
          </a:xfrm>
        </p:spPr>
        <p:txBody>
          <a:bodyPr>
            <a:normAutofit/>
          </a:bodyPr>
          <a:lstStyle>
            <a:lvl1pPr>
              <a:spcBef>
                <a:spcPts val="200"/>
              </a:spcBef>
              <a:spcAft>
                <a:spcPts val="200"/>
              </a:spcAft>
              <a:defRPr sz="1800"/>
            </a:lvl1pPr>
            <a:lvl2pPr>
              <a:spcBef>
                <a:spcPts val="200"/>
              </a:spcBef>
              <a:spcAft>
                <a:spcPts val="200"/>
              </a:spcAft>
              <a:defRPr sz="1600"/>
            </a:lvl2pPr>
            <a:lvl3pPr>
              <a:spcBef>
                <a:spcPts val="200"/>
              </a:spcBef>
              <a:spcAft>
                <a:spcPts val="200"/>
              </a:spcAft>
              <a:defRPr sz="1400"/>
            </a:lvl3pPr>
            <a:lvl4pPr>
              <a:spcBef>
                <a:spcPts val="200"/>
              </a:spcBef>
              <a:spcAft>
                <a:spcPts val="200"/>
              </a:spcAft>
              <a:defRPr sz="1200"/>
            </a:lvl4pPr>
            <a:lvl5pPr>
              <a:spcBef>
                <a:spcPts val="200"/>
              </a:spcBef>
              <a:spcAft>
                <a:spcPts val="200"/>
              </a:spcAft>
              <a:defRPr sz="12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52C5AD1-7B4F-4C2D-AB20-D1379C077238}" type="datetimeFigureOut">
              <a:rPr lang="it-IT" smtClean="0"/>
              <a:t>09/01/2022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48F366C-6D86-4F6C-9EBC-076FAF165CC2}" type="slidenum">
              <a:rPr lang="it-IT" smtClean="0"/>
              <a:t>‹N›</a:t>
            </a:fld>
            <a:endParaRPr lang="it-IT"/>
          </a:p>
        </p:txBody>
      </p:sp>
    </p:spTree>
    <p:extLst>
      <p:ext uri="{BB962C8B-B14F-4D97-AF65-F5344CB8AC3E}">
        <p14:creationId xmlns:p14="http://schemas.microsoft.com/office/powerpoint/2010/main" val="309191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81855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232570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296184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334485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4572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419600" y="1536192"/>
            <a:ext cx="3657600" cy="459028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52C5AD1-7B4F-4C2D-AB20-D1379C077238}"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48F366C-6D86-4F6C-9EBC-076FAF165CC2}" type="slidenum">
              <a:rPr lang="it-IT" smtClean="0"/>
              <a:t>‹N›</a:t>
            </a:fld>
            <a:endParaRPr lang="it-IT"/>
          </a:p>
        </p:txBody>
      </p:sp>
      <p:sp>
        <p:nvSpPr>
          <p:cNvPr id="9" name="Content Placeholder 2">
            <a:extLst>
              <a:ext uri="{FF2B5EF4-FFF2-40B4-BE49-F238E27FC236}">
                <a16:creationId xmlns:a16="http://schemas.microsoft.com/office/drawing/2014/main" id="{71BDF8AA-2BF4-4E2D-8F63-A6F2716BDE80}"/>
              </a:ext>
            </a:extLst>
          </p:cNvPr>
          <p:cNvSpPr>
            <a:spLocks noGrp="1"/>
          </p:cNvSpPr>
          <p:nvPr>
            <p:ph sz="half" idx="13"/>
          </p:nvPr>
        </p:nvSpPr>
        <p:spPr>
          <a:xfrm>
            <a:off x="4425335" y="6211347"/>
            <a:ext cx="3657600" cy="629919"/>
          </a:xfrm>
        </p:spPr>
        <p:txBody>
          <a:bodyPr/>
          <a:lstStyle>
            <a:lvl1pPr marL="11430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Tree>
    <p:extLst>
      <p:ext uri="{BB962C8B-B14F-4D97-AF65-F5344CB8AC3E}">
        <p14:creationId xmlns:p14="http://schemas.microsoft.com/office/powerpoint/2010/main" val="377607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5537" y="286605"/>
            <a:ext cx="8280918" cy="1093908"/>
          </a:xfrm>
          <a:prstGeom prst="rect">
            <a:avLst/>
          </a:prstGeom>
        </p:spPr>
        <p:txBody>
          <a:bodyPr vert="horz" lIns="91440" tIns="45720" rIns="91440" bIns="45720" rtlCol="0" anchor="t" anchorCtr="0">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395536" y="1589055"/>
            <a:ext cx="8280919" cy="4504231"/>
          </a:xfrm>
          <a:prstGeom prst="rect">
            <a:avLst/>
          </a:prstGeom>
        </p:spPr>
        <p:txBody>
          <a:bodyPr vert="horz" lIns="0" tIns="45720" rIns="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52C5AD1-7B4F-4C2D-AB20-D1379C077238}" type="datetimeFigureOut">
              <a:rPr lang="it-IT" smtClean="0"/>
              <a:t>09/01/2022</a:t>
            </a:fld>
            <a:endParaRPr lang="it-IT"/>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48F366C-6D86-4F6C-9EBC-076FAF165CC2}" type="slidenum">
              <a:rPr lang="it-IT" smtClean="0"/>
              <a:t>‹N›</a:t>
            </a:fld>
            <a:endParaRPr lang="it-IT"/>
          </a:p>
        </p:txBody>
      </p:sp>
      <p:cxnSp>
        <p:nvCxnSpPr>
          <p:cNvPr id="10" name="Straight Connector 9"/>
          <p:cNvCxnSpPr/>
          <p:nvPr/>
        </p:nvCxnSpPr>
        <p:spPr>
          <a:xfrm>
            <a:off x="891540" y="14847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2722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2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2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2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2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www.w3schools.com/cssref/tryit.asp?filename=trycss3_align-content"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www.w3schools.com/cssref/playit.asp?filename=playcss_position&amp;preval=relativ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s://www.fontsquirrel.com/"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s://www.w3schools.com/cssref/css3_pr_text-decoration-color.asp" TargetMode="External"/><Relationship Id="rId2" Type="http://schemas.openxmlformats.org/officeDocument/2006/relationships/hyperlink" Target="https://www.w3schools.com/cssref/css3_pr_text-decoration-style.asp" TargetMode="External"/><Relationship Id="rId1" Type="http://schemas.openxmlformats.org/officeDocument/2006/relationships/slideLayout" Target="../slideLayouts/slideLayout2.xml"/><Relationship Id="rId4" Type="http://schemas.openxmlformats.org/officeDocument/2006/relationships/hyperlink" Target="https://www.w3schools.com/cssref/css3_pr_text-decoration-line.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 Id="rId4" Type="http://schemas.openxmlformats.org/officeDocument/2006/relationships/image" Target="../media/image44.png"/></Relationships>
</file>

<file path=ppt/slides/_rels/slide1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itoinesistente.i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html.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hyperlink" Target="https://developer.mozilla.org/en-US/docs/Web/CSS/background-cl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709A0F5-61BE-4D79-91E4-4A5B277E2455}"/>
              </a:ext>
            </a:extLst>
          </p:cNvPr>
          <p:cNvSpPr>
            <a:spLocks noGrp="1"/>
          </p:cNvSpPr>
          <p:nvPr>
            <p:ph type="ctrTitle"/>
          </p:nvPr>
        </p:nvSpPr>
        <p:spPr/>
        <p:txBody>
          <a:bodyPr/>
          <a:lstStyle/>
          <a:p>
            <a:r>
              <a:rPr lang="it-IT"/>
              <a:t>CSS 3</a:t>
            </a:r>
            <a:endParaRPr lang="it-IT" dirty="0"/>
          </a:p>
        </p:txBody>
      </p:sp>
    </p:spTree>
    <p:extLst>
      <p:ext uri="{BB962C8B-B14F-4D97-AF65-F5344CB8AC3E}">
        <p14:creationId xmlns:p14="http://schemas.microsoft.com/office/powerpoint/2010/main" val="532753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A23179-8155-4CE6-B5BF-E415CD77EC55}"/>
              </a:ext>
            </a:extLst>
          </p:cNvPr>
          <p:cNvSpPr>
            <a:spLocks noGrp="1"/>
          </p:cNvSpPr>
          <p:nvPr>
            <p:ph type="title"/>
          </p:nvPr>
        </p:nvSpPr>
        <p:spPr/>
        <p:txBody>
          <a:bodyPr/>
          <a:lstStyle/>
          <a:p>
            <a:r>
              <a:rPr lang="it-IT" dirty="0"/>
              <a:t>unità di misura</a:t>
            </a:r>
          </a:p>
        </p:txBody>
      </p:sp>
      <p:sp>
        <p:nvSpPr>
          <p:cNvPr id="3" name="Segnaposto contenuto 2">
            <a:extLst>
              <a:ext uri="{FF2B5EF4-FFF2-40B4-BE49-F238E27FC236}">
                <a16:creationId xmlns:a16="http://schemas.microsoft.com/office/drawing/2014/main" id="{740B9874-2349-4F15-A8C3-35E14C56229B}"/>
              </a:ext>
            </a:extLst>
          </p:cNvPr>
          <p:cNvSpPr>
            <a:spLocks noGrp="1"/>
          </p:cNvSpPr>
          <p:nvPr>
            <p:ph idx="1"/>
          </p:nvPr>
        </p:nvSpPr>
        <p:spPr>
          <a:xfrm>
            <a:off x="395536" y="1589055"/>
            <a:ext cx="8280919" cy="4504231"/>
          </a:xfrm>
        </p:spPr>
        <p:txBody>
          <a:bodyPr>
            <a:normAutofit/>
          </a:bodyPr>
          <a:lstStyle/>
          <a:p>
            <a:pPr marL="114300" indent="0">
              <a:buNone/>
            </a:pPr>
            <a:r>
              <a:rPr lang="it-IT" b="1" dirty="0"/>
              <a:t>i più utilizzati:</a:t>
            </a:r>
          </a:p>
          <a:p>
            <a:pPr marL="114300" indent="0">
              <a:buNone/>
            </a:pPr>
            <a:r>
              <a:rPr lang="it-IT" b="1" dirty="0" err="1"/>
              <a:t>px</a:t>
            </a:r>
            <a:r>
              <a:rPr lang="it-IT" b="1" dirty="0"/>
              <a:t>: </a:t>
            </a:r>
            <a:r>
              <a:rPr lang="it-IT" dirty="0"/>
              <a:t>unità più utilizzata ed ideale per gli schermi</a:t>
            </a:r>
          </a:p>
          <a:p>
            <a:pPr marL="114300" indent="0">
              <a:buNone/>
            </a:pPr>
            <a:r>
              <a:rPr lang="it-IT" b="1" dirty="0" err="1"/>
              <a:t>em:</a:t>
            </a:r>
            <a:r>
              <a:rPr lang="it-IT" dirty="0" err="1"/>
              <a:t>è</a:t>
            </a:r>
            <a:r>
              <a:rPr lang="it-IT" dirty="0"/>
              <a:t> relativa alla dimensione standard (2 </a:t>
            </a:r>
            <a:r>
              <a:rPr lang="it-IT" dirty="0" err="1"/>
              <a:t>em</a:t>
            </a:r>
            <a:r>
              <a:rPr lang="it-IT" dirty="0"/>
              <a:t>= 2 volte la dimensione dell'attuale dimensione del font)</a:t>
            </a:r>
          </a:p>
          <a:p>
            <a:pPr marL="114300" indent="0">
              <a:buNone/>
            </a:pPr>
            <a:endParaRPr lang="it-IT" b="1" dirty="0"/>
          </a:p>
          <a:p>
            <a:pPr marL="114300" indent="0">
              <a:buNone/>
            </a:pPr>
            <a:r>
              <a:rPr lang="it-IT" b="1" dirty="0"/>
              <a:t>Percentuale</a:t>
            </a:r>
          </a:p>
          <a:p>
            <a:r>
              <a:rPr lang="it-IT" dirty="0"/>
              <a:t>Un valore espresso in percentuale è da considerare sempre relativo rispetto ad un altro valore, in genere quello espresso per l’elemento parente. Si esprime con un valore numerico seguito (senza spazi) dal segno di percentuale: </a:t>
            </a:r>
            <a:r>
              <a:rPr lang="it-IT" dirty="0">
                <a:highlight>
                  <a:srgbClr val="FFFF00"/>
                </a:highlight>
              </a:rPr>
              <a:t>60%</a:t>
            </a:r>
            <a:r>
              <a:rPr lang="it-IT" dirty="0"/>
              <a:t> è pertanto corretto, </a:t>
            </a:r>
            <a:r>
              <a:rPr lang="it-IT" dirty="0">
                <a:highlight>
                  <a:srgbClr val="FFFF00"/>
                </a:highlight>
              </a:rPr>
              <a:t>60 %</a:t>
            </a:r>
            <a:r>
              <a:rPr lang="it-IT" dirty="0"/>
              <a:t> no.</a:t>
            </a:r>
          </a:p>
        </p:txBody>
      </p:sp>
      <p:sp>
        <p:nvSpPr>
          <p:cNvPr id="5" name="Rectangle 2">
            <a:extLst>
              <a:ext uri="{FF2B5EF4-FFF2-40B4-BE49-F238E27FC236}">
                <a16:creationId xmlns:a16="http://schemas.microsoft.com/office/drawing/2014/main" id="{CA3774AB-7370-4839-8DA1-8C7D9F37E1F5}"/>
              </a:ext>
            </a:extLst>
          </p:cNvPr>
          <p:cNvSpPr>
            <a:spLocks noChangeArrowheads="1"/>
          </p:cNvSpPr>
          <p:nvPr/>
        </p:nvSpPr>
        <p:spPr bwMode="auto">
          <a:xfrm>
            <a:off x="539552" y="4807965"/>
            <a:ext cx="6444208" cy="92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chemeClr val="tx1"/>
                </a:solidFill>
                <a:effectLst/>
                <a:highlight>
                  <a:srgbClr val="00FF00"/>
                </a:highlight>
                <a:latin typeface="Menlo"/>
              </a:rPr>
              <a:t>h1 { line-</a:t>
            </a:r>
            <a:r>
              <a:rPr kumimoji="0" lang="it-IT" altLang="it-IT" sz="1200" b="0" i="0" u="none" strike="noStrike" cap="none" normalizeH="0" baseline="0" dirty="0" err="1">
                <a:ln>
                  <a:noFill/>
                </a:ln>
                <a:solidFill>
                  <a:schemeClr val="tx1"/>
                </a:solidFill>
                <a:effectLst/>
                <a:highlight>
                  <a:srgbClr val="00FF00"/>
                </a:highlight>
                <a:latin typeface="Menlo"/>
              </a:rPr>
              <a:t>height</a:t>
            </a:r>
            <a:r>
              <a:rPr kumimoji="0" lang="it-IT" altLang="it-IT" sz="1200" b="0" i="0" u="none" strike="noStrike" cap="none" normalizeH="0" baseline="0" dirty="0">
                <a:ln>
                  <a:noFill/>
                </a:ln>
                <a:solidFill>
                  <a:schemeClr val="tx1"/>
                </a:solidFill>
                <a:effectLst/>
                <a:highlight>
                  <a:srgbClr val="00FF00"/>
                </a:highlight>
                <a:latin typeface="Menlo"/>
              </a:rPr>
              <a:t>: 1.2em }</a:t>
            </a:r>
            <a:endParaRPr kumimoji="0" lang="it-IT" altLang="it-IT" sz="600" b="0" i="0" u="none" strike="noStrike" cap="none" normalizeH="0" baseline="0" dirty="0">
              <a:ln>
                <a:noFill/>
              </a:ln>
              <a:solidFill>
                <a:schemeClr val="tx1"/>
              </a:solidFill>
              <a:effectLst/>
              <a:highlight>
                <a:srgbClr val="00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chemeClr val="tx1"/>
                </a:solidFill>
                <a:effectLst/>
                <a:highlight>
                  <a:srgbClr val="00FF00"/>
                </a:highlight>
                <a:latin typeface="medium-content-serif-font"/>
              </a:rPr>
              <a:t>Questa regola significa che la </a:t>
            </a:r>
            <a:r>
              <a:rPr kumimoji="0" lang="it-IT" altLang="it-IT" sz="1500" b="0" i="1" u="none" strike="noStrike" cap="none" normalizeH="0" baseline="0" dirty="0">
                <a:ln>
                  <a:noFill/>
                </a:ln>
                <a:solidFill>
                  <a:schemeClr val="tx1"/>
                </a:solidFill>
                <a:effectLst/>
                <a:highlight>
                  <a:srgbClr val="00FF00"/>
                </a:highlight>
                <a:latin typeface="medium-content-serif-font"/>
              </a:rPr>
              <a:t>line-</a:t>
            </a:r>
            <a:r>
              <a:rPr kumimoji="0" lang="it-IT" altLang="it-IT" sz="1500" b="0" i="1" u="none" strike="noStrike" cap="none" normalizeH="0" baseline="0" dirty="0" err="1">
                <a:ln>
                  <a:noFill/>
                </a:ln>
                <a:solidFill>
                  <a:schemeClr val="tx1"/>
                </a:solidFill>
                <a:effectLst/>
                <a:highlight>
                  <a:srgbClr val="00FF00"/>
                </a:highlight>
                <a:latin typeface="medium-content-serif-font"/>
              </a:rPr>
              <a:t>height</a:t>
            </a:r>
            <a:r>
              <a:rPr kumimoji="0" lang="it-IT" altLang="it-IT" sz="1500" b="0" i="0" u="none" strike="noStrike" cap="none" normalizeH="0" baseline="0" dirty="0">
                <a:ln>
                  <a:noFill/>
                </a:ln>
                <a:solidFill>
                  <a:schemeClr val="tx1"/>
                </a:solidFill>
                <a:effectLst/>
                <a:highlight>
                  <a:srgbClr val="00FF00"/>
                </a:highlight>
                <a:latin typeface="medium-content-serif-font"/>
              </a:rPr>
              <a:t> dell’elemento </a:t>
            </a:r>
            <a:r>
              <a:rPr kumimoji="0" lang="it-IT" altLang="it-IT" sz="1500" b="0" i="1" u="none" strike="noStrike" cap="none" normalizeH="0" baseline="0" dirty="0">
                <a:ln>
                  <a:noFill/>
                </a:ln>
                <a:solidFill>
                  <a:schemeClr val="tx1"/>
                </a:solidFill>
                <a:effectLst/>
                <a:highlight>
                  <a:srgbClr val="00FF00"/>
                </a:highlight>
                <a:latin typeface="medium-content-serif-font"/>
              </a:rPr>
              <a:t>h1</a:t>
            </a:r>
            <a:r>
              <a:rPr kumimoji="0" lang="it-IT" altLang="it-IT" sz="1500" b="0" i="0" u="none" strike="noStrike" cap="none" normalizeH="0" baseline="0" dirty="0">
                <a:ln>
                  <a:noFill/>
                </a:ln>
                <a:solidFill>
                  <a:schemeClr val="tx1"/>
                </a:solidFill>
                <a:effectLst/>
                <a:highlight>
                  <a:srgbClr val="00FF00"/>
                </a:highlight>
                <a:latin typeface="medium-content-serif-font"/>
              </a:rPr>
              <a:t> sarà del 20% superiore alla </a:t>
            </a:r>
            <a:r>
              <a:rPr kumimoji="0" lang="it-IT" altLang="it-IT" sz="1500" b="0" i="1" u="none" strike="noStrike" cap="none" normalizeH="0" baseline="0" dirty="0">
                <a:ln>
                  <a:noFill/>
                </a:ln>
                <a:solidFill>
                  <a:schemeClr val="tx1"/>
                </a:solidFill>
                <a:effectLst/>
                <a:highlight>
                  <a:srgbClr val="00FF00"/>
                </a:highlight>
                <a:latin typeface="medium-content-serif-font"/>
              </a:rPr>
              <a:t>font-size</a:t>
            </a:r>
            <a:r>
              <a:rPr kumimoji="0" lang="it-IT" altLang="it-IT" sz="1500" b="0" i="0" u="none" strike="noStrike" cap="none" normalizeH="0" baseline="0" dirty="0">
                <a:ln>
                  <a:noFill/>
                </a:ln>
                <a:solidFill>
                  <a:schemeClr val="tx1"/>
                </a:solidFill>
                <a:effectLst/>
                <a:highlight>
                  <a:srgbClr val="00FF00"/>
                </a:highlight>
                <a:latin typeface="medium-content-serif-font"/>
              </a:rPr>
              <a:t> dell’elemento h1.</a:t>
            </a:r>
            <a:endParaRPr kumimoji="0" lang="it-IT" altLang="it-IT" sz="1800" b="0" i="0" u="none" strike="noStrike" cap="none" normalizeH="0" baseline="0" dirty="0">
              <a:ln>
                <a:noFill/>
              </a:ln>
              <a:solidFill>
                <a:schemeClr val="tx1"/>
              </a:solidFill>
              <a:effectLst/>
              <a:highlight>
                <a:srgbClr val="00FF00"/>
              </a:highlight>
            </a:endParaRPr>
          </a:p>
        </p:txBody>
      </p:sp>
    </p:spTree>
    <p:extLst>
      <p:ext uri="{BB962C8B-B14F-4D97-AF65-F5344CB8AC3E}">
        <p14:creationId xmlns:p14="http://schemas.microsoft.com/office/powerpoint/2010/main" val="20735947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AD2386-2FF0-4783-A86C-48D8C0FF44F7}"/>
              </a:ext>
            </a:extLst>
          </p:cNvPr>
          <p:cNvSpPr>
            <a:spLocks noGrp="1"/>
          </p:cNvSpPr>
          <p:nvPr>
            <p:ph type="title"/>
          </p:nvPr>
        </p:nvSpPr>
        <p:spPr/>
        <p:txBody>
          <a:bodyPr/>
          <a:lstStyle/>
          <a:p>
            <a:r>
              <a:rPr lang="it-IT" dirty="0" err="1"/>
              <a:t>object-fit</a:t>
            </a:r>
            <a:endParaRPr lang="it-IT" dirty="0"/>
          </a:p>
        </p:txBody>
      </p:sp>
      <p:sp>
        <p:nvSpPr>
          <p:cNvPr id="3" name="Segnaposto contenuto 2">
            <a:extLst>
              <a:ext uri="{FF2B5EF4-FFF2-40B4-BE49-F238E27FC236}">
                <a16:creationId xmlns:a16="http://schemas.microsoft.com/office/drawing/2014/main" id="{96030165-3E59-42F4-B832-7DDE19279D20}"/>
              </a:ext>
            </a:extLst>
          </p:cNvPr>
          <p:cNvSpPr>
            <a:spLocks noGrp="1"/>
          </p:cNvSpPr>
          <p:nvPr>
            <p:ph idx="1"/>
          </p:nvPr>
        </p:nvSpPr>
        <p:spPr/>
        <p:txBody>
          <a:bodyPr/>
          <a:lstStyle/>
          <a:p>
            <a:r>
              <a:rPr lang="it-IT" dirty="0"/>
              <a:t>La proprietà CSS </a:t>
            </a:r>
            <a:r>
              <a:rPr lang="it-IT" dirty="0" err="1"/>
              <a:t>object-fit</a:t>
            </a:r>
            <a:r>
              <a:rPr lang="it-IT" dirty="0"/>
              <a:t> imposta come il contenuto di un elemento sostituito, come un &lt;</a:t>
            </a:r>
            <a:r>
              <a:rPr lang="it-IT" dirty="0" err="1"/>
              <a:t>img</a:t>
            </a:r>
            <a:r>
              <a:rPr lang="it-IT" dirty="0"/>
              <a:t>&gt; o un &lt;video&gt;, dovrebbe essere ridimensionato per adattarsi al suo contenitore.</a:t>
            </a:r>
          </a:p>
          <a:p>
            <a:r>
              <a:rPr lang="it-IT" dirty="0"/>
              <a:t>Possibili valori</a:t>
            </a:r>
          </a:p>
          <a:p>
            <a:r>
              <a:rPr lang="en-US" dirty="0"/>
              <a:t>object-fit: contain;</a:t>
            </a:r>
          </a:p>
          <a:p>
            <a:r>
              <a:rPr lang="en-US" dirty="0"/>
              <a:t>object-fit: cover;</a:t>
            </a:r>
          </a:p>
          <a:p>
            <a:r>
              <a:rPr lang="en-US" dirty="0"/>
              <a:t>object-fit: fill;</a:t>
            </a:r>
          </a:p>
          <a:p>
            <a:r>
              <a:rPr lang="en-US" dirty="0"/>
              <a:t>object-fit: none;</a:t>
            </a:r>
          </a:p>
          <a:p>
            <a:r>
              <a:rPr lang="en-US" dirty="0"/>
              <a:t>object-fit: scale-down;</a:t>
            </a:r>
            <a:endParaRPr lang="it-IT" dirty="0"/>
          </a:p>
        </p:txBody>
      </p:sp>
      <p:pic>
        <p:nvPicPr>
          <p:cNvPr id="7" name="Immagine 6">
            <a:extLst>
              <a:ext uri="{FF2B5EF4-FFF2-40B4-BE49-F238E27FC236}">
                <a16:creationId xmlns:a16="http://schemas.microsoft.com/office/drawing/2014/main" id="{80E58507-431D-40CB-94CA-F2A7AD7EA612}"/>
              </a:ext>
            </a:extLst>
          </p:cNvPr>
          <p:cNvPicPr>
            <a:picLocks noChangeAspect="1"/>
          </p:cNvPicPr>
          <p:nvPr/>
        </p:nvPicPr>
        <p:blipFill>
          <a:blip r:embed="rId2"/>
          <a:stretch>
            <a:fillRect/>
          </a:stretch>
        </p:blipFill>
        <p:spPr>
          <a:xfrm>
            <a:off x="4600690" y="2222468"/>
            <a:ext cx="4283694" cy="3861048"/>
          </a:xfrm>
          <a:prstGeom prst="rect">
            <a:avLst/>
          </a:prstGeom>
        </p:spPr>
      </p:pic>
    </p:spTree>
    <p:extLst>
      <p:ext uri="{BB962C8B-B14F-4D97-AF65-F5344CB8AC3E}">
        <p14:creationId xmlns:p14="http://schemas.microsoft.com/office/powerpoint/2010/main" val="37295391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07EAC0-DF4A-41E5-B15B-5E7F0DCC3556}"/>
              </a:ext>
            </a:extLst>
          </p:cNvPr>
          <p:cNvSpPr>
            <a:spLocks noGrp="1"/>
          </p:cNvSpPr>
          <p:nvPr>
            <p:ph type="title"/>
          </p:nvPr>
        </p:nvSpPr>
        <p:spPr/>
        <p:txBody>
          <a:bodyPr/>
          <a:lstStyle/>
          <a:p>
            <a:r>
              <a:rPr lang="it-IT" dirty="0" err="1"/>
              <a:t>object</a:t>
            </a:r>
            <a:r>
              <a:rPr lang="it-IT" dirty="0"/>
              <a:t>-position</a:t>
            </a:r>
            <a:br>
              <a:rPr lang="it-IT" dirty="0"/>
            </a:br>
            <a:endParaRPr lang="it-IT" dirty="0"/>
          </a:p>
        </p:txBody>
      </p:sp>
      <p:sp>
        <p:nvSpPr>
          <p:cNvPr id="3" name="Segnaposto contenuto 2">
            <a:extLst>
              <a:ext uri="{FF2B5EF4-FFF2-40B4-BE49-F238E27FC236}">
                <a16:creationId xmlns:a16="http://schemas.microsoft.com/office/drawing/2014/main" id="{318D762A-DDD8-4833-A99B-9B2300506036}"/>
              </a:ext>
            </a:extLst>
          </p:cNvPr>
          <p:cNvSpPr>
            <a:spLocks noGrp="1"/>
          </p:cNvSpPr>
          <p:nvPr>
            <p:ph idx="1"/>
          </p:nvPr>
        </p:nvSpPr>
        <p:spPr/>
        <p:txBody>
          <a:bodyPr/>
          <a:lstStyle/>
          <a:p>
            <a:r>
              <a:rPr lang="it-IT" dirty="0"/>
              <a:t>La proprietà CSS </a:t>
            </a:r>
            <a:r>
              <a:rPr lang="it-IT" dirty="0" err="1"/>
              <a:t>object</a:t>
            </a:r>
            <a:r>
              <a:rPr lang="it-IT" dirty="0"/>
              <a:t>-position specifica l'allineamento del contenuto dell'elemento sostituito selezionato all'interno della casella dell'elemento. </a:t>
            </a:r>
            <a:r>
              <a:rPr lang="it-IT" b="1" dirty="0"/>
              <a:t>Le aree del riquadro che non sono coperte dall'oggetto dell'elemento sostituito mostreranno lo sfondo dell'elemento</a:t>
            </a:r>
            <a:r>
              <a:rPr lang="it-IT" dirty="0"/>
              <a:t>.</a:t>
            </a:r>
          </a:p>
          <a:p>
            <a:endParaRPr lang="it-IT" dirty="0"/>
          </a:p>
          <a:p>
            <a:r>
              <a:rPr lang="it-IT" dirty="0" err="1"/>
              <a:t>object</a:t>
            </a:r>
            <a:r>
              <a:rPr lang="it-IT" dirty="0"/>
              <a:t>-position: center top;</a:t>
            </a:r>
          </a:p>
          <a:p>
            <a:r>
              <a:rPr lang="it-IT" dirty="0" err="1"/>
              <a:t>object</a:t>
            </a:r>
            <a:r>
              <a:rPr lang="it-IT" dirty="0"/>
              <a:t>-position: 100px 50px;</a:t>
            </a:r>
          </a:p>
          <a:p>
            <a:endParaRPr lang="it-IT" dirty="0"/>
          </a:p>
          <a:p>
            <a:r>
              <a:rPr lang="it-IT" b="0" dirty="0" err="1">
                <a:solidFill>
                  <a:srgbClr val="9CDCFE"/>
                </a:solidFill>
                <a:effectLst/>
                <a:latin typeface="Consolas" panose="020B0609020204030204" pitchFamily="49" charset="0"/>
              </a:rPr>
              <a:t>object</a:t>
            </a:r>
            <a:r>
              <a:rPr lang="it-IT" b="0" dirty="0">
                <a:solidFill>
                  <a:srgbClr val="9CDCFE"/>
                </a:solidFill>
                <a:effectLst/>
                <a:latin typeface="Consolas" panose="020B0609020204030204" pitchFamily="49" charset="0"/>
              </a:rPr>
              <a:t>-position</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100%</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100%</a:t>
            </a:r>
            <a:r>
              <a:rPr lang="it-IT" b="0" dirty="0">
                <a:solidFill>
                  <a:srgbClr val="D4D4D4"/>
                </a:solidFill>
                <a:effectLst/>
                <a:latin typeface="Consolas" panose="020B0609020204030204" pitchFamily="49" charset="0"/>
              </a:rPr>
              <a:t>; </a:t>
            </a:r>
          </a:p>
          <a:p>
            <a:r>
              <a:rPr lang="it-IT" dirty="0">
                <a:solidFill>
                  <a:srgbClr val="D4D4D4"/>
                </a:solidFill>
                <a:latin typeface="Consolas" panose="020B0609020204030204" pitchFamily="49" charset="0"/>
              </a:rPr>
              <a:t>Centra immagine nel contenitore</a:t>
            </a:r>
            <a:endParaRPr lang="it-IT" b="0" dirty="0">
              <a:solidFill>
                <a:srgbClr val="D4D4D4"/>
              </a:solidFill>
              <a:effectLst/>
              <a:latin typeface="Consolas" panose="020B0609020204030204" pitchFamily="49" charset="0"/>
            </a:endParaRPr>
          </a:p>
          <a:p>
            <a:endParaRPr lang="it-IT" dirty="0"/>
          </a:p>
        </p:txBody>
      </p:sp>
      <p:pic>
        <p:nvPicPr>
          <p:cNvPr id="9" name="Immagine 8">
            <a:extLst>
              <a:ext uri="{FF2B5EF4-FFF2-40B4-BE49-F238E27FC236}">
                <a16:creationId xmlns:a16="http://schemas.microsoft.com/office/drawing/2014/main" id="{7D74A4B8-9454-4AB8-B928-C4262B242D77}"/>
              </a:ext>
            </a:extLst>
          </p:cNvPr>
          <p:cNvPicPr>
            <a:picLocks noChangeAspect="1"/>
          </p:cNvPicPr>
          <p:nvPr/>
        </p:nvPicPr>
        <p:blipFill>
          <a:blip r:embed="rId2"/>
          <a:stretch>
            <a:fillRect/>
          </a:stretch>
        </p:blipFill>
        <p:spPr>
          <a:xfrm>
            <a:off x="5076056" y="2636912"/>
            <a:ext cx="3772167" cy="3717032"/>
          </a:xfrm>
          <a:prstGeom prst="rect">
            <a:avLst/>
          </a:prstGeom>
        </p:spPr>
      </p:pic>
      <p:pic>
        <p:nvPicPr>
          <p:cNvPr id="11" name="Immagine 10">
            <a:extLst>
              <a:ext uri="{FF2B5EF4-FFF2-40B4-BE49-F238E27FC236}">
                <a16:creationId xmlns:a16="http://schemas.microsoft.com/office/drawing/2014/main" id="{9D94E6E7-7481-447E-8255-EB71344D23DE}"/>
              </a:ext>
            </a:extLst>
          </p:cNvPr>
          <p:cNvPicPr>
            <a:picLocks noChangeAspect="1"/>
          </p:cNvPicPr>
          <p:nvPr/>
        </p:nvPicPr>
        <p:blipFill>
          <a:blip r:embed="rId3"/>
          <a:stretch>
            <a:fillRect/>
          </a:stretch>
        </p:blipFill>
        <p:spPr>
          <a:xfrm>
            <a:off x="195139" y="4889027"/>
            <a:ext cx="4952926" cy="1682368"/>
          </a:xfrm>
          <a:prstGeom prst="rect">
            <a:avLst/>
          </a:prstGeom>
        </p:spPr>
      </p:pic>
    </p:spTree>
    <p:extLst>
      <p:ext uri="{BB962C8B-B14F-4D97-AF65-F5344CB8AC3E}">
        <p14:creationId xmlns:p14="http://schemas.microsoft.com/office/powerpoint/2010/main" val="446863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6B0891-6A9F-4E5B-BA11-DE2EF7427D9B}"/>
              </a:ext>
            </a:extLst>
          </p:cNvPr>
          <p:cNvSpPr>
            <a:spLocks noGrp="1"/>
          </p:cNvSpPr>
          <p:nvPr>
            <p:ph type="title"/>
          </p:nvPr>
        </p:nvSpPr>
        <p:spPr/>
        <p:txBody>
          <a:bodyPr/>
          <a:lstStyle/>
          <a:p>
            <a:r>
              <a:rPr lang="it-IT" dirty="0"/>
              <a:t>Sprite e CSS</a:t>
            </a:r>
          </a:p>
        </p:txBody>
      </p:sp>
      <p:sp>
        <p:nvSpPr>
          <p:cNvPr id="3" name="Segnaposto contenuto 2">
            <a:extLst>
              <a:ext uri="{FF2B5EF4-FFF2-40B4-BE49-F238E27FC236}">
                <a16:creationId xmlns:a16="http://schemas.microsoft.com/office/drawing/2014/main" id="{F467C6F5-CFD3-45B3-A409-470E7A488D38}"/>
              </a:ext>
            </a:extLst>
          </p:cNvPr>
          <p:cNvSpPr>
            <a:spLocks noGrp="1"/>
          </p:cNvSpPr>
          <p:nvPr>
            <p:ph idx="1"/>
          </p:nvPr>
        </p:nvSpPr>
        <p:spPr/>
        <p:txBody>
          <a:bodyPr/>
          <a:lstStyle/>
          <a:p>
            <a:r>
              <a:rPr lang="it-IT" dirty="0"/>
              <a:t>Generatore: </a:t>
            </a:r>
            <a:r>
              <a:rPr lang="it-IT" b="1" dirty="0"/>
              <a:t>http://css.spritegen.com/</a:t>
            </a:r>
          </a:p>
          <a:p>
            <a:r>
              <a:rPr lang="it-IT" dirty="0"/>
              <a:t>Gli </a:t>
            </a:r>
            <a:r>
              <a:rPr lang="it-IT" dirty="0" err="1"/>
              <a:t>sprites</a:t>
            </a:r>
            <a:r>
              <a:rPr lang="it-IT" dirty="0"/>
              <a:t> CSS sono un modo per combinare insieme delle immagini al fine di ottimizzare il caricamento della pagina riducendo il numero di richieste HTTP al server</a:t>
            </a:r>
          </a:p>
          <a:p>
            <a:r>
              <a:rPr lang="it-IT" dirty="0"/>
              <a:t>1 l’immagine di base</a:t>
            </a:r>
          </a:p>
          <a:p>
            <a:endParaRPr lang="it-IT" dirty="0"/>
          </a:p>
          <a:p>
            <a:endParaRPr lang="it-IT" dirty="0"/>
          </a:p>
          <a:p>
            <a:r>
              <a:rPr lang="it-IT" dirty="0"/>
              <a:t>2 creare il rivelatore del nostro </a:t>
            </a:r>
            <a:r>
              <a:rPr lang="it-IT" dirty="0" err="1"/>
              <a:t>sprite</a:t>
            </a:r>
            <a:endParaRPr lang="it-IT" dirty="0"/>
          </a:p>
          <a:p>
            <a:r>
              <a:rPr lang="it-IT" dirty="0"/>
              <a:t> </a:t>
            </a:r>
            <a:r>
              <a:rPr lang="en-US" dirty="0"/>
              <a:t>.sprite {</a:t>
            </a:r>
            <a:r>
              <a:rPr lang="en-US" dirty="0" err="1"/>
              <a:t>background:url</a:t>
            </a:r>
            <a:r>
              <a:rPr lang="en-US" dirty="0"/>
              <a:t>(../images/mySprite.png);}</a:t>
            </a:r>
            <a:endParaRPr lang="it-IT" dirty="0"/>
          </a:p>
          <a:p>
            <a:endParaRPr lang="it-IT" dirty="0"/>
          </a:p>
        </p:txBody>
      </p:sp>
      <p:pic>
        <p:nvPicPr>
          <p:cNvPr id="15362" name="Picture 2" descr="screenshot">
            <a:extLst>
              <a:ext uri="{FF2B5EF4-FFF2-40B4-BE49-F238E27FC236}">
                <a16:creationId xmlns:a16="http://schemas.microsoft.com/office/drawing/2014/main" id="{46B26494-E3A2-4F1E-AC36-623B71157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753" y="2564904"/>
            <a:ext cx="3101330" cy="106685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screenshot">
            <a:extLst>
              <a:ext uri="{FF2B5EF4-FFF2-40B4-BE49-F238E27FC236}">
                <a16:creationId xmlns:a16="http://schemas.microsoft.com/office/drawing/2014/main" id="{9B4F0743-1A0E-4212-AF55-77EA7F881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621" y="4869160"/>
            <a:ext cx="3234427" cy="136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6781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A42BBD-C049-4DFD-AEBE-DF69D448A7F4}"/>
              </a:ext>
            </a:extLst>
          </p:cNvPr>
          <p:cNvSpPr>
            <a:spLocks noGrp="1"/>
          </p:cNvSpPr>
          <p:nvPr>
            <p:ph type="title"/>
          </p:nvPr>
        </p:nvSpPr>
        <p:spPr/>
        <p:txBody>
          <a:bodyPr/>
          <a:lstStyle/>
          <a:p>
            <a:r>
              <a:rPr lang="it-IT" dirty="0"/>
              <a:t>Sprite e CSS</a:t>
            </a:r>
          </a:p>
        </p:txBody>
      </p:sp>
      <p:sp>
        <p:nvSpPr>
          <p:cNvPr id="3" name="Segnaposto contenuto 2">
            <a:extLst>
              <a:ext uri="{FF2B5EF4-FFF2-40B4-BE49-F238E27FC236}">
                <a16:creationId xmlns:a16="http://schemas.microsoft.com/office/drawing/2014/main" id="{4DAFEE7C-A0E6-4661-B27A-E03CE123B4C0}"/>
              </a:ext>
            </a:extLst>
          </p:cNvPr>
          <p:cNvSpPr>
            <a:spLocks noGrp="1"/>
          </p:cNvSpPr>
          <p:nvPr>
            <p:ph sz="half" idx="1"/>
          </p:nvPr>
        </p:nvSpPr>
        <p:spPr/>
        <p:txBody>
          <a:bodyPr>
            <a:normAutofit fontScale="92500" lnSpcReduction="10000"/>
          </a:bodyPr>
          <a:lstStyle/>
          <a:p>
            <a:r>
              <a:rPr lang="it-IT" dirty="0"/>
              <a:t>.</a:t>
            </a:r>
            <a:r>
              <a:rPr lang="it-IT" dirty="0" err="1"/>
              <a:t>sprite</a:t>
            </a:r>
            <a:r>
              <a:rPr lang="it-IT" dirty="0"/>
              <a:t> {</a:t>
            </a:r>
            <a:r>
              <a:rPr lang="it-IT" dirty="0" err="1"/>
              <a:t>background:url</a:t>
            </a:r>
            <a:r>
              <a:rPr lang="it-IT" dirty="0"/>
              <a:t>(../images/mySprite.png);}</a:t>
            </a:r>
          </a:p>
          <a:p>
            <a:r>
              <a:rPr lang="it-IT" dirty="0"/>
              <a:t>    .</a:t>
            </a:r>
            <a:r>
              <a:rPr lang="it-IT" dirty="0" err="1"/>
              <a:t>monster</a:t>
            </a:r>
            <a:r>
              <a:rPr lang="it-IT" dirty="0"/>
              <a:t> {height:128px;}</a:t>
            </a:r>
          </a:p>
          <a:p>
            <a:r>
              <a:rPr lang="it-IT" dirty="0"/>
              <a:t>    .</a:t>
            </a:r>
            <a:r>
              <a:rPr lang="it-IT" dirty="0" err="1"/>
              <a:t>application</a:t>
            </a:r>
            <a:r>
              <a:rPr lang="it-IT" dirty="0"/>
              <a:t> {height:61px;}</a:t>
            </a:r>
          </a:p>
          <a:p>
            <a:r>
              <a:rPr lang="it-IT" dirty="0"/>
              <a:t>        /* </a:t>
            </a:r>
            <a:r>
              <a:rPr lang="it-IT" dirty="0" err="1"/>
              <a:t>Monsters</a:t>
            </a:r>
            <a:r>
              <a:rPr lang="it-IT" dirty="0"/>
              <a:t> */</a:t>
            </a:r>
          </a:p>
          <a:p>
            <a:r>
              <a:rPr lang="it-IT" dirty="0"/>
              <a:t>        .</a:t>
            </a:r>
            <a:r>
              <a:rPr lang="it-IT" dirty="0" err="1"/>
              <a:t>doctor</a:t>
            </a:r>
            <a:r>
              <a:rPr lang="it-IT" dirty="0"/>
              <a:t> {width:103px; background-position:-2px -2px;}</a:t>
            </a:r>
          </a:p>
          <a:p>
            <a:r>
              <a:rPr lang="it-IT" dirty="0"/>
              <a:t>        .octopus {width:89px; background-position:-106px -2px;}</a:t>
            </a:r>
          </a:p>
          <a:p>
            <a:r>
              <a:rPr lang="it-IT" dirty="0"/>
              <a:t>        .</a:t>
            </a:r>
            <a:r>
              <a:rPr lang="it-IT" dirty="0" err="1"/>
              <a:t>wolf</a:t>
            </a:r>
            <a:r>
              <a:rPr lang="it-IT" dirty="0"/>
              <a:t> {width:115px; background-position:-196px -2px;}</a:t>
            </a:r>
          </a:p>
          <a:p>
            <a:r>
              <a:rPr lang="it-IT" dirty="0"/>
              <a:t>        .star {width:126px; background-position:-312px -2px;}</a:t>
            </a:r>
          </a:p>
          <a:p>
            <a:r>
              <a:rPr lang="it-IT" dirty="0"/>
              <a:t>        .dog {width:128px; background-position:-439px -2px;}</a:t>
            </a:r>
          </a:p>
          <a:p>
            <a:r>
              <a:rPr lang="it-IT" dirty="0"/>
              <a:t>       </a:t>
            </a:r>
          </a:p>
        </p:txBody>
      </p:sp>
      <p:sp>
        <p:nvSpPr>
          <p:cNvPr id="5" name="Segnaposto contenuto 4">
            <a:extLst>
              <a:ext uri="{FF2B5EF4-FFF2-40B4-BE49-F238E27FC236}">
                <a16:creationId xmlns:a16="http://schemas.microsoft.com/office/drawing/2014/main" id="{CB26B724-8929-4D0D-9D3F-7C0F49673CFF}"/>
              </a:ext>
            </a:extLst>
          </p:cNvPr>
          <p:cNvSpPr>
            <a:spLocks noGrp="1"/>
          </p:cNvSpPr>
          <p:nvPr>
            <p:ph sz="half" idx="2"/>
          </p:nvPr>
        </p:nvSpPr>
        <p:spPr/>
        <p:txBody>
          <a:bodyPr>
            <a:normAutofit/>
          </a:bodyPr>
          <a:lstStyle/>
          <a:p>
            <a:r>
              <a:rPr lang="it-IT" dirty="0"/>
              <a:t>.</a:t>
            </a:r>
            <a:r>
              <a:rPr lang="it-IT" dirty="0" err="1"/>
              <a:t>css</a:t>
            </a:r>
            <a:r>
              <a:rPr lang="it-IT" dirty="0"/>
              <a:t> {width:61px; background-position:-2px -133px;}</a:t>
            </a:r>
          </a:p>
          <a:p>
            <a:r>
              <a:rPr lang="it-IT" dirty="0"/>
              <a:t>        .</a:t>
            </a:r>
            <a:r>
              <a:rPr lang="it-IT" dirty="0" err="1"/>
              <a:t>activityMonitor</a:t>
            </a:r>
            <a:r>
              <a:rPr lang="it-IT" dirty="0"/>
              <a:t> {width:58px; background-position:-64px -133px;}</a:t>
            </a:r>
          </a:p>
          <a:p>
            <a:r>
              <a:rPr lang="it-IT" dirty="0"/>
              <a:t>        .</a:t>
            </a:r>
            <a:r>
              <a:rPr lang="it-IT" dirty="0" err="1"/>
              <a:t>dashboard</a:t>
            </a:r>
            <a:r>
              <a:rPr lang="it-IT" dirty="0"/>
              <a:t> {width:51px; background-position:-123px -133px;}</a:t>
            </a:r>
          </a:p>
          <a:p>
            <a:r>
              <a:rPr lang="it-IT" dirty="0"/>
              <a:t>        .</a:t>
            </a:r>
            <a:r>
              <a:rPr lang="it-IT" dirty="0" err="1"/>
              <a:t>quicktime</a:t>
            </a:r>
            <a:r>
              <a:rPr lang="it-IT" dirty="0"/>
              <a:t> {width:53px; background-position:-175px -133px;}</a:t>
            </a:r>
          </a:p>
          <a:p>
            <a:r>
              <a:rPr lang="it-IT" dirty="0"/>
              <a:t>        .scanner {width:74px; background-position:-229px -133px;}</a:t>
            </a:r>
          </a:p>
        </p:txBody>
      </p:sp>
      <p:sp>
        <p:nvSpPr>
          <p:cNvPr id="6" name="Segnaposto contenuto 5">
            <a:extLst>
              <a:ext uri="{FF2B5EF4-FFF2-40B4-BE49-F238E27FC236}">
                <a16:creationId xmlns:a16="http://schemas.microsoft.com/office/drawing/2014/main" id="{CBC6E469-0FD5-42B6-8117-4532F2E2E216}"/>
              </a:ext>
            </a:extLst>
          </p:cNvPr>
          <p:cNvSpPr>
            <a:spLocks noGrp="1"/>
          </p:cNvSpPr>
          <p:nvPr>
            <p:ph sz="half" idx="13"/>
          </p:nvPr>
        </p:nvSpPr>
        <p:spPr/>
        <p:txBody>
          <a:bodyPr/>
          <a:lstStyle/>
          <a:p>
            <a:endParaRPr lang="it-IT"/>
          </a:p>
        </p:txBody>
      </p:sp>
    </p:spTree>
    <p:extLst>
      <p:ext uri="{BB962C8B-B14F-4D97-AF65-F5344CB8AC3E}">
        <p14:creationId xmlns:p14="http://schemas.microsoft.com/office/powerpoint/2010/main" val="18965660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404A3-C857-4E38-9CC2-4FAB7152CA31}"/>
              </a:ext>
            </a:extLst>
          </p:cNvPr>
          <p:cNvSpPr>
            <a:spLocks noGrp="1"/>
          </p:cNvSpPr>
          <p:nvPr>
            <p:ph type="title"/>
          </p:nvPr>
        </p:nvSpPr>
        <p:spPr/>
        <p:txBody>
          <a:bodyPr/>
          <a:lstStyle/>
          <a:p>
            <a:r>
              <a:rPr lang="it-IT" dirty="0"/>
              <a:t>Sprite: il codice HTML</a:t>
            </a:r>
          </a:p>
        </p:txBody>
      </p:sp>
      <p:sp>
        <p:nvSpPr>
          <p:cNvPr id="7" name="Segnaposto contenuto 6">
            <a:extLst>
              <a:ext uri="{FF2B5EF4-FFF2-40B4-BE49-F238E27FC236}">
                <a16:creationId xmlns:a16="http://schemas.microsoft.com/office/drawing/2014/main" id="{A7C5450C-50B9-4AB5-8165-9D346B41B9B2}"/>
              </a:ext>
            </a:extLst>
          </p:cNvPr>
          <p:cNvSpPr>
            <a:spLocks noGrp="1"/>
          </p:cNvSpPr>
          <p:nvPr>
            <p:ph idx="1"/>
          </p:nvPr>
        </p:nvSpPr>
        <p:spPr/>
        <p:txBody>
          <a:bodyPr>
            <a:normAutofit fontScale="85000" lnSpcReduction="10000"/>
          </a:bodyPr>
          <a:lstStyle/>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monster</a:t>
            </a:r>
            <a:r>
              <a:rPr lang="it-IT" dirty="0"/>
              <a:t> </a:t>
            </a:r>
            <a:r>
              <a:rPr lang="it-IT" dirty="0" err="1"/>
              <a:t>doctor</a:t>
            </a:r>
            <a:r>
              <a:rPr lang="it-IT" dirty="0"/>
              <a:t>" alt="</a:t>
            </a:r>
            <a:r>
              <a:rPr lang="it-IT" dirty="0" err="1"/>
              <a:t>Doctor</a:t>
            </a:r>
            <a:r>
              <a:rPr lang="it-IT" dirty="0"/>
              <a:t> Image" /&gt;</a:t>
            </a:r>
          </a:p>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monster</a:t>
            </a:r>
            <a:r>
              <a:rPr lang="it-IT" dirty="0"/>
              <a:t> octopus" alt="Octopus Image" /&gt;</a:t>
            </a:r>
          </a:p>
          <a:p>
            <a:r>
              <a:rPr lang="it-IT" dirty="0"/>
              <a:t> </a:t>
            </a:r>
          </a:p>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monster</a:t>
            </a:r>
            <a:r>
              <a:rPr lang="it-IT" dirty="0"/>
              <a:t> </a:t>
            </a:r>
            <a:r>
              <a:rPr lang="it-IT" dirty="0" err="1"/>
              <a:t>wolf</a:t>
            </a:r>
            <a:r>
              <a:rPr lang="it-IT" dirty="0"/>
              <a:t>" alt="</a:t>
            </a:r>
            <a:r>
              <a:rPr lang="it-IT" dirty="0" err="1"/>
              <a:t>Wolf</a:t>
            </a:r>
            <a:r>
              <a:rPr lang="it-IT" dirty="0"/>
              <a:t> Image" /&gt;</a:t>
            </a:r>
          </a:p>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monster</a:t>
            </a:r>
            <a:r>
              <a:rPr lang="it-IT" dirty="0"/>
              <a:t> star" alt="Star Image" /&gt;</a:t>
            </a:r>
          </a:p>
          <a:p>
            <a:r>
              <a:rPr lang="it-IT" dirty="0"/>
              <a:t> </a:t>
            </a:r>
          </a:p>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monster</a:t>
            </a:r>
            <a:r>
              <a:rPr lang="it-IT" dirty="0"/>
              <a:t> dog" alt="Dog Image" /&gt;</a:t>
            </a:r>
          </a:p>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application</a:t>
            </a:r>
            <a:r>
              <a:rPr lang="it-IT" dirty="0"/>
              <a:t> </a:t>
            </a:r>
            <a:r>
              <a:rPr lang="it-IT" dirty="0" err="1"/>
              <a:t>css</a:t>
            </a:r>
            <a:r>
              <a:rPr lang="it-IT" dirty="0"/>
              <a:t>" alt="</a:t>
            </a:r>
            <a:r>
              <a:rPr lang="it-IT" dirty="0" err="1"/>
              <a:t>Css</a:t>
            </a:r>
            <a:r>
              <a:rPr lang="it-IT" dirty="0"/>
              <a:t> Image" /&gt;</a:t>
            </a:r>
          </a:p>
          <a:p>
            <a:r>
              <a:rPr lang="it-IT" dirty="0"/>
              <a:t> </a:t>
            </a:r>
          </a:p>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application</a:t>
            </a:r>
            <a:r>
              <a:rPr lang="it-IT" dirty="0"/>
              <a:t> </a:t>
            </a:r>
            <a:r>
              <a:rPr lang="it-IT" dirty="0" err="1"/>
              <a:t>activityMonitor</a:t>
            </a:r>
            <a:r>
              <a:rPr lang="it-IT" dirty="0"/>
              <a:t>" alt="</a:t>
            </a:r>
            <a:r>
              <a:rPr lang="it-IT" dirty="0" err="1"/>
              <a:t>ActivityMonitor</a:t>
            </a:r>
            <a:r>
              <a:rPr lang="it-IT" dirty="0"/>
              <a:t> Image" /&gt;</a:t>
            </a:r>
          </a:p>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application</a:t>
            </a:r>
            <a:r>
              <a:rPr lang="it-IT" dirty="0"/>
              <a:t> </a:t>
            </a:r>
            <a:r>
              <a:rPr lang="it-IT" dirty="0" err="1"/>
              <a:t>dashboard</a:t>
            </a:r>
            <a:r>
              <a:rPr lang="it-IT" dirty="0"/>
              <a:t>" alt="Dashboard Image" /&gt;</a:t>
            </a:r>
          </a:p>
          <a:p>
            <a:r>
              <a:rPr lang="it-IT" dirty="0"/>
              <a:t> </a:t>
            </a:r>
          </a:p>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application</a:t>
            </a:r>
            <a:r>
              <a:rPr lang="it-IT" dirty="0"/>
              <a:t> </a:t>
            </a:r>
            <a:r>
              <a:rPr lang="it-IT" dirty="0" err="1"/>
              <a:t>quicktime</a:t>
            </a:r>
            <a:r>
              <a:rPr lang="it-IT" dirty="0"/>
              <a:t>" alt="</a:t>
            </a:r>
            <a:r>
              <a:rPr lang="it-IT" dirty="0" err="1"/>
              <a:t>Quicktime</a:t>
            </a:r>
            <a:r>
              <a:rPr lang="it-IT" dirty="0"/>
              <a:t> Image" /&gt;</a:t>
            </a:r>
          </a:p>
          <a:p>
            <a:r>
              <a:rPr lang="it-IT" dirty="0"/>
              <a:t>&lt;</a:t>
            </a:r>
            <a:r>
              <a:rPr lang="it-IT" dirty="0" err="1"/>
              <a:t>img</a:t>
            </a:r>
            <a:r>
              <a:rPr lang="it-IT" dirty="0"/>
              <a:t> </a:t>
            </a:r>
            <a:r>
              <a:rPr lang="it-IT" dirty="0" err="1"/>
              <a:t>src</a:t>
            </a:r>
            <a:r>
              <a:rPr lang="it-IT" dirty="0"/>
              <a:t>="images/transparent.gif" class="</a:t>
            </a:r>
            <a:r>
              <a:rPr lang="it-IT" dirty="0" err="1"/>
              <a:t>sprite</a:t>
            </a:r>
            <a:r>
              <a:rPr lang="it-IT" dirty="0"/>
              <a:t> </a:t>
            </a:r>
            <a:r>
              <a:rPr lang="it-IT" dirty="0" err="1"/>
              <a:t>application</a:t>
            </a:r>
            <a:r>
              <a:rPr lang="it-IT" dirty="0"/>
              <a:t> scanner" alt="Scanner Image" /&gt;</a:t>
            </a:r>
          </a:p>
          <a:p>
            <a:endParaRPr lang="it-IT" dirty="0"/>
          </a:p>
        </p:txBody>
      </p:sp>
    </p:spTree>
    <p:extLst>
      <p:ext uri="{BB962C8B-B14F-4D97-AF65-F5344CB8AC3E}">
        <p14:creationId xmlns:p14="http://schemas.microsoft.com/office/powerpoint/2010/main" val="12497412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177194-C7D9-42B1-B6C5-2DC81B6901C4}"/>
              </a:ext>
            </a:extLst>
          </p:cNvPr>
          <p:cNvSpPr>
            <a:spLocks noGrp="1"/>
          </p:cNvSpPr>
          <p:nvPr>
            <p:ph type="title"/>
          </p:nvPr>
        </p:nvSpPr>
        <p:spPr/>
        <p:txBody>
          <a:bodyPr/>
          <a:lstStyle/>
          <a:p>
            <a:r>
              <a:rPr lang="it-IT" dirty="0"/>
              <a:t>La proprietà display</a:t>
            </a:r>
          </a:p>
        </p:txBody>
      </p:sp>
      <p:sp>
        <p:nvSpPr>
          <p:cNvPr id="3" name="Segnaposto contenuto 2">
            <a:extLst>
              <a:ext uri="{FF2B5EF4-FFF2-40B4-BE49-F238E27FC236}">
                <a16:creationId xmlns:a16="http://schemas.microsoft.com/office/drawing/2014/main" id="{87DFA657-F7D9-4169-BBEE-1151C8155C85}"/>
              </a:ext>
            </a:extLst>
          </p:cNvPr>
          <p:cNvSpPr>
            <a:spLocks noGrp="1"/>
          </p:cNvSpPr>
          <p:nvPr>
            <p:ph idx="1"/>
          </p:nvPr>
        </p:nvSpPr>
        <p:spPr/>
        <p:txBody>
          <a:bodyPr>
            <a:normAutofit/>
          </a:bodyPr>
          <a:lstStyle/>
          <a:p>
            <a:r>
              <a:rPr lang="it-IT" dirty="0"/>
              <a:t>l valore può essere rappresentato unicamente da una parola chiave. Nella pratica comune, </a:t>
            </a:r>
          </a:p>
          <a:p>
            <a:r>
              <a:rPr lang="it-IT" sz="2800" b="1" dirty="0" err="1"/>
              <a:t>block</a:t>
            </a:r>
            <a:r>
              <a:rPr lang="it-IT" dirty="0"/>
              <a:t>	l’elemento viene reso come un elemento blocco</a:t>
            </a:r>
          </a:p>
          <a:p>
            <a:r>
              <a:rPr lang="it-IT" sz="2800" b="1" dirty="0" err="1"/>
              <a:t>inline</a:t>
            </a:r>
            <a:r>
              <a:rPr lang="it-IT" dirty="0"/>
              <a:t>	l’elemento a cui viene applicata assume le caratteristiche degli elementi </a:t>
            </a:r>
            <a:r>
              <a:rPr lang="it-IT" dirty="0" err="1"/>
              <a:t>inline</a:t>
            </a:r>
            <a:endParaRPr lang="it-IT" dirty="0"/>
          </a:p>
          <a:p>
            <a:r>
              <a:rPr lang="it-IT" sz="2800" b="1" dirty="0" err="1"/>
              <a:t>inline-block</a:t>
            </a:r>
            <a:r>
              <a:rPr lang="it-IT" dirty="0"/>
              <a:t>	l’elemento </a:t>
            </a:r>
            <a:r>
              <a:rPr lang="it-IT" b="1" dirty="0"/>
              <a:t>può assumere, come gli elementi blocco, dimensioni esplicite (larghezza e altezza), margini e </a:t>
            </a:r>
            <a:r>
              <a:rPr lang="it-IT" b="1" dirty="0" err="1"/>
              <a:t>padding</a:t>
            </a:r>
            <a:r>
              <a:rPr lang="it-IT" b="1" dirty="0"/>
              <a:t>, ma come tutti gli elementi </a:t>
            </a:r>
            <a:r>
              <a:rPr lang="it-IT" b="1" dirty="0" err="1"/>
              <a:t>inline</a:t>
            </a:r>
            <a:r>
              <a:rPr lang="it-IT" b="1" dirty="0"/>
              <a:t>, si disporrà orizzontalmente </a:t>
            </a:r>
            <a:r>
              <a:rPr lang="it-IT" dirty="0"/>
              <a:t>e non verticalmente, potendo essere circondato dal testo ed essendo sensibile all’allineamento verticale</a:t>
            </a:r>
          </a:p>
          <a:p>
            <a:r>
              <a:rPr lang="it-IT" sz="2800" b="1" dirty="0"/>
              <a:t>none</a:t>
            </a:r>
            <a:r>
              <a:rPr lang="it-IT" dirty="0"/>
              <a:t>	l’elemento non viene mostrato; o meglio: è come se non fosse nemmeno presente nel documento, in quanto non genera alcun box; l’uso del valore none è uno dei mezzi con cui, nei CSS, si può nascondere un elemento</a:t>
            </a:r>
          </a:p>
        </p:txBody>
      </p:sp>
      <p:pic>
        <p:nvPicPr>
          <p:cNvPr id="6" name="Immagine 5">
            <a:extLst>
              <a:ext uri="{FF2B5EF4-FFF2-40B4-BE49-F238E27FC236}">
                <a16:creationId xmlns:a16="http://schemas.microsoft.com/office/drawing/2014/main" id="{23E786FF-5E7E-4216-BC1C-A1DD7F956F50}"/>
              </a:ext>
            </a:extLst>
          </p:cNvPr>
          <p:cNvPicPr>
            <a:picLocks noChangeAspect="1"/>
          </p:cNvPicPr>
          <p:nvPr/>
        </p:nvPicPr>
        <p:blipFill>
          <a:blip r:embed="rId2"/>
          <a:stretch>
            <a:fillRect/>
          </a:stretch>
        </p:blipFill>
        <p:spPr>
          <a:xfrm>
            <a:off x="4527636" y="5759681"/>
            <a:ext cx="2957339" cy="875750"/>
          </a:xfrm>
          <a:prstGeom prst="rect">
            <a:avLst/>
          </a:prstGeom>
        </p:spPr>
      </p:pic>
    </p:spTree>
    <p:extLst>
      <p:ext uri="{BB962C8B-B14F-4D97-AF65-F5344CB8AC3E}">
        <p14:creationId xmlns:p14="http://schemas.microsoft.com/office/powerpoint/2010/main" val="9174670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ACBA60-E1DE-4626-B725-453DD1A76188}"/>
              </a:ext>
            </a:extLst>
          </p:cNvPr>
          <p:cNvSpPr>
            <a:spLocks noGrp="1"/>
          </p:cNvSpPr>
          <p:nvPr>
            <p:ph type="title"/>
          </p:nvPr>
        </p:nvSpPr>
        <p:spPr/>
        <p:txBody>
          <a:bodyPr/>
          <a:lstStyle/>
          <a:p>
            <a:r>
              <a:rPr lang="it-IT" dirty="0"/>
              <a:t>Float</a:t>
            </a:r>
          </a:p>
        </p:txBody>
      </p:sp>
      <p:sp>
        <p:nvSpPr>
          <p:cNvPr id="3" name="Segnaposto contenuto 2">
            <a:extLst>
              <a:ext uri="{FF2B5EF4-FFF2-40B4-BE49-F238E27FC236}">
                <a16:creationId xmlns:a16="http://schemas.microsoft.com/office/drawing/2014/main" id="{2AA7CE07-6796-4890-906C-2314DA707F2B}"/>
              </a:ext>
            </a:extLst>
          </p:cNvPr>
          <p:cNvSpPr>
            <a:spLocks noGrp="1"/>
          </p:cNvSpPr>
          <p:nvPr>
            <p:ph idx="1"/>
          </p:nvPr>
        </p:nvSpPr>
        <p:spPr/>
        <p:txBody>
          <a:bodyPr>
            <a:normAutofit fontScale="92500" lnSpcReduction="20000"/>
          </a:bodyPr>
          <a:lstStyle/>
          <a:p>
            <a:r>
              <a:rPr lang="it-IT" dirty="0"/>
              <a:t>float</a:t>
            </a:r>
          </a:p>
          <a:p>
            <a:r>
              <a:rPr lang="it-IT" dirty="0"/>
              <a:t>Con questa proprietà è possibile </a:t>
            </a:r>
            <a:r>
              <a:rPr lang="it-IT" b="1" dirty="0"/>
              <a:t>rimuovere un elemento dal normale flusso del documento</a:t>
            </a:r>
            <a:r>
              <a:rPr lang="it-IT" dirty="0"/>
              <a:t> e </a:t>
            </a:r>
            <a:r>
              <a:rPr lang="it-IT" dirty="0">
                <a:highlight>
                  <a:srgbClr val="FFFF00"/>
                </a:highlight>
              </a:rPr>
              <a:t>spostarlo su uno dei lati </a:t>
            </a:r>
            <a:r>
              <a:rPr lang="it-IT" dirty="0"/>
              <a:t>(destro o sinistro) </a:t>
            </a:r>
            <a:r>
              <a:rPr lang="it-IT" dirty="0">
                <a:highlight>
                  <a:srgbClr val="FFFF00"/>
                </a:highlight>
              </a:rPr>
              <a:t>del suo elemento contenitore</a:t>
            </a:r>
          </a:p>
          <a:p>
            <a:r>
              <a:rPr lang="it-IT" dirty="0"/>
              <a:t>selettore {float: valore;}</a:t>
            </a:r>
          </a:p>
          <a:p>
            <a:r>
              <a:rPr lang="it-IT" dirty="0"/>
              <a:t>float può assumere questo valori:</a:t>
            </a:r>
          </a:p>
          <a:p>
            <a:endParaRPr lang="it-IT" dirty="0"/>
          </a:p>
          <a:p>
            <a:r>
              <a:rPr lang="it-IT" dirty="0"/>
              <a:t>Valore	Descrizione</a:t>
            </a:r>
          </a:p>
          <a:p>
            <a:r>
              <a:rPr lang="it-IT" dirty="0" err="1"/>
              <a:t>left</a:t>
            </a:r>
            <a:r>
              <a:rPr lang="it-IT" dirty="0"/>
              <a:t>	l’elemento viene spostato sul lato sinistro del box contenitore, il contenuto scorre a destra</a:t>
            </a:r>
          </a:p>
          <a:p>
            <a:r>
              <a:rPr lang="it-IT" dirty="0"/>
              <a:t>right	l’elemento viene spostato sul lato destro, il contenuto scorre a sinistra</a:t>
            </a:r>
          </a:p>
          <a:p>
            <a:r>
              <a:rPr lang="it-IT" dirty="0"/>
              <a:t>none	valore iniziale e di default in mancanza di una dichiarazione esplicita; l’elemento mantiene la sua posizione normale</a:t>
            </a:r>
          </a:p>
          <a:p>
            <a:endParaRPr lang="it-IT" dirty="0"/>
          </a:p>
          <a:p>
            <a:r>
              <a:rPr lang="it-IT" dirty="0" err="1"/>
              <a:t>img</a:t>
            </a:r>
            <a:r>
              <a:rPr lang="it-IT" dirty="0"/>
              <a:t> {</a:t>
            </a:r>
          </a:p>
          <a:p>
            <a:r>
              <a:rPr lang="it-IT" dirty="0"/>
              <a:t>    float: </a:t>
            </a:r>
            <a:r>
              <a:rPr lang="it-IT" dirty="0" err="1"/>
              <a:t>left</a:t>
            </a:r>
            <a:r>
              <a:rPr lang="it-IT" dirty="0"/>
              <a:t>;</a:t>
            </a:r>
          </a:p>
          <a:p>
            <a:r>
              <a:rPr lang="it-IT" dirty="0"/>
              <a:t>}</a:t>
            </a:r>
          </a:p>
          <a:p>
            <a:r>
              <a:rPr lang="it-IT" dirty="0">
                <a:hlinkClick r:id="rId2"/>
              </a:rPr>
              <a:t>https://www.w3schools.com/cssref/tryit.asp?filename=trycss3_align-content</a:t>
            </a:r>
            <a:endParaRPr lang="it-IT" dirty="0"/>
          </a:p>
          <a:p>
            <a:endParaRPr lang="it-IT" dirty="0"/>
          </a:p>
        </p:txBody>
      </p:sp>
    </p:spTree>
    <p:extLst>
      <p:ext uri="{BB962C8B-B14F-4D97-AF65-F5344CB8AC3E}">
        <p14:creationId xmlns:p14="http://schemas.microsoft.com/office/powerpoint/2010/main" val="29218177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EDD56C-8F99-48BF-85BB-48664C11288B}"/>
              </a:ext>
            </a:extLst>
          </p:cNvPr>
          <p:cNvSpPr>
            <a:spLocks noGrp="1"/>
          </p:cNvSpPr>
          <p:nvPr>
            <p:ph type="title"/>
          </p:nvPr>
        </p:nvSpPr>
        <p:spPr/>
        <p:txBody>
          <a:bodyPr/>
          <a:lstStyle/>
          <a:p>
            <a:r>
              <a:rPr lang="it-IT" dirty="0" err="1"/>
              <a:t>clear</a:t>
            </a:r>
            <a:endParaRPr lang="it-IT" dirty="0"/>
          </a:p>
        </p:txBody>
      </p:sp>
      <p:sp>
        <p:nvSpPr>
          <p:cNvPr id="3" name="Segnaposto contenuto 2">
            <a:extLst>
              <a:ext uri="{FF2B5EF4-FFF2-40B4-BE49-F238E27FC236}">
                <a16:creationId xmlns:a16="http://schemas.microsoft.com/office/drawing/2014/main" id="{34F5782D-31C7-4B79-BD6D-D069AB5926F7}"/>
              </a:ext>
            </a:extLst>
          </p:cNvPr>
          <p:cNvSpPr>
            <a:spLocks noGrp="1"/>
          </p:cNvSpPr>
          <p:nvPr>
            <p:ph idx="1"/>
          </p:nvPr>
        </p:nvSpPr>
        <p:spPr/>
        <p:txBody>
          <a:bodyPr/>
          <a:lstStyle/>
          <a:p>
            <a:r>
              <a:rPr lang="it-IT" dirty="0"/>
              <a:t>La proprietà </a:t>
            </a:r>
            <a:r>
              <a:rPr lang="it-IT" dirty="0" err="1"/>
              <a:t>clear</a:t>
            </a:r>
            <a:r>
              <a:rPr lang="it-IT" dirty="0"/>
              <a:t> serve a </a:t>
            </a:r>
            <a:r>
              <a:rPr lang="it-IT" dirty="0">
                <a:highlight>
                  <a:srgbClr val="FFFF00"/>
                </a:highlight>
              </a:rPr>
              <a:t>impedire che al fianco di un elemento compaiano altri elementi con il float.</a:t>
            </a:r>
            <a:r>
              <a:rPr lang="it-IT" dirty="0"/>
              <a:t> Si applica solo agli elementi blocco e non è ereditata</a:t>
            </a:r>
          </a:p>
          <a:p>
            <a:endParaRPr lang="it-IT" dirty="0"/>
          </a:p>
          <a:p>
            <a:r>
              <a:rPr lang="it-IT" dirty="0"/>
              <a:t>selettore {</a:t>
            </a:r>
            <a:r>
              <a:rPr lang="it-IT" dirty="0" err="1"/>
              <a:t>clear</a:t>
            </a:r>
            <a:r>
              <a:rPr lang="it-IT" dirty="0"/>
              <a:t>: valore;}</a:t>
            </a:r>
          </a:p>
          <a:p>
            <a:r>
              <a:rPr lang="it-IT" dirty="0"/>
              <a:t>I valori possibili sono:</a:t>
            </a:r>
          </a:p>
          <a:p>
            <a:endParaRPr lang="it-IT" dirty="0"/>
          </a:p>
          <a:p>
            <a:r>
              <a:rPr lang="it-IT" dirty="0"/>
              <a:t>Valore	Descrizione</a:t>
            </a:r>
          </a:p>
          <a:p>
            <a:r>
              <a:rPr lang="it-IT" dirty="0"/>
              <a:t>none	gli elementi con float possono stare a destra e sinistra dell’elemento;</a:t>
            </a:r>
          </a:p>
          <a:p>
            <a:r>
              <a:rPr lang="it-IT" dirty="0" err="1"/>
              <a:t>left</a:t>
            </a:r>
            <a:r>
              <a:rPr lang="it-IT" dirty="0"/>
              <a:t>	si impedisce il posizionamento a sinistra di altri elementi;</a:t>
            </a:r>
          </a:p>
          <a:p>
            <a:r>
              <a:rPr lang="it-IT" dirty="0"/>
              <a:t>right	si impedisce il posizionamento a destra di altri elementi;</a:t>
            </a:r>
          </a:p>
          <a:p>
            <a:r>
              <a:rPr lang="it-IT" dirty="0" err="1"/>
              <a:t>both</a:t>
            </a:r>
            <a:r>
              <a:rPr lang="it-IT" dirty="0"/>
              <a:t>	si impedisce il posizionamento su entrambi i lati.</a:t>
            </a:r>
          </a:p>
        </p:txBody>
      </p:sp>
      <p:sp>
        <p:nvSpPr>
          <p:cNvPr id="4" name="Rettangolo 3">
            <a:extLst>
              <a:ext uri="{FF2B5EF4-FFF2-40B4-BE49-F238E27FC236}">
                <a16:creationId xmlns:a16="http://schemas.microsoft.com/office/drawing/2014/main" id="{9432800C-3782-4859-AF33-E2360557FD5F}"/>
              </a:ext>
            </a:extLst>
          </p:cNvPr>
          <p:cNvSpPr/>
          <p:nvPr/>
        </p:nvSpPr>
        <p:spPr>
          <a:xfrm>
            <a:off x="6876256" y="2276872"/>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ACDC99FD-CBCB-405E-8FB5-3EF7B0FA5EE2}"/>
              </a:ext>
            </a:extLst>
          </p:cNvPr>
          <p:cNvSpPr/>
          <p:nvPr/>
        </p:nvSpPr>
        <p:spPr>
          <a:xfrm>
            <a:off x="5628446" y="2852936"/>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219522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966E8-2D2F-45B6-89DD-7B337E8DED61}"/>
              </a:ext>
            </a:extLst>
          </p:cNvPr>
          <p:cNvSpPr>
            <a:spLocks noGrp="1"/>
          </p:cNvSpPr>
          <p:nvPr>
            <p:ph type="title"/>
          </p:nvPr>
        </p:nvSpPr>
        <p:spPr/>
        <p:txBody>
          <a:bodyPr/>
          <a:lstStyle/>
          <a:p>
            <a:r>
              <a:rPr lang="it-IT" dirty="0"/>
              <a:t>position</a:t>
            </a:r>
          </a:p>
        </p:txBody>
      </p:sp>
      <p:sp>
        <p:nvSpPr>
          <p:cNvPr id="3" name="Segnaposto contenuto 2">
            <a:extLst>
              <a:ext uri="{FF2B5EF4-FFF2-40B4-BE49-F238E27FC236}">
                <a16:creationId xmlns:a16="http://schemas.microsoft.com/office/drawing/2014/main" id="{39FA0C29-C6E1-450E-8518-CC854C364E66}"/>
              </a:ext>
            </a:extLst>
          </p:cNvPr>
          <p:cNvSpPr>
            <a:spLocks noGrp="1"/>
          </p:cNvSpPr>
          <p:nvPr>
            <p:ph idx="1"/>
          </p:nvPr>
        </p:nvSpPr>
        <p:spPr/>
        <p:txBody>
          <a:bodyPr>
            <a:normAutofit/>
          </a:bodyPr>
          <a:lstStyle/>
          <a:p>
            <a:r>
              <a:rPr lang="it-IT" dirty="0"/>
              <a:t>position è la proprietà fondamentale per la gestione della posizione degli elementi: determina la modalità di presentazione di un elemento sulla pagina. Si applica a tutti gli elementi e non è ereditata.</a:t>
            </a:r>
          </a:p>
          <a:p>
            <a:endParaRPr lang="it-IT" dirty="0"/>
          </a:p>
          <a:p>
            <a:r>
              <a:rPr lang="it-IT" dirty="0"/>
              <a:t>selettore {position: valore;}</a:t>
            </a:r>
          </a:p>
          <a:p>
            <a:r>
              <a:rPr lang="it-IT" dirty="0"/>
              <a:t>I valori con cui è possibile definire la modalità di posizionamento sono quattro:</a:t>
            </a:r>
          </a:p>
          <a:p>
            <a:endParaRPr lang="it-IT" dirty="0"/>
          </a:p>
          <a:p>
            <a:r>
              <a:rPr lang="it-IT" dirty="0" err="1"/>
              <a:t>static</a:t>
            </a:r>
            <a:r>
              <a:rPr lang="it-IT" dirty="0"/>
              <a:t>;</a:t>
            </a:r>
          </a:p>
          <a:p>
            <a:r>
              <a:rPr lang="it-IT" dirty="0"/>
              <a:t>relative;</a:t>
            </a:r>
          </a:p>
          <a:p>
            <a:r>
              <a:rPr lang="it-IT" dirty="0" err="1"/>
              <a:t>absolute</a:t>
            </a:r>
            <a:r>
              <a:rPr lang="it-IT" dirty="0"/>
              <a:t>;</a:t>
            </a:r>
          </a:p>
          <a:p>
            <a:r>
              <a:rPr lang="it-IT" dirty="0" err="1"/>
              <a:t>fixed</a:t>
            </a:r>
            <a:endParaRPr lang="it-IT" dirty="0"/>
          </a:p>
          <a:p>
            <a:r>
              <a:rPr lang="it-IT" dirty="0" err="1"/>
              <a:t>sticky</a:t>
            </a:r>
            <a:endParaRPr lang="it-IT" dirty="0"/>
          </a:p>
        </p:txBody>
      </p:sp>
    </p:spTree>
    <p:extLst>
      <p:ext uri="{BB962C8B-B14F-4D97-AF65-F5344CB8AC3E}">
        <p14:creationId xmlns:p14="http://schemas.microsoft.com/office/powerpoint/2010/main" val="22098343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6B9DB1-1DF7-4EE2-9F30-2D4BF297C181}"/>
              </a:ext>
            </a:extLst>
          </p:cNvPr>
          <p:cNvSpPr>
            <a:spLocks noGrp="1"/>
          </p:cNvSpPr>
          <p:nvPr>
            <p:ph type="title"/>
          </p:nvPr>
        </p:nvSpPr>
        <p:spPr/>
        <p:txBody>
          <a:bodyPr/>
          <a:lstStyle/>
          <a:p>
            <a:r>
              <a:rPr lang="it-IT" dirty="0"/>
              <a:t>position: </a:t>
            </a:r>
            <a:r>
              <a:rPr lang="it-IT" dirty="0" err="1"/>
              <a:t>static</a:t>
            </a:r>
            <a:endParaRPr lang="it-IT" dirty="0"/>
          </a:p>
        </p:txBody>
      </p:sp>
      <p:sp>
        <p:nvSpPr>
          <p:cNvPr id="3" name="Segnaposto contenuto 2">
            <a:extLst>
              <a:ext uri="{FF2B5EF4-FFF2-40B4-BE49-F238E27FC236}">
                <a16:creationId xmlns:a16="http://schemas.microsoft.com/office/drawing/2014/main" id="{24732A88-BBD4-4704-BB25-F2BF3AA8E632}"/>
              </a:ext>
            </a:extLst>
          </p:cNvPr>
          <p:cNvSpPr>
            <a:spLocks noGrp="1"/>
          </p:cNvSpPr>
          <p:nvPr>
            <p:ph idx="1"/>
          </p:nvPr>
        </p:nvSpPr>
        <p:spPr/>
        <p:txBody>
          <a:bodyPr/>
          <a:lstStyle/>
          <a:p>
            <a:r>
              <a:rPr lang="it-IT" dirty="0"/>
              <a:t>È il valore di default, quello predefinito per tutti gli elementi non posizionati secondo un altro metodo. </a:t>
            </a:r>
            <a:r>
              <a:rPr lang="it-IT" b="1" dirty="0"/>
              <a:t>Rappresenta la posizione normale che ciascuno di essi occupa nel flusso del documento.</a:t>
            </a:r>
          </a:p>
          <a:p>
            <a:r>
              <a:rPr lang="it-IT" dirty="0">
                <a:hlinkClick r:id="rId2"/>
              </a:rPr>
              <a:t>https://www.w3schools.com/cssref/playit.asp?filename=playcss_position&amp;preval=relative</a:t>
            </a:r>
            <a:endParaRPr lang="it-IT" dirty="0"/>
          </a:p>
          <a:p>
            <a:endParaRPr lang="it-IT" dirty="0"/>
          </a:p>
        </p:txBody>
      </p:sp>
    </p:spTree>
    <p:extLst>
      <p:ext uri="{BB962C8B-B14F-4D97-AF65-F5344CB8AC3E}">
        <p14:creationId xmlns:p14="http://schemas.microsoft.com/office/powerpoint/2010/main" val="141249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37EE75-4E42-4094-876B-C5D0D6998707}"/>
              </a:ext>
            </a:extLst>
          </p:cNvPr>
          <p:cNvSpPr>
            <a:spLocks noGrp="1"/>
          </p:cNvSpPr>
          <p:nvPr>
            <p:ph type="title"/>
          </p:nvPr>
        </p:nvSpPr>
        <p:spPr/>
        <p:txBody>
          <a:bodyPr/>
          <a:lstStyle/>
          <a:p>
            <a:r>
              <a:rPr lang="it-IT" dirty="0"/>
              <a:t>Unità </a:t>
            </a:r>
            <a:r>
              <a:rPr lang="it-IT" dirty="0" err="1"/>
              <a:t>em</a:t>
            </a:r>
            <a:r>
              <a:rPr lang="it-IT" dirty="0"/>
              <a:t> vs rem </a:t>
            </a:r>
          </a:p>
        </p:txBody>
      </p:sp>
      <p:sp>
        <p:nvSpPr>
          <p:cNvPr id="3" name="Segnaposto contenuto 2">
            <a:extLst>
              <a:ext uri="{FF2B5EF4-FFF2-40B4-BE49-F238E27FC236}">
                <a16:creationId xmlns:a16="http://schemas.microsoft.com/office/drawing/2014/main" id="{652A4F40-C786-48CE-8F8A-D929A2A0CEAC}"/>
              </a:ext>
            </a:extLst>
          </p:cNvPr>
          <p:cNvSpPr>
            <a:spLocks noGrp="1"/>
          </p:cNvSpPr>
          <p:nvPr>
            <p:ph idx="1"/>
          </p:nvPr>
        </p:nvSpPr>
        <p:spPr/>
        <p:txBody>
          <a:bodyPr>
            <a:normAutofit fontScale="85000" lnSpcReduction="20000"/>
          </a:bodyPr>
          <a:lstStyle/>
          <a:p>
            <a:r>
              <a:rPr lang="it-IT" dirty="0"/>
              <a:t>Quando si utilizzano unità </a:t>
            </a:r>
            <a:r>
              <a:rPr lang="it-IT" dirty="0">
                <a:highlight>
                  <a:srgbClr val="FFFF00"/>
                </a:highlight>
              </a:rPr>
              <a:t>rem</a:t>
            </a:r>
            <a:r>
              <a:rPr lang="it-IT" dirty="0"/>
              <a:t>, la dimensione in pixel in cui vengono tradotte dipende dalla dimensione del carattere </a:t>
            </a:r>
            <a:r>
              <a:rPr lang="it-IT" dirty="0">
                <a:highlight>
                  <a:srgbClr val="FFFF00"/>
                </a:highlight>
              </a:rPr>
              <a:t>dell'elemento principale della pagina</a:t>
            </a:r>
            <a:r>
              <a:rPr lang="it-IT" dirty="0"/>
              <a:t>, ovvero l'elemento </a:t>
            </a:r>
            <a:r>
              <a:rPr lang="it-IT" dirty="0">
                <a:highlight>
                  <a:srgbClr val="FFFF00"/>
                </a:highlight>
              </a:rPr>
              <a:t>html</a:t>
            </a:r>
            <a:r>
              <a:rPr lang="it-IT" dirty="0"/>
              <a:t>. Quella dimensione di carattere viene moltiplicata per qualsiasi numero stiate usando con le unità rem.</a:t>
            </a:r>
          </a:p>
          <a:p>
            <a:r>
              <a:rPr lang="it-IT" dirty="0"/>
              <a:t>Ad esempio, con una dimensione di carattere dell'elemento principale di 16px, 10rem sarebbe pari a 160px, cioè 10 x 16 = 160.</a:t>
            </a:r>
          </a:p>
          <a:p>
            <a:endParaRPr lang="it-IT" dirty="0"/>
          </a:p>
          <a:p>
            <a:r>
              <a:rPr lang="it-IT" dirty="0"/>
              <a:t>Quando si utilizzano unità </a:t>
            </a:r>
            <a:r>
              <a:rPr lang="it-IT" dirty="0" err="1"/>
              <a:t>em</a:t>
            </a:r>
            <a:r>
              <a:rPr lang="it-IT" dirty="0"/>
              <a:t>, il valore in pixel finale è una moltiplicazione della dimensione del font sull'elemento cui si applica lo stile.</a:t>
            </a:r>
          </a:p>
          <a:p>
            <a:r>
              <a:rPr lang="it-IT" dirty="0"/>
              <a:t>Ad esempio, se un div ha una dimensione di carattere di 18px, 10em sarebbe pari a 180px, cioè 10 x 18 = 180.</a:t>
            </a:r>
          </a:p>
          <a:p>
            <a:endParaRPr lang="it-IT" dirty="0"/>
          </a:p>
          <a:p>
            <a:r>
              <a:rPr lang="it-IT" dirty="0">
                <a:highlight>
                  <a:srgbClr val="00FF00"/>
                </a:highlight>
              </a:rPr>
              <a:t>Se imposto ad una proprietà ad esempio </a:t>
            </a:r>
            <a:r>
              <a:rPr lang="it-IT" dirty="0" err="1">
                <a:highlight>
                  <a:srgbClr val="00FF00"/>
                </a:highlight>
              </a:rPr>
              <a:t>height</a:t>
            </a:r>
            <a:r>
              <a:rPr lang="it-IT" dirty="0">
                <a:highlight>
                  <a:srgbClr val="00FF00"/>
                </a:highlight>
              </a:rPr>
              <a:t>: 4rem e il valore del font-size dell’elemento html è 12px, l’altezza del contenitore sarà 48px;</a:t>
            </a:r>
          </a:p>
          <a:p>
            <a:r>
              <a:rPr lang="it-IT" b="0" dirty="0">
                <a:solidFill>
                  <a:srgbClr val="D7BA7D"/>
                </a:solidFill>
                <a:effectLst/>
                <a:highlight>
                  <a:srgbClr val="000000"/>
                </a:highlight>
                <a:latin typeface="Consolas" panose="020B0609020204030204" pitchFamily="49" charset="0"/>
              </a:rPr>
              <a:t>html</a:t>
            </a:r>
            <a:r>
              <a:rPr lang="it-IT" b="0" dirty="0">
                <a:solidFill>
                  <a:srgbClr val="D4D4D4"/>
                </a:solidFill>
                <a:effectLst/>
                <a:highlight>
                  <a:srgbClr val="000000"/>
                </a:highlight>
                <a:latin typeface="Consolas" panose="020B0609020204030204" pitchFamily="49" charset="0"/>
              </a:rPr>
              <a:t>{</a:t>
            </a:r>
          </a:p>
          <a:p>
            <a:r>
              <a:rPr lang="it-IT" b="0" dirty="0">
                <a:solidFill>
                  <a:srgbClr val="D4D4D4"/>
                </a:solidFill>
                <a:effectLst/>
                <a:highlight>
                  <a:srgbClr val="000000"/>
                </a:highlight>
                <a:latin typeface="Consolas" panose="020B0609020204030204" pitchFamily="49" charset="0"/>
              </a:rPr>
              <a:t>    </a:t>
            </a:r>
            <a:r>
              <a:rPr lang="it-IT" b="0" dirty="0">
                <a:solidFill>
                  <a:srgbClr val="9CDCFE"/>
                </a:solidFill>
                <a:effectLst/>
                <a:highlight>
                  <a:srgbClr val="000000"/>
                </a:highlight>
                <a:latin typeface="Consolas" panose="020B0609020204030204" pitchFamily="49" charset="0"/>
              </a:rPr>
              <a:t>font-size</a:t>
            </a:r>
            <a:r>
              <a:rPr lang="it-IT" b="0" dirty="0">
                <a:solidFill>
                  <a:srgbClr val="D4D4D4"/>
                </a:solidFill>
                <a:effectLst/>
                <a:highlight>
                  <a:srgbClr val="000000"/>
                </a:highlight>
                <a:latin typeface="Consolas" panose="020B0609020204030204" pitchFamily="49" charset="0"/>
              </a:rPr>
              <a:t>: </a:t>
            </a:r>
            <a:r>
              <a:rPr lang="it-IT" b="0" dirty="0">
                <a:solidFill>
                  <a:srgbClr val="B5CEA8"/>
                </a:solidFill>
                <a:effectLst/>
                <a:highlight>
                  <a:srgbClr val="000000"/>
                </a:highlight>
                <a:latin typeface="Consolas" panose="020B0609020204030204" pitchFamily="49" charset="0"/>
              </a:rPr>
              <a:t>12px</a:t>
            </a:r>
            <a:r>
              <a:rPr lang="it-IT" b="0" dirty="0">
                <a:solidFill>
                  <a:srgbClr val="D4D4D4"/>
                </a:solidFill>
                <a:effectLst/>
                <a:highlight>
                  <a:srgbClr val="000000"/>
                </a:highlight>
                <a:latin typeface="Consolas" panose="020B0609020204030204" pitchFamily="49" charset="0"/>
              </a:rPr>
              <a:t>;</a:t>
            </a:r>
          </a:p>
          <a:p>
            <a:r>
              <a:rPr lang="it-IT" b="0" dirty="0">
                <a:solidFill>
                  <a:srgbClr val="D4D4D4"/>
                </a:solidFill>
                <a:effectLst/>
                <a:highlight>
                  <a:srgbClr val="000000"/>
                </a:highlight>
                <a:latin typeface="Consolas" panose="020B0609020204030204" pitchFamily="49" charset="0"/>
              </a:rPr>
              <a:t>}</a:t>
            </a:r>
          </a:p>
          <a:p>
            <a:r>
              <a:rPr lang="it-IT" b="0" dirty="0">
                <a:solidFill>
                  <a:srgbClr val="D7BA7D"/>
                </a:solidFill>
                <a:effectLst/>
                <a:highlight>
                  <a:srgbClr val="000000"/>
                </a:highlight>
                <a:latin typeface="Consolas" panose="020B0609020204030204" pitchFamily="49" charset="0"/>
              </a:rPr>
              <a:t>div</a:t>
            </a:r>
            <a:r>
              <a:rPr lang="it-IT" b="0" dirty="0">
                <a:solidFill>
                  <a:srgbClr val="D4D4D4"/>
                </a:solidFill>
                <a:effectLst/>
                <a:highlight>
                  <a:srgbClr val="000000"/>
                </a:highlight>
                <a:latin typeface="Consolas" panose="020B0609020204030204" pitchFamily="49" charset="0"/>
              </a:rPr>
              <a:t>{</a:t>
            </a:r>
          </a:p>
          <a:p>
            <a:r>
              <a:rPr lang="it-IT" b="0" dirty="0">
                <a:solidFill>
                  <a:srgbClr val="D4D4D4"/>
                </a:solidFill>
                <a:effectLst/>
                <a:highlight>
                  <a:srgbClr val="000000"/>
                </a:highlight>
                <a:latin typeface="Consolas" panose="020B0609020204030204" pitchFamily="49" charset="0"/>
              </a:rPr>
              <a:t>    </a:t>
            </a:r>
            <a:r>
              <a:rPr lang="it-IT" b="0" dirty="0">
                <a:solidFill>
                  <a:srgbClr val="9CDCFE"/>
                </a:solidFill>
                <a:effectLst/>
                <a:highlight>
                  <a:srgbClr val="000000"/>
                </a:highlight>
                <a:latin typeface="Consolas" panose="020B0609020204030204" pitchFamily="49" charset="0"/>
              </a:rPr>
              <a:t>min-</a:t>
            </a:r>
            <a:r>
              <a:rPr lang="it-IT" b="0" dirty="0" err="1">
                <a:solidFill>
                  <a:srgbClr val="9CDCFE"/>
                </a:solidFill>
                <a:effectLst/>
                <a:highlight>
                  <a:srgbClr val="000000"/>
                </a:highlight>
                <a:latin typeface="Consolas" panose="020B0609020204030204" pitchFamily="49" charset="0"/>
              </a:rPr>
              <a:t>height</a:t>
            </a:r>
            <a:r>
              <a:rPr lang="it-IT" b="0" dirty="0">
                <a:solidFill>
                  <a:srgbClr val="D4D4D4"/>
                </a:solidFill>
                <a:effectLst/>
                <a:highlight>
                  <a:srgbClr val="000000"/>
                </a:highlight>
                <a:latin typeface="Consolas" panose="020B0609020204030204" pitchFamily="49" charset="0"/>
              </a:rPr>
              <a:t>: </a:t>
            </a:r>
            <a:r>
              <a:rPr lang="it-IT" b="0" dirty="0">
                <a:solidFill>
                  <a:srgbClr val="B5CEA8"/>
                </a:solidFill>
                <a:effectLst/>
                <a:highlight>
                  <a:srgbClr val="000000"/>
                </a:highlight>
                <a:latin typeface="Consolas" panose="020B0609020204030204" pitchFamily="49" charset="0"/>
              </a:rPr>
              <a:t>4rem</a:t>
            </a:r>
            <a:r>
              <a:rPr lang="it-IT" b="0" dirty="0">
                <a:solidFill>
                  <a:srgbClr val="D4D4D4"/>
                </a:solidFill>
                <a:effectLst/>
                <a:highlight>
                  <a:srgbClr val="000000"/>
                </a:highlight>
                <a:latin typeface="Consolas" panose="020B0609020204030204" pitchFamily="49" charset="0"/>
              </a:rPr>
              <a:t>; </a:t>
            </a:r>
            <a:r>
              <a:rPr lang="it-IT" b="0" dirty="0">
                <a:solidFill>
                  <a:srgbClr val="6A9955"/>
                </a:solidFill>
                <a:effectLst/>
                <a:highlight>
                  <a:srgbClr val="000000"/>
                </a:highlight>
                <a:latin typeface="Consolas" panose="020B0609020204030204" pitchFamily="49" charset="0"/>
              </a:rPr>
              <a:t>/*=48px*/</a:t>
            </a:r>
            <a:endParaRPr lang="it-IT" b="0" dirty="0">
              <a:solidFill>
                <a:srgbClr val="D4D4D4"/>
              </a:solidFill>
              <a:effectLst/>
              <a:highlight>
                <a:srgbClr val="000000"/>
              </a:highlight>
              <a:latin typeface="Consolas" panose="020B0609020204030204" pitchFamily="49" charset="0"/>
            </a:endParaRPr>
          </a:p>
          <a:p>
            <a:r>
              <a:rPr lang="it-IT" b="0" dirty="0">
                <a:solidFill>
                  <a:srgbClr val="D4D4D4"/>
                </a:solidFill>
                <a:effectLst/>
                <a:highlight>
                  <a:srgbClr val="000000"/>
                </a:highlight>
                <a:latin typeface="Consolas" panose="020B0609020204030204" pitchFamily="49" charset="0"/>
              </a:rPr>
              <a:t>}</a:t>
            </a:r>
          </a:p>
          <a:p>
            <a:endParaRPr lang="it-IT" dirty="0">
              <a:highlight>
                <a:srgbClr val="00FF00"/>
              </a:highlight>
            </a:endParaRPr>
          </a:p>
        </p:txBody>
      </p:sp>
    </p:spTree>
    <p:extLst>
      <p:ext uri="{BB962C8B-B14F-4D97-AF65-F5344CB8AC3E}">
        <p14:creationId xmlns:p14="http://schemas.microsoft.com/office/powerpoint/2010/main" val="13003876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F70B82-8FE9-4F52-8DBB-E1BE14F4AB42}"/>
              </a:ext>
            </a:extLst>
          </p:cNvPr>
          <p:cNvSpPr>
            <a:spLocks noGrp="1"/>
          </p:cNvSpPr>
          <p:nvPr>
            <p:ph type="title"/>
          </p:nvPr>
        </p:nvSpPr>
        <p:spPr/>
        <p:txBody>
          <a:bodyPr/>
          <a:lstStyle/>
          <a:p>
            <a:r>
              <a:rPr lang="it-IT" dirty="0"/>
              <a:t>position: relative</a:t>
            </a:r>
          </a:p>
        </p:txBody>
      </p:sp>
      <p:sp>
        <p:nvSpPr>
          <p:cNvPr id="3" name="Segnaposto contenuto 2">
            <a:extLst>
              <a:ext uri="{FF2B5EF4-FFF2-40B4-BE49-F238E27FC236}">
                <a16:creationId xmlns:a16="http://schemas.microsoft.com/office/drawing/2014/main" id="{CBB527C8-5148-45EA-841B-C17A8D7ADCDA}"/>
              </a:ext>
            </a:extLst>
          </p:cNvPr>
          <p:cNvSpPr>
            <a:spLocks noGrp="1"/>
          </p:cNvSpPr>
          <p:nvPr>
            <p:ph idx="1"/>
          </p:nvPr>
        </p:nvSpPr>
        <p:spPr/>
        <p:txBody>
          <a:bodyPr/>
          <a:lstStyle/>
          <a:p>
            <a:r>
              <a:rPr lang="it-IT" dirty="0"/>
              <a:t>L’elemento viene posizionato </a:t>
            </a:r>
            <a:r>
              <a:rPr lang="it-IT" b="1" dirty="0"/>
              <a:t>relativamente al suo box contenitore</a:t>
            </a:r>
            <a:r>
              <a:rPr lang="it-IT" dirty="0"/>
              <a:t>. La posizione viene impostata con le proprietà top, </a:t>
            </a:r>
            <a:r>
              <a:rPr lang="it-IT" dirty="0" err="1"/>
              <a:t>left</a:t>
            </a:r>
            <a:r>
              <a:rPr lang="it-IT" dirty="0"/>
              <a:t>, bottom o right</a:t>
            </a:r>
          </a:p>
        </p:txBody>
      </p:sp>
    </p:spTree>
    <p:extLst>
      <p:ext uri="{BB962C8B-B14F-4D97-AF65-F5344CB8AC3E}">
        <p14:creationId xmlns:p14="http://schemas.microsoft.com/office/powerpoint/2010/main" val="31699865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074568-5AA7-4F73-8AE4-272B75FEF7EB}"/>
              </a:ext>
            </a:extLst>
          </p:cNvPr>
          <p:cNvSpPr>
            <a:spLocks noGrp="1"/>
          </p:cNvSpPr>
          <p:nvPr>
            <p:ph type="title"/>
          </p:nvPr>
        </p:nvSpPr>
        <p:spPr>
          <a:xfrm>
            <a:off x="457200" y="209324"/>
            <a:ext cx="7620000" cy="1143000"/>
          </a:xfrm>
        </p:spPr>
        <p:txBody>
          <a:bodyPr/>
          <a:lstStyle/>
          <a:p>
            <a:r>
              <a:rPr lang="it-IT" dirty="0"/>
              <a:t>position: </a:t>
            </a:r>
            <a:r>
              <a:rPr lang="it-IT" dirty="0" err="1"/>
              <a:t>absolute</a:t>
            </a:r>
            <a:endParaRPr lang="it-IT" dirty="0"/>
          </a:p>
        </p:txBody>
      </p:sp>
      <p:sp>
        <p:nvSpPr>
          <p:cNvPr id="3" name="Segnaposto contenuto 2">
            <a:extLst>
              <a:ext uri="{FF2B5EF4-FFF2-40B4-BE49-F238E27FC236}">
                <a16:creationId xmlns:a16="http://schemas.microsoft.com/office/drawing/2014/main" id="{D8AEF37B-C27E-4F9C-8DA4-A9B3778DB62A}"/>
              </a:ext>
            </a:extLst>
          </p:cNvPr>
          <p:cNvSpPr>
            <a:spLocks noGrp="1"/>
          </p:cNvSpPr>
          <p:nvPr>
            <p:ph idx="1"/>
          </p:nvPr>
        </p:nvSpPr>
        <p:spPr/>
        <p:txBody>
          <a:bodyPr>
            <a:normAutofit fontScale="92500" lnSpcReduction="10000"/>
          </a:bodyPr>
          <a:lstStyle/>
          <a:p>
            <a:r>
              <a:rPr lang="it-IT" dirty="0"/>
              <a:t>L’elemento, o meglio, il box dell’elemento, viene rimosso dal flusso del documento ed è posizionato in base ai valori forniti con le proprietà top, </a:t>
            </a:r>
            <a:r>
              <a:rPr lang="it-IT" dirty="0" err="1"/>
              <a:t>left</a:t>
            </a:r>
            <a:r>
              <a:rPr lang="it-IT" dirty="0"/>
              <a:t>, bottom o right.</a:t>
            </a:r>
          </a:p>
          <a:p>
            <a:endParaRPr lang="it-IT" dirty="0"/>
          </a:p>
          <a:p>
            <a:r>
              <a:rPr lang="it-IT" dirty="0"/>
              <a:t>Il posizionamento assoluto (position: </a:t>
            </a:r>
            <a:r>
              <a:rPr lang="it-IT" dirty="0" err="1"/>
              <a:t>absolute</a:t>
            </a:r>
            <a:r>
              <a:rPr lang="it-IT" dirty="0"/>
              <a:t>;) avviene sempre rispetto </a:t>
            </a:r>
            <a:r>
              <a:rPr lang="it-IT" b="1" dirty="0"/>
              <a:t>al box contenitore dell’elemento</a:t>
            </a:r>
            <a:r>
              <a:rPr lang="it-IT" dirty="0"/>
              <a:t>. Questo è rappresentato dal </a:t>
            </a:r>
            <a:r>
              <a:rPr lang="it-IT" b="1" dirty="0"/>
              <a:t>primo elemento antenato (</a:t>
            </a:r>
            <a:r>
              <a:rPr lang="it-IT" b="1" dirty="0" err="1"/>
              <a:t>ancestor</a:t>
            </a:r>
            <a:r>
              <a:rPr lang="it-IT" b="1" dirty="0"/>
              <a:t>) che abbia un posizionamento </a:t>
            </a:r>
            <a:r>
              <a:rPr lang="it-IT" b="1" dirty="0">
                <a:highlight>
                  <a:srgbClr val="FFFF00"/>
                </a:highlight>
              </a:rPr>
              <a:t>diverso da </a:t>
            </a:r>
            <a:r>
              <a:rPr lang="it-IT" b="1" dirty="0" err="1">
                <a:highlight>
                  <a:srgbClr val="FFFF00"/>
                </a:highlight>
              </a:rPr>
              <a:t>static</a:t>
            </a:r>
            <a:endParaRPr lang="it-IT" b="1" dirty="0">
              <a:highlight>
                <a:srgbClr val="FFFF00"/>
              </a:highlight>
            </a:endParaRPr>
          </a:p>
          <a:p>
            <a:endParaRPr lang="it-IT" dirty="0"/>
          </a:p>
          <a:p>
            <a:r>
              <a:rPr lang="it-IT" dirty="0"/>
              <a:t>Se tale elemento non esiste il posizionamento assoluto avviene in base all’elemento radice html</a:t>
            </a:r>
          </a:p>
          <a:p>
            <a:endParaRPr lang="it-IT" dirty="0"/>
          </a:p>
          <a:p>
            <a:r>
              <a:rPr lang="it-IT" dirty="0"/>
              <a:t>#box-1 {position: relative;}</a:t>
            </a:r>
          </a:p>
          <a:p>
            <a:r>
              <a:rPr lang="it-IT" dirty="0"/>
              <a:t>#box-2 {</a:t>
            </a:r>
          </a:p>
          <a:p>
            <a:r>
              <a:rPr lang="it-IT" dirty="0"/>
              <a:t> position: </a:t>
            </a:r>
            <a:r>
              <a:rPr lang="it-IT" dirty="0" err="1"/>
              <a:t>absolute</a:t>
            </a:r>
            <a:r>
              <a:rPr lang="it-IT" dirty="0"/>
              <a:t>;</a:t>
            </a:r>
          </a:p>
          <a:p>
            <a:r>
              <a:rPr lang="it-IT" dirty="0"/>
              <a:t> top: 0;</a:t>
            </a:r>
          </a:p>
          <a:p>
            <a:r>
              <a:rPr lang="it-IT" dirty="0"/>
              <a:t> </a:t>
            </a:r>
            <a:r>
              <a:rPr lang="it-IT" dirty="0" err="1"/>
              <a:t>left</a:t>
            </a:r>
            <a:r>
              <a:rPr lang="it-IT" dirty="0"/>
              <a:t>: 20px</a:t>
            </a:r>
          </a:p>
          <a:p>
            <a:r>
              <a:rPr lang="it-IT" dirty="0"/>
              <a:t>}</a:t>
            </a:r>
          </a:p>
        </p:txBody>
      </p:sp>
    </p:spTree>
    <p:extLst>
      <p:ext uri="{BB962C8B-B14F-4D97-AF65-F5344CB8AC3E}">
        <p14:creationId xmlns:p14="http://schemas.microsoft.com/office/powerpoint/2010/main" val="1816085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E4B798-59E9-47F5-899F-46F0D1C7DEB9}"/>
              </a:ext>
            </a:extLst>
          </p:cNvPr>
          <p:cNvSpPr>
            <a:spLocks noGrp="1"/>
          </p:cNvSpPr>
          <p:nvPr>
            <p:ph type="title"/>
          </p:nvPr>
        </p:nvSpPr>
        <p:spPr/>
        <p:txBody>
          <a:bodyPr/>
          <a:lstStyle/>
          <a:p>
            <a:r>
              <a:rPr lang="it-IT" dirty="0"/>
              <a:t>position: </a:t>
            </a:r>
            <a:r>
              <a:rPr lang="it-IT" dirty="0" err="1"/>
              <a:t>fixed</a:t>
            </a:r>
            <a:endParaRPr lang="it-IT" dirty="0"/>
          </a:p>
        </p:txBody>
      </p:sp>
      <p:sp>
        <p:nvSpPr>
          <p:cNvPr id="3" name="Segnaposto contenuto 2">
            <a:extLst>
              <a:ext uri="{FF2B5EF4-FFF2-40B4-BE49-F238E27FC236}">
                <a16:creationId xmlns:a16="http://schemas.microsoft.com/office/drawing/2014/main" id="{7EE9FDEF-8EAF-4E48-B301-8299923D17F8}"/>
              </a:ext>
            </a:extLst>
          </p:cNvPr>
          <p:cNvSpPr>
            <a:spLocks noGrp="1"/>
          </p:cNvSpPr>
          <p:nvPr>
            <p:ph idx="1"/>
          </p:nvPr>
        </p:nvSpPr>
        <p:spPr/>
        <p:txBody>
          <a:bodyPr/>
          <a:lstStyle/>
          <a:p>
            <a:r>
              <a:rPr lang="it-IT" dirty="0"/>
              <a:t>Usando questo valore, il box dell’elemento viene, come per </a:t>
            </a:r>
            <a:r>
              <a:rPr lang="it-IT" dirty="0" err="1"/>
              <a:t>absolute</a:t>
            </a:r>
            <a:r>
              <a:rPr lang="it-IT" dirty="0"/>
              <a:t>, sottratto al normale flusso del documento. La differenza sta nel fatto che per </a:t>
            </a:r>
            <a:r>
              <a:rPr lang="it-IT" dirty="0" err="1"/>
              <a:t>fixed</a:t>
            </a:r>
            <a:r>
              <a:rPr lang="it-IT" dirty="0"/>
              <a:t> il box contenitore è sempre la cosiddetta </a:t>
            </a:r>
            <a:r>
              <a:rPr lang="it-IT" b="1" dirty="0" err="1"/>
              <a:t>viewport</a:t>
            </a:r>
            <a:r>
              <a:rPr lang="it-IT" dirty="0"/>
              <a:t>. Con questo termine si intende </a:t>
            </a:r>
            <a:r>
              <a:rPr lang="it-IT" b="1" dirty="0">
                <a:highlight>
                  <a:srgbClr val="FFFF00"/>
                </a:highlight>
              </a:rPr>
              <a:t>la finestra principale del browser</a:t>
            </a:r>
            <a:r>
              <a:rPr lang="it-IT" dirty="0"/>
              <a:t>, ovvero l’area del contenuto. Altra differenza fondamentale: un box posizionato con </a:t>
            </a:r>
            <a:r>
              <a:rPr lang="it-IT" dirty="0" err="1"/>
              <a:t>fixed</a:t>
            </a:r>
            <a:r>
              <a:rPr lang="it-IT" dirty="0"/>
              <a:t> non scorre con il resto del documento. Rimane, appunto, fisso al suo posto</a:t>
            </a:r>
          </a:p>
        </p:txBody>
      </p:sp>
    </p:spTree>
    <p:extLst>
      <p:ext uri="{BB962C8B-B14F-4D97-AF65-F5344CB8AC3E}">
        <p14:creationId xmlns:p14="http://schemas.microsoft.com/office/powerpoint/2010/main" val="7226177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458DE-9A1F-4D3F-B2CF-F069407AD08B}"/>
              </a:ext>
            </a:extLst>
          </p:cNvPr>
          <p:cNvSpPr>
            <a:spLocks noGrp="1"/>
          </p:cNvSpPr>
          <p:nvPr>
            <p:ph type="title"/>
          </p:nvPr>
        </p:nvSpPr>
        <p:spPr/>
        <p:txBody>
          <a:bodyPr/>
          <a:lstStyle/>
          <a:p>
            <a:r>
              <a:rPr lang="it-IT" dirty="0"/>
              <a:t>Impostare la posizione: top</a:t>
            </a:r>
          </a:p>
        </p:txBody>
      </p:sp>
      <p:sp>
        <p:nvSpPr>
          <p:cNvPr id="3" name="Segnaposto contenuto 2">
            <a:extLst>
              <a:ext uri="{FF2B5EF4-FFF2-40B4-BE49-F238E27FC236}">
                <a16:creationId xmlns:a16="http://schemas.microsoft.com/office/drawing/2014/main" id="{8562B1B1-8E23-4EBE-AC5C-56C55393D9F5}"/>
              </a:ext>
            </a:extLst>
          </p:cNvPr>
          <p:cNvSpPr>
            <a:spLocks noGrp="1"/>
          </p:cNvSpPr>
          <p:nvPr>
            <p:ph idx="1"/>
          </p:nvPr>
        </p:nvSpPr>
        <p:spPr/>
        <p:txBody>
          <a:bodyPr>
            <a:normAutofit fontScale="92500" lnSpcReduction="10000"/>
          </a:bodyPr>
          <a:lstStyle/>
          <a:p>
            <a:r>
              <a:rPr lang="it-IT" dirty="0"/>
              <a:t>Come si accennava nella lezione precedente, il significato di top cambia secondo la modalità di posizionamento.</a:t>
            </a:r>
          </a:p>
          <a:p>
            <a:endParaRPr lang="it-IT" dirty="0"/>
          </a:p>
          <a:p>
            <a:r>
              <a:rPr lang="it-IT" dirty="0"/>
              <a:t>Per gli elementi posizionati con </a:t>
            </a:r>
            <a:r>
              <a:rPr lang="it-IT" dirty="0" err="1"/>
              <a:t>absolute</a:t>
            </a:r>
            <a:r>
              <a:rPr lang="it-IT" dirty="0"/>
              <a:t> o </a:t>
            </a:r>
            <a:r>
              <a:rPr lang="it-IT" dirty="0" err="1"/>
              <a:t>fixed</a:t>
            </a:r>
            <a:r>
              <a:rPr lang="it-IT" dirty="0"/>
              <a:t> definisce la distanza verticale rispetto al bordo superiore dell’elemento contenitore. Per gli elementi posizionati con relative stabilisce invece l’ammontare dello spostamento rispetto al lato superiore della posizione originari</a:t>
            </a:r>
          </a:p>
          <a:p>
            <a:endParaRPr lang="it-IT" dirty="0"/>
          </a:p>
          <a:p>
            <a:r>
              <a:rPr lang="it-IT" dirty="0"/>
              <a:t>I valori possono essere:</a:t>
            </a:r>
          </a:p>
          <a:p>
            <a:endParaRPr lang="it-IT" dirty="0"/>
          </a:p>
          <a:p>
            <a:r>
              <a:rPr lang="it-IT" dirty="0"/>
              <a:t>un valore numerico con unità di misura;</a:t>
            </a:r>
          </a:p>
          <a:p>
            <a:r>
              <a:rPr lang="it-IT" dirty="0"/>
              <a:t>un valore in percentuale: la percentuale è relativa all’altezza dell’elemento contenitore;</a:t>
            </a:r>
          </a:p>
          <a:p>
            <a:r>
              <a:rPr lang="it-IT" dirty="0"/>
              <a:t>auto.</a:t>
            </a:r>
          </a:p>
          <a:p>
            <a:r>
              <a:rPr lang="it-IT" dirty="0"/>
              <a:t>div {top: 10px;}</a:t>
            </a:r>
          </a:p>
          <a:p>
            <a:r>
              <a:rPr lang="it-IT" dirty="0"/>
              <a:t>p {top: 10%;}</a:t>
            </a:r>
          </a:p>
          <a:p>
            <a:endParaRPr lang="it-IT" dirty="0"/>
          </a:p>
        </p:txBody>
      </p:sp>
    </p:spTree>
    <p:extLst>
      <p:ext uri="{BB962C8B-B14F-4D97-AF65-F5344CB8AC3E}">
        <p14:creationId xmlns:p14="http://schemas.microsoft.com/office/powerpoint/2010/main" val="6230664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A99BCD-7FDE-4E1D-AB04-362145E2CA2F}"/>
              </a:ext>
            </a:extLst>
          </p:cNvPr>
          <p:cNvSpPr>
            <a:spLocks noGrp="1"/>
          </p:cNvSpPr>
          <p:nvPr>
            <p:ph type="title"/>
          </p:nvPr>
        </p:nvSpPr>
        <p:spPr/>
        <p:txBody>
          <a:bodyPr/>
          <a:lstStyle/>
          <a:p>
            <a:r>
              <a:rPr lang="it-IT" dirty="0" err="1"/>
              <a:t>left</a:t>
            </a:r>
            <a:endParaRPr lang="it-IT" dirty="0"/>
          </a:p>
        </p:txBody>
      </p:sp>
      <p:sp>
        <p:nvSpPr>
          <p:cNvPr id="3" name="Segnaposto contenuto 2">
            <a:extLst>
              <a:ext uri="{FF2B5EF4-FFF2-40B4-BE49-F238E27FC236}">
                <a16:creationId xmlns:a16="http://schemas.microsoft.com/office/drawing/2014/main" id="{2BDBD611-1EC6-4F2C-877C-213CEA248A92}"/>
              </a:ext>
            </a:extLst>
          </p:cNvPr>
          <p:cNvSpPr>
            <a:spLocks noGrp="1"/>
          </p:cNvSpPr>
          <p:nvPr>
            <p:ph idx="1"/>
          </p:nvPr>
        </p:nvSpPr>
        <p:spPr/>
        <p:txBody>
          <a:bodyPr>
            <a:normAutofit fontScale="92500" lnSpcReduction="10000"/>
          </a:bodyPr>
          <a:lstStyle/>
          <a:p>
            <a:r>
              <a:rPr lang="it-IT" dirty="0" err="1"/>
              <a:t>left</a:t>
            </a:r>
            <a:endParaRPr lang="it-IT" dirty="0"/>
          </a:p>
          <a:p>
            <a:r>
              <a:rPr lang="it-IT" dirty="0"/>
              <a:t>Per gli elementi con posizione assoluta o fissa definisce la distanza dal bordo sinistro del box contenitore</a:t>
            </a:r>
          </a:p>
          <a:p>
            <a:endParaRPr lang="it-IT" dirty="0"/>
          </a:p>
          <a:p>
            <a:r>
              <a:rPr lang="it-IT" dirty="0"/>
              <a:t>Sintassi ed esempi</a:t>
            </a:r>
          </a:p>
          <a:p>
            <a:endParaRPr lang="it-IT" dirty="0"/>
          </a:p>
          <a:p>
            <a:r>
              <a:rPr lang="it-IT" dirty="0"/>
              <a:t>selettore {</a:t>
            </a:r>
            <a:r>
              <a:rPr lang="it-IT" dirty="0" err="1"/>
              <a:t>left</a:t>
            </a:r>
            <a:r>
              <a:rPr lang="it-IT" dirty="0"/>
              <a:t>: valore;}</a:t>
            </a:r>
          </a:p>
          <a:p>
            <a:r>
              <a:rPr lang="it-IT" dirty="0"/>
              <a:t>I valori possono essere:</a:t>
            </a:r>
          </a:p>
          <a:p>
            <a:endParaRPr lang="it-IT" dirty="0"/>
          </a:p>
          <a:p>
            <a:r>
              <a:rPr lang="it-IT" dirty="0"/>
              <a:t>un valore numerico con unità di misura;</a:t>
            </a:r>
          </a:p>
          <a:p>
            <a:r>
              <a:rPr lang="it-IT" dirty="0"/>
              <a:t>un valore in percentuale: la percentuale è relativa alla larghezza dell’elemento contenitore;</a:t>
            </a:r>
          </a:p>
          <a:p>
            <a:r>
              <a:rPr lang="it-IT" dirty="0"/>
              <a:t>auto.</a:t>
            </a:r>
          </a:p>
          <a:p>
            <a:r>
              <a:rPr lang="it-IT" dirty="0"/>
              <a:t>div {</a:t>
            </a:r>
            <a:r>
              <a:rPr lang="it-IT" dirty="0" err="1"/>
              <a:t>left</a:t>
            </a:r>
            <a:r>
              <a:rPr lang="it-IT" dirty="0"/>
              <a:t>: 10px;}</a:t>
            </a:r>
          </a:p>
          <a:p>
            <a:r>
              <a:rPr lang="it-IT" dirty="0"/>
              <a:t>p {</a:t>
            </a:r>
            <a:r>
              <a:rPr lang="it-IT" dirty="0" err="1"/>
              <a:t>left</a:t>
            </a:r>
            <a:r>
              <a:rPr lang="it-IT" dirty="0"/>
              <a:t>: 10%;}</a:t>
            </a:r>
          </a:p>
        </p:txBody>
      </p:sp>
    </p:spTree>
    <p:extLst>
      <p:ext uri="{BB962C8B-B14F-4D97-AF65-F5344CB8AC3E}">
        <p14:creationId xmlns:p14="http://schemas.microsoft.com/office/powerpoint/2010/main" val="3411864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B1DA87-5CE1-45AB-B847-7158F04D28C3}"/>
              </a:ext>
            </a:extLst>
          </p:cNvPr>
          <p:cNvSpPr>
            <a:spLocks noGrp="1"/>
          </p:cNvSpPr>
          <p:nvPr>
            <p:ph type="title"/>
          </p:nvPr>
        </p:nvSpPr>
        <p:spPr/>
        <p:txBody>
          <a:bodyPr/>
          <a:lstStyle/>
          <a:p>
            <a:r>
              <a:rPr lang="it-IT" dirty="0"/>
              <a:t>bottom</a:t>
            </a:r>
          </a:p>
        </p:txBody>
      </p:sp>
      <p:sp>
        <p:nvSpPr>
          <p:cNvPr id="3" name="Segnaposto contenuto 2">
            <a:extLst>
              <a:ext uri="{FF2B5EF4-FFF2-40B4-BE49-F238E27FC236}">
                <a16:creationId xmlns:a16="http://schemas.microsoft.com/office/drawing/2014/main" id="{65FBEF42-0A0E-4004-8144-139565C1AFFF}"/>
              </a:ext>
            </a:extLst>
          </p:cNvPr>
          <p:cNvSpPr>
            <a:spLocks noGrp="1"/>
          </p:cNvSpPr>
          <p:nvPr>
            <p:ph idx="1"/>
          </p:nvPr>
        </p:nvSpPr>
        <p:spPr/>
        <p:txBody>
          <a:bodyPr>
            <a:normAutofit fontScale="92500" lnSpcReduction="10000"/>
          </a:bodyPr>
          <a:lstStyle/>
          <a:p>
            <a:r>
              <a:rPr lang="it-IT" dirty="0"/>
              <a:t>Per i box con posizione assoluta o fissa definisce la distanza dal bordo inferiore dell’elemento contenitore. Per quelli posizionati relativamente lo spostamento rispetto al lato inferiore della posizione originaria.</a:t>
            </a:r>
          </a:p>
          <a:p>
            <a:endParaRPr lang="it-IT" dirty="0"/>
          </a:p>
          <a:p>
            <a:r>
              <a:rPr lang="it-IT" dirty="0"/>
              <a:t>Sintassi ed esempi</a:t>
            </a:r>
          </a:p>
          <a:p>
            <a:endParaRPr lang="it-IT" dirty="0"/>
          </a:p>
          <a:p>
            <a:r>
              <a:rPr lang="it-IT" dirty="0"/>
              <a:t>selettore {bottom: valore;}</a:t>
            </a:r>
          </a:p>
          <a:p>
            <a:r>
              <a:rPr lang="it-IT" dirty="0"/>
              <a:t>I valori possono essere:</a:t>
            </a:r>
          </a:p>
          <a:p>
            <a:endParaRPr lang="it-IT" dirty="0"/>
          </a:p>
          <a:p>
            <a:r>
              <a:rPr lang="it-IT" dirty="0"/>
              <a:t>un valore numerico con unità di misura;</a:t>
            </a:r>
          </a:p>
          <a:p>
            <a:r>
              <a:rPr lang="it-IT" dirty="0"/>
              <a:t>un valore in percentuale: la percentuale è relativa all’altezza dell’elemento contenitore;</a:t>
            </a:r>
          </a:p>
          <a:p>
            <a:r>
              <a:rPr lang="it-IT" dirty="0"/>
              <a:t>auto.</a:t>
            </a:r>
          </a:p>
          <a:p>
            <a:r>
              <a:rPr lang="it-IT" dirty="0"/>
              <a:t>div {bottom: 10px;}</a:t>
            </a:r>
          </a:p>
          <a:p>
            <a:r>
              <a:rPr lang="it-IT" dirty="0"/>
              <a:t>p {bottom: 10%;}</a:t>
            </a:r>
          </a:p>
        </p:txBody>
      </p:sp>
    </p:spTree>
    <p:extLst>
      <p:ext uri="{BB962C8B-B14F-4D97-AF65-F5344CB8AC3E}">
        <p14:creationId xmlns:p14="http://schemas.microsoft.com/office/powerpoint/2010/main" val="16480750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F0A87F-DA79-4386-8153-6A240B787B58}"/>
              </a:ext>
            </a:extLst>
          </p:cNvPr>
          <p:cNvSpPr>
            <a:spLocks noGrp="1"/>
          </p:cNvSpPr>
          <p:nvPr>
            <p:ph type="title"/>
          </p:nvPr>
        </p:nvSpPr>
        <p:spPr/>
        <p:txBody>
          <a:bodyPr/>
          <a:lstStyle/>
          <a:p>
            <a:r>
              <a:rPr lang="it-IT" dirty="0"/>
              <a:t>right</a:t>
            </a:r>
          </a:p>
        </p:txBody>
      </p:sp>
      <p:sp>
        <p:nvSpPr>
          <p:cNvPr id="3" name="Segnaposto contenuto 2">
            <a:extLst>
              <a:ext uri="{FF2B5EF4-FFF2-40B4-BE49-F238E27FC236}">
                <a16:creationId xmlns:a16="http://schemas.microsoft.com/office/drawing/2014/main" id="{A62ADA2E-E2ED-413A-96C0-3A24FADD7844}"/>
              </a:ext>
            </a:extLst>
          </p:cNvPr>
          <p:cNvSpPr>
            <a:spLocks noGrp="1"/>
          </p:cNvSpPr>
          <p:nvPr>
            <p:ph idx="1"/>
          </p:nvPr>
        </p:nvSpPr>
        <p:spPr/>
        <p:txBody>
          <a:bodyPr>
            <a:normAutofit fontScale="92500" lnSpcReduction="10000"/>
          </a:bodyPr>
          <a:lstStyle/>
          <a:p>
            <a:r>
              <a:rPr lang="it-IT" dirty="0"/>
              <a:t>Per i box con posizione assoluta o fissa definisce la distanza dal bordo destro dell’elemento contenitore. Per quelli posizionati relativamente lo spostamento rispetto al lato destro della posizione originaria.</a:t>
            </a:r>
          </a:p>
          <a:p>
            <a:endParaRPr lang="it-IT" dirty="0"/>
          </a:p>
          <a:p>
            <a:r>
              <a:rPr lang="it-IT" dirty="0"/>
              <a:t>Sintassi ed esempi</a:t>
            </a:r>
          </a:p>
          <a:p>
            <a:endParaRPr lang="it-IT" dirty="0"/>
          </a:p>
          <a:p>
            <a:r>
              <a:rPr lang="it-IT" dirty="0"/>
              <a:t>selettore {right: valore;}</a:t>
            </a:r>
          </a:p>
          <a:p>
            <a:r>
              <a:rPr lang="it-IT" dirty="0"/>
              <a:t>I valori possono essere:</a:t>
            </a:r>
          </a:p>
          <a:p>
            <a:endParaRPr lang="it-IT" dirty="0"/>
          </a:p>
          <a:p>
            <a:r>
              <a:rPr lang="it-IT" dirty="0"/>
              <a:t>un valore numerico con unità di misura;</a:t>
            </a:r>
          </a:p>
          <a:p>
            <a:r>
              <a:rPr lang="it-IT" dirty="0"/>
              <a:t>un valore in percentuale: la percentuale è relativa alla larghezza dell’elemento contenitore;</a:t>
            </a:r>
          </a:p>
          <a:p>
            <a:r>
              <a:rPr lang="it-IT" dirty="0"/>
              <a:t>auto.</a:t>
            </a:r>
          </a:p>
          <a:p>
            <a:r>
              <a:rPr lang="it-IT" dirty="0"/>
              <a:t>div {right: 10px;}</a:t>
            </a:r>
          </a:p>
          <a:p>
            <a:r>
              <a:rPr lang="it-IT" dirty="0"/>
              <a:t>p {right: 10%;}</a:t>
            </a:r>
          </a:p>
        </p:txBody>
      </p:sp>
    </p:spTree>
    <p:extLst>
      <p:ext uri="{BB962C8B-B14F-4D97-AF65-F5344CB8AC3E}">
        <p14:creationId xmlns:p14="http://schemas.microsoft.com/office/powerpoint/2010/main" val="38603681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DCEFB7-6225-43BF-926E-7B3ED1651171}"/>
              </a:ext>
            </a:extLst>
          </p:cNvPr>
          <p:cNvSpPr>
            <a:spLocks noGrp="1"/>
          </p:cNvSpPr>
          <p:nvPr>
            <p:ph type="title"/>
          </p:nvPr>
        </p:nvSpPr>
        <p:spPr/>
        <p:txBody>
          <a:bodyPr/>
          <a:lstStyle/>
          <a:p>
            <a:r>
              <a:rPr lang="it-IT" dirty="0" err="1"/>
              <a:t>visibility</a:t>
            </a:r>
            <a:endParaRPr lang="it-IT" dirty="0"/>
          </a:p>
        </p:txBody>
      </p:sp>
      <p:sp>
        <p:nvSpPr>
          <p:cNvPr id="3" name="Segnaposto contenuto 2">
            <a:extLst>
              <a:ext uri="{FF2B5EF4-FFF2-40B4-BE49-F238E27FC236}">
                <a16:creationId xmlns:a16="http://schemas.microsoft.com/office/drawing/2014/main" id="{1D1F017A-BFD8-44B3-BDCB-A4954A21F61E}"/>
              </a:ext>
            </a:extLst>
          </p:cNvPr>
          <p:cNvSpPr>
            <a:spLocks noGrp="1"/>
          </p:cNvSpPr>
          <p:nvPr>
            <p:ph idx="1"/>
          </p:nvPr>
        </p:nvSpPr>
        <p:spPr/>
        <p:txBody>
          <a:bodyPr>
            <a:normAutofit fontScale="85000" lnSpcReduction="20000"/>
          </a:bodyPr>
          <a:lstStyle/>
          <a:p>
            <a:r>
              <a:rPr lang="it-IT" dirty="0"/>
              <a:t>Una nota fondamentale riguarda la differenza tra l’uso di </a:t>
            </a:r>
            <a:r>
              <a:rPr lang="it-IT" dirty="0" err="1"/>
              <a:t>visiblity</a:t>
            </a:r>
            <a:r>
              <a:rPr lang="it-IT" dirty="0"/>
              <a:t> e della dichiarazione display: none per nascondere un elemento. Usando </a:t>
            </a:r>
            <a:r>
              <a:rPr lang="it-IT" dirty="0" err="1"/>
              <a:t>visibility</a:t>
            </a:r>
            <a:r>
              <a:rPr lang="it-IT" dirty="0"/>
              <a:t>, l’elemento non viene rimosso dal flusso del documento. Significa che, pur essendo invisibile, il box che genera occupa comunque lo spazio dettato dalle sue dimensioni. Potremmo dire, semplificando, </a:t>
            </a:r>
            <a:r>
              <a:rPr lang="it-IT" dirty="0">
                <a:highlight>
                  <a:srgbClr val="FFFF00"/>
                </a:highlight>
              </a:rPr>
              <a:t>c’è ma non si vede.</a:t>
            </a:r>
            <a:r>
              <a:rPr lang="it-IT" dirty="0"/>
              <a:t> Con display: none, invece, come abbiamo visto, l’elemento viene rimosso dal flusso del documento e non occupa alcuno spazio sulla pagina.</a:t>
            </a:r>
          </a:p>
          <a:p>
            <a:endParaRPr lang="it-IT" dirty="0"/>
          </a:p>
          <a:p>
            <a:r>
              <a:rPr lang="it-IT" dirty="0"/>
              <a:t>Sintassi ed esempi</a:t>
            </a:r>
          </a:p>
          <a:p>
            <a:endParaRPr lang="it-IT" dirty="0"/>
          </a:p>
          <a:p>
            <a:r>
              <a:rPr lang="it-IT" dirty="0"/>
              <a:t>selettore {</a:t>
            </a:r>
            <a:r>
              <a:rPr lang="it-IT" dirty="0" err="1"/>
              <a:t>visibility</a:t>
            </a:r>
            <a:r>
              <a:rPr lang="it-IT" dirty="0"/>
              <a:t>: valore}</a:t>
            </a:r>
          </a:p>
          <a:p>
            <a:r>
              <a:rPr lang="it-IT" dirty="0"/>
              <a:t>I valori possibili sono:</a:t>
            </a:r>
          </a:p>
          <a:p>
            <a:endParaRPr lang="it-IT" dirty="0"/>
          </a:p>
          <a:p>
            <a:r>
              <a:rPr lang="it-IT" dirty="0" err="1"/>
              <a:t>visible</a:t>
            </a:r>
            <a:r>
              <a:rPr lang="it-IT" dirty="0"/>
              <a:t>: valore iniziale e di default, l’elemento è visibile;</a:t>
            </a:r>
          </a:p>
          <a:p>
            <a:r>
              <a:rPr lang="it-IT" dirty="0" err="1"/>
              <a:t>hidden</a:t>
            </a:r>
            <a:r>
              <a:rPr lang="it-IT" dirty="0"/>
              <a:t>: l’elemento è nascosto, ma mantiene il suo posto nel layout dove apparirà come una zona vuota;</a:t>
            </a:r>
          </a:p>
          <a:p>
            <a:r>
              <a:rPr lang="it-IT" dirty="0" err="1"/>
              <a:t>collapse</a:t>
            </a:r>
            <a:r>
              <a:rPr lang="it-IT" dirty="0"/>
              <a:t>: usato solo per elementi di tabella (righe, colonne, celle).</a:t>
            </a:r>
          </a:p>
          <a:p>
            <a:r>
              <a:rPr lang="it-IT" dirty="0"/>
              <a:t>div {</a:t>
            </a:r>
            <a:r>
              <a:rPr lang="it-IT" dirty="0" err="1"/>
              <a:t>visibility</a:t>
            </a:r>
            <a:r>
              <a:rPr lang="it-IT" dirty="0"/>
              <a:t>: </a:t>
            </a:r>
            <a:r>
              <a:rPr lang="it-IT" dirty="0" err="1"/>
              <a:t>visible</a:t>
            </a:r>
            <a:r>
              <a:rPr lang="it-IT" dirty="0"/>
              <a:t>;}</a:t>
            </a:r>
          </a:p>
          <a:p>
            <a:r>
              <a:rPr lang="it-IT" dirty="0"/>
              <a:t>p {</a:t>
            </a:r>
            <a:r>
              <a:rPr lang="it-IT" dirty="0" err="1"/>
              <a:t>visibility</a:t>
            </a:r>
            <a:r>
              <a:rPr lang="it-IT" dirty="0"/>
              <a:t>: </a:t>
            </a:r>
            <a:r>
              <a:rPr lang="it-IT" dirty="0" err="1"/>
              <a:t>hidden</a:t>
            </a:r>
            <a:r>
              <a:rPr lang="it-IT" dirty="0"/>
              <a:t>;}</a:t>
            </a:r>
          </a:p>
          <a:p>
            <a:r>
              <a:rPr lang="it-IT" dirty="0" err="1"/>
              <a:t>td</a:t>
            </a:r>
            <a:r>
              <a:rPr lang="it-IT" dirty="0"/>
              <a:t> {</a:t>
            </a:r>
            <a:r>
              <a:rPr lang="it-IT" dirty="0" err="1"/>
              <a:t>visibility</a:t>
            </a:r>
            <a:r>
              <a:rPr lang="it-IT" dirty="0"/>
              <a:t>: </a:t>
            </a:r>
            <a:r>
              <a:rPr lang="it-IT" dirty="0" err="1"/>
              <a:t>collapse</a:t>
            </a:r>
            <a:r>
              <a:rPr lang="it-IT" dirty="0"/>
              <a:t>;}</a:t>
            </a:r>
          </a:p>
        </p:txBody>
      </p:sp>
    </p:spTree>
    <p:extLst>
      <p:ext uri="{BB962C8B-B14F-4D97-AF65-F5344CB8AC3E}">
        <p14:creationId xmlns:p14="http://schemas.microsoft.com/office/powerpoint/2010/main" val="4784010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D67122-6290-4983-9419-7736C97E95CC}"/>
              </a:ext>
            </a:extLst>
          </p:cNvPr>
          <p:cNvSpPr>
            <a:spLocks noGrp="1"/>
          </p:cNvSpPr>
          <p:nvPr>
            <p:ph type="title"/>
          </p:nvPr>
        </p:nvSpPr>
        <p:spPr/>
        <p:txBody>
          <a:bodyPr/>
          <a:lstStyle/>
          <a:p>
            <a:r>
              <a:rPr lang="it-IT" dirty="0"/>
              <a:t>La proprietà z-</a:t>
            </a:r>
            <a:r>
              <a:rPr lang="it-IT" dirty="0" err="1"/>
              <a:t>index</a:t>
            </a:r>
            <a:endParaRPr lang="it-IT" dirty="0"/>
          </a:p>
        </p:txBody>
      </p:sp>
      <p:sp>
        <p:nvSpPr>
          <p:cNvPr id="3" name="Segnaposto contenuto 2">
            <a:extLst>
              <a:ext uri="{FF2B5EF4-FFF2-40B4-BE49-F238E27FC236}">
                <a16:creationId xmlns:a16="http://schemas.microsoft.com/office/drawing/2014/main" id="{7A169D79-171A-4A98-9DE4-35A7AF234D56}"/>
              </a:ext>
            </a:extLst>
          </p:cNvPr>
          <p:cNvSpPr>
            <a:spLocks noGrp="1"/>
          </p:cNvSpPr>
          <p:nvPr>
            <p:ph idx="1"/>
          </p:nvPr>
        </p:nvSpPr>
        <p:spPr/>
        <p:txBody>
          <a:bodyPr/>
          <a:lstStyle/>
          <a:p>
            <a:r>
              <a:rPr lang="it-IT" dirty="0"/>
              <a:t>Con essa si imposta l'ordine di posizionamento dei vari elementi sulla base di una scala di livelli.</a:t>
            </a:r>
          </a:p>
        </p:txBody>
      </p:sp>
      <p:pic>
        <p:nvPicPr>
          <p:cNvPr id="7170" name="Picture 2" descr="screenshot">
            <a:extLst>
              <a:ext uri="{FF2B5EF4-FFF2-40B4-BE49-F238E27FC236}">
                <a16:creationId xmlns:a16="http://schemas.microsoft.com/office/drawing/2014/main" id="{CC4A36B1-4C47-4C30-9E16-9906E78A5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585425"/>
            <a:ext cx="428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99208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5981EA-A62F-4310-AD70-F4A1F0D59DF6}"/>
              </a:ext>
            </a:extLst>
          </p:cNvPr>
          <p:cNvSpPr>
            <a:spLocks noGrp="1"/>
          </p:cNvSpPr>
          <p:nvPr>
            <p:ph type="title"/>
          </p:nvPr>
        </p:nvSpPr>
        <p:spPr/>
        <p:txBody>
          <a:bodyPr/>
          <a:lstStyle/>
          <a:p>
            <a:r>
              <a:rPr lang="it-IT" dirty="0"/>
              <a:t>Gestione del testo</a:t>
            </a:r>
          </a:p>
        </p:txBody>
      </p:sp>
      <p:sp>
        <p:nvSpPr>
          <p:cNvPr id="3" name="Segnaposto contenuto 2">
            <a:extLst>
              <a:ext uri="{FF2B5EF4-FFF2-40B4-BE49-F238E27FC236}">
                <a16:creationId xmlns:a16="http://schemas.microsoft.com/office/drawing/2014/main" id="{63968FDD-307B-4FC3-8191-E6B5BA2E2370}"/>
              </a:ext>
            </a:extLst>
          </p:cNvPr>
          <p:cNvSpPr>
            <a:spLocks noGrp="1"/>
          </p:cNvSpPr>
          <p:nvPr>
            <p:ph idx="1"/>
          </p:nvPr>
        </p:nvSpPr>
        <p:spPr/>
        <p:txBody>
          <a:bodyPr/>
          <a:lstStyle/>
          <a:p>
            <a:r>
              <a:rPr lang="it-IT" dirty="0"/>
              <a:t>La gestione del testo e della tipografia è un aspetto essenziale dei CSS. Le proprietà che definiscono il modo in cui il testo appare sullo schermo sono tante e abbiamo deciso di suddividere l’argomento in due lezioni. Iniziamo quindi dalle proprietà di base</a:t>
            </a:r>
          </a:p>
          <a:p>
            <a:endParaRPr lang="it-IT" dirty="0"/>
          </a:p>
          <a:p>
            <a:r>
              <a:rPr lang="it-IT" dirty="0"/>
              <a:t>il font da usare;</a:t>
            </a:r>
          </a:p>
          <a:p>
            <a:r>
              <a:rPr lang="it-IT" dirty="0"/>
              <a:t>la sua dimensione;</a:t>
            </a:r>
          </a:p>
          <a:p>
            <a:r>
              <a:rPr lang="it-IT" dirty="0"/>
              <a:t>la sua consistenza</a:t>
            </a:r>
          </a:p>
          <a:p>
            <a:r>
              <a:rPr lang="it-IT" dirty="0"/>
              <a:t>l’interlinea tra le righe;</a:t>
            </a:r>
          </a:p>
          <a:p>
            <a:r>
              <a:rPr lang="it-IT" dirty="0"/>
              <a:t>l’allineamento del testo:</a:t>
            </a:r>
          </a:p>
          <a:p>
            <a:r>
              <a:rPr lang="it-IT" dirty="0"/>
              <a:t>la sua decorazione (sottolineature, etc.).</a:t>
            </a:r>
          </a:p>
        </p:txBody>
      </p:sp>
    </p:spTree>
    <p:extLst>
      <p:ext uri="{BB962C8B-B14F-4D97-AF65-F5344CB8AC3E}">
        <p14:creationId xmlns:p14="http://schemas.microsoft.com/office/powerpoint/2010/main" val="278922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B4D22-A031-43C8-8AB8-96E3012628F4}"/>
              </a:ext>
            </a:extLst>
          </p:cNvPr>
          <p:cNvSpPr>
            <a:spLocks noGrp="1"/>
          </p:cNvSpPr>
          <p:nvPr>
            <p:ph type="title"/>
          </p:nvPr>
        </p:nvSpPr>
        <p:spPr/>
        <p:txBody>
          <a:bodyPr/>
          <a:lstStyle/>
          <a:p>
            <a:r>
              <a:rPr lang="it-IT" dirty="0"/>
              <a:t>Unità </a:t>
            </a:r>
            <a:r>
              <a:rPr lang="it-IT" dirty="0" err="1"/>
              <a:t>dp</a:t>
            </a:r>
            <a:r>
              <a:rPr lang="it-IT" dirty="0"/>
              <a:t> _ si utilizza nelle app e web app</a:t>
            </a:r>
          </a:p>
        </p:txBody>
      </p:sp>
      <p:sp>
        <p:nvSpPr>
          <p:cNvPr id="3" name="Segnaposto contenuto 2">
            <a:extLst>
              <a:ext uri="{FF2B5EF4-FFF2-40B4-BE49-F238E27FC236}">
                <a16:creationId xmlns:a16="http://schemas.microsoft.com/office/drawing/2014/main" id="{809C55F5-4F6A-4BE9-B8FC-E92D97DDEE06}"/>
              </a:ext>
            </a:extLst>
          </p:cNvPr>
          <p:cNvSpPr>
            <a:spLocks noGrp="1"/>
          </p:cNvSpPr>
          <p:nvPr>
            <p:ph sz="half" idx="2"/>
          </p:nvPr>
        </p:nvSpPr>
        <p:spPr/>
        <p:txBody>
          <a:bodyPr>
            <a:normAutofit lnSpcReduction="10000"/>
          </a:bodyPr>
          <a:lstStyle/>
          <a:p>
            <a:r>
              <a:rPr lang="it-IT" b="0" i="0" dirty="0">
                <a:solidFill>
                  <a:srgbClr val="384764"/>
                </a:solidFill>
                <a:effectLst/>
                <a:latin typeface="Open Sans" panose="020B0606030504020204" pitchFamily="34" charset="0"/>
              </a:rPr>
              <a:t>L'unità </a:t>
            </a:r>
            <a:r>
              <a:rPr lang="it-IT" b="1" i="0" dirty="0" err="1">
                <a:solidFill>
                  <a:srgbClr val="384764"/>
                </a:solidFill>
                <a:effectLst/>
                <a:latin typeface="Open Sans" panose="020B0606030504020204" pitchFamily="34" charset="0"/>
              </a:rPr>
              <a:t>dp</a:t>
            </a:r>
            <a:r>
              <a:rPr lang="it-IT" b="0" i="0" dirty="0">
                <a:solidFill>
                  <a:srgbClr val="384764"/>
                </a:solidFill>
                <a:effectLst/>
                <a:latin typeface="Open Sans" panose="020B0606030504020204" pitchFamily="34" charset="0"/>
              </a:rPr>
              <a:t> sta per '</a:t>
            </a:r>
            <a:r>
              <a:rPr lang="it-IT" b="0" i="0" dirty="0" err="1">
                <a:solidFill>
                  <a:srgbClr val="384764"/>
                </a:solidFill>
                <a:effectLst/>
                <a:latin typeface="Open Sans" panose="020B0606030504020204" pitchFamily="34" charset="0"/>
              </a:rPr>
              <a:t>density</a:t>
            </a:r>
            <a:r>
              <a:rPr lang="it-IT" b="0" i="0" dirty="0">
                <a:solidFill>
                  <a:srgbClr val="384764"/>
                </a:solidFill>
                <a:effectLst/>
                <a:latin typeface="Open Sans" panose="020B0606030504020204" pitchFamily="34" charset="0"/>
              </a:rPr>
              <a:t> </a:t>
            </a:r>
            <a:r>
              <a:rPr lang="it-IT" b="0" i="0" dirty="0" err="1">
                <a:solidFill>
                  <a:srgbClr val="384764"/>
                </a:solidFill>
                <a:effectLst/>
                <a:latin typeface="Open Sans" panose="020B0606030504020204" pitchFamily="34" charset="0"/>
              </a:rPr>
              <a:t>independent</a:t>
            </a:r>
            <a:r>
              <a:rPr lang="it-IT" b="0" i="0" dirty="0">
                <a:solidFill>
                  <a:srgbClr val="384764"/>
                </a:solidFill>
                <a:effectLst/>
                <a:latin typeface="Open Sans" panose="020B0606030504020204" pitchFamily="34" charset="0"/>
              </a:rPr>
              <a:t> pixel' e indica una unità astratta basata sulla densità fisica dello schermo. </a:t>
            </a:r>
          </a:p>
          <a:p>
            <a:r>
              <a:rPr lang="it-IT" dirty="0">
                <a:solidFill>
                  <a:srgbClr val="384764"/>
                </a:solidFill>
                <a:latin typeface="Open Sans" panose="020B0606030504020204" pitchFamily="34" charset="0"/>
              </a:rPr>
              <a:t>U</a:t>
            </a:r>
            <a:r>
              <a:rPr lang="it-IT" b="0" i="0" dirty="0">
                <a:solidFill>
                  <a:srgbClr val="384764"/>
                </a:solidFill>
                <a:effectLst/>
                <a:latin typeface="Open Sans" panose="020B0606030504020204" pitchFamily="34" charset="0"/>
              </a:rPr>
              <a:t>n </a:t>
            </a:r>
            <a:r>
              <a:rPr lang="it-IT" b="0" i="0" dirty="0" err="1">
                <a:solidFill>
                  <a:srgbClr val="384764"/>
                </a:solidFill>
                <a:effectLst/>
                <a:latin typeface="Open Sans" panose="020B0606030504020204" pitchFamily="34" charset="0"/>
              </a:rPr>
              <a:t>dp</a:t>
            </a:r>
            <a:r>
              <a:rPr lang="it-IT" b="0" i="0" dirty="0">
                <a:solidFill>
                  <a:srgbClr val="384764"/>
                </a:solidFill>
                <a:effectLst/>
                <a:latin typeface="Open Sans" panose="020B0606030504020204" pitchFamily="34" charset="0"/>
              </a:rPr>
              <a:t> rappresenta un pixel su uno schermo di 160 dpi (dot per inch - punti per pollice). </a:t>
            </a:r>
          </a:p>
          <a:p>
            <a:r>
              <a:rPr lang="it-IT" b="0" i="0" dirty="0">
                <a:solidFill>
                  <a:srgbClr val="384764"/>
                </a:solidFill>
                <a:effectLst/>
                <a:latin typeface="Open Sans" panose="020B0606030504020204" pitchFamily="34" charset="0"/>
              </a:rPr>
              <a:t>Chiaramente il rapporto tra </a:t>
            </a:r>
            <a:r>
              <a:rPr lang="it-IT" b="0" i="0" dirty="0" err="1">
                <a:solidFill>
                  <a:srgbClr val="384764"/>
                </a:solidFill>
                <a:effectLst/>
                <a:latin typeface="Open Sans" panose="020B0606030504020204" pitchFamily="34" charset="0"/>
              </a:rPr>
              <a:t>dp</a:t>
            </a:r>
            <a:r>
              <a:rPr lang="it-IT" b="0" i="0" dirty="0">
                <a:solidFill>
                  <a:srgbClr val="384764"/>
                </a:solidFill>
                <a:effectLst/>
                <a:latin typeface="Open Sans" panose="020B0606030504020204" pitchFamily="34" charset="0"/>
              </a:rPr>
              <a:t> e pixel cambia al variare della risoluzione dello schermo.</a:t>
            </a:r>
          </a:p>
          <a:p>
            <a:r>
              <a:rPr lang="it-IT" dirty="0">
                <a:solidFill>
                  <a:srgbClr val="384764"/>
                </a:solidFill>
                <a:latin typeface="Open Sans" panose="020B0606030504020204" pitchFamily="34" charset="0"/>
              </a:rPr>
              <a:t>Ad esempio una immagine con 240 </a:t>
            </a:r>
            <a:r>
              <a:rPr lang="it-IT" dirty="0" err="1">
                <a:solidFill>
                  <a:srgbClr val="384764"/>
                </a:solidFill>
                <a:latin typeface="Open Sans" panose="020B0606030504020204" pitchFamily="34" charset="0"/>
              </a:rPr>
              <a:t>dp</a:t>
            </a:r>
            <a:r>
              <a:rPr lang="it-IT" dirty="0">
                <a:solidFill>
                  <a:srgbClr val="384764"/>
                </a:solidFill>
                <a:latin typeface="Open Sans" panose="020B0606030504020204" pitchFamily="34" charset="0"/>
              </a:rPr>
              <a:t> se occupa 360px apparirà con una definizione maggiore rispetto alla stessa immagine che occupa 180px</a:t>
            </a:r>
            <a:endParaRPr lang="it-IT" b="0" i="0" dirty="0">
              <a:solidFill>
                <a:srgbClr val="384764"/>
              </a:solidFill>
              <a:effectLst/>
              <a:latin typeface="Open Sans" panose="020B0606030504020204" pitchFamily="34" charset="0"/>
            </a:endParaRPr>
          </a:p>
          <a:p>
            <a:endParaRPr lang="it-IT" dirty="0"/>
          </a:p>
        </p:txBody>
      </p:sp>
      <p:pic>
        <p:nvPicPr>
          <p:cNvPr id="9" name="Segnaposto contenuto 8">
            <a:extLst>
              <a:ext uri="{FF2B5EF4-FFF2-40B4-BE49-F238E27FC236}">
                <a16:creationId xmlns:a16="http://schemas.microsoft.com/office/drawing/2014/main" id="{5C5F5664-E69F-4E38-AF4B-B5A31AC9E5AF}"/>
              </a:ext>
            </a:extLst>
          </p:cNvPr>
          <p:cNvPicPr>
            <a:picLocks noGrp="1" noChangeAspect="1"/>
          </p:cNvPicPr>
          <p:nvPr>
            <p:ph sz="quarter" idx="4"/>
          </p:nvPr>
        </p:nvPicPr>
        <p:blipFill>
          <a:blip r:embed="rId2"/>
          <a:stretch>
            <a:fillRect/>
          </a:stretch>
        </p:blipFill>
        <p:spPr>
          <a:xfrm>
            <a:off x="539552" y="3933056"/>
            <a:ext cx="7381875" cy="1752600"/>
          </a:xfrm>
          <a:prstGeom prst="rect">
            <a:avLst/>
          </a:prstGeom>
        </p:spPr>
      </p:pic>
    </p:spTree>
    <p:extLst>
      <p:ext uri="{BB962C8B-B14F-4D97-AF65-F5344CB8AC3E}">
        <p14:creationId xmlns:p14="http://schemas.microsoft.com/office/powerpoint/2010/main" val="7559363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2275F-BE7D-4D20-B64F-3AEAC5881900}"/>
              </a:ext>
            </a:extLst>
          </p:cNvPr>
          <p:cNvSpPr>
            <a:spLocks noGrp="1"/>
          </p:cNvSpPr>
          <p:nvPr>
            <p:ph type="title"/>
          </p:nvPr>
        </p:nvSpPr>
        <p:spPr/>
        <p:txBody>
          <a:bodyPr/>
          <a:lstStyle/>
          <a:p>
            <a:r>
              <a:rPr lang="it-IT" dirty="0"/>
              <a:t>Font-family</a:t>
            </a:r>
          </a:p>
        </p:txBody>
      </p:sp>
      <p:sp>
        <p:nvSpPr>
          <p:cNvPr id="3" name="Segnaposto contenuto 2">
            <a:extLst>
              <a:ext uri="{FF2B5EF4-FFF2-40B4-BE49-F238E27FC236}">
                <a16:creationId xmlns:a16="http://schemas.microsoft.com/office/drawing/2014/main" id="{8379D9F1-1CD6-40C7-BC9A-774AF87BDD88}"/>
              </a:ext>
            </a:extLst>
          </p:cNvPr>
          <p:cNvSpPr>
            <a:spLocks noGrp="1"/>
          </p:cNvSpPr>
          <p:nvPr>
            <p:ph idx="1"/>
          </p:nvPr>
        </p:nvSpPr>
        <p:spPr/>
        <p:txBody>
          <a:bodyPr>
            <a:normAutofit fontScale="92500" lnSpcReduction="10000"/>
          </a:bodyPr>
          <a:lstStyle/>
          <a:p>
            <a:r>
              <a:rPr lang="it-IT" dirty="0"/>
              <a:t>font-family</a:t>
            </a:r>
          </a:p>
          <a:p>
            <a:r>
              <a:rPr lang="it-IT" dirty="0"/>
              <a:t>La proprietà font-family serve a impostare il tipo di carattere tipografico per una qualunque porzione di testo. Si applica a tutti gli elementi ed è </a:t>
            </a:r>
            <a:r>
              <a:rPr lang="it-IT" dirty="0">
                <a:highlight>
                  <a:srgbClr val="FFFF00"/>
                </a:highlight>
              </a:rPr>
              <a:t>ereditata</a:t>
            </a:r>
            <a:r>
              <a:rPr lang="it-IT" dirty="0"/>
              <a:t>.</a:t>
            </a:r>
          </a:p>
          <a:p>
            <a:endParaRPr lang="it-IT" dirty="0"/>
          </a:p>
          <a:p>
            <a:r>
              <a:rPr lang="it-IT" dirty="0"/>
              <a:t>p {font-family: </a:t>
            </a:r>
            <a:r>
              <a:rPr lang="it-IT" dirty="0" err="1"/>
              <a:t>Arial</a:t>
            </a:r>
            <a:r>
              <a:rPr lang="it-IT" dirty="0"/>
              <a:t>, </a:t>
            </a:r>
            <a:r>
              <a:rPr lang="it-IT" dirty="0" err="1"/>
              <a:t>Verdana</a:t>
            </a:r>
            <a:r>
              <a:rPr lang="it-IT" dirty="0"/>
              <a:t>, sans-</a:t>
            </a:r>
            <a:r>
              <a:rPr lang="it-IT" dirty="0" err="1"/>
              <a:t>serif</a:t>
            </a:r>
            <a:r>
              <a:rPr lang="it-IT" dirty="0"/>
              <a:t>;}</a:t>
            </a:r>
          </a:p>
          <a:p>
            <a:endParaRPr lang="it-IT" dirty="0"/>
          </a:p>
          <a:p>
            <a:r>
              <a:rPr lang="it-IT" dirty="0"/>
              <a:t>Quando la pagina viene caricata, il browser tenterà di usare il primo font della lista. Se questo non è disponibile sul dispositivo dell’utente userà il secondo. In mancanza anche di questo, verrà utilizzato il font principale della famiglia sans-</a:t>
            </a:r>
            <a:r>
              <a:rPr lang="it-IT" dirty="0" err="1"/>
              <a:t>serif</a:t>
            </a:r>
            <a:r>
              <a:rPr lang="it-IT" dirty="0"/>
              <a:t> presente sul sistema</a:t>
            </a:r>
          </a:p>
          <a:p>
            <a:endParaRPr lang="it-IT" dirty="0"/>
          </a:p>
          <a:p>
            <a:r>
              <a:rPr lang="it-IT" dirty="0" err="1"/>
              <a:t>serif</a:t>
            </a:r>
            <a:r>
              <a:rPr lang="it-IT" dirty="0"/>
              <a:t> (Times New Roman);</a:t>
            </a:r>
          </a:p>
          <a:p>
            <a:r>
              <a:rPr lang="it-IT" dirty="0"/>
              <a:t>sans-</a:t>
            </a:r>
            <a:r>
              <a:rPr lang="it-IT" dirty="0" err="1"/>
              <a:t>serif</a:t>
            </a:r>
            <a:r>
              <a:rPr lang="it-IT" dirty="0"/>
              <a:t> (</a:t>
            </a:r>
            <a:r>
              <a:rPr lang="it-IT" dirty="0" err="1"/>
              <a:t>Arial</a:t>
            </a:r>
            <a:r>
              <a:rPr lang="it-IT" dirty="0"/>
              <a:t>);</a:t>
            </a:r>
          </a:p>
          <a:p>
            <a:r>
              <a:rPr lang="it-IT" dirty="0" err="1"/>
              <a:t>cursive</a:t>
            </a:r>
            <a:r>
              <a:rPr lang="it-IT" dirty="0"/>
              <a:t> (Comic Sans);</a:t>
            </a:r>
          </a:p>
          <a:p>
            <a:r>
              <a:rPr lang="it-IT" dirty="0"/>
              <a:t>fantasy (Allegro BT);</a:t>
            </a:r>
          </a:p>
          <a:p>
            <a:r>
              <a:rPr lang="it-IT" dirty="0" err="1"/>
              <a:t>monospace</a:t>
            </a:r>
            <a:r>
              <a:rPr lang="it-IT" dirty="0"/>
              <a:t> (</a:t>
            </a:r>
            <a:r>
              <a:rPr lang="it-IT" dirty="0" err="1"/>
              <a:t>Courier</a:t>
            </a:r>
            <a:r>
              <a:rPr lang="it-IT" dirty="0"/>
              <a:t>).</a:t>
            </a:r>
          </a:p>
        </p:txBody>
      </p:sp>
    </p:spTree>
    <p:extLst>
      <p:ext uri="{BB962C8B-B14F-4D97-AF65-F5344CB8AC3E}">
        <p14:creationId xmlns:p14="http://schemas.microsoft.com/office/powerpoint/2010/main" val="28185086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B240D2-0236-4C0E-9601-E2E54B264384}"/>
              </a:ext>
            </a:extLst>
          </p:cNvPr>
          <p:cNvSpPr>
            <a:spLocks noGrp="1"/>
          </p:cNvSpPr>
          <p:nvPr>
            <p:ph type="title"/>
          </p:nvPr>
        </p:nvSpPr>
        <p:spPr/>
        <p:txBody>
          <a:bodyPr/>
          <a:lstStyle/>
          <a:p>
            <a:r>
              <a:rPr lang="it-IT" dirty="0"/>
              <a:t>usare </a:t>
            </a:r>
            <a:r>
              <a:rPr lang="it-IT" dirty="0" err="1"/>
              <a:t>google</a:t>
            </a:r>
            <a:r>
              <a:rPr lang="it-IT" dirty="0"/>
              <a:t> font</a:t>
            </a:r>
          </a:p>
        </p:txBody>
      </p:sp>
      <p:sp>
        <p:nvSpPr>
          <p:cNvPr id="3" name="Segnaposto contenuto 2">
            <a:extLst>
              <a:ext uri="{FF2B5EF4-FFF2-40B4-BE49-F238E27FC236}">
                <a16:creationId xmlns:a16="http://schemas.microsoft.com/office/drawing/2014/main" id="{A29C3F03-87AE-4B22-9642-3A9EF5E6880D}"/>
              </a:ext>
            </a:extLst>
          </p:cNvPr>
          <p:cNvSpPr>
            <a:spLocks noGrp="1"/>
          </p:cNvSpPr>
          <p:nvPr>
            <p:ph idx="1"/>
          </p:nvPr>
        </p:nvSpPr>
        <p:spPr/>
        <p:txBody>
          <a:bodyPr/>
          <a:lstStyle/>
          <a:p>
            <a:r>
              <a:rPr lang="it-IT" dirty="0"/>
              <a:t>andare su </a:t>
            </a:r>
            <a:r>
              <a:rPr lang="it-IT" dirty="0" err="1"/>
              <a:t>google</a:t>
            </a:r>
            <a:r>
              <a:rPr lang="it-IT" dirty="0"/>
              <a:t> font</a:t>
            </a:r>
          </a:p>
          <a:p>
            <a:r>
              <a:rPr lang="it-IT" dirty="0"/>
              <a:t>inserire il link</a:t>
            </a:r>
          </a:p>
          <a:p>
            <a:r>
              <a:rPr lang="en-US" dirty="0"/>
              <a:t>&lt;link </a:t>
            </a:r>
            <a:r>
              <a:rPr lang="en-US" dirty="0" err="1"/>
              <a:t>href</a:t>
            </a:r>
            <a:r>
              <a:rPr lang="en-US" dirty="0"/>
              <a:t>="https://fonts.googleapis.com/</a:t>
            </a:r>
            <a:r>
              <a:rPr lang="en-US" dirty="0" err="1"/>
              <a:t>css?family</a:t>
            </a:r>
            <a:r>
              <a:rPr lang="en-US" dirty="0"/>
              <a:t>=</a:t>
            </a:r>
            <a:r>
              <a:rPr lang="en-US" b="1" dirty="0" err="1"/>
              <a:t>Roboto+Condensed</a:t>
            </a:r>
            <a:r>
              <a:rPr lang="en-US" dirty="0"/>
              <a:t>" </a:t>
            </a:r>
            <a:r>
              <a:rPr lang="en-US" dirty="0" err="1"/>
              <a:t>rel</a:t>
            </a:r>
            <a:r>
              <a:rPr lang="en-US" dirty="0"/>
              <a:t>="stylesheet"&gt;</a:t>
            </a:r>
            <a:endParaRPr lang="it-IT" dirty="0"/>
          </a:p>
          <a:p>
            <a:r>
              <a:rPr lang="it-IT" dirty="0"/>
              <a:t>usare la regola:</a:t>
            </a:r>
          </a:p>
          <a:p>
            <a:r>
              <a:rPr lang="it-IT" dirty="0"/>
              <a:t>font-family: '</a:t>
            </a:r>
            <a:r>
              <a:rPr lang="it-IT" dirty="0" err="1"/>
              <a:t>Roboto</a:t>
            </a:r>
            <a:r>
              <a:rPr lang="it-IT" dirty="0"/>
              <a:t> </a:t>
            </a:r>
            <a:r>
              <a:rPr lang="it-IT" dirty="0" err="1"/>
              <a:t>Condensed</a:t>
            </a:r>
            <a:r>
              <a:rPr lang="it-IT" dirty="0"/>
              <a:t>', sans-</a:t>
            </a:r>
            <a:r>
              <a:rPr lang="it-IT" dirty="0" err="1"/>
              <a:t>serif</a:t>
            </a:r>
            <a:r>
              <a:rPr lang="it-IT" dirty="0"/>
              <a:t>;</a:t>
            </a:r>
          </a:p>
          <a:p>
            <a:endParaRPr lang="it-IT" dirty="0"/>
          </a:p>
          <a:p>
            <a:endParaRPr lang="it-IT" dirty="0"/>
          </a:p>
        </p:txBody>
      </p:sp>
      <p:pic>
        <p:nvPicPr>
          <p:cNvPr id="4" name="Immagine 3">
            <a:extLst>
              <a:ext uri="{FF2B5EF4-FFF2-40B4-BE49-F238E27FC236}">
                <a16:creationId xmlns:a16="http://schemas.microsoft.com/office/drawing/2014/main" id="{CBC7A998-4E66-45AD-8A3A-7D1C7BF3EBE2}"/>
              </a:ext>
            </a:extLst>
          </p:cNvPr>
          <p:cNvPicPr>
            <a:picLocks noChangeAspect="1"/>
          </p:cNvPicPr>
          <p:nvPr/>
        </p:nvPicPr>
        <p:blipFill rotWithShape="1">
          <a:blip r:embed="rId2"/>
          <a:srcRect t="7368" b="11580"/>
          <a:stretch/>
        </p:blipFill>
        <p:spPr>
          <a:xfrm>
            <a:off x="495076" y="3717022"/>
            <a:ext cx="5212071" cy="2376264"/>
          </a:xfrm>
          <a:prstGeom prst="rect">
            <a:avLst/>
          </a:prstGeom>
        </p:spPr>
      </p:pic>
    </p:spTree>
    <p:extLst>
      <p:ext uri="{BB962C8B-B14F-4D97-AF65-F5344CB8AC3E}">
        <p14:creationId xmlns:p14="http://schemas.microsoft.com/office/powerpoint/2010/main" val="17430222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2F4F88-0155-4646-BDCE-26F552C64D8B}"/>
              </a:ext>
            </a:extLst>
          </p:cNvPr>
          <p:cNvSpPr>
            <a:spLocks noGrp="1"/>
          </p:cNvSpPr>
          <p:nvPr>
            <p:ph type="title"/>
          </p:nvPr>
        </p:nvSpPr>
        <p:spPr/>
        <p:txBody>
          <a:bodyPr/>
          <a:lstStyle/>
          <a:p>
            <a:r>
              <a:rPr lang="it-IT" dirty="0"/>
              <a:t>inserire un font dal </a:t>
            </a:r>
            <a:r>
              <a:rPr lang="it-IT" dirty="0" err="1"/>
              <a:t>ttf</a:t>
            </a:r>
            <a:endParaRPr lang="it-IT" dirty="0"/>
          </a:p>
        </p:txBody>
      </p:sp>
      <p:sp>
        <p:nvSpPr>
          <p:cNvPr id="3" name="Segnaposto contenuto 2">
            <a:extLst>
              <a:ext uri="{FF2B5EF4-FFF2-40B4-BE49-F238E27FC236}">
                <a16:creationId xmlns:a16="http://schemas.microsoft.com/office/drawing/2014/main" id="{582C07AD-3194-45C3-AF4A-B67AAEC87F6F}"/>
              </a:ext>
            </a:extLst>
          </p:cNvPr>
          <p:cNvSpPr>
            <a:spLocks noGrp="1"/>
          </p:cNvSpPr>
          <p:nvPr>
            <p:ph idx="1"/>
          </p:nvPr>
        </p:nvSpPr>
        <p:spPr/>
        <p:txBody>
          <a:bodyPr/>
          <a:lstStyle/>
          <a:p>
            <a:r>
              <a:rPr lang="it-IT" dirty="0"/>
              <a:t>scaricare il font ad esempio </a:t>
            </a:r>
            <a:r>
              <a:rPr lang="it-IT" dirty="0" err="1"/>
              <a:t>fontsquirrel</a:t>
            </a:r>
            <a:endParaRPr lang="it-IT" dirty="0"/>
          </a:p>
          <a:p>
            <a:r>
              <a:rPr lang="it-IT" dirty="0">
                <a:hlinkClick r:id="rId2"/>
              </a:rPr>
              <a:t>https://www.fontsquirrel.com/</a:t>
            </a:r>
            <a:endParaRPr lang="it-IT" dirty="0"/>
          </a:p>
          <a:p>
            <a:endParaRPr lang="it-IT" dirty="0"/>
          </a:p>
          <a:p>
            <a:r>
              <a:rPr lang="it-IT" dirty="0"/>
              <a:t>scaricare font e metterlo nella cartella (nell'esempio /fonts)</a:t>
            </a:r>
          </a:p>
          <a:p>
            <a:endParaRPr lang="it-IT" dirty="0"/>
          </a:p>
          <a:p>
            <a:r>
              <a:rPr lang="it-IT" dirty="0"/>
              <a:t>includerlo nel </a:t>
            </a:r>
            <a:r>
              <a:rPr lang="it-IT" dirty="0" err="1"/>
              <a:t>css</a:t>
            </a:r>
            <a:endParaRPr lang="it-IT" dirty="0"/>
          </a:p>
          <a:p>
            <a:r>
              <a:rPr lang="it-IT" dirty="0"/>
              <a:t>@font-face{</a:t>
            </a:r>
          </a:p>
          <a:p>
            <a:r>
              <a:rPr lang="it-IT" dirty="0" err="1"/>
              <a:t>src</a:t>
            </a:r>
            <a:r>
              <a:rPr lang="it-IT" dirty="0"/>
              <a:t>: </a:t>
            </a:r>
            <a:r>
              <a:rPr lang="it-IT" dirty="0" err="1"/>
              <a:t>url</a:t>
            </a:r>
            <a:r>
              <a:rPr lang="it-IT" dirty="0"/>
              <a:t>("font/SinkinSans-100Thin.otf");</a:t>
            </a:r>
          </a:p>
          <a:p>
            <a:r>
              <a:rPr lang="it-IT" dirty="0"/>
              <a:t>font-family: </a:t>
            </a:r>
            <a:r>
              <a:rPr lang="it-IT" dirty="0" err="1"/>
              <a:t>SinkinSans</a:t>
            </a:r>
            <a:r>
              <a:rPr lang="it-IT" dirty="0"/>
              <a:t>;</a:t>
            </a:r>
          </a:p>
          <a:p>
            <a:r>
              <a:rPr lang="it-IT" dirty="0"/>
              <a:t>}</a:t>
            </a:r>
          </a:p>
          <a:p>
            <a:r>
              <a:rPr lang="it-IT" dirty="0"/>
              <a:t>body { </a:t>
            </a:r>
          </a:p>
          <a:p>
            <a:r>
              <a:rPr lang="it-IT" dirty="0"/>
              <a:t>font-family: </a:t>
            </a:r>
            <a:r>
              <a:rPr lang="it-IT" dirty="0" err="1"/>
              <a:t>SinkinSans</a:t>
            </a:r>
            <a:r>
              <a:rPr lang="it-IT" dirty="0"/>
              <a:t>;</a:t>
            </a:r>
          </a:p>
          <a:p>
            <a:endParaRPr lang="it-IT" dirty="0"/>
          </a:p>
          <a:p>
            <a:endParaRPr lang="it-IT" dirty="0"/>
          </a:p>
        </p:txBody>
      </p:sp>
    </p:spTree>
    <p:extLst>
      <p:ext uri="{BB962C8B-B14F-4D97-AF65-F5344CB8AC3E}">
        <p14:creationId xmlns:p14="http://schemas.microsoft.com/office/powerpoint/2010/main" val="401085154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FB3273-18BC-4249-BFE4-AB462623E68F}"/>
              </a:ext>
            </a:extLst>
          </p:cNvPr>
          <p:cNvSpPr>
            <a:spLocks noGrp="1"/>
          </p:cNvSpPr>
          <p:nvPr>
            <p:ph type="title"/>
          </p:nvPr>
        </p:nvSpPr>
        <p:spPr/>
        <p:txBody>
          <a:bodyPr/>
          <a:lstStyle/>
          <a:p>
            <a:r>
              <a:rPr lang="it-IT" dirty="0"/>
              <a:t>font-</a:t>
            </a:r>
            <a:r>
              <a:rPr lang="it-IT" dirty="0" err="1"/>
              <a:t>size</a:t>
            </a:r>
            <a:endParaRPr lang="it-IT" dirty="0"/>
          </a:p>
        </p:txBody>
      </p:sp>
      <p:sp>
        <p:nvSpPr>
          <p:cNvPr id="3" name="Segnaposto contenuto 2">
            <a:extLst>
              <a:ext uri="{FF2B5EF4-FFF2-40B4-BE49-F238E27FC236}">
                <a16:creationId xmlns:a16="http://schemas.microsoft.com/office/drawing/2014/main" id="{D3184126-FC8A-4062-BAD5-F76F1C421F85}"/>
              </a:ext>
            </a:extLst>
          </p:cNvPr>
          <p:cNvSpPr>
            <a:spLocks noGrp="1"/>
          </p:cNvSpPr>
          <p:nvPr>
            <p:ph idx="1"/>
          </p:nvPr>
        </p:nvSpPr>
        <p:spPr/>
        <p:txBody>
          <a:bodyPr>
            <a:normAutofit/>
          </a:bodyPr>
          <a:lstStyle/>
          <a:p>
            <a:r>
              <a:rPr lang="it-IT" dirty="0"/>
              <a:t>è la proprietà considerata essenziale nella definizione dell’aspetto del testo, di cui definisce le dimensioni. È applicabile a tutti gli elementi ed ereditata</a:t>
            </a:r>
          </a:p>
          <a:p>
            <a:endParaRPr lang="it-IT" dirty="0"/>
          </a:p>
          <a:p>
            <a:r>
              <a:rPr lang="it-IT" b="1" dirty="0"/>
              <a:t>Dimensione assoluta</a:t>
            </a:r>
            <a:r>
              <a:rPr lang="it-IT" dirty="0"/>
              <a:t> significa che essa non dipende da nessun altro elemento ed è quella definita dall’unità di misura usata. </a:t>
            </a:r>
            <a:r>
              <a:rPr lang="it-IT" b="1" dirty="0"/>
              <a:t>Dimensione relativa</a:t>
            </a:r>
            <a:r>
              <a:rPr lang="it-IT" dirty="0"/>
              <a:t> significa che essa viene calcolata in base alla dimensione del testo </a:t>
            </a:r>
            <a:r>
              <a:rPr lang="it-IT" dirty="0">
                <a:highlight>
                  <a:srgbClr val="FFFF00"/>
                </a:highlight>
              </a:rPr>
              <a:t>dell’elemento parente</a:t>
            </a:r>
            <a:r>
              <a:rPr lang="it-IT" dirty="0"/>
              <a:t>.</a:t>
            </a:r>
          </a:p>
          <a:p>
            <a:endParaRPr lang="it-IT" dirty="0"/>
          </a:p>
          <a:p>
            <a:r>
              <a:rPr lang="it-IT" dirty="0"/>
              <a:t>le sette parole chiave xx-small, x-small, small, medium, large, x-large, xx-large;</a:t>
            </a:r>
          </a:p>
          <a:p>
            <a:r>
              <a:rPr lang="it-IT" dirty="0"/>
              <a:t>quelli espressi con le seguenti unità di misura: pixel (</a:t>
            </a:r>
            <a:r>
              <a:rPr lang="it-IT" dirty="0" err="1"/>
              <a:t>px</a:t>
            </a:r>
            <a:r>
              <a:rPr lang="it-IT" dirty="0"/>
              <a:t>), centimetri (cm), millimetri (mm), punti (</a:t>
            </a:r>
            <a:r>
              <a:rPr lang="it-IT" dirty="0" err="1"/>
              <a:t>pt</a:t>
            </a:r>
            <a:r>
              <a:rPr lang="it-IT" dirty="0"/>
              <a:t>), </a:t>
            </a:r>
            <a:r>
              <a:rPr lang="it-IT" dirty="0" err="1"/>
              <a:t>picas</a:t>
            </a:r>
            <a:r>
              <a:rPr lang="it-IT" dirty="0"/>
              <a:t> (pc), pollici (in), x-</a:t>
            </a:r>
            <a:r>
              <a:rPr lang="it-IT" dirty="0" err="1"/>
              <a:t>height</a:t>
            </a:r>
            <a:r>
              <a:rPr lang="it-IT" dirty="0"/>
              <a:t> (ex). Di tutte queste unità, le uniche proponibili per il testo sono punti e pixel. Si consiglia di usare la prima solo per CSS destinati alla stampa.</a:t>
            </a:r>
          </a:p>
        </p:txBody>
      </p:sp>
    </p:spTree>
    <p:extLst>
      <p:ext uri="{BB962C8B-B14F-4D97-AF65-F5344CB8AC3E}">
        <p14:creationId xmlns:p14="http://schemas.microsoft.com/office/powerpoint/2010/main" val="16836115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FB3273-18BC-4249-BFE4-AB462623E68F}"/>
              </a:ext>
            </a:extLst>
          </p:cNvPr>
          <p:cNvSpPr>
            <a:spLocks noGrp="1"/>
          </p:cNvSpPr>
          <p:nvPr>
            <p:ph type="title"/>
          </p:nvPr>
        </p:nvSpPr>
        <p:spPr/>
        <p:txBody>
          <a:bodyPr/>
          <a:lstStyle/>
          <a:p>
            <a:r>
              <a:rPr lang="it-IT" dirty="0"/>
              <a:t>font-</a:t>
            </a:r>
            <a:r>
              <a:rPr lang="it-IT" dirty="0" err="1"/>
              <a:t>size</a:t>
            </a:r>
            <a:endParaRPr lang="it-IT" dirty="0"/>
          </a:p>
        </p:txBody>
      </p:sp>
      <p:sp>
        <p:nvSpPr>
          <p:cNvPr id="3" name="Segnaposto contenuto 2">
            <a:extLst>
              <a:ext uri="{FF2B5EF4-FFF2-40B4-BE49-F238E27FC236}">
                <a16:creationId xmlns:a16="http://schemas.microsoft.com/office/drawing/2014/main" id="{D3184126-FC8A-4062-BAD5-F76F1C421F85}"/>
              </a:ext>
            </a:extLst>
          </p:cNvPr>
          <p:cNvSpPr>
            <a:spLocks noGrp="1"/>
          </p:cNvSpPr>
          <p:nvPr>
            <p:ph idx="1"/>
          </p:nvPr>
        </p:nvSpPr>
        <p:spPr/>
        <p:txBody>
          <a:bodyPr>
            <a:normAutofit/>
          </a:bodyPr>
          <a:lstStyle/>
          <a:p>
            <a:r>
              <a:rPr lang="it-IT" dirty="0"/>
              <a:t>Sono valori relativi:</a:t>
            </a:r>
          </a:p>
          <a:p>
            <a:endParaRPr lang="it-IT" dirty="0"/>
          </a:p>
          <a:p>
            <a:r>
              <a:rPr lang="it-IT" dirty="0"/>
              <a:t>le parole chiave </a:t>
            </a:r>
            <a:r>
              <a:rPr lang="it-IT" dirty="0" err="1"/>
              <a:t>smaller</a:t>
            </a:r>
            <a:r>
              <a:rPr lang="it-IT" dirty="0"/>
              <a:t> e </a:t>
            </a:r>
            <a:r>
              <a:rPr lang="it-IT" dirty="0" err="1"/>
              <a:t>larger</a:t>
            </a:r>
            <a:r>
              <a:rPr lang="it-IT" dirty="0"/>
              <a:t>;</a:t>
            </a:r>
          </a:p>
          <a:p>
            <a:r>
              <a:rPr lang="it-IT" dirty="0"/>
              <a:t>quelli espressi in </a:t>
            </a:r>
            <a:r>
              <a:rPr lang="it-IT" dirty="0" err="1"/>
              <a:t>em</a:t>
            </a:r>
            <a:r>
              <a:rPr lang="it-IT" dirty="0"/>
              <a:t>;</a:t>
            </a:r>
          </a:p>
          <a:p>
            <a:r>
              <a:rPr lang="it-IT" dirty="0"/>
              <a:t>quelli espressi in percentuale.</a:t>
            </a:r>
          </a:p>
          <a:p>
            <a:r>
              <a:rPr lang="it-IT" dirty="0"/>
              <a:t>Nelle pratiche più comuni, la scelta del dimensionamento dei font viene fatta tra pixel, </a:t>
            </a:r>
            <a:r>
              <a:rPr lang="it-IT" dirty="0" err="1"/>
              <a:t>em</a:t>
            </a:r>
            <a:r>
              <a:rPr lang="it-IT" dirty="0"/>
              <a:t>, rem e percentuale.</a:t>
            </a:r>
          </a:p>
          <a:p>
            <a:endParaRPr lang="it-IT" dirty="0"/>
          </a:p>
          <a:p>
            <a:pPr marL="114300" indent="0">
              <a:buNone/>
            </a:pPr>
            <a:r>
              <a:rPr lang="it-IT" dirty="0"/>
              <a:t>* Se la dimensione di un font dovrebbe essere 12px, mettere 2em lo fa diventare 24px, mentre metterlo 3em significa metterlo 36px</a:t>
            </a:r>
          </a:p>
        </p:txBody>
      </p:sp>
    </p:spTree>
    <p:extLst>
      <p:ext uri="{BB962C8B-B14F-4D97-AF65-F5344CB8AC3E}">
        <p14:creationId xmlns:p14="http://schemas.microsoft.com/office/powerpoint/2010/main" val="3052575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3A631-74C7-4705-90C2-03316A169BB6}"/>
              </a:ext>
            </a:extLst>
          </p:cNvPr>
          <p:cNvSpPr>
            <a:spLocks noGrp="1"/>
          </p:cNvSpPr>
          <p:nvPr>
            <p:ph type="title"/>
          </p:nvPr>
        </p:nvSpPr>
        <p:spPr/>
        <p:txBody>
          <a:bodyPr/>
          <a:lstStyle/>
          <a:p>
            <a:r>
              <a:rPr lang="it-IT" dirty="0"/>
              <a:t>font-</a:t>
            </a:r>
            <a:r>
              <a:rPr lang="it-IT" dirty="0" err="1"/>
              <a:t>weight</a:t>
            </a:r>
            <a:endParaRPr lang="it-IT" dirty="0"/>
          </a:p>
        </p:txBody>
      </p:sp>
      <p:sp>
        <p:nvSpPr>
          <p:cNvPr id="3" name="Segnaposto contenuto 2">
            <a:extLst>
              <a:ext uri="{FF2B5EF4-FFF2-40B4-BE49-F238E27FC236}">
                <a16:creationId xmlns:a16="http://schemas.microsoft.com/office/drawing/2014/main" id="{3C9D6A99-B02C-4CCD-9180-3785DA02F8E9}"/>
              </a:ext>
            </a:extLst>
          </p:cNvPr>
          <p:cNvSpPr>
            <a:spLocks noGrp="1"/>
          </p:cNvSpPr>
          <p:nvPr>
            <p:ph idx="1"/>
          </p:nvPr>
        </p:nvSpPr>
        <p:spPr/>
        <p:txBody>
          <a:bodyPr>
            <a:normAutofit fontScale="92500"/>
          </a:bodyPr>
          <a:lstStyle/>
          <a:p>
            <a:r>
              <a:rPr lang="it-IT" dirty="0"/>
              <a:t>Serve a definire la consistenza o "peso" visivo del testo. Si applica a tutti gli elementi ed è ereditata</a:t>
            </a:r>
          </a:p>
          <a:p>
            <a:r>
              <a:rPr lang="it-IT" dirty="0"/>
              <a:t>Il "peso" visivo di un carattere può essere espresso con una scala numerica o con parole chiave:</a:t>
            </a:r>
          </a:p>
          <a:p>
            <a:endParaRPr lang="it-IT" dirty="0"/>
          </a:p>
          <a:p>
            <a:r>
              <a:rPr lang="it-IT" dirty="0"/>
              <a:t>valori numerici: 100 – 200 – 300 – 400 – 500 – 600 – 700 – 800 – 900 ordinati in senso crescente (dal più leggero al più pesante);</a:t>
            </a:r>
          </a:p>
          <a:p>
            <a:r>
              <a:rPr lang="it-IT" dirty="0" err="1"/>
              <a:t>normal</a:t>
            </a:r>
            <a:r>
              <a:rPr lang="it-IT" dirty="0"/>
              <a:t>: valore di default, è l’aspetto normale del font ed equivale al valore 400;</a:t>
            </a:r>
          </a:p>
          <a:p>
            <a:r>
              <a:rPr lang="it-IT" dirty="0" err="1"/>
              <a:t>bold</a:t>
            </a:r>
            <a:r>
              <a:rPr lang="it-IT" dirty="0"/>
              <a:t>: il carattere acquista l’aspetto che definiamo in genere ‘grassetto’; equivale a 700;</a:t>
            </a:r>
          </a:p>
          <a:p>
            <a:r>
              <a:rPr lang="it-IT" dirty="0" err="1"/>
              <a:t>bolder</a:t>
            </a:r>
            <a:r>
              <a:rPr lang="it-IT" dirty="0"/>
              <a:t>: misura relativa; serve a specificare che una determinata porzione di testo dovrà apparire più pesante a livello visuale rispetto al testo dell’elemento parente;</a:t>
            </a:r>
          </a:p>
          <a:p>
            <a:r>
              <a:rPr lang="it-IT" dirty="0" err="1"/>
              <a:t>lighter</a:t>
            </a:r>
            <a:r>
              <a:rPr lang="it-IT" dirty="0"/>
              <a:t>: misura relativa; il testo sarà più leggero di quello dell’elemento parente.</a:t>
            </a:r>
          </a:p>
          <a:p>
            <a:r>
              <a:rPr lang="it-IT" dirty="0"/>
              <a:t>p {font-</a:t>
            </a:r>
            <a:r>
              <a:rPr lang="it-IT" dirty="0" err="1"/>
              <a:t>weight</a:t>
            </a:r>
            <a:r>
              <a:rPr lang="it-IT" dirty="0"/>
              <a:t>: 900;}</a:t>
            </a:r>
          </a:p>
          <a:p>
            <a:r>
              <a:rPr lang="it-IT" dirty="0"/>
              <a:t>div {font-</a:t>
            </a:r>
            <a:r>
              <a:rPr lang="it-IT" dirty="0" err="1"/>
              <a:t>weight</a:t>
            </a:r>
            <a:r>
              <a:rPr lang="it-IT" dirty="0"/>
              <a:t>: </a:t>
            </a:r>
            <a:r>
              <a:rPr lang="it-IT" dirty="0" err="1"/>
              <a:t>bold</a:t>
            </a:r>
            <a:r>
              <a:rPr lang="it-IT" dirty="0"/>
              <a:t>;}</a:t>
            </a:r>
          </a:p>
          <a:p>
            <a:endParaRPr lang="it-IT" dirty="0"/>
          </a:p>
        </p:txBody>
      </p:sp>
    </p:spTree>
    <p:extLst>
      <p:ext uri="{BB962C8B-B14F-4D97-AF65-F5344CB8AC3E}">
        <p14:creationId xmlns:p14="http://schemas.microsoft.com/office/powerpoint/2010/main" val="42168763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61FEC-67A2-41A6-BD6B-2C8AA15FBFB9}"/>
              </a:ext>
            </a:extLst>
          </p:cNvPr>
          <p:cNvSpPr>
            <a:spLocks noGrp="1"/>
          </p:cNvSpPr>
          <p:nvPr>
            <p:ph type="title"/>
          </p:nvPr>
        </p:nvSpPr>
        <p:spPr/>
        <p:txBody>
          <a:bodyPr/>
          <a:lstStyle/>
          <a:p>
            <a:r>
              <a:rPr lang="it-IT" dirty="0"/>
              <a:t>font-style</a:t>
            </a:r>
          </a:p>
        </p:txBody>
      </p:sp>
      <p:sp>
        <p:nvSpPr>
          <p:cNvPr id="3" name="Segnaposto contenuto 2">
            <a:extLst>
              <a:ext uri="{FF2B5EF4-FFF2-40B4-BE49-F238E27FC236}">
                <a16:creationId xmlns:a16="http://schemas.microsoft.com/office/drawing/2014/main" id="{9D41AB77-EC5B-4C47-A6E3-3FD60E573A9A}"/>
              </a:ext>
            </a:extLst>
          </p:cNvPr>
          <p:cNvSpPr>
            <a:spLocks noGrp="1"/>
          </p:cNvSpPr>
          <p:nvPr>
            <p:ph idx="1"/>
          </p:nvPr>
        </p:nvSpPr>
        <p:spPr/>
        <p:txBody>
          <a:bodyPr/>
          <a:lstStyle/>
          <a:p>
            <a:r>
              <a:rPr lang="it-IT" dirty="0"/>
              <a:t>Imposta le caratteristiche del testo in base ad uno di questi tre valori:</a:t>
            </a:r>
          </a:p>
          <a:p>
            <a:endParaRPr lang="it-IT" dirty="0"/>
          </a:p>
          <a:p>
            <a:r>
              <a:rPr lang="it-IT" dirty="0" err="1"/>
              <a:t>normal</a:t>
            </a:r>
            <a:r>
              <a:rPr lang="it-IT" dirty="0"/>
              <a:t>: il testo mantiene il suo aspetto normale;</a:t>
            </a:r>
          </a:p>
          <a:p>
            <a:r>
              <a:rPr lang="it-IT" dirty="0" err="1"/>
              <a:t>italic</a:t>
            </a:r>
            <a:r>
              <a:rPr lang="it-IT" dirty="0"/>
              <a:t>: formatta il testo in corsivo;</a:t>
            </a:r>
          </a:p>
          <a:p>
            <a:r>
              <a:rPr lang="it-IT" dirty="0"/>
              <a:t>oblique: praticamente simile a </a:t>
            </a:r>
            <a:r>
              <a:rPr lang="it-IT" dirty="0" err="1"/>
              <a:t>italic</a:t>
            </a:r>
            <a:r>
              <a:rPr lang="it-IT" dirty="0"/>
              <a:t>.</a:t>
            </a:r>
          </a:p>
          <a:p>
            <a:r>
              <a:rPr lang="it-IT" dirty="0"/>
              <a:t>La proprietà si applica a tutti gli elementi ed è ereditata.</a:t>
            </a:r>
          </a:p>
          <a:p>
            <a:endParaRPr lang="it-IT" dirty="0"/>
          </a:p>
          <a:p>
            <a:r>
              <a:rPr lang="it-IT" dirty="0"/>
              <a:t>Sintassi ed esempi</a:t>
            </a:r>
          </a:p>
          <a:p>
            <a:endParaRPr lang="it-IT" dirty="0"/>
          </a:p>
          <a:p>
            <a:r>
              <a:rPr lang="it-IT" dirty="0"/>
              <a:t>selettore {font-style: valore;}</a:t>
            </a:r>
          </a:p>
          <a:p>
            <a:r>
              <a:rPr lang="it-IT" dirty="0"/>
              <a:t>p {font-style: </a:t>
            </a:r>
            <a:r>
              <a:rPr lang="it-IT" dirty="0" err="1"/>
              <a:t>italic</a:t>
            </a:r>
            <a:r>
              <a:rPr lang="it-IT" dirty="0"/>
              <a:t>;}</a:t>
            </a:r>
          </a:p>
        </p:txBody>
      </p:sp>
    </p:spTree>
    <p:extLst>
      <p:ext uri="{BB962C8B-B14F-4D97-AF65-F5344CB8AC3E}">
        <p14:creationId xmlns:p14="http://schemas.microsoft.com/office/powerpoint/2010/main" val="28658733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DCE7BF-9DAA-4E12-A1EC-ACD79B966E46}"/>
              </a:ext>
            </a:extLst>
          </p:cNvPr>
          <p:cNvSpPr>
            <a:spLocks noGrp="1"/>
          </p:cNvSpPr>
          <p:nvPr>
            <p:ph type="title"/>
          </p:nvPr>
        </p:nvSpPr>
        <p:spPr/>
        <p:txBody>
          <a:bodyPr/>
          <a:lstStyle/>
          <a:p>
            <a:r>
              <a:rPr lang="it-IT" dirty="0"/>
              <a:t>line-</a:t>
            </a:r>
            <a:r>
              <a:rPr lang="it-IT" dirty="0" err="1"/>
              <a:t>height</a:t>
            </a:r>
            <a:endParaRPr lang="it-IT" dirty="0"/>
          </a:p>
        </p:txBody>
      </p:sp>
      <p:sp>
        <p:nvSpPr>
          <p:cNvPr id="3" name="Segnaposto contenuto 2">
            <a:extLst>
              <a:ext uri="{FF2B5EF4-FFF2-40B4-BE49-F238E27FC236}">
                <a16:creationId xmlns:a16="http://schemas.microsoft.com/office/drawing/2014/main" id="{CEF95510-961D-49E8-9231-6C8A8813CA13}"/>
              </a:ext>
            </a:extLst>
          </p:cNvPr>
          <p:cNvSpPr>
            <a:spLocks noGrp="1"/>
          </p:cNvSpPr>
          <p:nvPr>
            <p:ph idx="1"/>
          </p:nvPr>
        </p:nvSpPr>
        <p:spPr/>
        <p:txBody>
          <a:bodyPr>
            <a:normAutofit/>
          </a:bodyPr>
          <a:lstStyle/>
          <a:p>
            <a:r>
              <a:rPr lang="it-IT" dirty="0"/>
              <a:t>serve a definire l’altezza di una riga di testo all’interno di un elemento blocco. Ma l’effetto ottenuto è appunto quello di impostare uno spazio tra le righe</a:t>
            </a:r>
          </a:p>
          <a:p>
            <a:endParaRPr lang="it-IT" dirty="0"/>
          </a:p>
          <a:p>
            <a:r>
              <a:rPr lang="it-IT" dirty="0" err="1"/>
              <a:t>normal</a:t>
            </a:r>
            <a:r>
              <a:rPr lang="it-IT" dirty="0"/>
              <a:t>: il browser separerà le righe con uno spazio ritenuto "ragionevole"; dovrebbe corrispondere a un valore numerico compreso tra 1 e 1.2;</a:t>
            </a:r>
          </a:p>
          <a:p>
            <a:r>
              <a:rPr lang="it-IT" dirty="0"/>
              <a:t>un valore numerico: usando valori numerici tipo 1.2, 1.3, 1.5 si ottiene questo risultato: l’altezza della riga sarà uguale alla dimensione del font moltiplicata per questo valore;</a:t>
            </a:r>
          </a:p>
          <a:p>
            <a:r>
              <a:rPr lang="it-IT" dirty="0"/>
              <a:t>un valore numerico con unità di misura: l’altezza della riga sarà uguale alla dimensione specificata;</a:t>
            </a:r>
          </a:p>
          <a:p>
            <a:r>
              <a:rPr lang="it-IT" dirty="0"/>
              <a:t>percentuale: l’altezza della riga viene calcolata come una percentuale della dimensione del font.</a:t>
            </a:r>
          </a:p>
          <a:p>
            <a:r>
              <a:rPr lang="it-IT" dirty="0"/>
              <a:t>p {line-</a:t>
            </a:r>
            <a:r>
              <a:rPr lang="it-IT" dirty="0" err="1"/>
              <a:t>height</a:t>
            </a:r>
            <a:r>
              <a:rPr lang="it-IT" dirty="0"/>
              <a:t>: 1.5;}</a:t>
            </a:r>
          </a:p>
          <a:p>
            <a:r>
              <a:rPr lang="it-IT" dirty="0"/>
              <a:t>body {line-</a:t>
            </a:r>
            <a:r>
              <a:rPr lang="it-IT" dirty="0" err="1"/>
              <a:t>height</a:t>
            </a:r>
            <a:r>
              <a:rPr lang="it-IT" dirty="0"/>
              <a:t>: 15px;}</a:t>
            </a:r>
          </a:p>
        </p:txBody>
      </p:sp>
    </p:spTree>
    <p:extLst>
      <p:ext uri="{BB962C8B-B14F-4D97-AF65-F5344CB8AC3E}">
        <p14:creationId xmlns:p14="http://schemas.microsoft.com/office/powerpoint/2010/main" val="28098391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584DA5-8010-494C-AF1F-D7A02A2771FC}"/>
              </a:ext>
            </a:extLst>
          </p:cNvPr>
          <p:cNvSpPr>
            <a:spLocks noGrp="1"/>
          </p:cNvSpPr>
          <p:nvPr>
            <p:ph type="title"/>
          </p:nvPr>
        </p:nvSpPr>
        <p:spPr/>
        <p:txBody>
          <a:bodyPr/>
          <a:lstStyle/>
          <a:p>
            <a:r>
              <a:rPr lang="it-IT" dirty="0"/>
              <a:t>font</a:t>
            </a:r>
          </a:p>
        </p:txBody>
      </p:sp>
      <p:sp>
        <p:nvSpPr>
          <p:cNvPr id="3" name="Segnaposto contenuto 2">
            <a:extLst>
              <a:ext uri="{FF2B5EF4-FFF2-40B4-BE49-F238E27FC236}">
                <a16:creationId xmlns:a16="http://schemas.microsoft.com/office/drawing/2014/main" id="{C14B93F6-723E-4FDF-9BC2-D85740CDEC80}"/>
              </a:ext>
            </a:extLst>
          </p:cNvPr>
          <p:cNvSpPr>
            <a:spLocks noGrp="1"/>
          </p:cNvSpPr>
          <p:nvPr>
            <p:ph idx="1"/>
          </p:nvPr>
        </p:nvSpPr>
        <p:spPr/>
        <p:txBody>
          <a:bodyPr/>
          <a:lstStyle/>
          <a:p>
            <a:r>
              <a:rPr lang="it-IT" dirty="0"/>
              <a:t>La proprietà font è una proprietà a </a:t>
            </a:r>
            <a:r>
              <a:rPr lang="it-IT" dirty="0">
                <a:highlight>
                  <a:srgbClr val="FFFF00"/>
                </a:highlight>
              </a:rPr>
              <a:t>sintassi abbreviata </a:t>
            </a:r>
            <a:r>
              <a:rPr lang="it-IT" dirty="0"/>
              <a:t>che serve a impostare con una sola dichiarazione tutte le principali caratteristiche del testo. Le proprietà definibili in forma abbreviata con font sono:</a:t>
            </a:r>
          </a:p>
          <a:p>
            <a:endParaRPr lang="it-IT" dirty="0"/>
          </a:p>
          <a:p>
            <a:r>
              <a:rPr lang="it-IT" dirty="0"/>
              <a:t>font-family;</a:t>
            </a:r>
          </a:p>
          <a:p>
            <a:r>
              <a:rPr lang="it-IT" dirty="0"/>
              <a:t>font-</a:t>
            </a:r>
            <a:r>
              <a:rPr lang="it-IT" dirty="0" err="1"/>
              <a:t>size</a:t>
            </a:r>
            <a:r>
              <a:rPr lang="it-IT" dirty="0"/>
              <a:t>;</a:t>
            </a:r>
          </a:p>
          <a:p>
            <a:r>
              <a:rPr lang="it-IT" dirty="0"/>
              <a:t>line-</a:t>
            </a:r>
            <a:r>
              <a:rPr lang="it-IT" dirty="0" err="1"/>
              <a:t>height</a:t>
            </a:r>
            <a:r>
              <a:rPr lang="it-IT" dirty="0"/>
              <a:t>;</a:t>
            </a:r>
          </a:p>
          <a:p>
            <a:r>
              <a:rPr lang="it-IT" dirty="0"/>
              <a:t>font-</a:t>
            </a:r>
            <a:r>
              <a:rPr lang="it-IT" dirty="0" err="1"/>
              <a:t>weight</a:t>
            </a:r>
            <a:r>
              <a:rPr lang="it-IT" dirty="0"/>
              <a:t>;</a:t>
            </a:r>
          </a:p>
          <a:p>
            <a:r>
              <a:rPr lang="it-IT" dirty="0"/>
              <a:t>font-style;</a:t>
            </a:r>
          </a:p>
          <a:p>
            <a:r>
              <a:rPr lang="it-IT" dirty="0"/>
              <a:t>font-</a:t>
            </a:r>
            <a:r>
              <a:rPr lang="it-IT" dirty="0" err="1"/>
              <a:t>variant</a:t>
            </a:r>
            <a:r>
              <a:rPr lang="it-IT" dirty="0"/>
              <a:t>;</a:t>
            </a:r>
          </a:p>
          <a:p>
            <a:endParaRPr lang="it-IT" dirty="0"/>
          </a:p>
          <a:p>
            <a:r>
              <a:rPr lang="en-US" dirty="0"/>
              <a:t>p {font: bold 12px/1.5 Georgia, "Times New Roman", serif;}</a:t>
            </a:r>
            <a:endParaRPr lang="it-IT" dirty="0"/>
          </a:p>
        </p:txBody>
      </p:sp>
    </p:spTree>
    <p:extLst>
      <p:ext uri="{BB962C8B-B14F-4D97-AF65-F5344CB8AC3E}">
        <p14:creationId xmlns:p14="http://schemas.microsoft.com/office/powerpoint/2010/main" val="19236211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98B173-CF44-4E7F-B081-42540EFD391E}"/>
              </a:ext>
            </a:extLst>
          </p:cNvPr>
          <p:cNvSpPr>
            <a:spLocks noGrp="1"/>
          </p:cNvSpPr>
          <p:nvPr>
            <p:ph type="title"/>
          </p:nvPr>
        </p:nvSpPr>
        <p:spPr/>
        <p:txBody>
          <a:bodyPr/>
          <a:lstStyle/>
          <a:p>
            <a:r>
              <a:rPr lang="it-IT" dirty="0"/>
              <a:t>text-</a:t>
            </a:r>
            <a:r>
              <a:rPr lang="it-IT" dirty="0" err="1"/>
              <a:t>decoration</a:t>
            </a:r>
            <a:endParaRPr lang="it-IT" dirty="0"/>
          </a:p>
        </p:txBody>
      </p:sp>
      <p:sp>
        <p:nvSpPr>
          <p:cNvPr id="3" name="Segnaposto contenuto 2">
            <a:extLst>
              <a:ext uri="{FF2B5EF4-FFF2-40B4-BE49-F238E27FC236}">
                <a16:creationId xmlns:a16="http://schemas.microsoft.com/office/drawing/2014/main" id="{9CD01082-E0EF-486E-A519-275007A76FFF}"/>
              </a:ext>
            </a:extLst>
          </p:cNvPr>
          <p:cNvSpPr>
            <a:spLocks noGrp="1"/>
          </p:cNvSpPr>
          <p:nvPr>
            <p:ph idx="1"/>
          </p:nvPr>
        </p:nvSpPr>
        <p:spPr/>
        <p:txBody>
          <a:bodyPr/>
          <a:lstStyle/>
          <a:p>
            <a:r>
              <a:rPr lang="it-IT" dirty="0"/>
              <a:t>I valori che è possibile usare sono:</a:t>
            </a:r>
          </a:p>
          <a:p>
            <a:endParaRPr lang="it-IT" dirty="0"/>
          </a:p>
          <a:p>
            <a:r>
              <a:rPr lang="it-IT" dirty="0"/>
              <a:t>none: il testo non avrà alcuna decorazione particolare;</a:t>
            </a:r>
          </a:p>
          <a:p>
            <a:r>
              <a:rPr lang="it-IT" dirty="0" err="1"/>
              <a:t>underline</a:t>
            </a:r>
            <a:r>
              <a:rPr lang="it-IT" dirty="0"/>
              <a:t>: il testo sarà sottolineato;</a:t>
            </a:r>
          </a:p>
          <a:p>
            <a:r>
              <a:rPr lang="it-IT" dirty="0" err="1"/>
              <a:t>overline</a:t>
            </a:r>
            <a:r>
              <a:rPr lang="it-IT" dirty="0"/>
              <a:t>: il testo avrà una linea superiore;</a:t>
            </a:r>
          </a:p>
          <a:p>
            <a:r>
              <a:rPr lang="it-IT" dirty="0"/>
              <a:t>line-</a:t>
            </a:r>
            <a:r>
              <a:rPr lang="it-IT" dirty="0" err="1"/>
              <a:t>through</a:t>
            </a:r>
            <a:r>
              <a:rPr lang="it-IT" dirty="0"/>
              <a:t>: il testo sarà attraversato da una linea orizzontale al centro;</a:t>
            </a:r>
          </a:p>
          <a:p>
            <a:r>
              <a:rPr lang="it-IT" dirty="0"/>
              <a:t>p {text-</a:t>
            </a:r>
            <a:r>
              <a:rPr lang="it-IT" dirty="0" err="1"/>
              <a:t>decoration</a:t>
            </a:r>
            <a:r>
              <a:rPr lang="it-IT" dirty="0"/>
              <a:t>: none;}</a:t>
            </a:r>
          </a:p>
          <a:p>
            <a:r>
              <a:rPr lang="it-IT" dirty="0"/>
              <a:t>a { text-</a:t>
            </a:r>
            <a:r>
              <a:rPr lang="it-IT" dirty="0" err="1"/>
              <a:t>decoration</a:t>
            </a:r>
            <a:r>
              <a:rPr lang="it-IT" dirty="0"/>
              <a:t>: </a:t>
            </a:r>
            <a:r>
              <a:rPr lang="it-IT" dirty="0" err="1"/>
              <a:t>underline</a:t>
            </a:r>
            <a:r>
              <a:rPr lang="it-IT" dirty="0"/>
              <a:t>;}</a:t>
            </a:r>
          </a:p>
          <a:p>
            <a:endParaRPr lang="it-IT" dirty="0"/>
          </a:p>
          <a:p>
            <a:r>
              <a:rPr lang="it-IT" dirty="0">
                <a:hlinkClick r:id="rId2"/>
              </a:rPr>
              <a:t>text-</a:t>
            </a:r>
            <a:r>
              <a:rPr lang="it-IT" dirty="0" err="1">
                <a:hlinkClick r:id="rId2"/>
              </a:rPr>
              <a:t>decoration</a:t>
            </a:r>
            <a:r>
              <a:rPr lang="it-IT" dirty="0">
                <a:hlinkClick r:id="rId2"/>
              </a:rPr>
              <a:t>-style</a:t>
            </a:r>
            <a:r>
              <a:rPr lang="it-IT" dirty="0"/>
              <a:t> (</a:t>
            </a:r>
            <a:r>
              <a:rPr lang="en-US" dirty="0"/>
              <a:t> solid, wavy, dotted, dashed, double)</a:t>
            </a:r>
            <a:endParaRPr lang="it-IT" dirty="0"/>
          </a:p>
          <a:p>
            <a:r>
              <a:rPr lang="it-IT" dirty="0">
                <a:hlinkClick r:id="rId3"/>
              </a:rPr>
              <a:t>text-</a:t>
            </a:r>
            <a:r>
              <a:rPr lang="it-IT" dirty="0" err="1">
                <a:hlinkClick r:id="rId3"/>
              </a:rPr>
              <a:t>decoration</a:t>
            </a:r>
            <a:r>
              <a:rPr lang="it-IT" dirty="0">
                <a:hlinkClick r:id="rId3"/>
              </a:rPr>
              <a:t>-color</a:t>
            </a:r>
            <a:endParaRPr lang="it-IT" dirty="0"/>
          </a:p>
          <a:p>
            <a:r>
              <a:rPr lang="it-IT" dirty="0">
                <a:hlinkClick r:id="rId4"/>
              </a:rPr>
              <a:t>text-</a:t>
            </a:r>
            <a:r>
              <a:rPr lang="it-IT" dirty="0" err="1">
                <a:hlinkClick r:id="rId4"/>
              </a:rPr>
              <a:t>decoration</a:t>
            </a:r>
            <a:r>
              <a:rPr lang="it-IT" dirty="0">
                <a:hlinkClick r:id="rId4"/>
              </a:rPr>
              <a:t>-line</a:t>
            </a:r>
            <a:r>
              <a:rPr lang="it-IT" dirty="0"/>
              <a:t> (</a:t>
            </a:r>
            <a:r>
              <a:rPr lang="it-IT" dirty="0" err="1"/>
              <a:t>underline</a:t>
            </a:r>
            <a:r>
              <a:rPr lang="it-IT" dirty="0"/>
              <a:t>, </a:t>
            </a:r>
            <a:r>
              <a:rPr lang="it-IT" dirty="0" err="1"/>
              <a:t>overline</a:t>
            </a:r>
            <a:r>
              <a:rPr lang="it-IT" dirty="0"/>
              <a:t>, line-</a:t>
            </a:r>
            <a:r>
              <a:rPr lang="it-IT" dirty="0" err="1"/>
              <a:t>through</a:t>
            </a:r>
            <a:r>
              <a:rPr lang="it-IT" dirty="0"/>
              <a:t>))</a:t>
            </a:r>
          </a:p>
        </p:txBody>
      </p:sp>
    </p:spTree>
    <p:extLst>
      <p:ext uri="{BB962C8B-B14F-4D97-AF65-F5344CB8AC3E}">
        <p14:creationId xmlns:p14="http://schemas.microsoft.com/office/powerpoint/2010/main" val="246892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6D4A46-74D9-47F8-A186-91186CCD93C0}"/>
              </a:ext>
            </a:extLst>
          </p:cNvPr>
          <p:cNvSpPr>
            <a:spLocks noGrp="1"/>
          </p:cNvSpPr>
          <p:nvPr>
            <p:ph type="title"/>
          </p:nvPr>
        </p:nvSpPr>
        <p:spPr/>
        <p:txBody>
          <a:bodyPr/>
          <a:lstStyle/>
          <a:p>
            <a:r>
              <a:rPr lang="it-IT" dirty="0"/>
              <a:t>CSS esterni e interni</a:t>
            </a:r>
          </a:p>
        </p:txBody>
      </p:sp>
      <p:sp>
        <p:nvSpPr>
          <p:cNvPr id="3" name="Segnaposto contenuto 2">
            <a:extLst>
              <a:ext uri="{FF2B5EF4-FFF2-40B4-BE49-F238E27FC236}">
                <a16:creationId xmlns:a16="http://schemas.microsoft.com/office/drawing/2014/main" id="{A9CF0469-6A06-4829-9465-F25C006E3D03}"/>
              </a:ext>
            </a:extLst>
          </p:cNvPr>
          <p:cNvSpPr>
            <a:spLocks noGrp="1"/>
          </p:cNvSpPr>
          <p:nvPr>
            <p:ph idx="1"/>
          </p:nvPr>
        </p:nvSpPr>
        <p:spPr/>
        <p:txBody>
          <a:bodyPr/>
          <a:lstStyle/>
          <a:p>
            <a:r>
              <a:rPr lang="it-IT" dirty="0"/>
              <a:t>È esterno un foglio di stile definito in un file separato dal documento. Si tratta di semplici documenti di testo modificabili anche con un editor di testo ai quali si assegna l’estensione .</a:t>
            </a:r>
            <a:r>
              <a:rPr lang="it-IT" dirty="0" err="1"/>
              <a:t>css</a:t>
            </a:r>
            <a:r>
              <a:rPr lang="it-IT" dirty="0"/>
              <a:t>.</a:t>
            </a:r>
          </a:p>
          <a:p>
            <a:endParaRPr lang="it-IT" dirty="0"/>
          </a:p>
          <a:p>
            <a:r>
              <a:rPr lang="en-US" dirty="0"/>
              <a:t>&lt;html&gt;</a:t>
            </a:r>
          </a:p>
          <a:p>
            <a:r>
              <a:rPr lang="en-US" dirty="0"/>
              <a:t> &lt;head&gt;</a:t>
            </a:r>
          </a:p>
          <a:p>
            <a:r>
              <a:rPr lang="en-US" dirty="0">
                <a:highlight>
                  <a:srgbClr val="FFFF00"/>
                </a:highlight>
              </a:rPr>
              <a:t>  &lt;link </a:t>
            </a:r>
            <a:r>
              <a:rPr lang="en-US" dirty="0" err="1">
                <a:highlight>
                  <a:srgbClr val="FFFF00"/>
                </a:highlight>
              </a:rPr>
              <a:t>href</a:t>
            </a:r>
            <a:r>
              <a:rPr lang="en-US" dirty="0">
                <a:highlight>
                  <a:srgbClr val="FFFF00"/>
                </a:highlight>
              </a:rPr>
              <a:t>=“</a:t>
            </a:r>
            <a:r>
              <a:rPr lang="en-US" dirty="0" err="1">
                <a:highlight>
                  <a:srgbClr val="FFFF00"/>
                </a:highlight>
              </a:rPr>
              <a:t>css</a:t>
            </a:r>
            <a:r>
              <a:rPr lang="en-US" dirty="0">
                <a:highlight>
                  <a:srgbClr val="FFFF00"/>
                </a:highlight>
              </a:rPr>
              <a:t>/style.css" </a:t>
            </a:r>
            <a:r>
              <a:rPr lang="en-US" dirty="0" err="1">
                <a:highlight>
                  <a:srgbClr val="FFFF00"/>
                </a:highlight>
              </a:rPr>
              <a:t>rel</a:t>
            </a:r>
            <a:r>
              <a:rPr lang="en-US" dirty="0">
                <a:highlight>
                  <a:srgbClr val="FFFF00"/>
                </a:highlight>
              </a:rPr>
              <a:t>="stylesheet" type="text/</a:t>
            </a:r>
            <a:r>
              <a:rPr lang="en-US" dirty="0" err="1">
                <a:highlight>
                  <a:srgbClr val="FFFF00"/>
                </a:highlight>
              </a:rPr>
              <a:t>css</a:t>
            </a:r>
            <a:r>
              <a:rPr lang="en-US" dirty="0">
                <a:highlight>
                  <a:srgbClr val="FFFF00"/>
                </a:highlight>
              </a:rPr>
              <a:t>"&gt;</a:t>
            </a:r>
          </a:p>
          <a:p>
            <a:r>
              <a:rPr lang="en-US" dirty="0"/>
              <a:t> &lt;/head&gt;</a:t>
            </a:r>
          </a:p>
          <a:p>
            <a:r>
              <a:rPr lang="en-US" dirty="0"/>
              <a:t> &lt;body&gt;</a:t>
            </a:r>
          </a:p>
          <a:p>
            <a:r>
              <a:rPr lang="en-US" dirty="0"/>
              <a:t> [...]</a:t>
            </a:r>
          </a:p>
          <a:p>
            <a:r>
              <a:rPr lang="en-US" dirty="0"/>
              <a:t>&lt;/html&gt;</a:t>
            </a:r>
            <a:endParaRPr lang="it-IT" dirty="0"/>
          </a:p>
        </p:txBody>
      </p:sp>
    </p:spTree>
    <p:extLst>
      <p:ext uri="{BB962C8B-B14F-4D97-AF65-F5344CB8AC3E}">
        <p14:creationId xmlns:p14="http://schemas.microsoft.com/office/powerpoint/2010/main" val="296550236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FFDA34-359F-4A7C-B0C4-34A77B17160D}"/>
              </a:ext>
            </a:extLst>
          </p:cNvPr>
          <p:cNvSpPr>
            <a:spLocks noGrp="1"/>
          </p:cNvSpPr>
          <p:nvPr>
            <p:ph type="title"/>
          </p:nvPr>
        </p:nvSpPr>
        <p:spPr/>
        <p:txBody>
          <a:bodyPr/>
          <a:lstStyle/>
          <a:p>
            <a:r>
              <a:rPr lang="it-IT" dirty="0"/>
              <a:t>font-</a:t>
            </a:r>
            <a:r>
              <a:rPr lang="it-IT" dirty="0" err="1"/>
              <a:t>variant</a:t>
            </a:r>
            <a:endParaRPr lang="it-IT" dirty="0"/>
          </a:p>
        </p:txBody>
      </p:sp>
      <p:sp>
        <p:nvSpPr>
          <p:cNvPr id="3" name="Segnaposto contenuto 2">
            <a:extLst>
              <a:ext uri="{FF2B5EF4-FFF2-40B4-BE49-F238E27FC236}">
                <a16:creationId xmlns:a16="http://schemas.microsoft.com/office/drawing/2014/main" id="{8E6D4D19-25AD-4A7D-BCAC-3733FD8E7491}"/>
              </a:ext>
            </a:extLst>
          </p:cNvPr>
          <p:cNvSpPr>
            <a:spLocks noGrp="1"/>
          </p:cNvSpPr>
          <p:nvPr>
            <p:ph idx="1"/>
          </p:nvPr>
        </p:nvSpPr>
        <p:spPr/>
        <p:txBody>
          <a:bodyPr/>
          <a:lstStyle/>
          <a:p>
            <a:r>
              <a:rPr lang="it-IT" dirty="0"/>
              <a:t>Consente di trasformare il testo in maiuscoletto (lettere in maiuscolo rese con dimensioni uguali ai caratteri minuscoli ). Proprietà ereditata.</a:t>
            </a:r>
          </a:p>
          <a:p>
            <a:endParaRPr lang="it-IT" dirty="0"/>
          </a:p>
          <a:p>
            <a:r>
              <a:rPr lang="it-IT" dirty="0"/>
              <a:t>selettore {font-</a:t>
            </a:r>
            <a:r>
              <a:rPr lang="it-IT" dirty="0" err="1"/>
              <a:t>variant</a:t>
            </a:r>
            <a:r>
              <a:rPr lang="it-IT" dirty="0"/>
              <a:t>: valore;}</a:t>
            </a:r>
          </a:p>
          <a:p>
            <a:r>
              <a:rPr lang="it-IT" dirty="0"/>
              <a:t>I valori possibili sono solo due:</a:t>
            </a:r>
          </a:p>
          <a:p>
            <a:endParaRPr lang="it-IT" dirty="0"/>
          </a:p>
          <a:p>
            <a:r>
              <a:rPr lang="it-IT" sz="2800" b="1" dirty="0" err="1"/>
              <a:t>normal</a:t>
            </a:r>
            <a:r>
              <a:rPr lang="it-IT" dirty="0"/>
              <a:t>: il testo ha il suo aspetto normale; valore iniziale e di default;</a:t>
            </a:r>
          </a:p>
          <a:p>
            <a:r>
              <a:rPr lang="it-IT" sz="2800" b="1" dirty="0"/>
              <a:t>small-</a:t>
            </a:r>
            <a:r>
              <a:rPr lang="it-IT" sz="2800" b="1" dirty="0" err="1"/>
              <a:t>caps</a:t>
            </a:r>
            <a:r>
              <a:rPr lang="it-IT" dirty="0"/>
              <a:t>: trasforma il testo in maiuscoletto.</a:t>
            </a:r>
          </a:p>
          <a:p>
            <a:r>
              <a:rPr lang="it-IT" dirty="0"/>
              <a:t>h2 {font-</a:t>
            </a:r>
            <a:r>
              <a:rPr lang="it-IT" dirty="0" err="1"/>
              <a:t>variant</a:t>
            </a:r>
            <a:r>
              <a:rPr lang="it-IT" dirty="0"/>
              <a:t>: small-</a:t>
            </a:r>
            <a:r>
              <a:rPr lang="it-IT" dirty="0" err="1"/>
              <a:t>caps</a:t>
            </a:r>
            <a:r>
              <a:rPr lang="it-IT" dirty="0"/>
              <a:t>;}</a:t>
            </a:r>
          </a:p>
          <a:p>
            <a:endParaRPr lang="it-IT" dirty="0"/>
          </a:p>
        </p:txBody>
      </p:sp>
    </p:spTree>
    <p:extLst>
      <p:ext uri="{BB962C8B-B14F-4D97-AF65-F5344CB8AC3E}">
        <p14:creationId xmlns:p14="http://schemas.microsoft.com/office/powerpoint/2010/main" val="41706614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0E559-697F-4C7C-8177-65D2046C74F3}"/>
              </a:ext>
            </a:extLst>
          </p:cNvPr>
          <p:cNvSpPr>
            <a:spLocks noGrp="1"/>
          </p:cNvSpPr>
          <p:nvPr>
            <p:ph type="title"/>
          </p:nvPr>
        </p:nvSpPr>
        <p:spPr/>
        <p:txBody>
          <a:bodyPr/>
          <a:lstStyle/>
          <a:p>
            <a:r>
              <a:rPr lang="it-IT" dirty="0"/>
              <a:t>text-</a:t>
            </a:r>
            <a:r>
              <a:rPr lang="it-IT" dirty="0" err="1"/>
              <a:t>indent</a:t>
            </a:r>
            <a:endParaRPr lang="it-IT" dirty="0"/>
          </a:p>
        </p:txBody>
      </p:sp>
      <p:sp>
        <p:nvSpPr>
          <p:cNvPr id="3" name="Segnaposto contenuto 2">
            <a:extLst>
              <a:ext uri="{FF2B5EF4-FFF2-40B4-BE49-F238E27FC236}">
                <a16:creationId xmlns:a16="http://schemas.microsoft.com/office/drawing/2014/main" id="{DEA1BD51-96FF-4089-A398-E522B7A29184}"/>
              </a:ext>
            </a:extLst>
          </p:cNvPr>
          <p:cNvSpPr>
            <a:spLocks noGrp="1"/>
          </p:cNvSpPr>
          <p:nvPr>
            <p:ph idx="1"/>
          </p:nvPr>
        </p:nvSpPr>
        <p:spPr/>
        <p:txBody>
          <a:bodyPr>
            <a:normAutofit fontScale="92500" lnSpcReduction="10000"/>
          </a:bodyPr>
          <a:lstStyle/>
          <a:p>
            <a:r>
              <a:rPr lang="it-IT" dirty="0"/>
              <a:t>Definisce </a:t>
            </a:r>
            <a:r>
              <a:rPr lang="it-IT" b="1" dirty="0"/>
              <a:t>l’indentazione della prima riga in ogni elemento contenente del testo</a:t>
            </a:r>
            <a:r>
              <a:rPr lang="it-IT" dirty="0"/>
              <a:t>. Proprietà ereditata.</a:t>
            </a:r>
          </a:p>
          <a:p>
            <a:endParaRPr lang="it-IT" dirty="0"/>
          </a:p>
          <a:p>
            <a:r>
              <a:rPr lang="it-IT" dirty="0"/>
              <a:t>selettore {text-</a:t>
            </a:r>
            <a:r>
              <a:rPr lang="it-IT" dirty="0" err="1"/>
              <a:t>indent</a:t>
            </a:r>
            <a:r>
              <a:rPr lang="it-IT" dirty="0"/>
              <a:t>: valore;}</a:t>
            </a:r>
          </a:p>
          <a:p>
            <a:r>
              <a:rPr lang="it-IT" dirty="0"/>
              <a:t>Si può esprimere il valore con:</a:t>
            </a:r>
          </a:p>
          <a:p>
            <a:endParaRPr lang="it-IT" dirty="0"/>
          </a:p>
          <a:p>
            <a:r>
              <a:rPr lang="it-IT" dirty="0"/>
              <a:t>un valore numerico con unità di misura;</a:t>
            </a:r>
          </a:p>
          <a:p>
            <a:r>
              <a:rPr lang="it-IT" dirty="0"/>
              <a:t>un valore in percentuale.</a:t>
            </a:r>
          </a:p>
          <a:p>
            <a:r>
              <a:rPr lang="it-IT" dirty="0"/>
              <a:t>Come al solito, il valore con unità di misura è assoluto, quello in percentuale è relativo. In questo caso il valore è relativo alla larghezza dell’area del contenuto. In pratica, se per un paragrafo largo 200px imposto un’indentazione uguale al 10%, essa sarà uguale a 20px.</a:t>
            </a:r>
          </a:p>
          <a:p>
            <a:endParaRPr lang="it-IT" dirty="0"/>
          </a:p>
          <a:p>
            <a:r>
              <a:rPr lang="it-IT" dirty="0"/>
              <a:t>p {text-</a:t>
            </a:r>
            <a:r>
              <a:rPr lang="it-IT" dirty="0" err="1"/>
              <a:t>indent</a:t>
            </a:r>
            <a:r>
              <a:rPr lang="it-IT" dirty="0"/>
              <a:t>: 10px;}</a:t>
            </a:r>
          </a:p>
          <a:p>
            <a:r>
              <a:rPr lang="it-IT" dirty="0"/>
              <a:t>div {text-</a:t>
            </a:r>
            <a:r>
              <a:rPr lang="it-IT" dirty="0" err="1"/>
              <a:t>indent</a:t>
            </a:r>
            <a:r>
              <a:rPr lang="it-IT" dirty="0"/>
              <a:t>: 10%;}</a:t>
            </a:r>
          </a:p>
          <a:p>
            <a:endParaRPr lang="it-IT" dirty="0"/>
          </a:p>
        </p:txBody>
      </p:sp>
    </p:spTree>
    <p:extLst>
      <p:ext uri="{BB962C8B-B14F-4D97-AF65-F5344CB8AC3E}">
        <p14:creationId xmlns:p14="http://schemas.microsoft.com/office/powerpoint/2010/main" val="4606044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42D86F-2878-40DA-9653-9E846F3444D3}"/>
              </a:ext>
            </a:extLst>
          </p:cNvPr>
          <p:cNvSpPr>
            <a:spLocks noGrp="1"/>
          </p:cNvSpPr>
          <p:nvPr>
            <p:ph type="title"/>
          </p:nvPr>
        </p:nvSpPr>
        <p:spPr/>
        <p:txBody>
          <a:bodyPr/>
          <a:lstStyle/>
          <a:p>
            <a:r>
              <a:rPr lang="it-IT" dirty="0"/>
              <a:t>text-</a:t>
            </a:r>
            <a:r>
              <a:rPr lang="it-IT" dirty="0" err="1"/>
              <a:t>transform</a:t>
            </a:r>
            <a:endParaRPr lang="it-IT" dirty="0"/>
          </a:p>
        </p:txBody>
      </p:sp>
      <p:sp>
        <p:nvSpPr>
          <p:cNvPr id="3" name="Segnaposto contenuto 2">
            <a:extLst>
              <a:ext uri="{FF2B5EF4-FFF2-40B4-BE49-F238E27FC236}">
                <a16:creationId xmlns:a16="http://schemas.microsoft.com/office/drawing/2014/main" id="{E14813F6-7979-4155-8E36-A94090910CE8}"/>
              </a:ext>
            </a:extLst>
          </p:cNvPr>
          <p:cNvSpPr>
            <a:spLocks noGrp="1"/>
          </p:cNvSpPr>
          <p:nvPr>
            <p:ph idx="1"/>
          </p:nvPr>
        </p:nvSpPr>
        <p:spPr/>
        <p:txBody>
          <a:bodyPr>
            <a:normAutofit/>
          </a:bodyPr>
          <a:lstStyle/>
          <a:p>
            <a:r>
              <a:rPr lang="it-IT" dirty="0"/>
              <a:t>Questa proprietà serve a cambiare gli attributi del testo relativamente a tre aspetti: maiuscolo, minuscolo, prima lettera maiuscola. È una proprietà ereditata.</a:t>
            </a:r>
          </a:p>
          <a:p>
            <a:r>
              <a:rPr lang="it-IT" dirty="0"/>
              <a:t>selettore {text-</a:t>
            </a:r>
            <a:r>
              <a:rPr lang="it-IT" dirty="0" err="1"/>
              <a:t>transform</a:t>
            </a:r>
            <a:r>
              <a:rPr lang="it-IT" dirty="0"/>
              <a:t>: valore;}</a:t>
            </a:r>
          </a:p>
          <a:p>
            <a:endParaRPr lang="it-IT" dirty="0"/>
          </a:p>
          <a:p>
            <a:r>
              <a:rPr lang="it-IT" dirty="0"/>
              <a:t>la keyword </a:t>
            </a:r>
            <a:r>
              <a:rPr lang="it-IT" sz="2800" b="1" dirty="0"/>
              <a:t>none</a:t>
            </a:r>
            <a:r>
              <a:rPr lang="it-IT" dirty="0"/>
              <a:t>: valore di default; nessuna trasformazione viene applicata;</a:t>
            </a:r>
          </a:p>
          <a:p>
            <a:r>
              <a:rPr lang="it-IT" sz="2800" b="1" dirty="0" err="1"/>
              <a:t>capitalize</a:t>
            </a:r>
            <a:r>
              <a:rPr lang="it-IT" dirty="0"/>
              <a:t>: la prima lettera di ogni parola viene trasformata in maiuscolo;</a:t>
            </a:r>
          </a:p>
          <a:p>
            <a:r>
              <a:rPr lang="it-IT" sz="2800" b="1" dirty="0" err="1"/>
              <a:t>uppercase</a:t>
            </a:r>
            <a:r>
              <a:rPr lang="it-IT" dirty="0"/>
              <a:t>: tutto il testo diventa maiuscolo;</a:t>
            </a:r>
          </a:p>
          <a:p>
            <a:r>
              <a:rPr lang="it-IT" sz="3000" b="1" dirty="0" err="1"/>
              <a:t>lowercase</a:t>
            </a:r>
            <a:r>
              <a:rPr lang="it-IT" dirty="0"/>
              <a:t>: tutto il testo è minuscolo.</a:t>
            </a:r>
          </a:p>
          <a:p>
            <a:r>
              <a:rPr lang="it-IT" dirty="0"/>
              <a:t>p {text-</a:t>
            </a:r>
            <a:r>
              <a:rPr lang="it-IT" dirty="0" err="1"/>
              <a:t>transform</a:t>
            </a:r>
            <a:r>
              <a:rPr lang="it-IT" dirty="0"/>
              <a:t>: </a:t>
            </a:r>
            <a:r>
              <a:rPr lang="it-IT" dirty="0" err="1"/>
              <a:t>capitalize</a:t>
            </a:r>
            <a:r>
              <a:rPr lang="it-IT" dirty="0"/>
              <a:t>;}</a:t>
            </a:r>
          </a:p>
          <a:p>
            <a:r>
              <a:rPr lang="it-IT" dirty="0"/>
              <a:t>h1 {text-</a:t>
            </a:r>
            <a:r>
              <a:rPr lang="it-IT" dirty="0" err="1"/>
              <a:t>transform</a:t>
            </a:r>
            <a:r>
              <a:rPr lang="it-IT" dirty="0"/>
              <a:t>: </a:t>
            </a:r>
            <a:r>
              <a:rPr lang="it-IT" dirty="0" err="1"/>
              <a:t>uppercase</a:t>
            </a:r>
            <a:r>
              <a:rPr lang="it-IT" dirty="0"/>
              <a:t>;}</a:t>
            </a:r>
          </a:p>
        </p:txBody>
      </p:sp>
    </p:spTree>
    <p:extLst>
      <p:ext uri="{BB962C8B-B14F-4D97-AF65-F5344CB8AC3E}">
        <p14:creationId xmlns:p14="http://schemas.microsoft.com/office/powerpoint/2010/main" val="11834591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57F546-7533-4176-B37D-8803A681F8AB}"/>
              </a:ext>
            </a:extLst>
          </p:cNvPr>
          <p:cNvSpPr>
            <a:spLocks noGrp="1"/>
          </p:cNvSpPr>
          <p:nvPr>
            <p:ph type="title"/>
          </p:nvPr>
        </p:nvSpPr>
        <p:spPr/>
        <p:txBody>
          <a:bodyPr/>
          <a:lstStyle/>
          <a:p>
            <a:r>
              <a:rPr lang="it-IT" dirty="0" err="1"/>
              <a:t>letter-spacing</a:t>
            </a:r>
            <a:endParaRPr lang="it-IT" dirty="0"/>
          </a:p>
        </p:txBody>
      </p:sp>
      <p:sp>
        <p:nvSpPr>
          <p:cNvPr id="3" name="Segnaposto contenuto 2">
            <a:extLst>
              <a:ext uri="{FF2B5EF4-FFF2-40B4-BE49-F238E27FC236}">
                <a16:creationId xmlns:a16="http://schemas.microsoft.com/office/drawing/2014/main" id="{2F850163-88C1-47F7-B517-BED14B7860B8}"/>
              </a:ext>
            </a:extLst>
          </p:cNvPr>
          <p:cNvSpPr>
            <a:spLocks noGrp="1"/>
          </p:cNvSpPr>
          <p:nvPr>
            <p:ph idx="1"/>
          </p:nvPr>
        </p:nvSpPr>
        <p:spPr/>
        <p:txBody>
          <a:bodyPr/>
          <a:lstStyle/>
          <a:p>
            <a:r>
              <a:rPr lang="it-IT" dirty="0"/>
              <a:t>Aumenta lo spazio tra le lettere di una parola. Proprietà ereditata.</a:t>
            </a:r>
          </a:p>
          <a:p>
            <a:endParaRPr lang="it-IT" dirty="0"/>
          </a:p>
          <a:p>
            <a:r>
              <a:rPr lang="it-IT" dirty="0"/>
              <a:t>selettore {</a:t>
            </a:r>
            <a:r>
              <a:rPr lang="it-IT" dirty="0" err="1"/>
              <a:t>letter-spacing</a:t>
            </a:r>
            <a:r>
              <a:rPr lang="it-IT" dirty="0"/>
              <a:t>: valore;}</a:t>
            </a:r>
          </a:p>
          <a:p>
            <a:r>
              <a:rPr lang="it-IT" dirty="0"/>
              <a:t>Per i valori si può scegliere tra:</a:t>
            </a:r>
          </a:p>
          <a:p>
            <a:endParaRPr lang="it-IT" dirty="0"/>
          </a:p>
          <a:p>
            <a:r>
              <a:rPr lang="it-IT" dirty="0" err="1"/>
              <a:t>normal</a:t>
            </a:r>
            <a:r>
              <a:rPr lang="it-IT" dirty="0"/>
              <a:t>: valore di default; le lettere mantengono il loro spazio normale;</a:t>
            </a:r>
          </a:p>
          <a:p>
            <a:r>
              <a:rPr lang="it-IT" dirty="0"/>
              <a:t>un valore numerico con unità di misura: le lettere saranno spaziate secondo la distanza impostata.</a:t>
            </a:r>
          </a:p>
          <a:p>
            <a:r>
              <a:rPr lang="it-IT" dirty="0"/>
              <a:t>È possibile anche impostare valori negativi. Ciò farà sì che le lettere appaiano sempre più compresse.</a:t>
            </a:r>
          </a:p>
          <a:p>
            <a:endParaRPr lang="it-IT" dirty="0"/>
          </a:p>
          <a:p>
            <a:r>
              <a:rPr lang="it-IT" dirty="0"/>
              <a:t>h1 {</a:t>
            </a:r>
            <a:r>
              <a:rPr lang="it-IT" dirty="0" err="1"/>
              <a:t>letter-spacing</a:t>
            </a:r>
            <a:r>
              <a:rPr lang="it-IT" dirty="0"/>
              <a:t>: 5px;}</a:t>
            </a:r>
          </a:p>
        </p:txBody>
      </p:sp>
    </p:spTree>
    <p:extLst>
      <p:ext uri="{BB962C8B-B14F-4D97-AF65-F5344CB8AC3E}">
        <p14:creationId xmlns:p14="http://schemas.microsoft.com/office/powerpoint/2010/main" val="1095662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BB0014-E8A3-474C-9E6D-9A6D887A8BF9}"/>
              </a:ext>
            </a:extLst>
          </p:cNvPr>
          <p:cNvSpPr>
            <a:spLocks noGrp="1"/>
          </p:cNvSpPr>
          <p:nvPr>
            <p:ph type="title"/>
          </p:nvPr>
        </p:nvSpPr>
        <p:spPr/>
        <p:txBody>
          <a:bodyPr/>
          <a:lstStyle/>
          <a:p>
            <a:r>
              <a:rPr lang="it-IT" dirty="0"/>
              <a:t>word-</a:t>
            </a:r>
            <a:r>
              <a:rPr lang="it-IT" dirty="0" err="1"/>
              <a:t>spacing</a:t>
            </a:r>
            <a:endParaRPr lang="it-IT" dirty="0"/>
          </a:p>
        </p:txBody>
      </p:sp>
      <p:sp>
        <p:nvSpPr>
          <p:cNvPr id="3" name="Segnaposto contenuto 2">
            <a:extLst>
              <a:ext uri="{FF2B5EF4-FFF2-40B4-BE49-F238E27FC236}">
                <a16:creationId xmlns:a16="http://schemas.microsoft.com/office/drawing/2014/main" id="{1860BA21-AD90-4AB0-BF65-0EE45356DF60}"/>
              </a:ext>
            </a:extLst>
          </p:cNvPr>
          <p:cNvSpPr>
            <a:spLocks noGrp="1"/>
          </p:cNvSpPr>
          <p:nvPr>
            <p:ph idx="1"/>
          </p:nvPr>
        </p:nvSpPr>
        <p:spPr/>
        <p:txBody>
          <a:bodyPr/>
          <a:lstStyle/>
          <a:p>
            <a:r>
              <a:rPr lang="it-IT" dirty="0"/>
              <a:t>Proprietà complementare a </a:t>
            </a:r>
            <a:r>
              <a:rPr lang="it-IT" dirty="0" err="1"/>
              <a:t>letter-spacing</a:t>
            </a:r>
            <a:r>
              <a:rPr lang="it-IT" dirty="0"/>
              <a:t>. Serve ad aumentare </a:t>
            </a:r>
            <a:r>
              <a:rPr lang="it-IT" dirty="0">
                <a:highlight>
                  <a:srgbClr val="FFFF00"/>
                </a:highlight>
              </a:rPr>
              <a:t>lo spazio tra le parole comprese in un elemento</a:t>
            </a:r>
            <a:r>
              <a:rPr lang="it-IT" dirty="0"/>
              <a:t>. Proprietà ereditata.</a:t>
            </a:r>
          </a:p>
          <a:p>
            <a:endParaRPr lang="it-IT" dirty="0"/>
          </a:p>
          <a:p>
            <a:r>
              <a:rPr lang="it-IT" dirty="0"/>
              <a:t>selettore {word-</a:t>
            </a:r>
            <a:r>
              <a:rPr lang="it-IT" dirty="0" err="1"/>
              <a:t>spacing</a:t>
            </a:r>
            <a:r>
              <a:rPr lang="it-IT" dirty="0"/>
              <a:t>: valore;}</a:t>
            </a:r>
          </a:p>
          <a:p>
            <a:r>
              <a:rPr lang="it-IT" dirty="0"/>
              <a:t>Per i valori possiamo usare:</a:t>
            </a:r>
          </a:p>
          <a:p>
            <a:endParaRPr lang="it-IT" dirty="0"/>
          </a:p>
          <a:p>
            <a:r>
              <a:rPr lang="it-IT" dirty="0" err="1"/>
              <a:t>normal</a:t>
            </a:r>
            <a:r>
              <a:rPr lang="it-IT" dirty="0"/>
              <a:t>: valore di default; le parole mantengono il loro spazio normale;</a:t>
            </a:r>
          </a:p>
          <a:p>
            <a:r>
              <a:rPr lang="it-IT" dirty="0"/>
              <a:t>un valore numerico con unità di misura: le parole saranno spaziate secondo la distanza impostata.</a:t>
            </a:r>
          </a:p>
          <a:p>
            <a:r>
              <a:rPr lang="it-IT" dirty="0"/>
              <a:t>p {word-</a:t>
            </a:r>
            <a:r>
              <a:rPr lang="it-IT" dirty="0" err="1"/>
              <a:t>spacing</a:t>
            </a:r>
            <a:r>
              <a:rPr lang="it-IT" dirty="0"/>
              <a:t>: 1.2em;}</a:t>
            </a:r>
          </a:p>
          <a:p>
            <a:r>
              <a:rPr lang="it-IT" dirty="0"/>
              <a:t>div { word-</a:t>
            </a:r>
            <a:r>
              <a:rPr lang="it-IT" dirty="0" err="1"/>
              <a:t>spacing</a:t>
            </a:r>
            <a:r>
              <a:rPr lang="it-IT" dirty="0"/>
              <a:t>: 15px;}</a:t>
            </a:r>
          </a:p>
        </p:txBody>
      </p:sp>
    </p:spTree>
    <p:extLst>
      <p:ext uri="{BB962C8B-B14F-4D97-AF65-F5344CB8AC3E}">
        <p14:creationId xmlns:p14="http://schemas.microsoft.com/office/powerpoint/2010/main" val="11471460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9A3E7-0C0D-4D8B-B0A6-9A30C1291A5D}"/>
              </a:ext>
            </a:extLst>
          </p:cNvPr>
          <p:cNvSpPr>
            <a:spLocks noGrp="1"/>
          </p:cNvSpPr>
          <p:nvPr>
            <p:ph type="title"/>
          </p:nvPr>
        </p:nvSpPr>
        <p:spPr/>
        <p:txBody>
          <a:bodyPr/>
          <a:lstStyle/>
          <a:p>
            <a:r>
              <a:rPr lang="it-IT" dirty="0"/>
              <a:t>@font-face</a:t>
            </a:r>
          </a:p>
        </p:txBody>
      </p:sp>
      <p:sp>
        <p:nvSpPr>
          <p:cNvPr id="3" name="Segnaposto contenuto 2">
            <a:extLst>
              <a:ext uri="{FF2B5EF4-FFF2-40B4-BE49-F238E27FC236}">
                <a16:creationId xmlns:a16="http://schemas.microsoft.com/office/drawing/2014/main" id="{B082DC2D-B1B2-48ED-8374-8C017CFA23F5}"/>
              </a:ext>
            </a:extLst>
          </p:cNvPr>
          <p:cNvSpPr>
            <a:spLocks noGrp="1"/>
          </p:cNvSpPr>
          <p:nvPr>
            <p:ph idx="1"/>
          </p:nvPr>
        </p:nvSpPr>
        <p:spPr/>
        <p:txBody>
          <a:bodyPr>
            <a:normAutofit/>
          </a:bodyPr>
          <a:lstStyle/>
          <a:p>
            <a:r>
              <a:rPr lang="en-US" dirty="0"/>
              <a:t>Tramite </a:t>
            </a:r>
            <a:r>
              <a:rPr lang="en-US" b="1" dirty="0"/>
              <a:t>@font-face</a:t>
            </a:r>
            <a:r>
              <a:rPr lang="en-US" dirty="0"/>
              <a:t> </a:t>
            </a:r>
            <a:r>
              <a:rPr lang="en-US" dirty="0" err="1"/>
              <a:t>possiamo</a:t>
            </a:r>
            <a:r>
              <a:rPr lang="en-US" dirty="0"/>
              <a:t> </a:t>
            </a:r>
            <a:r>
              <a:rPr lang="en-US" dirty="0" err="1"/>
              <a:t>utilizzare</a:t>
            </a:r>
            <a:r>
              <a:rPr lang="en-US" dirty="0"/>
              <a:t> font in </a:t>
            </a:r>
            <a:r>
              <a:rPr lang="en-US" dirty="0" err="1"/>
              <a:t>questi</a:t>
            </a:r>
            <a:r>
              <a:rPr lang="en-US" dirty="0"/>
              <a:t> </a:t>
            </a:r>
            <a:r>
              <a:rPr lang="en-US" dirty="0" err="1"/>
              <a:t>formati</a:t>
            </a:r>
            <a:r>
              <a:rPr lang="en-US" dirty="0"/>
              <a:t>: TrueType (TTF), OpenType (OTF), WOFF, SVG, Embedded OpenType (EOT).</a:t>
            </a:r>
          </a:p>
          <a:p>
            <a:endParaRPr lang="en-US" dirty="0"/>
          </a:p>
        </p:txBody>
      </p:sp>
      <p:sp>
        <p:nvSpPr>
          <p:cNvPr id="5" name="Rettangolo 4">
            <a:extLst>
              <a:ext uri="{FF2B5EF4-FFF2-40B4-BE49-F238E27FC236}">
                <a16:creationId xmlns:a16="http://schemas.microsoft.com/office/drawing/2014/main" id="{21B272BB-C5B2-4F56-A1BE-A66AC0A55527}"/>
              </a:ext>
            </a:extLst>
          </p:cNvPr>
          <p:cNvSpPr/>
          <p:nvPr/>
        </p:nvSpPr>
        <p:spPr>
          <a:xfrm>
            <a:off x="827584" y="3212976"/>
            <a:ext cx="4572000" cy="2308324"/>
          </a:xfrm>
          <a:prstGeom prst="rect">
            <a:avLst/>
          </a:prstGeom>
        </p:spPr>
        <p:txBody>
          <a:bodyPr>
            <a:spAutoFit/>
          </a:bodyPr>
          <a:lstStyle/>
          <a:p>
            <a:r>
              <a:rPr lang="it-IT" dirty="0">
                <a:solidFill>
                  <a:srgbClr val="777777"/>
                </a:solidFill>
                <a:latin typeface="Consolas" panose="020B0609020204030204" pitchFamily="49" charset="0"/>
              </a:rPr>
              <a:t>@</a:t>
            </a:r>
            <a:r>
              <a:rPr lang="it-IT" dirty="0">
                <a:solidFill>
                  <a:srgbClr val="4B83CD"/>
                </a:solidFill>
                <a:latin typeface="Consolas" panose="020B0609020204030204" pitchFamily="49" charset="0"/>
              </a:rPr>
              <a:t>font-face</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font-family</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myFirstFont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src</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b="1" dirty="0" err="1">
                <a:solidFill>
                  <a:srgbClr val="AA3731"/>
                </a:solidFill>
                <a:latin typeface="Consolas" panose="020B0609020204030204" pitchFamily="49" charset="0"/>
              </a:rPr>
              <a:t>url</a:t>
            </a:r>
            <a:r>
              <a:rPr lang="it-IT" dirty="0">
                <a:solidFill>
                  <a:srgbClr val="777777"/>
                </a:solidFill>
                <a:latin typeface="Consolas" panose="020B0609020204030204" pitchFamily="49" charset="0"/>
              </a:rPr>
              <a:t>(</a:t>
            </a:r>
            <a:r>
              <a:rPr lang="it-IT" dirty="0" err="1">
                <a:solidFill>
                  <a:srgbClr val="7A3E9D"/>
                </a:solidFill>
                <a:latin typeface="Consolas" panose="020B0609020204030204" pitchFamily="49" charset="0"/>
              </a:rPr>
              <a:t>sansation_light.woff</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r>
              <a:rPr lang="it-IT" dirty="0">
                <a:solidFill>
                  <a:srgbClr val="7A3E9D"/>
                </a:solidFill>
                <a:latin typeface="Consolas" panose="020B0609020204030204" pitchFamily="49" charset="0"/>
              </a:rPr>
              <a:t>div</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font-family</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myFirstFont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1095744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58291-72D8-4033-AC96-6028908521D0}"/>
              </a:ext>
            </a:extLst>
          </p:cNvPr>
          <p:cNvSpPr>
            <a:spLocks noGrp="1"/>
          </p:cNvSpPr>
          <p:nvPr>
            <p:ph type="title"/>
          </p:nvPr>
        </p:nvSpPr>
        <p:spPr/>
        <p:txBody>
          <a:bodyPr/>
          <a:lstStyle/>
          <a:p>
            <a:r>
              <a:rPr lang="it-IT" dirty="0"/>
              <a:t>Text-</a:t>
            </a:r>
            <a:r>
              <a:rPr lang="it-IT" dirty="0" err="1"/>
              <a:t>shadow</a:t>
            </a:r>
            <a:endParaRPr lang="it-IT" dirty="0"/>
          </a:p>
        </p:txBody>
      </p:sp>
      <p:sp>
        <p:nvSpPr>
          <p:cNvPr id="3" name="Segnaposto contenuto 2">
            <a:extLst>
              <a:ext uri="{FF2B5EF4-FFF2-40B4-BE49-F238E27FC236}">
                <a16:creationId xmlns:a16="http://schemas.microsoft.com/office/drawing/2014/main" id="{3748F80A-0159-4D3C-94C9-9DA333FEDD94}"/>
              </a:ext>
            </a:extLst>
          </p:cNvPr>
          <p:cNvSpPr>
            <a:spLocks noGrp="1"/>
          </p:cNvSpPr>
          <p:nvPr>
            <p:ph idx="1"/>
          </p:nvPr>
        </p:nvSpPr>
        <p:spPr/>
        <p:txBody>
          <a:bodyPr/>
          <a:lstStyle/>
          <a:p>
            <a:r>
              <a:rPr lang="it-IT" dirty="0"/>
              <a:t>consente di creare un testo ombreggiato grazie alla proprietà </a:t>
            </a:r>
            <a:r>
              <a:rPr lang="it-IT" b="1" dirty="0"/>
              <a:t>text-</a:t>
            </a:r>
            <a:r>
              <a:rPr lang="it-IT" b="1" dirty="0" err="1"/>
              <a:t>shadow</a:t>
            </a:r>
            <a:endParaRPr lang="it-IT" b="1" dirty="0"/>
          </a:p>
          <a:p>
            <a:endParaRPr lang="it-IT" b="1" dirty="0"/>
          </a:p>
          <a:p>
            <a:r>
              <a:rPr lang="it-IT" dirty="0"/>
              <a:t>il primo (2px) definisce lo spostamento dell’ombra sull’asse orizzontale (x);</a:t>
            </a:r>
          </a:p>
          <a:p>
            <a:r>
              <a:rPr lang="it-IT" dirty="0"/>
              <a:t>il secondo (2px) definisce lo spostamento dell’ombra sull’asse verticale (y);</a:t>
            </a:r>
          </a:p>
          <a:p>
            <a:r>
              <a:rPr lang="it-IT" dirty="0"/>
              <a:t>il terzo valore (3px) imposta il livello di sfocatura (</a:t>
            </a:r>
            <a:r>
              <a:rPr lang="it-IT" dirty="0" err="1"/>
              <a:t>blur</a:t>
            </a:r>
            <a:r>
              <a:rPr lang="it-IT" dirty="0"/>
              <a:t>) dell’ombra: più alto è questo valore, più sfocata apparirà l’ombra; se si usa 0 otterremo un’ombra netta e senza sfocatura;</a:t>
            </a:r>
          </a:p>
          <a:p>
            <a:r>
              <a:rPr lang="it-IT" dirty="0"/>
              <a:t>il quarto valore (#333) definisce il colore dell’ombra.</a:t>
            </a:r>
          </a:p>
        </p:txBody>
      </p:sp>
      <p:pic>
        <p:nvPicPr>
          <p:cNvPr id="26629" name="Picture 5" descr="screenshot">
            <a:extLst>
              <a:ext uri="{FF2B5EF4-FFF2-40B4-BE49-F238E27FC236}">
                <a16:creationId xmlns:a16="http://schemas.microsoft.com/office/drawing/2014/main" id="{76157A9D-A0E9-42F2-90AF-53C2A6AEE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6055405"/>
            <a:ext cx="3867150" cy="495300"/>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a:extLst>
              <a:ext uri="{FF2B5EF4-FFF2-40B4-BE49-F238E27FC236}">
                <a16:creationId xmlns:a16="http://schemas.microsoft.com/office/drawing/2014/main" id="{E21C6978-8BB7-41EC-A402-37345D63380B}"/>
              </a:ext>
            </a:extLst>
          </p:cNvPr>
          <p:cNvSpPr/>
          <p:nvPr/>
        </p:nvSpPr>
        <p:spPr>
          <a:xfrm>
            <a:off x="827584" y="5415668"/>
            <a:ext cx="3983783" cy="369332"/>
          </a:xfrm>
          <a:prstGeom prst="rect">
            <a:avLst/>
          </a:prstGeom>
        </p:spPr>
        <p:txBody>
          <a:bodyPr wrap="none">
            <a:spAutoFit/>
          </a:bodyPr>
          <a:lstStyle/>
          <a:p>
            <a:r>
              <a:rPr lang="en-US" dirty="0">
                <a:solidFill>
                  <a:srgbClr val="AB6526"/>
                </a:solidFill>
                <a:latin typeface="Consolas" panose="020B0609020204030204" pitchFamily="49" charset="0"/>
              </a:rPr>
              <a:t>text-shadow</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2</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err="1">
                <a:solidFill>
                  <a:srgbClr val="AB6526"/>
                </a:solidFill>
                <a:latin typeface="Consolas" panose="020B0609020204030204" pitchFamily="49" charset="0"/>
              </a:rPr>
              <a:t>2</a:t>
            </a:r>
            <a:r>
              <a:rPr lang="en-US" dirty="0" err="1">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a:solidFill>
                  <a:srgbClr val="AB6526"/>
                </a:solidFill>
                <a:latin typeface="Consolas" panose="020B0609020204030204" pitchFamily="49" charset="0"/>
              </a:rPr>
              <a:t>3</a:t>
            </a:r>
            <a:r>
              <a:rPr lang="en-US" dirty="0">
                <a:solidFill>
                  <a:srgbClr val="4B83CD"/>
                </a:solidFill>
                <a:latin typeface="Consolas" panose="020B0609020204030204" pitchFamily="49" charset="0"/>
              </a:rPr>
              <a:t>px</a:t>
            </a:r>
            <a:r>
              <a:rPr lang="en-US" dirty="0">
                <a:solidFill>
                  <a:srgbClr val="448C27"/>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333</a:t>
            </a:r>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946200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908976-BE48-44C7-920D-362B17ECF2EB}"/>
              </a:ext>
            </a:extLst>
          </p:cNvPr>
          <p:cNvSpPr>
            <a:spLocks noGrp="1"/>
          </p:cNvSpPr>
          <p:nvPr>
            <p:ph type="title"/>
          </p:nvPr>
        </p:nvSpPr>
        <p:spPr/>
        <p:txBody>
          <a:bodyPr/>
          <a:lstStyle/>
          <a:p>
            <a:r>
              <a:rPr lang="it-IT" dirty="0"/>
              <a:t>list-style-image</a:t>
            </a:r>
          </a:p>
        </p:txBody>
      </p:sp>
      <p:sp>
        <p:nvSpPr>
          <p:cNvPr id="3" name="Segnaposto contenuto 2">
            <a:extLst>
              <a:ext uri="{FF2B5EF4-FFF2-40B4-BE49-F238E27FC236}">
                <a16:creationId xmlns:a16="http://schemas.microsoft.com/office/drawing/2014/main" id="{D2AF918F-24B2-42BD-802B-DF08570FE36F}"/>
              </a:ext>
            </a:extLst>
          </p:cNvPr>
          <p:cNvSpPr>
            <a:spLocks noGrp="1"/>
          </p:cNvSpPr>
          <p:nvPr>
            <p:ph idx="1"/>
          </p:nvPr>
        </p:nvSpPr>
        <p:spPr/>
        <p:txBody>
          <a:bodyPr/>
          <a:lstStyle/>
          <a:p>
            <a:r>
              <a:rPr lang="it-IT" dirty="0"/>
              <a:t>Definisce l’URL di un’immagine da usare come marcatore di un list-item. Proprietà ereditata. Si applica agli elementi </a:t>
            </a:r>
            <a:r>
              <a:rPr lang="it-IT" dirty="0" err="1"/>
              <a:t>lie</a:t>
            </a:r>
            <a:r>
              <a:rPr lang="it-IT" dirty="0"/>
              <a:t> a quelli per i quali si imposti la proprietà display sul valore list-item.</a:t>
            </a:r>
          </a:p>
          <a:p>
            <a:endParaRPr lang="it-IT" dirty="0"/>
          </a:p>
          <a:p>
            <a:r>
              <a:rPr lang="it-IT" dirty="0"/>
              <a:t>selettore {list-style-image: </a:t>
            </a:r>
            <a:r>
              <a:rPr lang="it-IT" dirty="0" err="1"/>
              <a:t>url</a:t>
            </a:r>
            <a:r>
              <a:rPr lang="it-IT" dirty="0"/>
              <a:t>(&lt;</a:t>
            </a:r>
            <a:r>
              <a:rPr lang="it-IT" dirty="0" err="1"/>
              <a:t>url_immagine</a:t>
            </a:r>
            <a:r>
              <a:rPr lang="it-IT" dirty="0"/>
              <a:t>&gt;);}</a:t>
            </a:r>
          </a:p>
          <a:p>
            <a:r>
              <a:rPr lang="it-IT" dirty="0"/>
              <a:t>Nella definizione della sintassi per questa e per le altre proprietà che vedremo nella lezione, possiamo impostare la regola a partire dall’elemento/selettore li:</a:t>
            </a:r>
          </a:p>
          <a:p>
            <a:endParaRPr lang="it-IT" dirty="0"/>
          </a:p>
          <a:p>
            <a:endParaRPr lang="it-IT" dirty="0"/>
          </a:p>
        </p:txBody>
      </p:sp>
      <p:sp>
        <p:nvSpPr>
          <p:cNvPr id="4" name="Rettangolo 3">
            <a:extLst>
              <a:ext uri="{FF2B5EF4-FFF2-40B4-BE49-F238E27FC236}">
                <a16:creationId xmlns:a16="http://schemas.microsoft.com/office/drawing/2014/main" id="{54253E41-19C4-4F74-A0C6-D606E5784FF6}"/>
              </a:ext>
            </a:extLst>
          </p:cNvPr>
          <p:cNvSpPr/>
          <p:nvPr/>
        </p:nvSpPr>
        <p:spPr>
          <a:xfrm>
            <a:off x="755576" y="4725144"/>
            <a:ext cx="6552728" cy="369332"/>
          </a:xfrm>
          <a:prstGeom prst="rect">
            <a:avLst/>
          </a:prstGeom>
        </p:spPr>
        <p:txBody>
          <a:bodyPr wrap="square">
            <a:spAutoFit/>
          </a:bodyPr>
          <a:lstStyle/>
          <a:p>
            <a:r>
              <a:rPr lang="it-IT" dirty="0">
                <a:solidFill>
                  <a:srgbClr val="7A3E9D"/>
                </a:solidFill>
                <a:latin typeface="Consolas" panose="020B0609020204030204" pitchFamily="49" charset="0"/>
              </a:rPr>
              <a:t>li</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list-style-image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b="1" dirty="0" err="1">
                <a:solidFill>
                  <a:srgbClr val="AA3731"/>
                </a:solidFill>
                <a:latin typeface="Consolas" panose="020B0609020204030204" pitchFamily="49" charset="0"/>
              </a:rPr>
              <a:t>url</a:t>
            </a:r>
            <a:r>
              <a:rPr lang="it-IT" dirty="0">
                <a:solidFill>
                  <a:srgbClr val="777777"/>
                </a:solidFill>
                <a:latin typeface="Consolas" panose="020B0609020204030204" pitchFamily="49" charset="0"/>
              </a:rPr>
              <a:t>(</a:t>
            </a:r>
            <a:r>
              <a:rPr lang="it-IT" dirty="0">
                <a:solidFill>
                  <a:srgbClr val="7A3E9D"/>
                </a:solidFill>
                <a:latin typeface="Consolas" panose="020B0609020204030204" pitchFamily="49" charset="0"/>
              </a:rPr>
              <a:t>liststyle.png</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2601076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5C4E3A-C23E-404E-8C25-C87274497208}"/>
              </a:ext>
            </a:extLst>
          </p:cNvPr>
          <p:cNvSpPr>
            <a:spLocks noGrp="1"/>
          </p:cNvSpPr>
          <p:nvPr>
            <p:ph type="title"/>
          </p:nvPr>
        </p:nvSpPr>
        <p:spPr/>
        <p:txBody>
          <a:bodyPr/>
          <a:lstStyle/>
          <a:p>
            <a:r>
              <a:rPr lang="it-IT" dirty="0"/>
              <a:t>list-style-position</a:t>
            </a:r>
          </a:p>
        </p:txBody>
      </p:sp>
      <p:sp>
        <p:nvSpPr>
          <p:cNvPr id="3" name="Segnaposto contenuto 2">
            <a:extLst>
              <a:ext uri="{FF2B5EF4-FFF2-40B4-BE49-F238E27FC236}">
                <a16:creationId xmlns:a16="http://schemas.microsoft.com/office/drawing/2014/main" id="{8EF42A33-1A6D-4CF2-A08E-75E489D0EA4D}"/>
              </a:ext>
            </a:extLst>
          </p:cNvPr>
          <p:cNvSpPr>
            <a:spLocks noGrp="1"/>
          </p:cNvSpPr>
          <p:nvPr>
            <p:ph idx="1"/>
          </p:nvPr>
        </p:nvSpPr>
        <p:spPr/>
        <p:txBody>
          <a:bodyPr>
            <a:normAutofit/>
          </a:bodyPr>
          <a:lstStyle/>
          <a:p>
            <a:r>
              <a:rPr lang="it-IT" dirty="0"/>
              <a:t>Imposta la posizione del marcatore rispetto al testo del list-item. Proprietà ereditata. Si applica agli elementi li e a quelli per i quali si imposti la proprietà display sul valore list-item.</a:t>
            </a:r>
          </a:p>
          <a:p>
            <a:endParaRPr lang="it-IT" dirty="0"/>
          </a:p>
          <a:p>
            <a:r>
              <a:rPr lang="it-IT" dirty="0"/>
              <a:t>selettore {list-style-position: valore;}</a:t>
            </a:r>
          </a:p>
          <a:p>
            <a:r>
              <a:rPr lang="it-IT" dirty="0"/>
              <a:t>Il valore può corrispondere ad una di queste due parole chiave:</a:t>
            </a:r>
          </a:p>
          <a:p>
            <a:endParaRPr lang="it-IT" dirty="0"/>
          </a:p>
          <a:p>
            <a:r>
              <a:rPr lang="it-IT" b="1" dirty="0" err="1"/>
              <a:t>outside</a:t>
            </a:r>
            <a:r>
              <a:rPr lang="it-IT" dirty="0"/>
              <a:t>: valore di default; è il comportamento standard, il marcatore è collocato all’esterno del testo;</a:t>
            </a:r>
          </a:p>
          <a:p>
            <a:r>
              <a:rPr lang="it-IT" b="1" dirty="0"/>
              <a:t>inside</a:t>
            </a:r>
            <a:r>
              <a:rPr lang="it-IT" dirty="0"/>
              <a:t>: il marcatore diventa parte integrante del testo e ne rappresenta in un certo senso il primo carattere; se il testo va a capo il marcatore apparirà all’interno del box.</a:t>
            </a:r>
          </a:p>
          <a:p>
            <a:r>
              <a:rPr lang="it-IT" dirty="0"/>
              <a:t>li {list-style-position: inside;}</a:t>
            </a:r>
          </a:p>
          <a:p>
            <a:r>
              <a:rPr lang="it-IT" dirty="0"/>
              <a:t>#lista li {list-style-position: </a:t>
            </a:r>
            <a:r>
              <a:rPr lang="it-IT" dirty="0" err="1"/>
              <a:t>outside</a:t>
            </a:r>
            <a:r>
              <a:rPr lang="it-IT" dirty="0"/>
              <a:t>;}</a:t>
            </a:r>
          </a:p>
          <a:p>
            <a:endParaRPr lang="it-IT" dirty="0"/>
          </a:p>
        </p:txBody>
      </p:sp>
      <p:pic>
        <p:nvPicPr>
          <p:cNvPr id="7" name="Immagine 6">
            <a:extLst>
              <a:ext uri="{FF2B5EF4-FFF2-40B4-BE49-F238E27FC236}">
                <a16:creationId xmlns:a16="http://schemas.microsoft.com/office/drawing/2014/main" id="{ECBE86B9-A4AC-48DA-8B7F-2B76ADA32BF4}"/>
              </a:ext>
            </a:extLst>
          </p:cNvPr>
          <p:cNvPicPr>
            <a:picLocks noChangeAspect="1"/>
          </p:cNvPicPr>
          <p:nvPr/>
        </p:nvPicPr>
        <p:blipFill>
          <a:blip r:embed="rId2"/>
          <a:stretch>
            <a:fillRect/>
          </a:stretch>
        </p:blipFill>
        <p:spPr>
          <a:xfrm>
            <a:off x="4535995" y="5157192"/>
            <a:ext cx="2200647" cy="1316338"/>
          </a:xfrm>
          <a:prstGeom prst="rect">
            <a:avLst/>
          </a:prstGeom>
        </p:spPr>
      </p:pic>
      <p:pic>
        <p:nvPicPr>
          <p:cNvPr id="9" name="Immagine 8">
            <a:extLst>
              <a:ext uri="{FF2B5EF4-FFF2-40B4-BE49-F238E27FC236}">
                <a16:creationId xmlns:a16="http://schemas.microsoft.com/office/drawing/2014/main" id="{86220B99-E9C7-4BF2-A6E5-ACD28DD262A5}"/>
              </a:ext>
            </a:extLst>
          </p:cNvPr>
          <p:cNvPicPr>
            <a:picLocks noChangeAspect="1"/>
          </p:cNvPicPr>
          <p:nvPr/>
        </p:nvPicPr>
        <p:blipFill>
          <a:blip r:embed="rId3"/>
          <a:stretch>
            <a:fillRect/>
          </a:stretch>
        </p:blipFill>
        <p:spPr>
          <a:xfrm>
            <a:off x="6876256" y="5204039"/>
            <a:ext cx="2062923" cy="1269491"/>
          </a:xfrm>
          <a:prstGeom prst="rect">
            <a:avLst/>
          </a:prstGeom>
        </p:spPr>
      </p:pic>
    </p:spTree>
    <p:extLst>
      <p:ext uri="{BB962C8B-B14F-4D97-AF65-F5344CB8AC3E}">
        <p14:creationId xmlns:p14="http://schemas.microsoft.com/office/powerpoint/2010/main" val="37334986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E67EAF-2197-4A8A-9496-A164DA0FF8CE}"/>
              </a:ext>
            </a:extLst>
          </p:cNvPr>
          <p:cNvSpPr>
            <a:spLocks noGrp="1"/>
          </p:cNvSpPr>
          <p:nvPr>
            <p:ph type="title"/>
          </p:nvPr>
        </p:nvSpPr>
        <p:spPr/>
        <p:txBody>
          <a:bodyPr/>
          <a:lstStyle/>
          <a:p>
            <a:r>
              <a:rPr lang="it-IT" dirty="0"/>
              <a:t>Tabelle con i CSS: </a:t>
            </a:r>
            <a:r>
              <a:rPr lang="it-IT" dirty="0" err="1"/>
              <a:t>table</a:t>
            </a:r>
            <a:r>
              <a:rPr lang="it-IT" dirty="0"/>
              <a:t>-layout</a:t>
            </a:r>
          </a:p>
        </p:txBody>
      </p:sp>
      <p:sp>
        <p:nvSpPr>
          <p:cNvPr id="3" name="Segnaposto contenuto 2">
            <a:extLst>
              <a:ext uri="{FF2B5EF4-FFF2-40B4-BE49-F238E27FC236}">
                <a16:creationId xmlns:a16="http://schemas.microsoft.com/office/drawing/2014/main" id="{73DB0A72-6F51-41AD-9C84-24E36FD66C83}"/>
              </a:ext>
            </a:extLst>
          </p:cNvPr>
          <p:cNvSpPr>
            <a:spLocks noGrp="1"/>
          </p:cNvSpPr>
          <p:nvPr>
            <p:ph sz="half" idx="1"/>
          </p:nvPr>
        </p:nvSpPr>
        <p:spPr/>
        <p:txBody>
          <a:bodyPr>
            <a:normAutofit lnSpcReduction="10000"/>
          </a:bodyPr>
          <a:lstStyle/>
          <a:p>
            <a:r>
              <a:rPr lang="it-IT" dirty="0"/>
              <a:t>imposta il metodo di layout di una tabella. Non è ereditata. Si applica solo alle tabelle.</a:t>
            </a:r>
          </a:p>
          <a:p>
            <a:r>
              <a:rPr lang="it-IT" dirty="0"/>
              <a:t>auto: il layout della tabella viene definito automaticamente dal browser;</a:t>
            </a:r>
          </a:p>
          <a:p>
            <a:r>
              <a:rPr lang="it-IT" dirty="0" err="1"/>
              <a:t>fixed</a:t>
            </a:r>
            <a:r>
              <a:rPr lang="it-IT" dirty="0"/>
              <a:t>: le regole di presentazione sono quelle impostate dall’autore nel CSS.</a:t>
            </a:r>
          </a:p>
          <a:p>
            <a:r>
              <a:rPr lang="it-IT" dirty="0"/>
              <a:t>Nel caso del valore auto, tutto è affidato al meccanismo di rendering del browser. Usando invece </a:t>
            </a:r>
            <a:r>
              <a:rPr lang="it-IT" dirty="0" err="1"/>
              <a:t>fixed</a:t>
            </a:r>
            <a:r>
              <a:rPr lang="it-IT" dirty="0"/>
              <a:t> possiamo innanzitutto definire la larghezza della tabella tramite la proprietà </a:t>
            </a:r>
            <a:r>
              <a:rPr lang="it-IT" dirty="0" err="1"/>
              <a:t>width</a:t>
            </a:r>
            <a:r>
              <a:rPr lang="it-IT" dirty="0"/>
              <a:t>. </a:t>
            </a:r>
          </a:p>
          <a:p>
            <a:endParaRPr lang="it-IT" dirty="0"/>
          </a:p>
        </p:txBody>
      </p:sp>
      <p:sp>
        <p:nvSpPr>
          <p:cNvPr id="5" name="Rettangolo 4">
            <a:extLst>
              <a:ext uri="{FF2B5EF4-FFF2-40B4-BE49-F238E27FC236}">
                <a16:creationId xmlns:a16="http://schemas.microsoft.com/office/drawing/2014/main" id="{853BCF05-1307-49B3-8972-6CDAB38B0E29}"/>
              </a:ext>
            </a:extLst>
          </p:cNvPr>
          <p:cNvSpPr/>
          <p:nvPr/>
        </p:nvSpPr>
        <p:spPr>
          <a:xfrm>
            <a:off x="382161" y="5545822"/>
            <a:ext cx="6102424" cy="646331"/>
          </a:xfrm>
          <a:prstGeom prst="rect">
            <a:avLst/>
          </a:prstGeom>
        </p:spPr>
        <p:txBody>
          <a:bodyPr wrap="square">
            <a:spAutoFit/>
          </a:bodyPr>
          <a:lstStyle/>
          <a:p>
            <a:r>
              <a:rPr lang="it-IT" dirty="0">
                <a:solidFill>
                  <a:srgbClr val="7A3E9D"/>
                </a:solidFill>
                <a:latin typeface="Consolas" panose="020B0609020204030204" pitchFamily="49" charset="0"/>
              </a:rPr>
              <a:t>table</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ex1</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table</a:t>
            </a:r>
            <a:r>
              <a:rPr lang="it-IT" dirty="0">
                <a:solidFill>
                  <a:srgbClr val="AB6526"/>
                </a:solidFill>
                <a:latin typeface="Consolas" panose="020B0609020204030204" pitchFamily="49" charset="0"/>
              </a:rPr>
              <a:t>-layout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auto</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A3E9D"/>
                </a:solidFill>
                <a:latin typeface="Consolas" panose="020B0609020204030204" pitchFamily="49" charset="0"/>
              </a:rPr>
              <a:t>table</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ex2</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table</a:t>
            </a:r>
            <a:r>
              <a:rPr lang="it-IT" dirty="0">
                <a:solidFill>
                  <a:srgbClr val="AB6526"/>
                </a:solidFill>
                <a:latin typeface="Consolas" panose="020B0609020204030204" pitchFamily="49" charset="0"/>
              </a:rPr>
              <a:t>-layout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fixed</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pic>
        <p:nvPicPr>
          <p:cNvPr id="8" name="Segnaposto contenuto 7">
            <a:extLst>
              <a:ext uri="{FF2B5EF4-FFF2-40B4-BE49-F238E27FC236}">
                <a16:creationId xmlns:a16="http://schemas.microsoft.com/office/drawing/2014/main" id="{01857520-285B-489B-9DCE-89F86C382508}"/>
              </a:ext>
            </a:extLst>
          </p:cNvPr>
          <p:cNvPicPr>
            <a:picLocks noGrp="1" noChangeAspect="1"/>
          </p:cNvPicPr>
          <p:nvPr>
            <p:ph sz="half" idx="2"/>
          </p:nvPr>
        </p:nvPicPr>
        <p:blipFill>
          <a:blip r:embed="rId2"/>
          <a:stretch>
            <a:fillRect/>
          </a:stretch>
        </p:blipFill>
        <p:spPr>
          <a:xfrm>
            <a:off x="5214093" y="1846263"/>
            <a:ext cx="3246340" cy="4375503"/>
          </a:xfrm>
          <a:prstGeom prst="rect">
            <a:avLst/>
          </a:prstGeom>
        </p:spPr>
      </p:pic>
    </p:spTree>
    <p:extLst>
      <p:ext uri="{BB962C8B-B14F-4D97-AF65-F5344CB8AC3E}">
        <p14:creationId xmlns:p14="http://schemas.microsoft.com/office/powerpoint/2010/main" val="191227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F904A4-1356-4441-8AC8-F28FADF7D15F}"/>
              </a:ext>
            </a:extLst>
          </p:cNvPr>
          <p:cNvSpPr>
            <a:spLocks noGrp="1"/>
          </p:cNvSpPr>
          <p:nvPr>
            <p:ph type="title"/>
          </p:nvPr>
        </p:nvSpPr>
        <p:spPr/>
        <p:txBody>
          <a:bodyPr/>
          <a:lstStyle/>
          <a:p>
            <a:r>
              <a:rPr lang="it-IT" dirty="0"/>
              <a:t>@import </a:t>
            </a:r>
          </a:p>
        </p:txBody>
      </p:sp>
      <p:sp>
        <p:nvSpPr>
          <p:cNvPr id="3" name="Segnaposto contenuto 2">
            <a:extLst>
              <a:ext uri="{FF2B5EF4-FFF2-40B4-BE49-F238E27FC236}">
                <a16:creationId xmlns:a16="http://schemas.microsoft.com/office/drawing/2014/main" id="{05B98002-DAB4-4FCC-910E-750769152B12}"/>
              </a:ext>
            </a:extLst>
          </p:cNvPr>
          <p:cNvSpPr>
            <a:spLocks noGrp="1"/>
          </p:cNvSpPr>
          <p:nvPr>
            <p:ph idx="1"/>
          </p:nvPr>
        </p:nvSpPr>
        <p:spPr/>
        <p:txBody>
          <a:bodyPr>
            <a:normAutofit/>
          </a:bodyPr>
          <a:lstStyle/>
          <a:p>
            <a:r>
              <a:rPr lang="it-IT" dirty="0"/>
              <a:t>Un altro modo per caricare CSS esterni è usare la direttiva @import all’interno dell’elemento &lt;style&gt;:</a:t>
            </a:r>
          </a:p>
          <a:p>
            <a:endParaRPr lang="it-IT" dirty="0"/>
          </a:p>
          <a:p>
            <a:r>
              <a:rPr lang="it-IT" dirty="0"/>
              <a:t>&lt;html&gt;</a:t>
            </a:r>
          </a:p>
          <a:p>
            <a:r>
              <a:rPr lang="it-IT" dirty="0"/>
              <a:t> &lt;head&gt;</a:t>
            </a:r>
          </a:p>
          <a:p>
            <a:r>
              <a:rPr lang="it-IT" dirty="0"/>
              <a:t>  &lt;style&gt;</a:t>
            </a:r>
          </a:p>
          <a:p>
            <a:r>
              <a:rPr lang="it-IT" dirty="0"/>
              <a:t>   @import </a:t>
            </a:r>
            <a:r>
              <a:rPr lang="it-IT" dirty="0" err="1"/>
              <a:t>url</a:t>
            </a:r>
            <a:r>
              <a:rPr lang="it-IT" dirty="0"/>
              <a:t>(style.css);</a:t>
            </a:r>
          </a:p>
          <a:p>
            <a:r>
              <a:rPr lang="it-IT" dirty="0"/>
              <a:t>  &lt;/style&gt;</a:t>
            </a:r>
          </a:p>
          <a:p>
            <a:r>
              <a:rPr lang="it-IT" dirty="0"/>
              <a:t> &lt;/head&gt;</a:t>
            </a:r>
          </a:p>
          <a:p>
            <a:r>
              <a:rPr lang="it-IT" dirty="0"/>
              <a:t> &lt;body&gt;</a:t>
            </a:r>
          </a:p>
          <a:p>
            <a:r>
              <a:rPr lang="it-IT" dirty="0"/>
              <a:t> [...]</a:t>
            </a:r>
          </a:p>
          <a:p>
            <a:r>
              <a:rPr lang="it-IT" dirty="0"/>
              <a:t>&lt;/html&gt;</a:t>
            </a:r>
          </a:p>
          <a:p>
            <a:r>
              <a:rPr lang="it-IT" b="1" dirty="0"/>
              <a:t>La direttiva import deve essere </a:t>
            </a:r>
            <a:r>
              <a:rPr lang="it-IT" b="1" dirty="0">
                <a:highlight>
                  <a:srgbClr val="FFFF00"/>
                </a:highlight>
              </a:rPr>
              <a:t>la prima all’interno dell’attributo style</a:t>
            </a:r>
          </a:p>
        </p:txBody>
      </p:sp>
    </p:spTree>
    <p:extLst>
      <p:ext uri="{BB962C8B-B14F-4D97-AF65-F5344CB8AC3E}">
        <p14:creationId xmlns:p14="http://schemas.microsoft.com/office/powerpoint/2010/main" val="225504023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3CAAA-73A6-491C-AFD4-E4AE57535098}"/>
              </a:ext>
            </a:extLst>
          </p:cNvPr>
          <p:cNvSpPr>
            <a:spLocks noGrp="1"/>
          </p:cNvSpPr>
          <p:nvPr>
            <p:ph type="title"/>
          </p:nvPr>
        </p:nvSpPr>
        <p:spPr/>
        <p:txBody>
          <a:bodyPr/>
          <a:lstStyle/>
          <a:p>
            <a:r>
              <a:rPr lang="it-IT" dirty="0" err="1"/>
              <a:t>border-collapse</a:t>
            </a:r>
            <a:endParaRPr lang="it-IT" dirty="0"/>
          </a:p>
        </p:txBody>
      </p:sp>
      <p:sp>
        <p:nvSpPr>
          <p:cNvPr id="3" name="Segnaposto contenuto 2">
            <a:extLst>
              <a:ext uri="{FF2B5EF4-FFF2-40B4-BE49-F238E27FC236}">
                <a16:creationId xmlns:a16="http://schemas.microsoft.com/office/drawing/2014/main" id="{2A0B3B52-65FC-4240-9576-E8C0D2CF31AA}"/>
              </a:ext>
            </a:extLst>
          </p:cNvPr>
          <p:cNvSpPr>
            <a:spLocks noGrp="1"/>
          </p:cNvSpPr>
          <p:nvPr>
            <p:ph idx="1"/>
          </p:nvPr>
        </p:nvSpPr>
        <p:spPr/>
        <p:txBody>
          <a:bodyPr/>
          <a:lstStyle/>
          <a:p>
            <a:r>
              <a:rPr lang="it-IT" dirty="0"/>
              <a:t>possiamo stabilire in che modo trattare i bordi e gli spazi tra le celle di una tabella. Si applica solo alle tabelle ed è ereditata</a:t>
            </a:r>
          </a:p>
          <a:p>
            <a:r>
              <a:rPr lang="it-IT" dirty="0" err="1"/>
              <a:t>collapse</a:t>
            </a:r>
            <a:r>
              <a:rPr lang="it-IT" dirty="0"/>
              <a:t>: se viene impostato un bordo, </a:t>
            </a:r>
            <a:r>
              <a:rPr lang="it-IT" dirty="0">
                <a:highlight>
                  <a:srgbClr val="FFFF00"/>
                </a:highlight>
              </a:rPr>
              <a:t>le celle della tabella lo condividono</a:t>
            </a:r>
            <a:r>
              <a:rPr lang="it-IT" dirty="0"/>
              <a:t>;</a:t>
            </a:r>
          </a:p>
          <a:p>
            <a:r>
              <a:rPr lang="it-IT" dirty="0"/>
              <a:t>separate: se viene impostato un bordo, </a:t>
            </a:r>
            <a:r>
              <a:rPr lang="it-IT" dirty="0">
                <a:highlight>
                  <a:srgbClr val="FFFF00"/>
                </a:highlight>
              </a:rPr>
              <a:t>ogni cella ha il suo, separato dalle altre</a:t>
            </a:r>
            <a:r>
              <a:rPr lang="it-IT" dirty="0"/>
              <a:t>; lo spazio tra le celle e tra i bordi si imposta con la proprietà </a:t>
            </a:r>
            <a:r>
              <a:rPr lang="it-IT" dirty="0" err="1"/>
              <a:t>border-spacing</a:t>
            </a:r>
            <a:r>
              <a:rPr lang="it-IT" dirty="0"/>
              <a:t>.</a:t>
            </a:r>
          </a:p>
          <a:p>
            <a:endParaRPr lang="it-IT" dirty="0"/>
          </a:p>
        </p:txBody>
      </p:sp>
      <p:sp>
        <p:nvSpPr>
          <p:cNvPr id="4" name="Rettangolo 3">
            <a:extLst>
              <a:ext uri="{FF2B5EF4-FFF2-40B4-BE49-F238E27FC236}">
                <a16:creationId xmlns:a16="http://schemas.microsoft.com/office/drawing/2014/main" id="{0781E386-959C-407B-8CF3-98D740F06A05}"/>
              </a:ext>
            </a:extLst>
          </p:cNvPr>
          <p:cNvSpPr/>
          <p:nvPr/>
        </p:nvSpPr>
        <p:spPr>
          <a:xfrm>
            <a:off x="899592" y="4581128"/>
            <a:ext cx="6120680" cy="923330"/>
          </a:xfrm>
          <a:prstGeom prst="rect">
            <a:avLst/>
          </a:prstGeom>
        </p:spPr>
        <p:txBody>
          <a:bodyPr wrap="square">
            <a:spAutoFit/>
          </a:bodyPr>
          <a:lstStyle/>
          <a:p>
            <a:r>
              <a:rPr lang="it-IT" dirty="0">
                <a:solidFill>
                  <a:srgbClr val="7A3E9D"/>
                </a:solidFill>
                <a:latin typeface="Consolas" panose="020B0609020204030204" pitchFamily="49" charset="0"/>
              </a:rPr>
              <a:t>table</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ex2</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table</a:t>
            </a:r>
            <a:r>
              <a:rPr lang="it-IT" dirty="0">
                <a:solidFill>
                  <a:srgbClr val="AB6526"/>
                </a:solidFill>
                <a:latin typeface="Consolas" panose="020B0609020204030204" pitchFamily="49" charset="0"/>
              </a:rPr>
              <a:t>-layout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fixed</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AB6526"/>
                </a:solidFill>
                <a:latin typeface="Consolas" panose="020B0609020204030204" pitchFamily="49" charset="0"/>
              </a:rPr>
              <a:t>border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err="1">
                <a:solidFill>
                  <a:srgbClr val="448C27"/>
                </a:solidFill>
                <a:latin typeface="Consolas" panose="020B0609020204030204" pitchFamily="49" charset="0"/>
              </a:rPr>
              <a:t>solid</a:t>
            </a:r>
            <a:r>
              <a:rPr lang="it-IT" dirty="0">
                <a:solidFill>
                  <a:srgbClr val="448C27"/>
                </a:solidFill>
                <a:latin typeface="Consolas" panose="020B0609020204030204" pitchFamily="49" charset="0"/>
              </a:rPr>
              <a:t> </a:t>
            </a:r>
            <a:r>
              <a:rPr lang="it-IT" dirty="0" err="1">
                <a:solidFill>
                  <a:srgbClr val="AB6526"/>
                </a:solidFill>
                <a:latin typeface="Consolas" panose="020B0609020204030204" pitchFamily="49" charset="0"/>
              </a:rPr>
              <a:t>black</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AB6526"/>
                </a:solidFill>
                <a:highlight>
                  <a:srgbClr val="FFFF00"/>
                </a:highlight>
                <a:latin typeface="Consolas" panose="020B0609020204030204" pitchFamily="49" charset="0"/>
              </a:rPr>
              <a:t>border-collapse</a:t>
            </a:r>
            <a:r>
              <a:rPr lang="it-IT" dirty="0">
                <a:solidFill>
                  <a:srgbClr val="777777"/>
                </a:solidFill>
                <a:highlight>
                  <a:srgbClr val="FFFF00"/>
                </a:highlight>
                <a:latin typeface="Consolas" panose="020B0609020204030204" pitchFamily="49" charset="0"/>
              </a:rPr>
              <a:t>:</a:t>
            </a:r>
            <a:r>
              <a:rPr lang="it-IT" dirty="0">
                <a:solidFill>
                  <a:srgbClr val="333333"/>
                </a:solidFill>
                <a:highlight>
                  <a:srgbClr val="FFFF00"/>
                </a:highlight>
                <a:latin typeface="Consolas" panose="020B0609020204030204" pitchFamily="49" charset="0"/>
              </a:rPr>
              <a:t> </a:t>
            </a:r>
            <a:r>
              <a:rPr lang="it-IT" dirty="0">
                <a:solidFill>
                  <a:srgbClr val="448C27"/>
                </a:solidFill>
                <a:highlight>
                  <a:srgbClr val="FFFF00"/>
                </a:highlight>
                <a:latin typeface="Consolas" panose="020B0609020204030204" pitchFamily="49" charset="0"/>
              </a:rPr>
              <a:t>separate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AB6526"/>
                </a:solidFill>
                <a:latin typeface="Consolas" panose="020B0609020204030204" pitchFamily="49" charset="0"/>
              </a:rPr>
              <a:t>border-spacing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pic>
        <p:nvPicPr>
          <p:cNvPr id="5" name="Immagine 4">
            <a:extLst>
              <a:ext uri="{FF2B5EF4-FFF2-40B4-BE49-F238E27FC236}">
                <a16:creationId xmlns:a16="http://schemas.microsoft.com/office/drawing/2014/main" id="{03D15D29-AD3B-4159-ACC4-C2863E8C3127}"/>
              </a:ext>
            </a:extLst>
          </p:cNvPr>
          <p:cNvPicPr>
            <a:picLocks noChangeAspect="1"/>
          </p:cNvPicPr>
          <p:nvPr/>
        </p:nvPicPr>
        <p:blipFill>
          <a:blip r:embed="rId2"/>
          <a:stretch>
            <a:fillRect/>
          </a:stretch>
        </p:blipFill>
        <p:spPr>
          <a:xfrm>
            <a:off x="2483767" y="5728333"/>
            <a:ext cx="4686089" cy="882987"/>
          </a:xfrm>
          <a:prstGeom prst="rect">
            <a:avLst/>
          </a:prstGeom>
        </p:spPr>
      </p:pic>
    </p:spTree>
    <p:extLst>
      <p:ext uri="{BB962C8B-B14F-4D97-AF65-F5344CB8AC3E}">
        <p14:creationId xmlns:p14="http://schemas.microsoft.com/office/powerpoint/2010/main" val="16343852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3696B1-5BC5-47EF-BE95-CA626C1AFDCD}"/>
              </a:ext>
            </a:extLst>
          </p:cNvPr>
          <p:cNvSpPr>
            <a:spLocks noGrp="1"/>
          </p:cNvSpPr>
          <p:nvPr>
            <p:ph type="title"/>
          </p:nvPr>
        </p:nvSpPr>
        <p:spPr/>
        <p:txBody>
          <a:bodyPr/>
          <a:lstStyle/>
          <a:p>
            <a:r>
              <a:rPr lang="it-IT" dirty="0" err="1"/>
              <a:t>empty-cells</a:t>
            </a:r>
            <a:endParaRPr lang="it-IT" dirty="0"/>
          </a:p>
        </p:txBody>
      </p:sp>
      <p:sp>
        <p:nvSpPr>
          <p:cNvPr id="3" name="Segnaposto contenuto 2">
            <a:extLst>
              <a:ext uri="{FF2B5EF4-FFF2-40B4-BE49-F238E27FC236}">
                <a16:creationId xmlns:a16="http://schemas.microsoft.com/office/drawing/2014/main" id="{AD5D4498-BC22-4D10-AD5B-62508FB1B2A4}"/>
              </a:ext>
            </a:extLst>
          </p:cNvPr>
          <p:cNvSpPr>
            <a:spLocks noGrp="1"/>
          </p:cNvSpPr>
          <p:nvPr>
            <p:ph idx="1"/>
          </p:nvPr>
        </p:nvSpPr>
        <p:spPr/>
        <p:txBody>
          <a:bodyPr/>
          <a:lstStyle/>
          <a:p>
            <a:r>
              <a:rPr lang="it-IT" dirty="0"/>
              <a:t>Gestisce il trattamento delle celle di tabella senza contenuto. Agisce solo su quelle che non presentino al loro interno alcun tipo di markup. Proprietà ereditata.</a:t>
            </a:r>
          </a:p>
          <a:p>
            <a:endParaRPr lang="it-IT" dirty="0"/>
          </a:p>
          <a:p>
            <a:r>
              <a:rPr lang="it-IT" dirty="0"/>
              <a:t>Sintassi ed esempi</a:t>
            </a:r>
          </a:p>
          <a:p>
            <a:endParaRPr lang="it-IT" dirty="0"/>
          </a:p>
          <a:p>
            <a:endParaRPr lang="it-IT" dirty="0"/>
          </a:p>
          <a:p>
            <a:r>
              <a:rPr lang="it-IT" dirty="0"/>
              <a:t>Anche in questo caso due i valori possibili:</a:t>
            </a:r>
          </a:p>
          <a:p>
            <a:endParaRPr lang="it-IT" dirty="0"/>
          </a:p>
          <a:p>
            <a:r>
              <a:rPr lang="it-IT" dirty="0"/>
              <a:t>show: mostra i bordi della cella;</a:t>
            </a:r>
          </a:p>
          <a:p>
            <a:r>
              <a:rPr lang="it-IT" dirty="0" err="1"/>
              <a:t>hide</a:t>
            </a:r>
            <a:r>
              <a:rPr lang="it-IT" dirty="0"/>
              <a:t>: i bordi non vengono mostrati e apparirà solo uno spazio vuoto.</a:t>
            </a:r>
          </a:p>
          <a:p>
            <a:r>
              <a:rPr lang="it-IT" b="1" dirty="0"/>
              <a:t>IMPORTANTE: </a:t>
            </a:r>
            <a:r>
              <a:rPr lang="it-IT" b="1" dirty="0" err="1">
                <a:highlight>
                  <a:srgbClr val="FFFF00"/>
                </a:highlight>
              </a:rPr>
              <a:t>hide</a:t>
            </a:r>
            <a:r>
              <a:rPr lang="it-IT" b="1" dirty="0">
                <a:highlight>
                  <a:srgbClr val="FFFF00"/>
                </a:highlight>
              </a:rPr>
              <a:t> funziona con </a:t>
            </a:r>
            <a:r>
              <a:rPr lang="it-IT" b="1" dirty="0" err="1">
                <a:highlight>
                  <a:srgbClr val="FFFF00"/>
                </a:highlight>
              </a:rPr>
              <a:t>border-collapse:separate</a:t>
            </a:r>
            <a:endParaRPr lang="it-IT" b="1" dirty="0">
              <a:highlight>
                <a:srgbClr val="FFFF00"/>
              </a:highlight>
            </a:endParaRPr>
          </a:p>
        </p:txBody>
      </p:sp>
      <p:sp>
        <p:nvSpPr>
          <p:cNvPr id="4" name="Rettangolo 3">
            <a:extLst>
              <a:ext uri="{FF2B5EF4-FFF2-40B4-BE49-F238E27FC236}">
                <a16:creationId xmlns:a16="http://schemas.microsoft.com/office/drawing/2014/main" id="{DA47EF4D-B9A7-4935-BC35-5A951F439866}"/>
              </a:ext>
            </a:extLst>
          </p:cNvPr>
          <p:cNvSpPr/>
          <p:nvPr/>
        </p:nvSpPr>
        <p:spPr>
          <a:xfrm>
            <a:off x="755576" y="4005064"/>
            <a:ext cx="3097323" cy="369332"/>
          </a:xfrm>
          <a:prstGeom prst="rect">
            <a:avLst/>
          </a:prstGeom>
        </p:spPr>
        <p:txBody>
          <a:bodyPr wrap="none">
            <a:spAutoFit/>
          </a:bodyPr>
          <a:lstStyle/>
          <a:p>
            <a:r>
              <a:rPr lang="it-IT" dirty="0" err="1">
                <a:solidFill>
                  <a:srgbClr val="7A3E9D"/>
                </a:solidFill>
                <a:latin typeface="Consolas" panose="020B0609020204030204" pitchFamily="49" charset="0"/>
              </a:rPr>
              <a:t>td</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empty-cells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show</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pic>
        <p:nvPicPr>
          <p:cNvPr id="5" name="Immagine 4">
            <a:extLst>
              <a:ext uri="{FF2B5EF4-FFF2-40B4-BE49-F238E27FC236}">
                <a16:creationId xmlns:a16="http://schemas.microsoft.com/office/drawing/2014/main" id="{5D71BB44-0374-4961-B518-007AFDB3CB51}"/>
              </a:ext>
            </a:extLst>
          </p:cNvPr>
          <p:cNvPicPr>
            <a:picLocks noChangeAspect="1"/>
          </p:cNvPicPr>
          <p:nvPr/>
        </p:nvPicPr>
        <p:blipFill>
          <a:blip r:embed="rId2"/>
          <a:stretch>
            <a:fillRect/>
          </a:stretch>
        </p:blipFill>
        <p:spPr>
          <a:xfrm>
            <a:off x="5940152" y="2934995"/>
            <a:ext cx="1836632" cy="1515616"/>
          </a:xfrm>
          <a:prstGeom prst="rect">
            <a:avLst/>
          </a:prstGeom>
        </p:spPr>
      </p:pic>
    </p:spTree>
    <p:extLst>
      <p:ext uri="{BB962C8B-B14F-4D97-AF65-F5344CB8AC3E}">
        <p14:creationId xmlns:p14="http://schemas.microsoft.com/office/powerpoint/2010/main" val="20185553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B81209-D4AA-48D1-804F-69D199B23A16}"/>
              </a:ext>
            </a:extLst>
          </p:cNvPr>
          <p:cNvSpPr>
            <a:spLocks noGrp="1"/>
          </p:cNvSpPr>
          <p:nvPr>
            <p:ph type="title"/>
          </p:nvPr>
        </p:nvSpPr>
        <p:spPr/>
        <p:txBody>
          <a:bodyPr/>
          <a:lstStyle/>
          <a:p>
            <a:r>
              <a:rPr lang="it-IT" dirty="0"/>
              <a:t>Modificare l’aspetto del cursore con i CSS</a:t>
            </a:r>
          </a:p>
        </p:txBody>
      </p:sp>
      <p:sp>
        <p:nvSpPr>
          <p:cNvPr id="3" name="Segnaposto contenuto 2">
            <a:extLst>
              <a:ext uri="{FF2B5EF4-FFF2-40B4-BE49-F238E27FC236}">
                <a16:creationId xmlns:a16="http://schemas.microsoft.com/office/drawing/2014/main" id="{B9A3949D-C7B5-4242-A24A-2EE1C3929AD4}"/>
              </a:ext>
            </a:extLst>
          </p:cNvPr>
          <p:cNvSpPr>
            <a:spLocks noGrp="1"/>
          </p:cNvSpPr>
          <p:nvPr>
            <p:ph idx="1"/>
          </p:nvPr>
        </p:nvSpPr>
        <p:spPr/>
        <p:txBody>
          <a:bodyPr>
            <a:normAutofit/>
          </a:bodyPr>
          <a:lstStyle/>
          <a:p>
            <a:r>
              <a:rPr lang="it-IT" dirty="0"/>
              <a:t>I CSS offrono un meccanismo per modificare l’aspetto del cursore quando si passa con il mouse sopra un elemento.</a:t>
            </a:r>
          </a:p>
          <a:p>
            <a:r>
              <a:rPr lang="it-IT" dirty="0"/>
              <a:t>Tale meccanismo è gestito con la proprietà </a:t>
            </a:r>
            <a:r>
              <a:rPr lang="it-IT" dirty="0" err="1"/>
              <a:t>cursor</a:t>
            </a:r>
            <a:r>
              <a:rPr lang="it-IT" dirty="0"/>
              <a:t>. È una proprietà ereditata e si applica a tutti gli elementi.</a:t>
            </a:r>
          </a:p>
          <a:p>
            <a:r>
              <a:rPr lang="it-IT" dirty="0"/>
              <a:t>selettore {</a:t>
            </a:r>
            <a:r>
              <a:rPr lang="it-IT" dirty="0" err="1"/>
              <a:t>cursor</a:t>
            </a:r>
            <a:r>
              <a:rPr lang="it-IT" dirty="0"/>
              <a:t>: valore;}</a:t>
            </a:r>
          </a:p>
          <a:p>
            <a:r>
              <a:rPr lang="it-IT" dirty="0" err="1"/>
              <a:t>cursor</a:t>
            </a:r>
            <a:r>
              <a:rPr lang="it-IT" dirty="0"/>
              <a:t> può assumere uno di questi valori. È possibile praticamente usare tutti i tipi di cursore abituali dell’interfaccia utente che usate. Ecco la lista:</a:t>
            </a:r>
          </a:p>
          <a:p>
            <a:endParaRPr lang="it-IT" dirty="0"/>
          </a:p>
        </p:txBody>
      </p:sp>
      <p:pic>
        <p:nvPicPr>
          <p:cNvPr id="2051" name="Picture 3" descr="screenshot">
            <a:extLst>
              <a:ext uri="{FF2B5EF4-FFF2-40B4-BE49-F238E27FC236}">
                <a16:creationId xmlns:a16="http://schemas.microsoft.com/office/drawing/2014/main" id="{3C651A35-41CF-412C-8DBB-798D0FA92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170279"/>
            <a:ext cx="4810756" cy="241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03667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716884-EBB1-4518-A474-CEE48C880F9C}"/>
              </a:ext>
            </a:extLst>
          </p:cNvPr>
          <p:cNvSpPr>
            <a:spLocks noGrp="1"/>
          </p:cNvSpPr>
          <p:nvPr>
            <p:ph type="title"/>
          </p:nvPr>
        </p:nvSpPr>
        <p:spPr/>
        <p:txBody>
          <a:bodyPr/>
          <a:lstStyle/>
          <a:p>
            <a:r>
              <a:rPr lang="it-IT" dirty="0" err="1"/>
              <a:t>Opacity</a:t>
            </a:r>
            <a:endParaRPr lang="it-IT" dirty="0"/>
          </a:p>
        </p:txBody>
      </p:sp>
      <p:sp>
        <p:nvSpPr>
          <p:cNvPr id="3" name="Segnaposto contenuto 2">
            <a:extLst>
              <a:ext uri="{FF2B5EF4-FFF2-40B4-BE49-F238E27FC236}">
                <a16:creationId xmlns:a16="http://schemas.microsoft.com/office/drawing/2014/main" id="{3E40C5BA-EC70-4E73-95B6-F4BB43B77A56}"/>
              </a:ext>
            </a:extLst>
          </p:cNvPr>
          <p:cNvSpPr>
            <a:spLocks noGrp="1"/>
          </p:cNvSpPr>
          <p:nvPr>
            <p:ph idx="1"/>
          </p:nvPr>
        </p:nvSpPr>
        <p:spPr>
          <a:xfrm>
            <a:off x="457200" y="1652736"/>
            <a:ext cx="7620000" cy="4800600"/>
          </a:xfrm>
        </p:spPr>
        <p:txBody>
          <a:bodyPr/>
          <a:lstStyle/>
          <a:p>
            <a:r>
              <a:rPr lang="it-IT" dirty="0"/>
              <a:t>Con </a:t>
            </a:r>
            <a:r>
              <a:rPr lang="it-IT" dirty="0" err="1"/>
              <a:t>opacity</a:t>
            </a:r>
            <a:r>
              <a:rPr lang="it-IT" dirty="0"/>
              <a:t> è possibile definire il livello di trasparenza di qualunque elemento. Di fatto, come recita la specifica, con </a:t>
            </a:r>
            <a:r>
              <a:rPr lang="it-IT" dirty="0" err="1"/>
              <a:t>opacity</a:t>
            </a:r>
            <a:r>
              <a:rPr lang="it-IT" dirty="0"/>
              <a:t> regoliamo il modo in cui un oggetto presente sulla pagina si fonde nella resa a schermo con lo sfondo</a:t>
            </a:r>
          </a:p>
          <a:p>
            <a:endParaRPr lang="it-IT" dirty="0"/>
          </a:p>
        </p:txBody>
      </p:sp>
      <p:sp>
        <p:nvSpPr>
          <p:cNvPr id="4" name="Rettangolo 3">
            <a:extLst>
              <a:ext uri="{FF2B5EF4-FFF2-40B4-BE49-F238E27FC236}">
                <a16:creationId xmlns:a16="http://schemas.microsoft.com/office/drawing/2014/main" id="{C1452B91-6EB5-4390-B74B-8021115F6ACD}"/>
              </a:ext>
            </a:extLst>
          </p:cNvPr>
          <p:cNvSpPr/>
          <p:nvPr/>
        </p:nvSpPr>
        <p:spPr>
          <a:xfrm>
            <a:off x="827584" y="3861048"/>
            <a:ext cx="7110536" cy="1754326"/>
          </a:xfrm>
          <a:prstGeom prst="rect">
            <a:avLst/>
          </a:prstGeom>
        </p:spPr>
        <p:txBody>
          <a:bodyPr wrap="square">
            <a:spAutoFit/>
          </a:bodyPr>
          <a:lstStyle/>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id1</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0cfa2c</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position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absolute</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z-index</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1</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id2</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000000</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AB6526"/>
                </a:solidFill>
                <a:highlight>
                  <a:srgbClr val="FFFF00"/>
                </a:highlight>
                <a:latin typeface="Consolas" panose="020B0609020204030204" pitchFamily="49" charset="0"/>
              </a:rPr>
              <a:t>opacity</a:t>
            </a:r>
            <a:r>
              <a:rPr lang="it-IT" dirty="0">
                <a:solidFill>
                  <a:srgbClr val="777777"/>
                </a:solidFill>
                <a:highlight>
                  <a:srgbClr val="FFFF00"/>
                </a:highlight>
                <a:latin typeface="Consolas" panose="020B0609020204030204" pitchFamily="49" charset="0"/>
              </a:rPr>
              <a:t>:</a:t>
            </a:r>
            <a:r>
              <a:rPr lang="it-IT" dirty="0">
                <a:solidFill>
                  <a:srgbClr val="333333"/>
                </a:solidFill>
                <a:highlight>
                  <a:srgbClr val="FFFF00"/>
                </a:highlight>
                <a:latin typeface="Consolas" panose="020B0609020204030204" pitchFamily="49" charset="0"/>
              </a:rPr>
              <a:t> </a:t>
            </a:r>
            <a:r>
              <a:rPr lang="it-IT" dirty="0">
                <a:solidFill>
                  <a:srgbClr val="AB6526"/>
                </a:solidFill>
                <a:highlight>
                  <a:srgbClr val="FFFF00"/>
                </a:highlight>
                <a:latin typeface="Consolas" panose="020B0609020204030204" pitchFamily="49" charset="0"/>
              </a:rPr>
              <a:t>0.5</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position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absolute</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z-index</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2</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1516378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93AC4-9C31-40EF-BF12-8016A786A682}"/>
              </a:ext>
            </a:extLst>
          </p:cNvPr>
          <p:cNvSpPr>
            <a:spLocks noGrp="1"/>
          </p:cNvSpPr>
          <p:nvPr>
            <p:ph type="title"/>
          </p:nvPr>
        </p:nvSpPr>
        <p:spPr/>
        <p:txBody>
          <a:bodyPr/>
          <a:lstStyle/>
          <a:p>
            <a:r>
              <a:rPr lang="it-IT" dirty="0"/>
              <a:t>Box-</a:t>
            </a:r>
            <a:r>
              <a:rPr lang="it-IT" dirty="0" err="1"/>
              <a:t>shadow</a:t>
            </a:r>
            <a:endParaRPr lang="it-IT" dirty="0"/>
          </a:p>
        </p:txBody>
      </p:sp>
      <p:sp>
        <p:nvSpPr>
          <p:cNvPr id="3" name="Segnaposto contenuto 2">
            <a:extLst>
              <a:ext uri="{FF2B5EF4-FFF2-40B4-BE49-F238E27FC236}">
                <a16:creationId xmlns:a16="http://schemas.microsoft.com/office/drawing/2014/main" id="{F246E70F-7165-4947-A101-7E310F3211A4}"/>
              </a:ext>
            </a:extLst>
          </p:cNvPr>
          <p:cNvSpPr>
            <a:spLocks noGrp="1"/>
          </p:cNvSpPr>
          <p:nvPr>
            <p:ph idx="1"/>
          </p:nvPr>
        </p:nvSpPr>
        <p:spPr/>
        <p:txBody>
          <a:bodyPr/>
          <a:lstStyle/>
          <a:p>
            <a:r>
              <a:rPr lang="it-IT" dirty="0"/>
              <a:t>la proprietà box-</a:t>
            </a:r>
            <a:r>
              <a:rPr lang="it-IT" dirty="0" err="1"/>
              <a:t>shadow</a:t>
            </a:r>
            <a:r>
              <a:rPr lang="it-IT" dirty="0"/>
              <a:t> introdotta nei CSS3 è forse, insieme a </a:t>
            </a:r>
            <a:r>
              <a:rPr lang="it-IT" dirty="0" err="1"/>
              <a:t>border-radius</a:t>
            </a:r>
            <a:r>
              <a:rPr lang="it-IT" dirty="0"/>
              <a:t>, quella più utile: con poche righe di codice CSS consente di ottenere un effetto di indubbia efficacia senza dover ricorrere a immagini, div aggiuntivi, </a:t>
            </a:r>
            <a:r>
              <a:rPr lang="it-IT" dirty="0" err="1"/>
              <a:t>hack</a:t>
            </a:r>
            <a:r>
              <a:rPr lang="it-IT" dirty="0"/>
              <a:t> di vario genere.</a:t>
            </a:r>
          </a:p>
          <a:p>
            <a:r>
              <a:rPr lang="it-IT" dirty="0"/>
              <a:t>box-</a:t>
            </a:r>
            <a:r>
              <a:rPr lang="it-IT" dirty="0" err="1"/>
              <a:t>shadow</a:t>
            </a:r>
            <a:r>
              <a:rPr lang="it-IT" dirty="0"/>
              <a:t> può essere applicata a tutti gli elementi.</a:t>
            </a:r>
          </a:p>
          <a:p>
            <a:endParaRPr lang="it-IT" dirty="0"/>
          </a:p>
          <a:p>
            <a:r>
              <a:rPr lang="it-IT" dirty="0"/>
              <a:t>Vediamo subito uno </a:t>
            </a:r>
            <a:r>
              <a:rPr lang="it-IT" dirty="0" err="1"/>
              <a:t>snippet</a:t>
            </a:r>
            <a:r>
              <a:rPr lang="it-IT" dirty="0"/>
              <a:t> di codice con quella che è la sintassi di base:</a:t>
            </a:r>
          </a:p>
          <a:p>
            <a:endParaRPr lang="it-IT" dirty="0"/>
          </a:p>
          <a:p>
            <a:r>
              <a:rPr lang="it-IT" dirty="0"/>
              <a:t>(</a:t>
            </a:r>
            <a:r>
              <a:rPr lang="it-IT" dirty="0" err="1"/>
              <a:t>orizz</a:t>
            </a:r>
            <a:r>
              <a:rPr lang="it-IT" dirty="0"/>
              <a:t> – </a:t>
            </a:r>
            <a:r>
              <a:rPr lang="it-IT" dirty="0" err="1"/>
              <a:t>vert</a:t>
            </a:r>
            <a:r>
              <a:rPr lang="it-IT" dirty="0"/>
              <a:t> – sfumatura – raggio - colore)</a:t>
            </a:r>
          </a:p>
          <a:p>
            <a:endParaRPr lang="it-IT" dirty="0"/>
          </a:p>
        </p:txBody>
      </p:sp>
      <p:pic>
        <p:nvPicPr>
          <p:cNvPr id="6" name="Immagine 5">
            <a:extLst>
              <a:ext uri="{FF2B5EF4-FFF2-40B4-BE49-F238E27FC236}">
                <a16:creationId xmlns:a16="http://schemas.microsoft.com/office/drawing/2014/main" id="{E2E0AAAF-A10B-4F05-B6A2-C2005B2DB1BD}"/>
              </a:ext>
            </a:extLst>
          </p:cNvPr>
          <p:cNvPicPr>
            <a:picLocks noChangeAspect="1"/>
          </p:cNvPicPr>
          <p:nvPr/>
        </p:nvPicPr>
        <p:blipFill>
          <a:blip r:embed="rId2"/>
          <a:stretch>
            <a:fillRect/>
          </a:stretch>
        </p:blipFill>
        <p:spPr>
          <a:xfrm>
            <a:off x="5868144" y="4000500"/>
            <a:ext cx="2581275" cy="2990850"/>
          </a:xfrm>
          <a:prstGeom prst="rect">
            <a:avLst/>
          </a:prstGeom>
        </p:spPr>
      </p:pic>
      <p:sp>
        <p:nvSpPr>
          <p:cNvPr id="4" name="Rettangolo 3">
            <a:extLst>
              <a:ext uri="{FF2B5EF4-FFF2-40B4-BE49-F238E27FC236}">
                <a16:creationId xmlns:a16="http://schemas.microsoft.com/office/drawing/2014/main" id="{726B6B53-03AB-42A9-BD11-32F27C7BBC96}"/>
              </a:ext>
            </a:extLst>
          </p:cNvPr>
          <p:cNvSpPr/>
          <p:nvPr/>
        </p:nvSpPr>
        <p:spPr>
          <a:xfrm>
            <a:off x="827584" y="6214030"/>
            <a:ext cx="5855568" cy="369332"/>
          </a:xfrm>
          <a:prstGeom prst="rect">
            <a:avLst/>
          </a:prstGeom>
        </p:spPr>
        <p:txBody>
          <a:bodyPr wrap="square">
            <a:spAutoFit/>
          </a:bodyPr>
          <a:lstStyle/>
          <a:p>
            <a:r>
              <a:rPr lang="it-IT" dirty="0">
                <a:solidFill>
                  <a:srgbClr val="AB6526"/>
                </a:solidFill>
                <a:latin typeface="Consolas" panose="020B0609020204030204" pitchFamily="49" charset="0"/>
              </a:rPr>
              <a:t>box-</a:t>
            </a:r>
            <a:r>
              <a:rPr lang="it-IT" dirty="0" err="1">
                <a:solidFill>
                  <a:srgbClr val="AB6526"/>
                </a:solidFill>
                <a:latin typeface="Consolas" panose="020B0609020204030204" pitchFamily="49" charset="0"/>
              </a:rPr>
              <a:t>shadow</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err="1">
                <a:solidFill>
                  <a:srgbClr val="AB6526"/>
                </a:solidFill>
                <a:latin typeface="Consolas" panose="020B0609020204030204" pitchFamily="49" charset="0"/>
              </a:rPr>
              <a:t>3</a:t>
            </a:r>
            <a:r>
              <a:rPr lang="it-IT" dirty="0" err="1">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50</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2</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3c3c3c</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
        <p:nvSpPr>
          <p:cNvPr id="5" name="Rettangolo 4">
            <a:extLst>
              <a:ext uri="{FF2B5EF4-FFF2-40B4-BE49-F238E27FC236}">
                <a16:creationId xmlns:a16="http://schemas.microsoft.com/office/drawing/2014/main" id="{9DD99BDD-E40F-4928-AF63-EF0F5E8A7512}"/>
              </a:ext>
            </a:extLst>
          </p:cNvPr>
          <p:cNvSpPr/>
          <p:nvPr/>
        </p:nvSpPr>
        <p:spPr>
          <a:xfrm>
            <a:off x="787321" y="4258766"/>
            <a:ext cx="6400800" cy="369332"/>
          </a:xfrm>
          <a:prstGeom prst="rect">
            <a:avLst/>
          </a:prstGeom>
        </p:spPr>
        <p:txBody>
          <a:bodyPr wrap="square">
            <a:spAutoFit/>
          </a:bodyPr>
          <a:lstStyle/>
          <a:p>
            <a:r>
              <a:rPr lang="it-IT" dirty="0">
                <a:solidFill>
                  <a:srgbClr val="AB6526"/>
                </a:solidFill>
                <a:latin typeface="Consolas" panose="020B0609020204030204" pitchFamily="49" charset="0"/>
              </a:rPr>
              <a:t>box-</a:t>
            </a:r>
            <a:r>
              <a:rPr lang="it-IT" dirty="0" err="1">
                <a:solidFill>
                  <a:srgbClr val="AB6526"/>
                </a:solidFill>
                <a:latin typeface="Consolas" panose="020B0609020204030204" pitchFamily="49" charset="0"/>
              </a:rPr>
              <a:t>shadow</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err="1">
                <a:solidFill>
                  <a:srgbClr val="AB6526"/>
                </a:solidFill>
                <a:latin typeface="Consolas" panose="020B0609020204030204" pitchFamily="49" charset="0"/>
              </a:rPr>
              <a:t>5</a:t>
            </a:r>
            <a:r>
              <a:rPr lang="it-IT" dirty="0" err="1">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2</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333333</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27378434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5C1C66-2D40-461B-A07B-A4B3A47DC022}"/>
              </a:ext>
            </a:extLst>
          </p:cNvPr>
          <p:cNvSpPr>
            <a:spLocks noGrp="1"/>
          </p:cNvSpPr>
          <p:nvPr>
            <p:ph type="title"/>
          </p:nvPr>
        </p:nvSpPr>
        <p:spPr>
          <a:xfrm>
            <a:off x="395537" y="260648"/>
            <a:ext cx="8280918" cy="1198180"/>
          </a:xfrm>
        </p:spPr>
        <p:txBody>
          <a:bodyPr/>
          <a:lstStyle/>
          <a:p>
            <a:r>
              <a:rPr lang="it-IT" dirty="0"/>
              <a:t>-</a:t>
            </a:r>
            <a:r>
              <a:rPr lang="it-IT" dirty="0" err="1"/>
              <a:t>webkit</a:t>
            </a:r>
            <a:r>
              <a:rPr lang="it-IT" dirty="0"/>
              <a:t>- e -</a:t>
            </a:r>
            <a:r>
              <a:rPr lang="it-IT" dirty="0" err="1"/>
              <a:t>moz</a:t>
            </a:r>
            <a:r>
              <a:rPr lang="it-IT" dirty="0"/>
              <a:t>-</a:t>
            </a:r>
          </a:p>
        </p:txBody>
      </p:sp>
      <p:sp>
        <p:nvSpPr>
          <p:cNvPr id="3" name="Segnaposto contenuto 2">
            <a:extLst>
              <a:ext uri="{FF2B5EF4-FFF2-40B4-BE49-F238E27FC236}">
                <a16:creationId xmlns:a16="http://schemas.microsoft.com/office/drawing/2014/main" id="{846A59CA-B176-4554-A376-202262300680}"/>
              </a:ext>
            </a:extLst>
          </p:cNvPr>
          <p:cNvSpPr>
            <a:spLocks noGrp="1"/>
          </p:cNvSpPr>
          <p:nvPr>
            <p:ph idx="1"/>
          </p:nvPr>
        </p:nvSpPr>
        <p:spPr/>
        <p:txBody>
          <a:bodyPr/>
          <a:lstStyle/>
          <a:p>
            <a:r>
              <a:rPr lang="it-IT" dirty="0"/>
              <a:t>per alcune vecchie versioni dei browser alcune proprietà non sono supportate, è il caso di box-</a:t>
            </a:r>
            <a:r>
              <a:rPr lang="it-IT" dirty="0" err="1"/>
              <a:t>shadow</a:t>
            </a:r>
            <a:r>
              <a:rPr lang="it-IT" dirty="0"/>
              <a:t> che nelle versioni precedenti </a:t>
            </a:r>
          </a:p>
          <a:p>
            <a:r>
              <a:rPr lang="it-IT" dirty="0"/>
              <a:t>al 10.0 di </a:t>
            </a:r>
            <a:r>
              <a:rPr lang="it-IT" dirty="0" err="1"/>
              <a:t>chrome</a:t>
            </a:r>
            <a:r>
              <a:rPr lang="it-IT" dirty="0"/>
              <a:t> occorre usare: -</a:t>
            </a:r>
            <a:r>
              <a:rPr lang="it-IT" dirty="0" err="1"/>
              <a:t>webkit</a:t>
            </a:r>
            <a:r>
              <a:rPr lang="it-IT" dirty="0"/>
              <a:t>-box-</a:t>
            </a:r>
            <a:r>
              <a:rPr lang="it-IT" dirty="0" err="1"/>
              <a:t>shadow</a:t>
            </a:r>
            <a:endParaRPr lang="it-IT" dirty="0"/>
          </a:p>
          <a:p>
            <a:r>
              <a:rPr lang="it-IT" dirty="0"/>
              <a:t>al 4.0 di </a:t>
            </a:r>
            <a:r>
              <a:rPr lang="it-IT" dirty="0" err="1"/>
              <a:t>firefox</a:t>
            </a:r>
            <a:r>
              <a:rPr lang="it-IT" dirty="0"/>
              <a:t> –</a:t>
            </a:r>
            <a:r>
              <a:rPr lang="it-IT" dirty="0" err="1"/>
              <a:t>moz</a:t>
            </a:r>
            <a:r>
              <a:rPr lang="it-IT" dirty="0"/>
              <a:t>-box-</a:t>
            </a:r>
            <a:r>
              <a:rPr lang="it-IT" dirty="0" err="1"/>
              <a:t>shadow</a:t>
            </a:r>
            <a:endParaRPr lang="it-IT" dirty="0"/>
          </a:p>
          <a:p>
            <a:r>
              <a:rPr lang="it-IT" dirty="0"/>
              <a:t>al 5.1 di safari –</a:t>
            </a:r>
            <a:r>
              <a:rPr lang="it-IT" dirty="0" err="1"/>
              <a:t>webkit</a:t>
            </a:r>
            <a:r>
              <a:rPr lang="it-IT" dirty="0"/>
              <a:t>-box-</a:t>
            </a:r>
            <a:r>
              <a:rPr lang="it-IT" dirty="0" err="1"/>
              <a:t>shadow</a:t>
            </a:r>
            <a:endParaRPr lang="it-IT" dirty="0"/>
          </a:p>
          <a:p>
            <a:endParaRPr lang="it-IT" dirty="0"/>
          </a:p>
        </p:txBody>
      </p:sp>
      <p:pic>
        <p:nvPicPr>
          <p:cNvPr id="4" name="Immagine 3">
            <a:extLst>
              <a:ext uri="{FF2B5EF4-FFF2-40B4-BE49-F238E27FC236}">
                <a16:creationId xmlns:a16="http://schemas.microsoft.com/office/drawing/2014/main" id="{90ECF577-9609-4596-A4E1-CE9CBCDA68CA}"/>
              </a:ext>
            </a:extLst>
          </p:cNvPr>
          <p:cNvPicPr>
            <a:picLocks noChangeAspect="1"/>
          </p:cNvPicPr>
          <p:nvPr/>
        </p:nvPicPr>
        <p:blipFill>
          <a:blip r:embed="rId2"/>
          <a:stretch>
            <a:fillRect/>
          </a:stretch>
        </p:blipFill>
        <p:spPr>
          <a:xfrm>
            <a:off x="77180" y="4149080"/>
            <a:ext cx="8380040" cy="914348"/>
          </a:xfrm>
          <a:prstGeom prst="rect">
            <a:avLst/>
          </a:prstGeom>
        </p:spPr>
      </p:pic>
    </p:spTree>
    <p:extLst>
      <p:ext uri="{BB962C8B-B14F-4D97-AF65-F5344CB8AC3E}">
        <p14:creationId xmlns:p14="http://schemas.microsoft.com/office/powerpoint/2010/main" val="1019417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8EF22-94EF-426B-B3C4-C504BB9515EC}"/>
              </a:ext>
            </a:extLst>
          </p:cNvPr>
          <p:cNvSpPr>
            <a:spLocks noGrp="1"/>
          </p:cNvSpPr>
          <p:nvPr>
            <p:ph type="title"/>
          </p:nvPr>
        </p:nvSpPr>
        <p:spPr/>
        <p:txBody>
          <a:bodyPr/>
          <a:lstStyle/>
          <a:p>
            <a:r>
              <a:rPr lang="it-IT" dirty="0"/>
              <a:t>Background-</a:t>
            </a:r>
            <a:r>
              <a:rPr lang="it-IT" dirty="0" err="1"/>
              <a:t>origin</a:t>
            </a:r>
            <a:endParaRPr lang="it-IT" dirty="0"/>
          </a:p>
        </p:txBody>
      </p:sp>
      <p:sp>
        <p:nvSpPr>
          <p:cNvPr id="3" name="Segnaposto contenuto 2">
            <a:extLst>
              <a:ext uri="{FF2B5EF4-FFF2-40B4-BE49-F238E27FC236}">
                <a16:creationId xmlns:a16="http://schemas.microsoft.com/office/drawing/2014/main" id="{FD04D239-6BE1-494E-9610-3AF8ACC8F086}"/>
              </a:ext>
            </a:extLst>
          </p:cNvPr>
          <p:cNvSpPr>
            <a:spLocks noGrp="1"/>
          </p:cNvSpPr>
          <p:nvPr>
            <p:ph sz="half" idx="1"/>
          </p:nvPr>
        </p:nvSpPr>
        <p:spPr/>
        <p:txBody>
          <a:bodyPr>
            <a:normAutofit/>
          </a:bodyPr>
          <a:lstStyle/>
          <a:p>
            <a:r>
              <a:rPr lang="it-IT" dirty="0"/>
              <a:t>La proprietà background-</a:t>
            </a:r>
            <a:r>
              <a:rPr lang="it-IT" dirty="0" err="1"/>
              <a:t>origin</a:t>
            </a:r>
            <a:r>
              <a:rPr lang="it-IT" dirty="0"/>
              <a:t> serve a specificare relativamente a quale area di un elemento avviene il posizionamento di un’immagine di sfondo. Di fatto, è usata sempre in combinazione con le proprietà background-image e background-position</a:t>
            </a:r>
          </a:p>
          <a:p>
            <a:r>
              <a:rPr lang="it-IT" dirty="0"/>
              <a:t>Può avere valori:</a:t>
            </a:r>
          </a:p>
          <a:p>
            <a:r>
              <a:rPr lang="it-IT" dirty="0" err="1"/>
              <a:t>Border</a:t>
            </a:r>
            <a:r>
              <a:rPr lang="it-IT" dirty="0"/>
              <a:t>-box</a:t>
            </a:r>
          </a:p>
          <a:p>
            <a:r>
              <a:rPr lang="it-IT" dirty="0"/>
              <a:t>Content-box</a:t>
            </a:r>
          </a:p>
          <a:p>
            <a:r>
              <a:rPr lang="it-IT" dirty="0" err="1"/>
              <a:t>Padding</a:t>
            </a:r>
            <a:r>
              <a:rPr lang="it-IT" dirty="0"/>
              <a:t>-box</a:t>
            </a:r>
          </a:p>
        </p:txBody>
      </p:sp>
      <p:sp>
        <p:nvSpPr>
          <p:cNvPr id="4" name="Segnaposto contenuto 3">
            <a:extLst>
              <a:ext uri="{FF2B5EF4-FFF2-40B4-BE49-F238E27FC236}">
                <a16:creationId xmlns:a16="http://schemas.microsoft.com/office/drawing/2014/main" id="{6BFEDEFA-AF57-4728-AB6E-5FEB589A5E07}"/>
              </a:ext>
            </a:extLst>
          </p:cNvPr>
          <p:cNvSpPr>
            <a:spLocks noGrp="1"/>
          </p:cNvSpPr>
          <p:nvPr>
            <p:ph sz="half" idx="2"/>
          </p:nvPr>
        </p:nvSpPr>
        <p:spPr/>
        <p:txBody>
          <a:bodyPr>
            <a:normAutofit/>
          </a:bodyPr>
          <a:lstStyle/>
          <a:p>
            <a:r>
              <a:rPr lang="it-IT" dirty="0"/>
              <a:t>div#box1 {</a:t>
            </a:r>
          </a:p>
          <a:p>
            <a:r>
              <a:rPr lang="it-IT" dirty="0" err="1"/>
              <a:t>width</a:t>
            </a:r>
            <a:r>
              <a:rPr lang="it-IT" dirty="0"/>
              <a:t>: 400px;</a:t>
            </a:r>
          </a:p>
          <a:p>
            <a:r>
              <a:rPr lang="it-IT" dirty="0" err="1"/>
              <a:t>padding</a:t>
            </a:r>
            <a:r>
              <a:rPr lang="it-IT" dirty="0"/>
              <a:t>: 10px;</a:t>
            </a:r>
          </a:p>
          <a:p>
            <a:r>
              <a:rPr lang="it-IT" dirty="0" err="1"/>
              <a:t>border</a:t>
            </a:r>
            <a:r>
              <a:rPr lang="it-IT" dirty="0"/>
              <a:t>: 10px </a:t>
            </a:r>
            <a:r>
              <a:rPr lang="it-IT" dirty="0" err="1"/>
              <a:t>dashed</a:t>
            </a:r>
            <a:r>
              <a:rPr lang="it-IT" dirty="0"/>
              <a:t> red;</a:t>
            </a:r>
          </a:p>
          <a:p>
            <a:r>
              <a:rPr lang="it-IT" dirty="0"/>
              <a:t>background: </a:t>
            </a:r>
            <a:r>
              <a:rPr lang="it-IT" dirty="0" err="1"/>
              <a:t>url</a:t>
            </a:r>
            <a:r>
              <a:rPr lang="it-IT" dirty="0"/>
              <a:t>('htmlit.gif');</a:t>
            </a:r>
          </a:p>
          <a:p>
            <a:r>
              <a:rPr lang="it-IT" dirty="0"/>
              <a:t>background-</a:t>
            </a:r>
            <a:r>
              <a:rPr lang="it-IT" dirty="0" err="1"/>
              <a:t>repeat</a:t>
            </a:r>
            <a:r>
              <a:rPr lang="it-IT" dirty="0"/>
              <a:t>: no-</a:t>
            </a:r>
            <a:r>
              <a:rPr lang="it-IT" dirty="0" err="1"/>
              <a:t>repeat</a:t>
            </a:r>
            <a:r>
              <a:rPr lang="it-IT" dirty="0"/>
              <a:t>;</a:t>
            </a:r>
          </a:p>
          <a:p>
            <a:r>
              <a:rPr lang="it-IT" dirty="0"/>
              <a:t>background-position: 0 0;</a:t>
            </a:r>
          </a:p>
          <a:p>
            <a:r>
              <a:rPr lang="it-IT" dirty="0"/>
              <a:t>background-</a:t>
            </a:r>
            <a:r>
              <a:rPr lang="it-IT" dirty="0" err="1"/>
              <a:t>origin</a:t>
            </a:r>
            <a:r>
              <a:rPr lang="it-IT" dirty="0"/>
              <a:t>: </a:t>
            </a:r>
            <a:r>
              <a:rPr lang="it-IT" dirty="0" err="1"/>
              <a:t>padding</a:t>
            </a:r>
            <a:r>
              <a:rPr lang="it-IT" dirty="0"/>
              <a:t>-box;</a:t>
            </a:r>
          </a:p>
          <a:p>
            <a:r>
              <a:rPr lang="it-IT" dirty="0"/>
              <a:t>}</a:t>
            </a:r>
          </a:p>
          <a:p>
            <a:endParaRPr lang="it-IT" dirty="0"/>
          </a:p>
        </p:txBody>
      </p:sp>
      <p:pic>
        <p:nvPicPr>
          <p:cNvPr id="6" name="Immagine 5">
            <a:extLst>
              <a:ext uri="{FF2B5EF4-FFF2-40B4-BE49-F238E27FC236}">
                <a16:creationId xmlns:a16="http://schemas.microsoft.com/office/drawing/2014/main" id="{A30F79F4-7F59-4E92-97BA-9318A227CF38}"/>
              </a:ext>
            </a:extLst>
          </p:cNvPr>
          <p:cNvPicPr>
            <a:picLocks noChangeAspect="1"/>
          </p:cNvPicPr>
          <p:nvPr/>
        </p:nvPicPr>
        <p:blipFill>
          <a:blip r:embed="rId2"/>
          <a:stretch>
            <a:fillRect/>
          </a:stretch>
        </p:blipFill>
        <p:spPr>
          <a:xfrm>
            <a:off x="4860032" y="4437112"/>
            <a:ext cx="1879649" cy="1514373"/>
          </a:xfrm>
          <a:prstGeom prst="rect">
            <a:avLst/>
          </a:prstGeom>
        </p:spPr>
      </p:pic>
    </p:spTree>
    <p:extLst>
      <p:ext uri="{BB962C8B-B14F-4D97-AF65-F5344CB8AC3E}">
        <p14:creationId xmlns:p14="http://schemas.microsoft.com/office/powerpoint/2010/main" val="283587606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F85822-D36D-45D0-B1B4-8D26282CC26B}"/>
              </a:ext>
            </a:extLst>
          </p:cNvPr>
          <p:cNvSpPr>
            <a:spLocks noGrp="1"/>
          </p:cNvSpPr>
          <p:nvPr>
            <p:ph type="title"/>
          </p:nvPr>
        </p:nvSpPr>
        <p:spPr/>
        <p:txBody>
          <a:bodyPr/>
          <a:lstStyle/>
          <a:p>
            <a:r>
              <a:rPr lang="it-IT" dirty="0"/>
              <a:t>Box </a:t>
            </a:r>
            <a:r>
              <a:rPr lang="it-IT" dirty="0" err="1"/>
              <a:t>sizing</a:t>
            </a:r>
            <a:endParaRPr lang="it-IT" dirty="0"/>
          </a:p>
        </p:txBody>
      </p:sp>
      <p:sp>
        <p:nvSpPr>
          <p:cNvPr id="3" name="Segnaposto contenuto 2">
            <a:extLst>
              <a:ext uri="{FF2B5EF4-FFF2-40B4-BE49-F238E27FC236}">
                <a16:creationId xmlns:a16="http://schemas.microsoft.com/office/drawing/2014/main" id="{1A1845D0-6993-4FAF-A589-5FC912A79D54}"/>
              </a:ext>
            </a:extLst>
          </p:cNvPr>
          <p:cNvSpPr>
            <a:spLocks noGrp="1"/>
          </p:cNvSpPr>
          <p:nvPr>
            <p:ph idx="1"/>
          </p:nvPr>
        </p:nvSpPr>
        <p:spPr/>
        <p:txBody>
          <a:bodyPr>
            <a:normAutofit/>
          </a:bodyPr>
          <a:lstStyle/>
          <a:p>
            <a:r>
              <a:rPr lang="it-IT" dirty="0"/>
              <a:t>Per rendere più flessibile il modello di base, i CSS3 aggiungono, nel modulo Basic User Interface, la proprietà </a:t>
            </a:r>
            <a:r>
              <a:rPr lang="it-IT" b="1" dirty="0"/>
              <a:t>box-</a:t>
            </a:r>
            <a:r>
              <a:rPr lang="it-IT" b="1" dirty="0" err="1"/>
              <a:t>sizing</a:t>
            </a:r>
            <a:endParaRPr lang="it-IT" b="1" dirty="0"/>
          </a:p>
          <a:p>
            <a:r>
              <a:rPr lang="it-IT" b="1" dirty="0" err="1"/>
              <a:t>content</a:t>
            </a:r>
            <a:r>
              <a:rPr lang="it-IT" b="1" dirty="0"/>
              <a:t>-box</a:t>
            </a:r>
            <a:r>
              <a:rPr lang="it-IT" dirty="0"/>
              <a:t>: il valore di </a:t>
            </a:r>
            <a:r>
              <a:rPr lang="it-IT" dirty="0" err="1"/>
              <a:t>width</a:t>
            </a:r>
            <a:r>
              <a:rPr lang="it-IT" dirty="0"/>
              <a:t> fa riferimento </a:t>
            </a:r>
            <a:r>
              <a:rPr lang="it-IT" dirty="0">
                <a:highlight>
                  <a:srgbClr val="FFFF00"/>
                </a:highlight>
              </a:rPr>
              <a:t>all’area del contenuto </a:t>
            </a:r>
            <a:r>
              <a:rPr lang="it-IT" dirty="0"/>
              <a:t>(il che equivale a seguire la regola e il comportamento qui sopra citati);</a:t>
            </a:r>
          </a:p>
          <a:p>
            <a:r>
              <a:rPr lang="it-IT" b="1" dirty="0" err="1"/>
              <a:t>border</a:t>
            </a:r>
            <a:r>
              <a:rPr lang="it-IT" b="1" dirty="0"/>
              <a:t>-box</a:t>
            </a:r>
            <a:r>
              <a:rPr lang="it-IT" dirty="0"/>
              <a:t>: il valore di </a:t>
            </a:r>
            <a:r>
              <a:rPr lang="it-IT" dirty="0" err="1"/>
              <a:t>width</a:t>
            </a:r>
            <a:r>
              <a:rPr lang="it-IT" dirty="0"/>
              <a:t> fa riferimento al box nella sua interezza, </a:t>
            </a:r>
            <a:r>
              <a:rPr lang="it-IT" dirty="0">
                <a:highlight>
                  <a:srgbClr val="FFFF00"/>
                </a:highlight>
              </a:rPr>
              <a:t>comprendendo cioè anche il </a:t>
            </a:r>
            <a:r>
              <a:rPr lang="it-IT" dirty="0" err="1">
                <a:highlight>
                  <a:srgbClr val="FFFF00"/>
                </a:highlight>
              </a:rPr>
              <a:t>padding</a:t>
            </a:r>
            <a:r>
              <a:rPr lang="it-IT" dirty="0">
                <a:highlight>
                  <a:srgbClr val="FFFF00"/>
                </a:highlight>
              </a:rPr>
              <a:t> e il bordo</a:t>
            </a:r>
            <a:r>
              <a:rPr lang="it-IT" dirty="0"/>
              <a:t>.</a:t>
            </a:r>
          </a:p>
          <a:p>
            <a:endParaRPr lang="it-IT" dirty="0"/>
          </a:p>
          <a:p>
            <a:endParaRPr lang="it-IT" dirty="0"/>
          </a:p>
          <a:p>
            <a:endParaRPr lang="it-IT" dirty="0"/>
          </a:p>
        </p:txBody>
      </p:sp>
      <p:pic>
        <p:nvPicPr>
          <p:cNvPr id="5" name="Immagine 4">
            <a:extLst>
              <a:ext uri="{FF2B5EF4-FFF2-40B4-BE49-F238E27FC236}">
                <a16:creationId xmlns:a16="http://schemas.microsoft.com/office/drawing/2014/main" id="{A22EB1E3-E1B7-474A-A1E3-9959407A8550}"/>
              </a:ext>
            </a:extLst>
          </p:cNvPr>
          <p:cNvPicPr>
            <a:picLocks noChangeAspect="1"/>
          </p:cNvPicPr>
          <p:nvPr/>
        </p:nvPicPr>
        <p:blipFill>
          <a:blip r:embed="rId2"/>
          <a:stretch>
            <a:fillRect/>
          </a:stretch>
        </p:blipFill>
        <p:spPr>
          <a:xfrm>
            <a:off x="5918024" y="3508869"/>
            <a:ext cx="2758430" cy="2584417"/>
          </a:xfrm>
          <a:prstGeom prst="rect">
            <a:avLst/>
          </a:prstGeom>
        </p:spPr>
      </p:pic>
      <p:sp>
        <p:nvSpPr>
          <p:cNvPr id="6" name="Rettangolo 5">
            <a:extLst>
              <a:ext uri="{FF2B5EF4-FFF2-40B4-BE49-F238E27FC236}">
                <a16:creationId xmlns:a16="http://schemas.microsoft.com/office/drawing/2014/main" id="{250DF4F9-FBD9-4DB7-BD0B-CDE168D9752D}"/>
              </a:ext>
            </a:extLst>
          </p:cNvPr>
          <p:cNvSpPr/>
          <p:nvPr/>
        </p:nvSpPr>
        <p:spPr>
          <a:xfrm>
            <a:off x="755576" y="4275038"/>
            <a:ext cx="5791200" cy="2308324"/>
          </a:xfrm>
          <a:prstGeom prst="rect">
            <a:avLst/>
          </a:prstGeom>
        </p:spPr>
        <p:txBody>
          <a:bodyPr wrap="square">
            <a:spAutoFit/>
          </a:bodyPr>
          <a:lstStyle/>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id1</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0cfa2c</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50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border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err="1">
                <a:solidFill>
                  <a:srgbClr val="448C27"/>
                </a:solidFill>
                <a:latin typeface="Consolas" panose="020B0609020204030204" pitchFamily="49" charset="0"/>
              </a:rPr>
              <a:t>solid</a:t>
            </a:r>
            <a:r>
              <a:rPr lang="it-IT" dirty="0">
                <a:solidFill>
                  <a:srgbClr val="448C27"/>
                </a:solidFill>
                <a:latin typeface="Consolas" panose="020B0609020204030204" pitchFamily="49" charset="0"/>
              </a:rPr>
              <a:t> </a:t>
            </a:r>
            <a:r>
              <a:rPr lang="it-IT" dirty="0" err="1">
                <a:solidFill>
                  <a:srgbClr val="AB6526"/>
                </a:solidFill>
                <a:latin typeface="Consolas" panose="020B0609020204030204" pitchFamily="49" charset="0"/>
              </a:rPr>
              <a:t>black</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box-</a:t>
            </a:r>
            <a:r>
              <a:rPr lang="it-IT" dirty="0" err="1">
                <a:solidFill>
                  <a:srgbClr val="AB6526"/>
                </a:solidFill>
                <a:latin typeface="Consolas" panose="020B0609020204030204" pitchFamily="49" charset="0"/>
              </a:rPr>
              <a:t>sizing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highlight>
                  <a:srgbClr val="00FF00"/>
                </a:highlight>
                <a:latin typeface="Consolas" panose="020B0609020204030204" pitchFamily="49" charset="0"/>
              </a:rPr>
              <a:t>border</a:t>
            </a:r>
            <a:r>
              <a:rPr lang="it-IT" dirty="0">
                <a:solidFill>
                  <a:srgbClr val="448C27"/>
                </a:solidFill>
                <a:highlight>
                  <a:srgbClr val="00FF00"/>
                </a:highlight>
                <a:latin typeface="Consolas" panose="020B0609020204030204" pitchFamily="49" charset="0"/>
              </a:rPr>
              <a:t>-box</a:t>
            </a:r>
            <a:r>
              <a:rPr lang="it-IT" dirty="0">
                <a:solidFill>
                  <a:srgbClr val="777777"/>
                </a:solidFill>
                <a:highlight>
                  <a:srgbClr val="00FF00"/>
                </a:highlight>
                <a:latin typeface="Consolas" panose="020B0609020204030204" pitchFamily="49" charset="0"/>
              </a:rPr>
              <a: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id2</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8f97df</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border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err="1">
                <a:solidFill>
                  <a:srgbClr val="448C27"/>
                </a:solidFill>
                <a:latin typeface="Consolas" panose="020B0609020204030204" pitchFamily="49" charset="0"/>
              </a:rPr>
              <a:t>solid</a:t>
            </a:r>
            <a:r>
              <a:rPr lang="it-IT" dirty="0">
                <a:solidFill>
                  <a:srgbClr val="448C27"/>
                </a:solidFill>
                <a:latin typeface="Consolas" panose="020B0609020204030204" pitchFamily="49" charset="0"/>
              </a:rPr>
              <a:t> </a:t>
            </a:r>
            <a:r>
              <a:rPr lang="it-IT" dirty="0" err="1">
                <a:solidFill>
                  <a:srgbClr val="AB6526"/>
                </a:solidFill>
                <a:latin typeface="Consolas" panose="020B0609020204030204" pitchFamily="49" charset="0"/>
              </a:rPr>
              <a:t>black</a:t>
            </a:r>
            <a:r>
              <a:rPr lang="it-IT" dirty="0" err="1">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0439052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54A24A-FD24-4F4C-B192-BEF8F7E07D41}"/>
              </a:ext>
            </a:extLst>
          </p:cNvPr>
          <p:cNvSpPr>
            <a:spLocks noGrp="1"/>
          </p:cNvSpPr>
          <p:nvPr>
            <p:ph type="title"/>
          </p:nvPr>
        </p:nvSpPr>
        <p:spPr/>
        <p:txBody>
          <a:bodyPr/>
          <a:lstStyle/>
          <a:p>
            <a:r>
              <a:rPr lang="it-IT" dirty="0"/>
              <a:t>Layout </a:t>
            </a:r>
            <a:r>
              <a:rPr lang="it-IT" dirty="0" err="1"/>
              <a:t>multicolonna</a:t>
            </a:r>
            <a:r>
              <a:rPr lang="it-IT" dirty="0"/>
              <a:t> 1</a:t>
            </a:r>
          </a:p>
        </p:txBody>
      </p:sp>
      <p:sp>
        <p:nvSpPr>
          <p:cNvPr id="3" name="Segnaposto contenuto 2">
            <a:extLst>
              <a:ext uri="{FF2B5EF4-FFF2-40B4-BE49-F238E27FC236}">
                <a16:creationId xmlns:a16="http://schemas.microsoft.com/office/drawing/2014/main" id="{E19173E6-2F38-4541-A841-3471E0FE8CF1}"/>
              </a:ext>
            </a:extLst>
          </p:cNvPr>
          <p:cNvSpPr>
            <a:spLocks noGrp="1"/>
          </p:cNvSpPr>
          <p:nvPr>
            <p:ph idx="1"/>
          </p:nvPr>
        </p:nvSpPr>
        <p:spPr/>
        <p:txBody>
          <a:bodyPr/>
          <a:lstStyle/>
          <a:p>
            <a:r>
              <a:rPr lang="it-IT" dirty="0"/>
              <a:t>gruppo di proprietà che rendono possibile la dislocazione del contenuto di un box su più </a:t>
            </a:r>
            <a:r>
              <a:rPr lang="it-IT" b="1" dirty="0"/>
              <a:t>colonne</a:t>
            </a:r>
          </a:p>
          <a:p>
            <a:r>
              <a:rPr lang="it-IT" dirty="0"/>
              <a:t>Sono le proprietà essenziali, quelle con cui si imposta il </a:t>
            </a:r>
            <a:r>
              <a:rPr lang="it-IT" b="1" dirty="0"/>
              <a:t>layout multi-colonna</a:t>
            </a:r>
            <a:r>
              <a:rPr lang="it-IT" dirty="0"/>
              <a:t> nei suoi fondamenti:</a:t>
            </a:r>
          </a:p>
          <a:p>
            <a:r>
              <a:rPr lang="it-IT" b="1" dirty="0" err="1"/>
              <a:t>column-width</a:t>
            </a:r>
            <a:endParaRPr lang="it-IT" dirty="0"/>
          </a:p>
          <a:p>
            <a:r>
              <a:rPr lang="it-IT" b="1" dirty="0" err="1"/>
              <a:t>column-count</a:t>
            </a:r>
            <a:endParaRPr lang="it-IT" dirty="0"/>
          </a:p>
          <a:p>
            <a:r>
              <a:rPr lang="it-IT" b="1" dirty="0" err="1"/>
              <a:t>column</a:t>
            </a:r>
            <a:r>
              <a:rPr lang="it-IT" b="1" dirty="0"/>
              <a:t>-gap</a:t>
            </a:r>
            <a:endParaRPr lang="it-IT" dirty="0"/>
          </a:p>
          <a:p>
            <a:r>
              <a:rPr lang="it-IT" b="1" dirty="0" err="1"/>
              <a:t>column</a:t>
            </a:r>
            <a:r>
              <a:rPr lang="it-IT" b="1" dirty="0"/>
              <a:t>-rule</a:t>
            </a:r>
          </a:p>
          <a:p>
            <a:endParaRPr lang="it-IT" b="1" dirty="0"/>
          </a:p>
          <a:p>
            <a:r>
              <a:rPr lang="it-IT" b="1" dirty="0"/>
              <a:t>Proprietà abbreviata: </a:t>
            </a:r>
            <a:r>
              <a:rPr lang="it-IT" b="1" dirty="0" err="1"/>
              <a:t>columns</a:t>
            </a:r>
            <a:r>
              <a:rPr lang="it-IT" b="1" dirty="0"/>
              <a:t>: </a:t>
            </a:r>
          </a:p>
          <a:p>
            <a:r>
              <a:rPr lang="it-IT" b="0" i="0" dirty="0" err="1">
                <a:solidFill>
                  <a:srgbClr val="FF0000"/>
                </a:solidFill>
                <a:effectLst/>
                <a:latin typeface="Consolas" panose="020B0609020204030204" pitchFamily="49" charset="0"/>
              </a:rPr>
              <a:t>columns</a:t>
            </a:r>
            <a:r>
              <a:rPr lang="it-IT" b="0" i="0" dirty="0">
                <a:solidFill>
                  <a:srgbClr val="000000"/>
                </a:solidFill>
                <a:effectLst/>
                <a:latin typeface="Consolas" panose="020B0609020204030204" pitchFamily="49" charset="0"/>
              </a:rPr>
              <a:t>:</a:t>
            </a:r>
            <a:r>
              <a:rPr lang="it-IT" b="0" i="0" dirty="0">
                <a:solidFill>
                  <a:srgbClr val="0000CD"/>
                </a:solidFill>
                <a:effectLst/>
                <a:latin typeface="Consolas" panose="020B0609020204030204" pitchFamily="49" charset="0"/>
              </a:rPr>
              <a:t> 100px 3</a:t>
            </a:r>
            <a:r>
              <a:rPr lang="it-IT" b="0" i="0" dirty="0">
                <a:solidFill>
                  <a:srgbClr val="000000"/>
                </a:solidFill>
                <a:effectLst/>
                <a:latin typeface="Consolas" panose="020B0609020204030204" pitchFamily="49" charset="0"/>
              </a:rPr>
              <a:t>;</a:t>
            </a:r>
          </a:p>
          <a:p>
            <a:r>
              <a:rPr lang="it-IT" dirty="0"/>
              <a:t>(</a:t>
            </a:r>
            <a:r>
              <a:rPr lang="en-US" dirty="0"/>
              <a:t>minimum width for each column, and the maximum number of columns</a:t>
            </a:r>
            <a:r>
              <a:rPr lang="it-IT" dirty="0"/>
              <a:t>)</a:t>
            </a:r>
          </a:p>
          <a:p>
            <a:endParaRPr lang="it-IT" dirty="0"/>
          </a:p>
        </p:txBody>
      </p:sp>
    </p:spTree>
    <p:extLst>
      <p:ext uri="{BB962C8B-B14F-4D97-AF65-F5344CB8AC3E}">
        <p14:creationId xmlns:p14="http://schemas.microsoft.com/office/powerpoint/2010/main" val="14162678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BB5A4E-3EF9-4658-9D49-FA59ABA73299}"/>
              </a:ext>
            </a:extLst>
          </p:cNvPr>
          <p:cNvSpPr>
            <a:spLocks noGrp="1"/>
          </p:cNvSpPr>
          <p:nvPr>
            <p:ph type="title"/>
          </p:nvPr>
        </p:nvSpPr>
        <p:spPr/>
        <p:txBody>
          <a:bodyPr/>
          <a:lstStyle/>
          <a:p>
            <a:r>
              <a:rPr lang="it-IT" dirty="0" err="1"/>
              <a:t>column</a:t>
            </a:r>
            <a:endParaRPr lang="it-IT" dirty="0"/>
          </a:p>
        </p:txBody>
      </p:sp>
      <p:sp>
        <p:nvSpPr>
          <p:cNvPr id="3" name="Segnaposto contenuto 2">
            <a:extLst>
              <a:ext uri="{FF2B5EF4-FFF2-40B4-BE49-F238E27FC236}">
                <a16:creationId xmlns:a16="http://schemas.microsoft.com/office/drawing/2014/main" id="{0FA43B0F-C8E8-4580-BBA0-892592E7AD2B}"/>
              </a:ext>
            </a:extLst>
          </p:cNvPr>
          <p:cNvSpPr>
            <a:spLocks noGrp="1"/>
          </p:cNvSpPr>
          <p:nvPr>
            <p:ph idx="1"/>
          </p:nvPr>
        </p:nvSpPr>
        <p:spPr/>
        <p:txBody>
          <a:bodyPr/>
          <a:lstStyle/>
          <a:p>
            <a:r>
              <a:rPr lang="it-IT" dirty="0"/>
              <a:t>divide un blocco in colonne</a:t>
            </a:r>
          </a:p>
        </p:txBody>
      </p:sp>
      <p:pic>
        <p:nvPicPr>
          <p:cNvPr id="7" name="Immagine 6">
            <a:extLst>
              <a:ext uri="{FF2B5EF4-FFF2-40B4-BE49-F238E27FC236}">
                <a16:creationId xmlns:a16="http://schemas.microsoft.com/office/drawing/2014/main" id="{41DCBC20-0319-48F9-AD82-F2F861FBFE96}"/>
              </a:ext>
            </a:extLst>
          </p:cNvPr>
          <p:cNvPicPr>
            <a:picLocks noChangeAspect="1"/>
          </p:cNvPicPr>
          <p:nvPr/>
        </p:nvPicPr>
        <p:blipFill>
          <a:blip r:embed="rId2"/>
          <a:stretch>
            <a:fillRect/>
          </a:stretch>
        </p:blipFill>
        <p:spPr>
          <a:xfrm>
            <a:off x="701824" y="2924125"/>
            <a:ext cx="7740352" cy="1830289"/>
          </a:xfrm>
          <a:prstGeom prst="rect">
            <a:avLst/>
          </a:prstGeom>
        </p:spPr>
      </p:pic>
      <p:sp>
        <p:nvSpPr>
          <p:cNvPr id="5" name="Rettangolo 4">
            <a:extLst>
              <a:ext uri="{FF2B5EF4-FFF2-40B4-BE49-F238E27FC236}">
                <a16:creationId xmlns:a16="http://schemas.microsoft.com/office/drawing/2014/main" id="{6A89619C-F113-4F55-8858-BC94BDFE4A99}"/>
              </a:ext>
            </a:extLst>
          </p:cNvPr>
          <p:cNvSpPr/>
          <p:nvPr/>
        </p:nvSpPr>
        <p:spPr>
          <a:xfrm>
            <a:off x="4240023" y="1504762"/>
            <a:ext cx="4572000" cy="1200329"/>
          </a:xfrm>
          <a:prstGeom prst="rect">
            <a:avLst/>
          </a:prstGeom>
        </p:spPr>
        <p:txBody>
          <a:bodyPr>
            <a:spAutoFit/>
          </a:bodyPr>
          <a:lstStyle/>
          <a:p>
            <a:r>
              <a:rPr lang="en-US" dirty="0">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esterno</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AB6526"/>
                </a:solidFill>
                <a:latin typeface="Consolas" panose="020B0609020204030204" pitchFamily="49" charset="0"/>
              </a:rPr>
              <a:t>width</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500</a:t>
            </a:r>
            <a:r>
              <a:rPr lang="en-US" dirty="0">
                <a:solidFill>
                  <a:srgbClr val="4B83CD"/>
                </a:solidFill>
                <a:latin typeface="Consolas" panose="020B0609020204030204" pitchFamily="49" charset="0"/>
              </a:rPr>
              <a:t>px</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AB6526"/>
                </a:solidFill>
                <a:latin typeface="Consolas" panose="020B0609020204030204" pitchFamily="49" charset="0"/>
              </a:rPr>
              <a:t>column-count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B6526"/>
                </a:solidFill>
                <a:latin typeface="Consolas" panose="020B0609020204030204" pitchFamily="49" charset="0"/>
              </a:rPr>
              <a:t>3</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76501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6A24ED-293D-48C2-B357-A3078A862856}"/>
              </a:ext>
            </a:extLst>
          </p:cNvPr>
          <p:cNvSpPr>
            <a:spLocks noGrp="1"/>
          </p:cNvSpPr>
          <p:nvPr>
            <p:ph type="title"/>
          </p:nvPr>
        </p:nvSpPr>
        <p:spPr/>
        <p:txBody>
          <a:bodyPr/>
          <a:lstStyle/>
          <a:p>
            <a:r>
              <a:rPr lang="it-IT" dirty="0"/>
              <a:t>@import</a:t>
            </a:r>
          </a:p>
        </p:txBody>
      </p:sp>
      <p:sp>
        <p:nvSpPr>
          <p:cNvPr id="3" name="Segnaposto contenuto 2">
            <a:extLst>
              <a:ext uri="{FF2B5EF4-FFF2-40B4-BE49-F238E27FC236}">
                <a16:creationId xmlns:a16="http://schemas.microsoft.com/office/drawing/2014/main" id="{5BFDB404-202E-4AAB-8596-1D6E60AF8832}"/>
              </a:ext>
            </a:extLst>
          </p:cNvPr>
          <p:cNvSpPr>
            <a:spLocks noGrp="1"/>
          </p:cNvSpPr>
          <p:nvPr>
            <p:ph idx="1"/>
          </p:nvPr>
        </p:nvSpPr>
        <p:spPr/>
        <p:txBody>
          <a:bodyPr>
            <a:normAutofit fontScale="77500" lnSpcReduction="20000"/>
          </a:bodyPr>
          <a:lstStyle/>
          <a:p>
            <a:r>
              <a:rPr lang="it-IT" b="1" dirty="0"/>
              <a:t>Un principio fondamentale è che all’interno del tag &lt;style&gt;, @</a:t>
            </a:r>
            <a:r>
              <a:rPr lang="it-IT" b="1" dirty="0">
                <a:highlight>
                  <a:srgbClr val="FFFF00"/>
                </a:highlight>
              </a:rPr>
              <a:t>import deve essere la prima regola definita</a:t>
            </a:r>
          </a:p>
          <a:p>
            <a:r>
              <a:rPr lang="it-IT" dirty="0"/>
              <a:t>@import viene usata innanzitutto per collegare un foglio di stile esterno al documento. La sintassi generica è la seguente:</a:t>
            </a:r>
          </a:p>
          <a:p>
            <a:r>
              <a:rPr lang="it-IT" dirty="0"/>
              <a:t>&lt;style </a:t>
            </a:r>
            <a:r>
              <a:rPr lang="it-IT" dirty="0" err="1">
                <a:highlight>
                  <a:srgbClr val="FF0000"/>
                </a:highlight>
              </a:rPr>
              <a:t>type</a:t>
            </a:r>
            <a:r>
              <a:rPr lang="it-IT" dirty="0">
                <a:highlight>
                  <a:srgbClr val="FF0000"/>
                </a:highlight>
              </a:rPr>
              <a:t>="text/</a:t>
            </a:r>
            <a:r>
              <a:rPr lang="it-IT" dirty="0" err="1">
                <a:highlight>
                  <a:srgbClr val="FF0000"/>
                </a:highlight>
              </a:rPr>
              <a:t>css</a:t>
            </a:r>
            <a:r>
              <a:rPr lang="it-IT" dirty="0">
                <a:highlight>
                  <a:srgbClr val="FF0000"/>
                </a:highlight>
              </a:rPr>
              <a:t>"</a:t>
            </a:r>
            <a:r>
              <a:rPr lang="it-IT" dirty="0"/>
              <a:t>&gt;</a:t>
            </a:r>
          </a:p>
          <a:p>
            <a:r>
              <a:rPr lang="it-IT" dirty="0"/>
              <a:t>  @import </a:t>
            </a:r>
            <a:r>
              <a:rPr lang="it-IT" dirty="0" err="1"/>
              <a:t>url</a:t>
            </a:r>
            <a:r>
              <a:rPr lang="it-IT" dirty="0"/>
              <a:t>(stile.css);</a:t>
            </a:r>
          </a:p>
          <a:p>
            <a:r>
              <a:rPr lang="it-IT" dirty="0"/>
              <a:t>&lt;/style&gt;</a:t>
            </a:r>
          </a:p>
          <a:p>
            <a:endParaRPr lang="it-IT" dirty="0"/>
          </a:p>
          <a:p>
            <a:r>
              <a:rPr lang="it-IT" dirty="0"/>
              <a:t>@import </a:t>
            </a:r>
            <a:r>
              <a:rPr lang="it-IT" dirty="0" err="1"/>
              <a:t>url</a:t>
            </a:r>
            <a:r>
              <a:rPr lang="it-IT" dirty="0"/>
              <a:t>("stile.css");</a:t>
            </a:r>
          </a:p>
          <a:p>
            <a:r>
              <a:rPr lang="it-IT" dirty="0"/>
              <a:t>2. Direttiva senza l’indicazione url:</a:t>
            </a:r>
          </a:p>
          <a:p>
            <a:endParaRPr lang="it-IT" dirty="0"/>
          </a:p>
          <a:p>
            <a:r>
              <a:rPr lang="it-IT" dirty="0"/>
              <a:t>@import "stile.css";</a:t>
            </a:r>
          </a:p>
          <a:p>
            <a:r>
              <a:rPr lang="it-IT" dirty="0" err="1"/>
              <a:t>L’url</a:t>
            </a:r>
            <a:r>
              <a:rPr lang="it-IT" dirty="0"/>
              <a:t> del foglio di stile può essere relativo, come negli esempi precedenti, o assoluto, come in questo:</a:t>
            </a:r>
          </a:p>
          <a:p>
            <a:endParaRPr lang="it-IT" dirty="0"/>
          </a:p>
          <a:p>
            <a:r>
              <a:rPr lang="it-IT" dirty="0"/>
              <a:t>&lt;style</a:t>
            </a:r>
            <a:r>
              <a:rPr lang="it-IT" dirty="0">
                <a:highlight>
                  <a:srgbClr val="FF0000"/>
                </a:highlight>
              </a:rPr>
              <a:t> </a:t>
            </a:r>
            <a:r>
              <a:rPr lang="it-IT" dirty="0" err="1">
                <a:highlight>
                  <a:srgbClr val="FF0000"/>
                </a:highlight>
              </a:rPr>
              <a:t>type</a:t>
            </a:r>
            <a:r>
              <a:rPr lang="it-IT" dirty="0">
                <a:highlight>
                  <a:srgbClr val="FF0000"/>
                </a:highlight>
              </a:rPr>
              <a:t>="text/</a:t>
            </a:r>
            <a:r>
              <a:rPr lang="it-IT" dirty="0" err="1">
                <a:highlight>
                  <a:srgbClr val="FF0000"/>
                </a:highlight>
              </a:rPr>
              <a:t>css</a:t>
            </a:r>
            <a:r>
              <a:rPr lang="it-IT" dirty="0">
                <a:highlight>
                  <a:srgbClr val="FF0000"/>
                </a:highlight>
              </a:rPr>
              <a:t>"</a:t>
            </a:r>
            <a:r>
              <a:rPr lang="it-IT" dirty="0"/>
              <a:t>&gt;</a:t>
            </a:r>
          </a:p>
          <a:p>
            <a:r>
              <a:rPr lang="it-IT" dirty="0"/>
              <a:t>  @import </a:t>
            </a:r>
            <a:r>
              <a:rPr lang="it-IT" dirty="0" err="1"/>
              <a:t>url</a:t>
            </a:r>
            <a:r>
              <a:rPr lang="it-IT" dirty="0"/>
              <a:t>(http://www.miosito.it/stile.css);</a:t>
            </a:r>
          </a:p>
          <a:p>
            <a:r>
              <a:rPr lang="it-IT" dirty="0"/>
              <a:t>&lt;/style&gt;</a:t>
            </a:r>
          </a:p>
          <a:p>
            <a:endParaRPr lang="it-IT" dirty="0"/>
          </a:p>
          <a:p>
            <a:r>
              <a:rPr lang="it-IT" dirty="0"/>
              <a:t>Possibile omettere </a:t>
            </a:r>
            <a:r>
              <a:rPr lang="it-IT" dirty="0" err="1"/>
              <a:t>type</a:t>
            </a:r>
            <a:r>
              <a:rPr lang="it-IT" dirty="0"/>
              <a:t>=</a:t>
            </a:r>
            <a:r>
              <a:rPr lang="it-IT" dirty="0">
                <a:highlight>
                  <a:srgbClr val="FF0000"/>
                </a:highlight>
              </a:rPr>
              <a:t>"text/</a:t>
            </a:r>
            <a:r>
              <a:rPr lang="it-IT" dirty="0" err="1">
                <a:highlight>
                  <a:srgbClr val="FF0000"/>
                </a:highlight>
              </a:rPr>
              <a:t>css</a:t>
            </a:r>
            <a:r>
              <a:rPr lang="it-IT" dirty="0">
                <a:highlight>
                  <a:srgbClr val="FF0000"/>
                </a:highlight>
              </a:rPr>
              <a:t>"</a:t>
            </a:r>
            <a:endParaRPr lang="it-IT" dirty="0"/>
          </a:p>
        </p:txBody>
      </p:sp>
    </p:spTree>
    <p:extLst>
      <p:ext uri="{BB962C8B-B14F-4D97-AF65-F5344CB8AC3E}">
        <p14:creationId xmlns:p14="http://schemas.microsoft.com/office/powerpoint/2010/main" val="148554017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BB5A4E-3EF9-4658-9D49-FA59ABA73299}"/>
              </a:ext>
            </a:extLst>
          </p:cNvPr>
          <p:cNvSpPr>
            <a:spLocks noGrp="1"/>
          </p:cNvSpPr>
          <p:nvPr>
            <p:ph type="title"/>
          </p:nvPr>
        </p:nvSpPr>
        <p:spPr/>
        <p:txBody>
          <a:bodyPr/>
          <a:lstStyle/>
          <a:p>
            <a:r>
              <a:rPr lang="it-IT" dirty="0" err="1"/>
              <a:t>column-width</a:t>
            </a:r>
            <a:r>
              <a:rPr lang="it-IT" dirty="0"/>
              <a:t> e </a:t>
            </a:r>
            <a:r>
              <a:rPr lang="it-IT" dirty="0" err="1"/>
              <a:t>column</a:t>
            </a:r>
            <a:r>
              <a:rPr lang="it-IT" dirty="0"/>
              <a:t>-gap</a:t>
            </a:r>
          </a:p>
        </p:txBody>
      </p:sp>
      <p:sp>
        <p:nvSpPr>
          <p:cNvPr id="3" name="Segnaposto contenuto 2">
            <a:extLst>
              <a:ext uri="{FF2B5EF4-FFF2-40B4-BE49-F238E27FC236}">
                <a16:creationId xmlns:a16="http://schemas.microsoft.com/office/drawing/2014/main" id="{0FA43B0F-C8E8-4580-BBA0-892592E7AD2B}"/>
              </a:ext>
            </a:extLst>
          </p:cNvPr>
          <p:cNvSpPr>
            <a:spLocks noGrp="1"/>
          </p:cNvSpPr>
          <p:nvPr>
            <p:ph idx="1"/>
          </p:nvPr>
        </p:nvSpPr>
        <p:spPr/>
        <p:txBody>
          <a:bodyPr/>
          <a:lstStyle/>
          <a:p>
            <a:endParaRPr lang="it-IT" dirty="0"/>
          </a:p>
        </p:txBody>
      </p:sp>
      <p:pic>
        <p:nvPicPr>
          <p:cNvPr id="5" name="Immagine 4">
            <a:extLst>
              <a:ext uri="{FF2B5EF4-FFF2-40B4-BE49-F238E27FC236}">
                <a16:creationId xmlns:a16="http://schemas.microsoft.com/office/drawing/2014/main" id="{64CA22BD-DA5E-48BD-9969-5C8095722FA5}"/>
              </a:ext>
            </a:extLst>
          </p:cNvPr>
          <p:cNvPicPr>
            <a:picLocks noChangeAspect="1"/>
          </p:cNvPicPr>
          <p:nvPr/>
        </p:nvPicPr>
        <p:blipFill>
          <a:blip r:embed="rId2"/>
          <a:stretch>
            <a:fillRect/>
          </a:stretch>
        </p:blipFill>
        <p:spPr>
          <a:xfrm>
            <a:off x="4742387" y="1436401"/>
            <a:ext cx="3334813" cy="2265238"/>
          </a:xfrm>
          <a:prstGeom prst="rect">
            <a:avLst/>
          </a:prstGeom>
        </p:spPr>
      </p:pic>
      <p:sp>
        <p:nvSpPr>
          <p:cNvPr id="7" name="Rettangolo 6">
            <a:extLst>
              <a:ext uri="{FF2B5EF4-FFF2-40B4-BE49-F238E27FC236}">
                <a16:creationId xmlns:a16="http://schemas.microsoft.com/office/drawing/2014/main" id="{EF9F972A-3260-4985-B36A-F20F5DD70AF4}"/>
              </a:ext>
            </a:extLst>
          </p:cNvPr>
          <p:cNvSpPr/>
          <p:nvPr/>
        </p:nvSpPr>
        <p:spPr>
          <a:xfrm>
            <a:off x="457200" y="2350027"/>
            <a:ext cx="4518248" cy="1754326"/>
          </a:xfrm>
          <a:prstGeom prst="rect">
            <a:avLst/>
          </a:prstGeom>
        </p:spPr>
        <p:txBody>
          <a:bodyPr wrap="square">
            <a:spAutoFit/>
          </a:bodyPr>
          <a:lstStyle/>
          <a:p>
            <a:r>
              <a:rPr lang="it-IT" dirty="0">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newspaper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750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margin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20</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auto</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column-width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350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column</a:t>
            </a:r>
            <a:r>
              <a:rPr lang="it-IT" dirty="0">
                <a:solidFill>
                  <a:srgbClr val="AB6526"/>
                </a:solidFill>
                <a:latin typeface="Consolas" panose="020B0609020204030204" pitchFamily="49" charset="0"/>
              </a:rPr>
              <a:t>-gap</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2277587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F8192-119D-4D6E-9125-71F7D4963693}"/>
              </a:ext>
            </a:extLst>
          </p:cNvPr>
          <p:cNvSpPr>
            <a:spLocks noGrp="1"/>
          </p:cNvSpPr>
          <p:nvPr>
            <p:ph type="title"/>
          </p:nvPr>
        </p:nvSpPr>
        <p:spPr/>
        <p:txBody>
          <a:bodyPr/>
          <a:lstStyle/>
          <a:p>
            <a:r>
              <a:rPr lang="it-IT" dirty="0" err="1"/>
              <a:t>column-count</a:t>
            </a:r>
            <a:endParaRPr lang="it-IT" dirty="0"/>
          </a:p>
        </p:txBody>
      </p:sp>
      <p:sp>
        <p:nvSpPr>
          <p:cNvPr id="3" name="Segnaposto contenuto 2">
            <a:extLst>
              <a:ext uri="{FF2B5EF4-FFF2-40B4-BE49-F238E27FC236}">
                <a16:creationId xmlns:a16="http://schemas.microsoft.com/office/drawing/2014/main" id="{F3749B66-C75D-45B4-8C99-2D18C7B3F2AB}"/>
              </a:ext>
            </a:extLst>
          </p:cNvPr>
          <p:cNvSpPr>
            <a:spLocks noGrp="1"/>
          </p:cNvSpPr>
          <p:nvPr>
            <p:ph idx="1"/>
          </p:nvPr>
        </p:nvSpPr>
        <p:spPr>
          <a:xfrm>
            <a:off x="457200" y="1628800"/>
            <a:ext cx="7620000" cy="4800600"/>
          </a:xfrm>
        </p:spPr>
        <p:txBody>
          <a:bodyPr>
            <a:normAutofit/>
          </a:bodyPr>
          <a:lstStyle/>
          <a:p>
            <a:r>
              <a:rPr lang="it-IT" dirty="0"/>
              <a:t>Per impostare il </a:t>
            </a:r>
            <a:r>
              <a:rPr lang="it-IT" b="1" dirty="0"/>
              <a:t>numero di colonne </a:t>
            </a:r>
            <a:r>
              <a:rPr lang="it-IT" dirty="0"/>
              <a:t>si può ricorrere anche alla proprietà </a:t>
            </a:r>
            <a:r>
              <a:rPr lang="it-IT" dirty="0" err="1"/>
              <a:t>column-count</a:t>
            </a:r>
            <a:r>
              <a:rPr lang="it-IT" dirty="0"/>
              <a:t>. La differenza rispetto a </a:t>
            </a:r>
            <a:r>
              <a:rPr lang="it-IT" dirty="0" err="1"/>
              <a:t>column-width</a:t>
            </a:r>
            <a:r>
              <a:rPr lang="it-IT" dirty="0"/>
              <a:t> è che in questo caso lasciamo al browser il compito di calcolare automaticamente la larghezza delle colonne in base al numero che usiamo</a:t>
            </a:r>
          </a:p>
        </p:txBody>
      </p:sp>
      <p:pic>
        <p:nvPicPr>
          <p:cNvPr id="5" name="Immagine 4">
            <a:extLst>
              <a:ext uri="{FF2B5EF4-FFF2-40B4-BE49-F238E27FC236}">
                <a16:creationId xmlns:a16="http://schemas.microsoft.com/office/drawing/2014/main" id="{F85ABC52-BC87-4F62-8C8E-D5042DC7B50F}"/>
              </a:ext>
            </a:extLst>
          </p:cNvPr>
          <p:cNvPicPr>
            <a:picLocks noChangeAspect="1"/>
          </p:cNvPicPr>
          <p:nvPr/>
        </p:nvPicPr>
        <p:blipFill>
          <a:blip r:embed="rId2"/>
          <a:stretch>
            <a:fillRect/>
          </a:stretch>
        </p:blipFill>
        <p:spPr>
          <a:xfrm>
            <a:off x="3851920" y="3212976"/>
            <a:ext cx="3974491" cy="2592511"/>
          </a:xfrm>
          <a:prstGeom prst="rect">
            <a:avLst/>
          </a:prstGeom>
        </p:spPr>
      </p:pic>
      <p:sp>
        <p:nvSpPr>
          <p:cNvPr id="4" name="Rettangolo 3">
            <a:extLst>
              <a:ext uri="{FF2B5EF4-FFF2-40B4-BE49-F238E27FC236}">
                <a16:creationId xmlns:a16="http://schemas.microsoft.com/office/drawing/2014/main" id="{908FA274-472B-424E-80D0-2238FE9EFC24}"/>
              </a:ext>
            </a:extLst>
          </p:cNvPr>
          <p:cNvSpPr/>
          <p:nvPr/>
        </p:nvSpPr>
        <p:spPr>
          <a:xfrm>
            <a:off x="683568" y="3429000"/>
            <a:ext cx="4572000" cy="1754326"/>
          </a:xfrm>
          <a:prstGeom prst="rect">
            <a:avLst/>
          </a:prstGeom>
        </p:spPr>
        <p:txBody>
          <a:bodyPr>
            <a:spAutoFit/>
          </a:bodyPr>
          <a:lstStyle/>
          <a:p>
            <a:r>
              <a:rPr lang="it-IT" dirty="0">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newspaper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750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margin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20</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auto</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column-count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column</a:t>
            </a:r>
            <a:r>
              <a:rPr lang="it-IT" dirty="0">
                <a:solidFill>
                  <a:srgbClr val="AB6526"/>
                </a:solidFill>
                <a:latin typeface="Consolas" panose="020B0609020204030204" pitchFamily="49" charset="0"/>
              </a:rPr>
              <a:t>-gap</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4826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F8192-119D-4D6E-9125-71F7D4963693}"/>
              </a:ext>
            </a:extLst>
          </p:cNvPr>
          <p:cNvSpPr>
            <a:spLocks noGrp="1"/>
          </p:cNvSpPr>
          <p:nvPr>
            <p:ph type="title"/>
          </p:nvPr>
        </p:nvSpPr>
        <p:spPr/>
        <p:txBody>
          <a:bodyPr/>
          <a:lstStyle/>
          <a:p>
            <a:r>
              <a:rPr lang="it-IT" dirty="0" err="1"/>
              <a:t>column-rule</a:t>
            </a:r>
            <a:endParaRPr lang="it-IT" dirty="0"/>
          </a:p>
        </p:txBody>
      </p:sp>
      <p:sp>
        <p:nvSpPr>
          <p:cNvPr id="3" name="Segnaposto contenuto 2">
            <a:extLst>
              <a:ext uri="{FF2B5EF4-FFF2-40B4-BE49-F238E27FC236}">
                <a16:creationId xmlns:a16="http://schemas.microsoft.com/office/drawing/2014/main" id="{F3749B66-C75D-45B4-8C99-2D18C7B3F2AB}"/>
              </a:ext>
            </a:extLst>
          </p:cNvPr>
          <p:cNvSpPr>
            <a:spLocks noGrp="1"/>
          </p:cNvSpPr>
          <p:nvPr>
            <p:ph idx="1"/>
          </p:nvPr>
        </p:nvSpPr>
        <p:spPr>
          <a:xfrm>
            <a:off x="457200" y="1628800"/>
            <a:ext cx="7620000" cy="4800600"/>
          </a:xfrm>
        </p:spPr>
        <p:txBody>
          <a:bodyPr>
            <a:normAutofit/>
          </a:bodyPr>
          <a:lstStyle/>
          <a:p>
            <a:r>
              <a:rPr lang="it-IT" dirty="0"/>
              <a:t>L’ultima delle proprietà di base che andiamo ad analizzare è </a:t>
            </a:r>
            <a:r>
              <a:rPr lang="it-IT" dirty="0" err="1"/>
              <a:t>column-rule</a:t>
            </a:r>
            <a:r>
              <a:rPr lang="it-IT" dirty="0"/>
              <a:t>. Serve a creare un bordo nello spazio (gap) tra le colonne</a:t>
            </a:r>
          </a:p>
          <a:p>
            <a:r>
              <a:rPr lang="it-IT" dirty="0"/>
              <a:t>#container {</a:t>
            </a:r>
          </a:p>
          <a:p>
            <a:r>
              <a:rPr lang="it-IT" dirty="0" err="1"/>
              <a:t>width</a:t>
            </a:r>
            <a:r>
              <a:rPr lang="it-IT" dirty="0"/>
              <a:t>: 750px;</a:t>
            </a:r>
          </a:p>
          <a:p>
            <a:r>
              <a:rPr lang="it-IT" dirty="0" err="1"/>
              <a:t>margin</a:t>
            </a:r>
            <a:r>
              <a:rPr lang="it-IT" dirty="0"/>
              <a:t>: 20px auto;</a:t>
            </a:r>
          </a:p>
          <a:p>
            <a:r>
              <a:rPr lang="it-IT" dirty="0" err="1"/>
              <a:t>column-width</a:t>
            </a:r>
            <a:r>
              <a:rPr lang="it-IT" dirty="0"/>
              <a:t>: 350px;</a:t>
            </a:r>
          </a:p>
          <a:p>
            <a:r>
              <a:rPr lang="it-IT" dirty="0" err="1"/>
              <a:t>column</a:t>
            </a:r>
            <a:r>
              <a:rPr lang="it-IT" dirty="0"/>
              <a:t>-gap: 25px;</a:t>
            </a:r>
          </a:p>
          <a:p>
            <a:r>
              <a:rPr lang="it-IT" dirty="0" err="1"/>
              <a:t>column-rule</a:t>
            </a:r>
            <a:r>
              <a:rPr lang="it-IT" dirty="0"/>
              <a:t>: 1px </a:t>
            </a:r>
            <a:r>
              <a:rPr lang="it-IT" dirty="0" err="1"/>
              <a:t>solid</a:t>
            </a:r>
            <a:r>
              <a:rPr lang="it-IT" dirty="0"/>
              <a:t> </a:t>
            </a:r>
            <a:r>
              <a:rPr lang="it-IT" dirty="0" err="1"/>
              <a:t>black</a:t>
            </a:r>
            <a:r>
              <a:rPr lang="it-IT" dirty="0"/>
              <a:t>;</a:t>
            </a:r>
          </a:p>
          <a:p>
            <a:r>
              <a:rPr lang="it-IT" dirty="0"/>
              <a:t>}</a:t>
            </a:r>
          </a:p>
        </p:txBody>
      </p:sp>
      <p:pic>
        <p:nvPicPr>
          <p:cNvPr id="6" name="Immagine 5">
            <a:extLst>
              <a:ext uri="{FF2B5EF4-FFF2-40B4-BE49-F238E27FC236}">
                <a16:creationId xmlns:a16="http://schemas.microsoft.com/office/drawing/2014/main" id="{E58F9891-3A18-467E-BE6D-29DD06493091}"/>
              </a:ext>
            </a:extLst>
          </p:cNvPr>
          <p:cNvPicPr>
            <a:picLocks noChangeAspect="1"/>
          </p:cNvPicPr>
          <p:nvPr/>
        </p:nvPicPr>
        <p:blipFill>
          <a:blip r:embed="rId2"/>
          <a:stretch>
            <a:fillRect/>
          </a:stretch>
        </p:blipFill>
        <p:spPr>
          <a:xfrm>
            <a:off x="4791520" y="3573016"/>
            <a:ext cx="3519042" cy="2308671"/>
          </a:xfrm>
          <a:prstGeom prst="rect">
            <a:avLst/>
          </a:prstGeom>
        </p:spPr>
      </p:pic>
    </p:spTree>
    <p:extLst>
      <p:ext uri="{BB962C8B-B14F-4D97-AF65-F5344CB8AC3E}">
        <p14:creationId xmlns:p14="http://schemas.microsoft.com/office/powerpoint/2010/main" val="4676040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80C4AC-FDEF-408A-BBD1-480080F9C950}"/>
              </a:ext>
            </a:extLst>
          </p:cNvPr>
          <p:cNvSpPr>
            <a:spLocks noGrp="1"/>
          </p:cNvSpPr>
          <p:nvPr>
            <p:ph type="title"/>
          </p:nvPr>
        </p:nvSpPr>
        <p:spPr/>
        <p:txBody>
          <a:bodyPr/>
          <a:lstStyle/>
          <a:p>
            <a:r>
              <a:rPr lang="it-IT" dirty="0" err="1"/>
              <a:t>column-span</a:t>
            </a:r>
            <a:endParaRPr lang="it-IT" dirty="0"/>
          </a:p>
        </p:txBody>
      </p:sp>
      <p:sp>
        <p:nvSpPr>
          <p:cNvPr id="3" name="Segnaposto contenuto 2">
            <a:extLst>
              <a:ext uri="{FF2B5EF4-FFF2-40B4-BE49-F238E27FC236}">
                <a16:creationId xmlns:a16="http://schemas.microsoft.com/office/drawing/2014/main" id="{42221390-3EFC-448D-A689-282C1D475286}"/>
              </a:ext>
            </a:extLst>
          </p:cNvPr>
          <p:cNvSpPr>
            <a:spLocks noGrp="1"/>
          </p:cNvSpPr>
          <p:nvPr>
            <p:ph idx="1"/>
          </p:nvPr>
        </p:nvSpPr>
        <p:spPr/>
        <p:txBody>
          <a:bodyPr/>
          <a:lstStyle/>
          <a:p>
            <a:r>
              <a:rPr lang="it-IT" dirty="0"/>
              <a:t>il titolo si espande fino a comprendere tutte le colonne. Al posto avremmo potuto usare un valore numerico. Usando 2, per esempio, il testo si sarebbe esteso solo sulle prime due colonne, non è supportato da tutti i browser</a:t>
            </a:r>
          </a:p>
          <a:p>
            <a:endParaRPr lang="it-IT" dirty="0"/>
          </a:p>
          <a:p>
            <a:r>
              <a:rPr lang="en-US" dirty="0"/>
              <a:t>h1 {font-size: 18px; </a:t>
            </a:r>
          </a:p>
          <a:p>
            <a:r>
              <a:rPr lang="en-US" dirty="0"/>
              <a:t>-</a:t>
            </a:r>
            <a:r>
              <a:rPr lang="en-US" dirty="0" err="1"/>
              <a:t>webkit-column-span:all</a:t>
            </a:r>
            <a:r>
              <a:rPr lang="en-US" dirty="0"/>
              <a:t>;</a:t>
            </a:r>
          </a:p>
          <a:p>
            <a:r>
              <a:rPr lang="en-US" dirty="0"/>
              <a:t>-</a:t>
            </a:r>
            <a:r>
              <a:rPr lang="en-US" dirty="0" err="1"/>
              <a:t>moz-column-span:all</a:t>
            </a:r>
            <a:r>
              <a:rPr lang="en-US" dirty="0"/>
              <a:t>;</a:t>
            </a:r>
          </a:p>
          <a:p>
            <a:r>
              <a:rPr lang="en-US" dirty="0" err="1"/>
              <a:t>column-span:all</a:t>
            </a:r>
            <a:r>
              <a:rPr lang="en-US" dirty="0"/>
              <a:t>;</a:t>
            </a:r>
          </a:p>
          <a:p>
            <a:r>
              <a:rPr lang="en-US" dirty="0"/>
              <a:t>}</a:t>
            </a:r>
          </a:p>
          <a:p>
            <a:endParaRPr lang="it-IT" dirty="0"/>
          </a:p>
        </p:txBody>
      </p:sp>
      <p:pic>
        <p:nvPicPr>
          <p:cNvPr id="6" name="Immagine 5">
            <a:extLst>
              <a:ext uri="{FF2B5EF4-FFF2-40B4-BE49-F238E27FC236}">
                <a16:creationId xmlns:a16="http://schemas.microsoft.com/office/drawing/2014/main" id="{8EAF8E65-ACA9-45B7-B711-C1DC5DEB2D7A}"/>
              </a:ext>
            </a:extLst>
          </p:cNvPr>
          <p:cNvPicPr>
            <a:picLocks noChangeAspect="1"/>
          </p:cNvPicPr>
          <p:nvPr/>
        </p:nvPicPr>
        <p:blipFill>
          <a:blip r:embed="rId2"/>
          <a:stretch>
            <a:fillRect/>
          </a:stretch>
        </p:blipFill>
        <p:spPr>
          <a:xfrm>
            <a:off x="3987464" y="4011758"/>
            <a:ext cx="4074219" cy="1296575"/>
          </a:xfrm>
          <a:prstGeom prst="rect">
            <a:avLst/>
          </a:prstGeom>
        </p:spPr>
      </p:pic>
    </p:spTree>
    <p:extLst>
      <p:ext uri="{BB962C8B-B14F-4D97-AF65-F5344CB8AC3E}">
        <p14:creationId xmlns:p14="http://schemas.microsoft.com/office/powerpoint/2010/main" val="40768680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4ADC0-ACE4-49F8-A88E-8EE99A549097}"/>
              </a:ext>
            </a:extLst>
          </p:cNvPr>
          <p:cNvSpPr>
            <a:spLocks noGrp="1"/>
          </p:cNvSpPr>
          <p:nvPr>
            <p:ph type="title"/>
          </p:nvPr>
        </p:nvSpPr>
        <p:spPr/>
        <p:txBody>
          <a:bodyPr/>
          <a:lstStyle/>
          <a:p>
            <a:r>
              <a:rPr lang="it-IT" dirty="0" err="1"/>
              <a:t>Flexible</a:t>
            </a:r>
            <a:r>
              <a:rPr lang="it-IT" dirty="0"/>
              <a:t> box layout (</a:t>
            </a:r>
            <a:r>
              <a:rPr lang="it-IT" b="1" dirty="0" err="1"/>
              <a:t>flexbox</a:t>
            </a:r>
            <a:r>
              <a:rPr lang="it-IT" b="1" dirty="0"/>
              <a:t>)</a:t>
            </a:r>
            <a:endParaRPr lang="it-IT" dirty="0"/>
          </a:p>
        </p:txBody>
      </p:sp>
      <p:sp>
        <p:nvSpPr>
          <p:cNvPr id="3" name="Segnaposto contenuto 2">
            <a:extLst>
              <a:ext uri="{FF2B5EF4-FFF2-40B4-BE49-F238E27FC236}">
                <a16:creationId xmlns:a16="http://schemas.microsoft.com/office/drawing/2014/main" id="{CFAADF26-686C-47EC-86B7-C2AEB9A895A6}"/>
              </a:ext>
            </a:extLst>
          </p:cNvPr>
          <p:cNvSpPr>
            <a:spLocks noGrp="1"/>
          </p:cNvSpPr>
          <p:nvPr>
            <p:ph idx="1"/>
          </p:nvPr>
        </p:nvSpPr>
        <p:spPr/>
        <p:txBody>
          <a:bodyPr>
            <a:normAutofit/>
          </a:bodyPr>
          <a:lstStyle/>
          <a:p>
            <a:r>
              <a:rPr lang="it-IT" dirty="0"/>
              <a:t> la struttura minima per agire con il </a:t>
            </a:r>
            <a:r>
              <a:rPr lang="it-IT" dirty="0" err="1"/>
              <a:t>flexbox</a:t>
            </a:r>
            <a:r>
              <a:rPr lang="it-IT" dirty="0"/>
              <a:t> prevede un elemento contenitore e degli elementi figli</a:t>
            </a:r>
          </a:p>
          <a:p>
            <a:endParaRPr lang="it-IT" dirty="0"/>
          </a:p>
          <a:p>
            <a:endParaRPr lang="it-IT" dirty="0"/>
          </a:p>
        </p:txBody>
      </p:sp>
      <p:sp>
        <p:nvSpPr>
          <p:cNvPr id="5" name="Rettangolo 4">
            <a:extLst>
              <a:ext uri="{FF2B5EF4-FFF2-40B4-BE49-F238E27FC236}">
                <a16:creationId xmlns:a16="http://schemas.microsoft.com/office/drawing/2014/main" id="{3E974510-0649-4880-93BD-8206B4F52289}"/>
              </a:ext>
            </a:extLst>
          </p:cNvPr>
          <p:cNvSpPr/>
          <p:nvPr/>
        </p:nvSpPr>
        <p:spPr>
          <a:xfrm>
            <a:off x="1068963" y="2564904"/>
            <a:ext cx="6174432" cy="3693319"/>
          </a:xfrm>
          <a:prstGeom prst="rect">
            <a:avLst/>
          </a:prstGeom>
        </p:spPr>
        <p:txBody>
          <a:bodyPr wrap="square">
            <a:spAutoFit/>
          </a:bodyPr>
          <a:lstStyle/>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id</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container</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 &gt;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id</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box1</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 &gt;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1. </a:t>
            </a:r>
            <a:r>
              <a:rPr lang="it-IT" dirty="0" err="1">
                <a:solidFill>
                  <a:srgbClr val="333333"/>
                </a:solidFill>
                <a:latin typeface="Consolas" panose="020B0609020204030204" pitchFamily="49" charset="0"/>
              </a:rPr>
              <a:t>Lorem</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ipsum</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dolor</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sit</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amet</a:t>
            </a:r>
            <a:r>
              <a:rPr lang="it-IT" dirty="0">
                <a:solidFill>
                  <a:srgbClr val="333333"/>
                </a:solidFill>
                <a:latin typeface="Consolas" panose="020B0609020204030204" pitchFamily="49" charset="0"/>
              </a:rPr>
              <a:t>.</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id</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box2</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 &gt;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2. </a:t>
            </a:r>
            <a:r>
              <a:rPr lang="it-IT" dirty="0" err="1">
                <a:solidFill>
                  <a:srgbClr val="333333"/>
                </a:solidFill>
                <a:latin typeface="Consolas" panose="020B0609020204030204" pitchFamily="49" charset="0"/>
              </a:rPr>
              <a:t>Lorem</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ipsum</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dolor</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sit</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amet</a:t>
            </a:r>
            <a:r>
              <a:rPr lang="it-IT" dirty="0">
                <a:solidFill>
                  <a:srgbClr val="333333"/>
                </a:solidFill>
                <a:latin typeface="Consolas" panose="020B0609020204030204" pitchFamily="49" charset="0"/>
              </a:rPr>
              <a:t>.</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id</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box3</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 &gt;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3. </a:t>
            </a:r>
            <a:r>
              <a:rPr lang="it-IT" dirty="0" err="1">
                <a:solidFill>
                  <a:srgbClr val="333333"/>
                </a:solidFill>
                <a:latin typeface="Consolas" panose="020B0609020204030204" pitchFamily="49" charset="0"/>
              </a:rPr>
              <a:t>Lorem</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ipsum</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dolor</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sit</a:t>
            </a:r>
            <a:r>
              <a:rPr lang="it-IT" dirty="0">
                <a:solidFill>
                  <a:srgbClr val="333333"/>
                </a:solidFill>
                <a:latin typeface="Consolas" panose="020B0609020204030204" pitchFamily="49" charset="0"/>
              </a:rPr>
              <a:t> </a:t>
            </a:r>
            <a:r>
              <a:rPr lang="it-IT" dirty="0" err="1">
                <a:solidFill>
                  <a:srgbClr val="333333"/>
                </a:solidFill>
                <a:latin typeface="Consolas" panose="020B0609020204030204" pitchFamily="49" charset="0"/>
              </a:rPr>
              <a:t>amet</a:t>
            </a:r>
            <a:r>
              <a:rPr lang="it-IT" dirty="0">
                <a:solidFill>
                  <a:srgbClr val="333333"/>
                </a:solidFill>
                <a:latin typeface="Consolas" panose="020B0609020204030204" pitchFamily="49" charset="0"/>
              </a:rPr>
              <a:t>.</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0165433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E8796-0385-4848-9B7F-3D7484158F2E}"/>
              </a:ext>
            </a:extLst>
          </p:cNvPr>
          <p:cNvSpPr>
            <a:spLocks noGrp="1"/>
          </p:cNvSpPr>
          <p:nvPr>
            <p:ph type="title"/>
          </p:nvPr>
        </p:nvSpPr>
        <p:spPr/>
        <p:txBody>
          <a:bodyPr/>
          <a:lstStyle/>
          <a:p>
            <a:r>
              <a:rPr lang="it-IT" dirty="0" err="1"/>
              <a:t>Flexbox</a:t>
            </a:r>
            <a:r>
              <a:rPr lang="it-IT" dirty="0"/>
              <a:t> – orientamento verticale</a:t>
            </a:r>
          </a:p>
        </p:txBody>
      </p:sp>
      <p:sp>
        <p:nvSpPr>
          <p:cNvPr id="3" name="Rettangolo 2">
            <a:extLst>
              <a:ext uri="{FF2B5EF4-FFF2-40B4-BE49-F238E27FC236}">
                <a16:creationId xmlns:a16="http://schemas.microsoft.com/office/drawing/2014/main" id="{157FDF39-7E4F-4AE5-88CF-9DC76702C98C}"/>
              </a:ext>
            </a:extLst>
          </p:cNvPr>
          <p:cNvSpPr/>
          <p:nvPr/>
        </p:nvSpPr>
        <p:spPr>
          <a:xfrm>
            <a:off x="827584" y="1844824"/>
            <a:ext cx="4572000" cy="4524315"/>
          </a:xfrm>
          <a:prstGeom prst="rect">
            <a:avLst/>
          </a:prstGeom>
        </p:spPr>
        <p:txBody>
          <a:bodyPr>
            <a:spAutoFit/>
          </a:bodyPr>
          <a:lstStyle/>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container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display</a:t>
            </a:r>
            <a:r>
              <a:rPr lang="it-IT" dirty="0" err="1">
                <a:solidFill>
                  <a:srgbClr val="777777"/>
                </a:solidFill>
                <a:latin typeface="Consolas" panose="020B0609020204030204" pitchFamily="49" charset="0"/>
              </a:rPr>
              <a:t>:</a:t>
            </a:r>
            <a:r>
              <a:rPr lang="it-IT" dirty="0" err="1">
                <a:solidFill>
                  <a:srgbClr val="448C27"/>
                </a:solidFill>
                <a:latin typeface="Consolas" panose="020B0609020204030204" pitchFamily="49" charset="0"/>
              </a:rPr>
              <a:t>flex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flex-direction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row</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flex-wrap</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nowrap</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box1</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box2</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box3</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green</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color</a:t>
            </a:r>
            <a:r>
              <a:rPr lang="it-IT" dirty="0" err="1">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white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border-radius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margin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endParaRPr lang="it-IT" b="0" dirty="0">
              <a:solidFill>
                <a:srgbClr val="333333"/>
              </a:solidFill>
              <a:effectLst/>
              <a:latin typeface="Consolas" panose="020B0609020204030204" pitchFamily="49" charset="0"/>
            </a:endParaRPr>
          </a:p>
        </p:txBody>
      </p:sp>
      <p:pic>
        <p:nvPicPr>
          <p:cNvPr id="5" name="Immagine 4">
            <a:extLst>
              <a:ext uri="{FF2B5EF4-FFF2-40B4-BE49-F238E27FC236}">
                <a16:creationId xmlns:a16="http://schemas.microsoft.com/office/drawing/2014/main" id="{C6CE66B8-2477-49B1-B60D-44EB20A609C9}"/>
              </a:ext>
            </a:extLst>
          </p:cNvPr>
          <p:cNvPicPr>
            <a:picLocks noChangeAspect="1"/>
          </p:cNvPicPr>
          <p:nvPr/>
        </p:nvPicPr>
        <p:blipFill>
          <a:blip r:embed="rId2"/>
          <a:stretch>
            <a:fillRect/>
          </a:stretch>
        </p:blipFill>
        <p:spPr>
          <a:xfrm>
            <a:off x="4572000" y="1809833"/>
            <a:ext cx="3448050" cy="1181100"/>
          </a:xfrm>
          <a:prstGeom prst="rect">
            <a:avLst/>
          </a:prstGeom>
        </p:spPr>
      </p:pic>
    </p:spTree>
    <p:extLst>
      <p:ext uri="{BB962C8B-B14F-4D97-AF65-F5344CB8AC3E}">
        <p14:creationId xmlns:p14="http://schemas.microsoft.com/office/powerpoint/2010/main" val="42461916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E8796-0385-4848-9B7F-3D7484158F2E}"/>
              </a:ext>
            </a:extLst>
          </p:cNvPr>
          <p:cNvSpPr>
            <a:spLocks noGrp="1"/>
          </p:cNvSpPr>
          <p:nvPr>
            <p:ph type="title"/>
          </p:nvPr>
        </p:nvSpPr>
        <p:spPr>
          <a:xfrm>
            <a:off x="457200" y="209324"/>
            <a:ext cx="7620000" cy="1143000"/>
          </a:xfrm>
        </p:spPr>
        <p:txBody>
          <a:bodyPr/>
          <a:lstStyle/>
          <a:p>
            <a:r>
              <a:rPr lang="it-IT" dirty="0" err="1"/>
              <a:t>Flexbox</a:t>
            </a:r>
            <a:r>
              <a:rPr lang="it-IT" dirty="0"/>
              <a:t> – orientamento orizzontale</a:t>
            </a:r>
          </a:p>
        </p:txBody>
      </p:sp>
      <p:sp>
        <p:nvSpPr>
          <p:cNvPr id="3" name="Rettangolo 2">
            <a:extLst>
              <a:ext uri="{FF2B5EF4-FFF2-40B4-BE49-F238E27FC236}">
                <a16:creationId xmlns:a16="http://schemas.microsoft.com/office/drawing/2014/main" id="{E991F99A-E530-49AF-B161-D006E93954B4}"/>
              </a:ext>
            </a:extLst>
          </p:cNvPr>
          <p:cNvSpPr/>
          <p:nvPr/>
        </p:nvSpPr>
        <p:spPr>
          <a:xfrm>
            <a:off x="611560" y="1628800"/>
            <a:ext cx="4572000" cy="4801314"/>
          </a:xfrm>
          <a:prstGeom prst="rect">
            <a:avLst/>
          </a:prstGeom>
        </p:spPr>
        <p:txBody>
          <a:bodyPr>
            <a:spAutoFit/>
          </a:bodyPr>
          <a:lstStyle/>
          <a:p>
            <a:br>
              <a:rPr lang="it-IT" dirty="0">
                <a:solidFill>
                  <a:srgbClr val="333333"/>
                </a:solidFill>
                <a:latin typeface="Consolas" panose="020B0609020204030204" pitchFamily="49" charset="0"/>
              </a:rPr>
            </a:b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container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display</a:t>
            </a:r>
            <a:r>
              <a:rPr lang="it-IT" dirty="0" err="1">
                <a:solidFill>
                  <a:srgbClr val="777777"/>
                </a:solidFill>
                <a:latin typeface="Consolas" panose="020B0609020204030204" pitchFamily="49" charset="0"/>
              </a:rPr>
              <a:t>:</a:t>
            </a:r>
            <a:r>
              <a:rPr lang="it-IT" dirty="0" err="1">
                <a:solidFill>
                  <a:srgbClr val="448C27"/>
                </a:solidFill>
                <a:latin typeface="Consolas" panose="020B0609020204030204" pitchFamily="49" charset="0"/>
              </a:rPr>
              <a:t>flex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flex-direction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column</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flex-wrap</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nowrap</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box1</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box2</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box3</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green</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color</a:t>
            </a:r>
            <a:r>
              <a:rPr lang="it-IT" dirty="0" err="1">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white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border-radius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margin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endParaRPr lang="it-IT" b="0" dirty="0">
              <a:solidFill>
                <a:srgbClr val="333333"/>
              </a:solidFill>
              <a:effectLst/>
              <a:latin typeface="Consolas" panose="020B0609020204030204" pitchFamily="49" charset="0"/>
            </a:endParaRPr>
          </a:p>
        </p:txBody>
      </p:sp>
      <p:pic>
        <p:nvPicPr>
          <p:cNvPr id="5" name="Immagine 4">
            <a:extLst>
              <a:ext uri="{FF2B5EF4-FFF2-40B4-BE49-F238E27FC236}">
                <a16:creationId xmlns:a16="http://schemas.microsoft.com/office/drawing/2014/main" id="{5C64A9EB-EEE0-4322-9556-35B2543B7236}"/>
              </a:ext>
            </a:extLst>
          </p:cNvPr>
          <p:cNvPicPr>
            <a:picLocks noChangeAspect="1"/>
          </p:cNvPicPr>
          <p:nvPr/>
        </p:nvPicPr>
        <p:blipFill>
          <a:blip r:embed="rId2"/>
          <a:stretch>
            <a:fillRect/>
          </a:stretch>
        </p:blipFill>
        <p:spPr>
          <a:xfrm>
            <a:off x="5868144" y="1772816"/>
            <a:ext cx="1123950" cy="3495675"/>
          </a:xfrm>
          <a:prstGeom prst="rect">
            <a:avLst/>
          </a:prstGeom>
        </p:spPr>
      </p:pic>
    </p:spTree>
    <p:extLst>
      <p:ext uri="{BB962C8B-B14F-4D97-AF65-F5344CB8AC3E}">
        <p14:creationId xmlns:p14="http://schemas.microsoft.com/office/powerpoint/2010/main" val="344809338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933A93-996E-4C08-B305-AA940F501E69}"/>
              </a:ext>
            </a:extLst>
          </p:cNvPr>
          <p:cNvSpPr>
            <a:spLocks noGrp="1"/>
          </p:cNvSpPr>
          <p:nvPr>
            <p:ph type="title"/>
          </p:nvPr>
        </p:nvSpPr>
        <p:spPr/>
        <p:txBody>
          <a:bodyPr/>
          <a:lstStyle/>
          <a:p>
            <a:r>
              <a:rPr lang="it-IT" dirty="0" err="1"/>
              <a:t>Flexbox</a:t>
            </a:r>
            <a:r>
              <a:rPr lang="it-IT" dirty="0"/>
              <a:t> </a:t>
            </a:r>
            <a:r>
              <a:rPr lang="it-IT" dirty="0" err="1"/>
              <a:t>justify-content</a:t>
            </a:r>
            <a:endParaRPr lang="it-IT" dirty="0"/>
          </a:p>
        </p:txBody>
      </p:sp>
      <p:sp>
        <p:nvSpPr>
          <p:cNvPr id="4" name="Segnaposto contenuto 3">
            <a:extLst>
              <a:ext uri="{FF2B5EF4-FFF2-40B4-BE49-F238E27FC236}">
                <a16:creationId xmlns:a16="http://schemas.microsoft.com/office/drawing/2014/main" id="{E2BAF7C9-5319-4FFF-9482-C60C8462ECC6}"/>
              </a:ext>
            </a:extLst>
          </p:cNvPr>
          <p:cNvSpPr>
            <a:spLocks noGrp="1"/>
          </p:cNvSpPr>
          <p:nvPr>
            <p:ph sz="half" idx="1"/>
          </p:nvPr>
        </p:nvSpPr>
        <p:spPr/>
        <p:txBody>
          <a:bodyPr>
            <a:normAutofit/>
          </a:bodyPr>
          <a:lstStyle/>
          <a:p>
            <a:r>
              <a:rPr lang="it-IT" dirty="0"/>
              <a:t>determina l’allineamento orizzontale</a:t>
            </a:r>
          </a:p>
          <a:p>
            <a:r>
              <a:rPr lang="en-US" b="1" dirty="0"/>
              <a:t>flex-start</a:t>
            </a:r>
            <a:r>
              <a:rPr lang="en-US" dirty="0"/>
              <a:t> - Default value. Items are positioned at the beginning of the container</a:t>
            </a:r>
          </a:p>
          <a:p>
            <a:r>
              <a:rPr lang="en-US" b="1" dirty="0"/>
              <a:t>flex-end</a:t>
            </a:r>
            <a:r>
              <a:rPr lang="en-US" dirty="0"/>
              <a:t> - Items are positioned at the end of the container</a:t>
            </a:r>
          </a:p>
          <a:p>
            <a:r>
              <a:rPr lang="en-US" b="1" dirty="0"/>
              <a:t>center: </a:t>
            </a:r>
            <a:r>
              <a:rPr lang="en-US" dirty="0"/>
              <a:t>items are centered in container</a:t>
            </a:r>
          </a:p>
          <a:p>
            <a:r>
              <a:rPr lang="en-US" b="1" dirty="0"/>
              <a:t>space-between</a:t>
            </a:r>
            <a:r>
              <a:rPr lang="en-US" dirty="0"/>
              <a:t> - Items are positioned with space between the lines</a:t>
            </a:r>
          </a:p>
          <a:p>
            <a:r>
              <a:rPr lang="en-US" b="1" dirty="0"/>
              <a:t>space-around</a:t>
            </a:r>
            <a:r>
              <a:rPr lang="en-US" dirty="0"/>
              <a:t> - Items are positioned with space before, between, and after the lines</a:t>
            </a:r>
            <a:endParaRPr lang="it-IT" dirty="0"/>
          </a:p>
        </p:txBody>
      </p:sp>
      <p:pic>
        <p:nvPicPr>
          <p:cNvPr id="6" name="Immagine 5">
            <a:extLst>
              <a:ext uri="{FF2B5EF4-FFF2-40B4-BE49-F238E27FC236}">
                <a16:creationId xmlns:a16="http://schemas.microsoft.com/office/drawing/2014/main" id="{E015FCD3-43FD-47C7-A9EB-BEB393609F06}"/>
              </a:ext>
            </a:extLst>
          </p:cNvPr>
          <p:cNvPicPr>
            <a:picLocks noChangeAspect="1"/>
          </p:cNvPicPr>
          <p:nvPr/>
        </p:nvPicPr>
        <p:blipFill>
          <a:blip r:embed="rId2"/>
          <a:stretch>
            <a:fillRect/>
          </a:stretch>
        </p:blipFill>
        <p:spPr>
          <a:xfrm>
            <a:off x="2481119" y="5810572"/>
            <a:ext cx="1944216" cy="868923"/>
          </a:xfrm>
          <a:prstGeom prst="rect">
            <a:avLst/>
          </a:prstGeom>
        </p:spPr>
      </p:pic>
      <p:sp>
        <p:nvSpPr>
          <p:cNvPr id="10" name="Rettangolo 9">
            <a:extLst>
              <a:ext uri="{FF2B5EF4-FFF2-40B4-BE49-F238E27FC236}">
                <a16:creationId xmlns:a16="http://schemas.microsoft.com/office/drawing/2014/main" id="{55033C52-99C8-4E2E-92DC-A7B26E8D7E51}"/>
              </a:ext>
            </a:extLst>
          </p:cNvPr>
          <p:cNvSpPr/>
          <p:nvPr/>
        </p:nvSpPr>
        <p:spPr>
          <a:xfrm>
            <a:off x="4572000" y="953668"/>
            <a:ext cx="4572000" cy="5078313"/>
          </a:xfrm>
          <a:prstGeom prst="rect">
            <a:avLst/>
          </a:prstGeom>
        </p:spPr>
        <p:txBody>
          <a:bodyPr>
            <a:spAutoFit/>
          </a:bodyPr>
          <a:lstStyle/>
          <a:p>
            <a:br>
              <a:rPr lang="it-IT" dirty="0">
                <a:solidFill>
                  <a:srgbClr val="333333"/>
                </a:solidFill>
                <a:latin typeface="Consolas" panose="020B0609020204030204" pitchFamily="49" charset="0"/>
              </a:rPr>
            </a:b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container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display</a:t>
            </a:r>
            <a:r>
              <a:rPr lang="it-IT" dirty="0" err="1">
                <a:solidFill>
                  <a:srgbClr val="777777"/>
                </a:solidFill>
                <a:latin typeface="Consolas" panose="020B0609020204030204" pitchFamily="49" charset="0"/>
              </a:rPr>
              <a:t>:</a:t>
            </a:r>
            <a:r>
              <a:rPr lang="it-IT" dirty="0" err="1">
                <a:solidFill>
                  <a:srgbClr val="448C27"/>
                </a:solidFill>
                <a:latin typeface="Consolas" panose="020B0609020204030204" pitchFamily="49" charset="0"/>
              </a:rPr>
              <a:t>flex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flex-direction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row</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flex-wrap</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nowrap</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justify-content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space-around</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dad8d8</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r>
              <a:rPr lang="it-IT" dirty="0" err="1">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box1</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box2</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box3</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green</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color</a:t>
            </a:r>
            <a:r>
              <a:rPr lang="it-IT" dirty="0" err="1">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white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border-radius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pic>
        <p:nvPicPr>
          <p:cNvPr id="11" name="Immagine 10">
            <a:extLst>
              <a:ext uri="{FF2B5EF4-FFF2-40B4-BE49-F238E27FC236}">
                <a16:creationId xmlns:a16="http://schemas.microsoft.com/office/drawing/2014/main" id="{72F756D7-74BE-48B4-8F4F-2E7085EB3770}"/>
              </a:ext>
            </a:extLst>
          </p:cNvPr>
          <p:cNvPicPr>
            <a:picLocks noChangeAspect="1"/>
          </p:cNvPicPr>
          <p:nvPr/>
        </p:nvPicPr>
        <p:blipFill>
          <a:blip r:embed="rId3"/>
          <a:stretch>
            <a:fillRect/>
          </a:stretch>
        </p:blipFill>
        <p:spPr>
          <a:xfrm>
            <a:off x="434569" y="6031981"/>
            <a:ext cx="1599709" cy="712347"/>
          </a:xfrm>
          <a:prstGeom prst="rect">
            <a:avLst/>
          </a:prstGeom>
        </p:spPr>
      </p:pic>
      <p:pic>
        <p:nvPicPr>
          <p:cNvPr id="12" name="Immagine 11">
            <a:extLst>
              <a:ext uri="{FF2B5EF4-FFF2-40B4-BE49-F238E27FC236}">
                <a16:creationId xmlns:a16="http://schemas.microsoft.com/office/drawing/2014/main" id="{CD6A9862-2AC8-4F42-BFEA-B539DAB69DFF}"/>
              </a:ext>
            </a:extLst>
          </p:cNvPr>
          <p:cNvPicPr>
            <a:picLocks noChangeAspect="1"/>
          </p:cNvPicPr>
          <p:nvPr/>
        </p:nvPicPr>
        <p:blipFill>
          <a:blip r:embed="rId4"/>
          <a:stretch>
            <a:fillRect/>
          </a:stretch>
        </p:blipFill>
        <p:spPr>
          <a:xfrm>
            <a:off x="6384573" y="560250"/>
            <a:ext cx="1839292" cy="857388"/>
          </a:xfrm>
          <a:prstGeom prst="rect">
            <a:avLst/>
          </a:prstGeom>
        </p:spPr>
      </p:pic>
    </p:spTree>
    <p:extLst>
      <p:ext uri="{BB962C8B-B14F-4D97-AF65-F5344CB8AC3E}">
        <p14:creationId xmlns:p14="http://schemas.microsoft.com/office/powerpoint/2010/main" val="184078914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8730B-8A4A-423C-90FE-9333D8E26235}"/>
              </a:ext>
            </a:extLst>
          </p:cNvPr>
          <p:cNvSpPr>
            <a:spLocks noGrp="1"/>
          </p:cNvSpPr>
          <p:nvPr>
            <p:ph type="title"/>
          </p:nvPr>
        </p:nvSpPr>
        <p:spPr/>
        <p:txBody>
          <a:bodyPr/>
          <a:lstStyle/>
          <a:p>
            <a:r>
              <a:rPr lang="it-IT" dirty="0" err="1"/>
              <a:t>row</a:t>
            </a:r>
            <a:r>
              <a:rPr lang="it-IT" dirty="0"/>
              <a:t>-reverse, </a:t>
            </a:r>
            <a:r>
              <a:rPr lang="it-IT" dirty="0" err="1"/>
              <a:t>column</a:t>
            </a:r>
            <a:r>
              <a:rPr lang="it-IT" dirty="0"/>
              <a:t>-reverse</a:t>
            </a:r>
          </a:p>
        </p:txBody>
      </p:sp>
      <p:sp>
        <p:nvSpPr>
          <p:cNvPr id="3" name="Segnaposto contenuto 2">
            <a:extLst>
              <a:ext uri="{FF2B5EF4-FFF2-40B4-BE49-F238E27FC236}">
                <a16:creationId xmlns:a16="http://schemas.microsoft.com/office/drawing/2014/main" id="{26D63348-E7F9-4EA6-A2D2-B347D58CF2C1}"/>
              </a:ext>
            </a:extLst>
          </p:cNvPr>
          <p:cNvSpPr>
            <a:spLocks noGrp="1"/>
          </p:cNvSpPr>
          <p:nvPr>
            <p:ph idx="1"/>
          </p:nvPr>
        </p:nvSpPr>
        <p:spPr/>
        <p:txBody>
          <a:bodyPr/>
          <a:lstStyle/>
          <a:p>
            <a:r>
              <a:rPr lang="it-IT" dirty="0"/>
              <a:t>inverte l’ordine degli item (ex </a:t>
            </a:r>
            <a:r>
              <a:rPr lang="it-IT" dirty="0" err="1"/>
              <a:t>row</a:t>
            </a:r>
            <a:r>
              <a:rPr lang="it-IT" dirty="0"/>
              <a:t> reverse)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r>
              <a:rPr lang="it-IT" dirty="0"/>
              <a:t>per le colonne: </a:t>
            </a:r>
            <a:r>
              <a:rPr lang="it-IT" dirty="0" err="1"/>
              <a:t>column</a:t>
            </a:r>
            <a:r>
              <a:rPr lang="it-IT" dirty="0"/>
              <a:t>-reverse</a:t>
            </a:r>
          </a:p>
        </p:txBody>
      </p:sp>
      <p:sp>
        <p:nvSpPr>
          <p:cNvPr id="5" name="Rettangolo 4">
            <a:extLst>
              <a:ext uri="{FF2B5EF4-FFF2-40B4-BE49-F238E27FC236}">
                <a16:creationId xmlns:a16="http://schemas.microsoft.com/office/drawing/2014/main" id="{F2B681AB-6F09-4AAB-A089-000BDCD830B2}"/>
              </a:ext>
            </a:extLst>
          </p:cNvPr>
          <p:cNvSpPr/>
          <p:nvPr/>
        </p:nvSpPr>
        <p:spPr>
          <a:xfrm>
            <a:off x="827584" y="4092669"/>
            <a:ext cx="5958408" cy="369332"/>
          </a:xfrm>
          <a:prstGeom prst="rect">
            <a:avLst/>
          </a:prstGeom>
        </p:spPr>
        <p:txBody>
          <a:bodyPr wrap="square">
            <a:spAutoFit/>
          </a:bodyPr>
          <a:lstStyle/>
          <a:p>
            <a:r>
              <a:rPr lang="it-IT" dirty="0" err="1">
                <a:solidFill>
                  <a:srgbClr val="AB6526"/>
                </a:solidFill>
                <a:latin typeface="Consolas" panose="020B0609020204030204" pitchFamily="49" charset="0"/>
              </a:rPr>
              <a:t>flex-direction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row</a:t>
            </a:r>
            <a:r>
              <a:rPr lang="it-IT" dirty="0">
                <a:solidFill>
                  <a:srgbClr val="448C27"/>
                </a:solidFill>
                <a:latin typeface="Consolas" panose="020B0609020204030204" pitchFamily="49" charset="0"/>
              </a:rPr>
              <a:t>-reverse</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pic>
        <p:nvPicPr>
          <p:cNvPr id="6" name="Immagine 5">
            <a:extLst>
              <a:ext uri="{FF2B5EF4-FFF2-40B4-BE49-F238E27FC236}">
                <a16:creationId xmlns:a16="http://schemas.microsoft.com/office/drawing/2014/main" id="{EA350FB2-86AF-4785-8C99-FE0835057602}"/>
              </a:ext>
            </a:extLst>
          </p:cNvPr>
          <p:cNvPicPr>
            <a:picLocks noChangeAspect="1"/>
          </p:cNvPicPr>
          <p:nvPr/>
        </p:nvPicPr>
        <p:blipFill>
          <a:blip r:embed="rId2"/>
          <a:stretch>
            <a:fillRect/>
          </a:stretch>
        </p:blipFill>
        <p:spPr>
          <a:xfrm>
            <a:off x="2519362" y="2132856"/>
            <a:ext cx="4105275" cy="1590675"/>
          </a:xfrm>
          <a:prstGeom prst="rect">
            <a:avLst/>
          </a:prstGeom>
        </p:spPr>
      </p:pic>
    </p:spTree>
    <p:extLst>
      <p:ext uri="{BB962C8B-B14F-4D97-AF65-F5344CB8AC3E}">
        <p14:creationId xmlns:p14="http://schemas.microsoft.com/office/powerpoint/2010/main" val="38506788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34F58C-5D54-4B57-BBF8-0740C1728170}"/>
              </a:ext>
            </a:extLst>
          </p:cNvPr>
          <p:cNvSpPr>
            <a:spLocks noGrp="1"/>
          </p:cNvSpPr>
          <p:nvPr>
            <p:ph type="title"/>
          </p:nvPr>
        </p:nvSpPr>
        <p:spPr/>
        <p:txBody>
          <a:bodyPr/>
          <a:lstStyle/>
          <a:p>
            <a:r>
              <a:rPr lang="it-IT" dirty="0" err="1"/>
              <a:t>align-items</a:t>
            </a:r>
            <a:r>
              <a:rPr lang="it-IT" dirty="0"/>
              <a:t>: allineamento verticale</a:t>
            </a:r>
          </a:p>
        </p:txBody>
      </p:sp>
      <p:sp>
        <p:nvSpPr>
          <p:cNvPr id="3" name="Segnaposto contenuto 2">
            <a:extLst>
              <a:ext uri="{FF2B5EF4-FFF2-40B4-BE49-F238E27FC236}">
                <a16:creationId xmlns:a16="http://schemas.microsoft.com/office/drawing/2014/main" id="{20729F14-8C21-4CFB-A76F-93B6E730A1BC}"/>
              </a:ext>
            </a:extLst>
          </p:cNvPr>
          <p:cNvSpPr>
            <a:spLocks noGrp="1"/>
          </p:cNvSpPr>
          <p:nvPr>
            <p:ph sz="half" idx="1"/>
          </p:nvPr>
        </p:nvSpPr>
        <p:spPr/>
        <p:txBody>
          <a:bodyPr>
            <a:normAutofit/>
          </a:bodyPr>
          <a:lstStyle/>
          <a:p>
            <a:r>
              <a:rPr lang="en-US" dirty="0"/>
              <a:t>stretch - Default value. Items are stretched to fit the container</a:t>
            </a:r>
          </a:p>
          <a:p>
            <a:r>
              <a:rPr lang="en-US" dirty="0"/>
              <a:t>flex-start - Items are positioned at the top of the container</a:t>
            </a:r>
          </a:p>
          <a:p>
            <a:r>
              <a:rPr lang="en-US" dirty="0"/>
              <a:t>flex-end - Items are positioned at the bottom of the container</a:t>
            </a:r>
          </a:p>
          <a:p>
            <a:r>
              <a:rPr lang="en-US" dirty="0"/>
              <a:t>center - Items are positioned at the center of the container (vertically)</a:t>
            </a:r>
          </a:p>
          <a:p>
            <a:r>
              <a:rPr lang="en-US" dirty="0"/>
              <a:t>baseline - Items are positioned at the baseline of the container</a:t>
            </a:r>
          </a:p>
          <a:p>
            <a:endParaRPr lang="it-IT" dirty="0"/>
          </a:p>
        </p:txBody>
      </p:sp>
      <p:pic>
        <p:nvPicPr>
          <p:cNvPr id="6" name="Immagine 5">
            <a:extLst>
              <a:ext uri="{FF2B5EF4-FFF2-40B4-BE49-F238E27FC236}">
                <a16:creationId xmlns:a16="http://schemas.microsoft.com/office/drawing/2014/main" id="{1B472D0F-6E03-4AB4-A334-7090F4043945}"/>
              </a:ext>
            </a:extLst>
          </p:cNvPr>
          <p:cNvPicPr>
            <a:picLocks noChangeAspect="1"/>
          </p:cNvPicPr>
          <p:nvPr/>
        </p:nvPicPr>
        <p:blipFill>
          <a:blip r:embed="rId2"/>
          <a:stretch>
            <a:fillRect/>
          </a:stretch>
        </p:blipFill>
        <p:spPr>
          <a:xfrm>
            <a:off x="2755031" y="5778876"/>
            <a:ext cx="1512169" cy="932315"/>
          </a:xfrm>
          <a:prstGeom prst="rect">
            <a:avLst/>
          </a:prstGeom>
        </p:spPr>
      </p:pic>
      <p:pic>
        <p:nvPicPr>
          <p:cNvPr id="4" name="Immagine 3">
            <a:extLst>
              <a:ext uri="{FF2B5EF4-FFF2-40B4-BE49-F238E27FC236}">
                <a16:creationId xmlns:a16="http://schemas.microsoft.com/office/drawing/2014/main" id="{D764DCC0-3A85-4738-9EE7-7BC7815CE09D}"/>
              </a:ext>
            </a:extLst>
          </p:cNvPr>
          <p:cNvPicPr>
            <a:picLocks noChangeAspect="1"/>
          </p:cNvPicPr>
          <p:nvPr/>
        </p:nvPicPr>
        <p:blipFill>
          <a:blip r:embed="rId3"/>
          <a:stretch>
            <a:fillRect/>
          </a:stretch>
        </p:blipFill>
        <p:spPr>
          <a:xfrm>
            <a:off x="204325" y="5888231"/>
            <a:ext cx="2168426" cy="853792"/>
          </a:xfrm>
          <a:prstGeom prst="rect">
            <a:avLst/>
          </a:prstGeom>
        </p:spPr>
      </p:pic>
      <p:sp>
        <p:nvSpPr>
          <p:cNvPr id="7" name="Rettangolo 6">
            <a:extLst>
              <a:ext uri="{FF2B5EF4-FFF2-40B4-BE49-F238E27FC236}">
                <a16:creationId xmlns:a16="http://schemas.microsoft.com/office/drawing/2014/main" id="{D61EF9D7-4476-47C7-8767-49CB0207DF6E}"/>
              </a:ext>
            </a:extLst>
          </p:cNvPr>
          <p:cNvSpPr/>
          <p:nvPr/>
        </p:nvSpPr>
        <p:spPr>
          <a:xfrm>
            <a:off x="4572000" y="1078880"/>
            <a:ext cx="4158208" cy="5632311"/>
          </a:xfrm>
          <a:prstGeom prst="rect">
            <a:avLst/>
          </a:prstGeom>
        </p:spPr>
        <p:txBody>
          <a:bodyPr wrap="square">
            <a:spAutoFit/>
          </a:bodyPr>
          <a:lstStyle/>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container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display</a:t>
            </a:r>
            <a:r>
              <a:rPr lang="it-IT" dirty="0" err="1">
                <a:solidFill>
                  <a:srgbClr val="777777"/>
                </a:solidFill>
                <a:latin typeface="Consolas" panose="020B0609020204030204" pitchFamily="49" charset="0"/>
              </a:rPr>
              <a:t>:</a:t>
            </a:r>
            <a:r>
              <a:rPr lang="it-IT" dirty="0" err="1">
                <a:solidFill>
                  <a:srgbClr val="448C27"/>
                </a:solidFill>
                <a:latin typeface="Consolas" panose="020B0609020204030204" pitchFamily="49" charset="0"/>
              </a:rPr>
              <a:t>flex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flex-direction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row</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flex-wrap</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nowrap</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justify-content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space-around</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align-items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flex</a:t>
            </a:r>
            <a:r>
              <a:rPr lang="it-IT" dirty="0">
                <a:solidFill>
                  <a:srgbClr val="448C27"/>
                </a:solidFill>
                <a:latin typeface="Consolas" panose="020B0609020204030204" pitchFamily="49" charset="0"/>
              </a:rPr>
              <a:t>-end</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dad8d8</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r>
              <a:rPr lang="it-IT" dirty="0" err="1">
                <a:solidFill>
                  <a:srgbClr val="AB6526"/>
                </a:solidFill>
                <a:latin typeface="Consolas" panose="020B0609020204030204" pitchFamily="49" charset="0"/>
              </a:rPr>
              <a:t>padding</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box1</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box2</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box3</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green</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color</a:t>
            </a:r>
            <a:r>
              <a:rPr lang="it-IT" dirty="0" err="1">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white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border-radius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br>
              <a:rPr lang="it-IT" dirty="0">
                <a:solidFill>
                  <a:srgbClr val="333333"/>
                </a:solidFill>
                <a:latin typeface="Consolas" panose="020B0609020204030204" pitchFamily="49" charset="0"/>
              </a:rPr>
            </a:b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24406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C8F17-951C-43AC-8CE1-4714737FEEC8}"/>
              </a:ext>
            </a:extLst>
          </p:cNvPr>
          <p:cNvSpPr>
            <a:spLocks noGrp="1"/>
          </p:cNvSpPr>
          <p:nvPr>
            <p:ph type="title"/>
          </p:nvPr>
        </p:nvSpPr>
        <p:spPr/>
        <p:txBody>
          <a:bodyPr/>
          <a:lstStyle/>
          <a:p>
            <a:r>
              <a:rPr lang="it-IT" dirty="0"/>
              <a:t>Le @-</a:t>
            </a:r>
            <a:r>
              <a:rPr lang="it-IT" dirty="0" err="1"/>
              <a:t>rules</a:t>
            </a:r>
            <a:endParaRPr lang="it-IT" dirty="0"/>
          </a:p>
        </p:txBody>
      </p:sp>
      <p:sp>
        <p:nvSpPr>
          <p:cNvPr id="3" name="Segnaposto contenuto 2">
            <a:extLst>
              <a:ext uri="{FF2B5EF4-FFF2-40B4-BE49-F238E27FC236}">
                <a16:creationId xmlns:a16="http://schemas.microsoft.com/office/drawing/2014/main" id="{3FE9661D-2E57-4A98-8B81-52DE711A740C}"/>
              </a:ext>
            </a:extLst>
          </p:cNvPr>
          <p:cNvSpPr>
            <a:spLocks noGrp="1"/>
          </p:cNvSpPr>
          <p:nvPr>
            <p:ph idx="1"/>
          </p:nvPr>
        </p:nvSpPr>
        <p:spPr/>
        <p:txBody>
          <a:bodyPr/>
          <a:lstStyle/>
          <a:p>
            <a:r>
              <a:rPr lang="it-IT" dirty="0"/>
              <a:t>@media </a:t>
            </a:r>
            <a:r>
              <a:rPr lang="it-IT" b="1" dirty="0" err="1"/>
              <a:t>print</a:t>
            </a:r>
            <a:r>
              <a:rPr lang="it-IT" dirty="0"/>
              <a:t> { </a:t>
            </a:r>
          </a:p>
          <a:p>
            <a:r>
              <a:rPr lang="it-IT" dirty="0"/>
              <a:t> h1 {color: </a:t>
            </a:r>
            <a:r>
              <a:rPr lang="it-IT" dirty="0" err="1"/>
              <a:t>black</a:t>
            </a:r>
            <a:r>
              <a:rPr lang="it-IT" dirty="0"/>
              <a:t>;}</a:t>
            </a:r>
          </a:p>
          <a:p>
            <a:r>
              <a:rPr lang="it-IT" dirty="0"/>
              <a:t>}</a:t>
            </a:r>
          </a:p>
          <a:p>
            <a:r>
              <a:rPr lang="it-IT" dirty="0"/>
              <a:t>@media </a:t>
            </a:r>
            <a:r>
              <a:rPr lang="it-IT" b="1" dirty="0"/>
              <a:t>screen</a:t>
            </a:r>
            <a:r>
              <a:rPr lang="it-IT" dirty="0"/>
              <a:t>  (min-width:768px){ </a:t>
            </a:r>
          </a:p>
          <a:p>
            <a:r>
              <a:rPr lang="it-IT" dirty="0"/>
              <a:t> h1 {color: red;}</a:t>
            </a:r>
          </a:p>
          <a:p>
            <a:r>
              <a:rPr lang="it-IT" dirty="0"/>
              <a:t>}</a:t>
            </a:r>
          </a:p>
          <a:p>
            <a:r>
              <a:rPr lang="it-IT" dirty="0"/>
              <a:t>Smartphone: &lt; </a:t>
            </a:r>
            <a:r>
              <a:rPr lang="it-IT" u="sng" dirty="0"/>
              <a:t>768px</a:t>
            </a:r>
          </a:p>
          <a:p>
            <a:r>
              <a:rPr lang="it-IT" dirty="0"/>
              <a:t>Tablet: &gt;=768px;</a:t>
            </a:r>
          </a:p>
          <a:p>
            <a:r>
              <a:rPr lang="it-IT" dirty="0"/>
              <a:t>Notebook: &gt;=992px;</a:t>
            </a:r>
          </a:p>
          <a:p>
            <a:r>
              <a:rPr lang="it-IT" dirty="0"/>
              <a:t>Desktop: &gt;=1200px;</a:t>
            </a:r>
          </a:p>
        </p:txBody>
      </p:sp>
      <p:pic>
        <p:nvPicPr>
          <p:cNvPr id="5" name="Immagine 4">
            <a:extLst>
              <a:ext uri="{FF2B5EF4-FFF2-40B4-BE49-F238E27FC236}">
                <a16:creationId xmlns:a16="http://schemas.microsoft.com/office/drawing/2014/main" id="{C1E34DF6-72E4-4541-A10D-BE739099AD05}"/>
              </a:ext>
            </a:extLst>
          </p:cNvPr>
          <p:cNvPicPr>
            <a:picLocks noChangeAspect="1"/>
          </p:cNvPicPr>
          <p:nvPr/>
        </p:nvPicPr>
        <p:blipFill>
          <a:blip r:embed="rId2"/>
          <a:stretch>
            <a:fillRect/>
          </a:stretch>
        </p:blipFill>
        <p:spPr>
          <a:xfrm>
            <a:off x="3131840" y="4221088"/>
            <a:ext cx="5449766" cy="1741077"/>
          </a:xfrm>
          <a:prstGeom prst="rect">
            <a:avLst/>
          </a:prstGeom>
        </p:spPr>
      </p:pic>
    </p:spTree>
    <p:extLst>
      <p:ext uri="{BB962C8B-B14F-4D97-AF65-F5344CB8AC3E}">
        <p14:creationId xmlns:p14="http://schemas.microsoft.com/office/powerpoint/2010/main" val="318776607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D70D8F-CE15-457A-967A-7704733C8C14}"/>
              </a:ext>
            </a:extLst>
          </p:cNvPr>
          <p:cNvSpPr>
            <a:spLocks noGrp="1"/>
          </p:cNvSpPr>
          <p:nvPr>
            <p:ph type="title"/>
          </p:nvPr>
        </p:nvSpPr>
        <p:spPr/>
        <p:txBody>
          <a:bodyPr/>
          <a:lstStyle/>
          <a:p>
            <a:r>
              <a:rPr lang="it-IT" dirty="0" err="1"/>
              <a:t>flex-wrap</a:t>
            </a:r>
            <a:endParaRPr lang="it-IT" dirty="0"/>
          </a:p>
        </p:txBody>
      </p:sp>
      <p:sp>
        <p:nvSpPr>
          <p:cNvPr id="3" name="Segnaposto contenuto 2">
            <a:extLst>
              <a:ext uri="{FF2B5EF4-FFF2-40B4-BE49-F238E27FC236}">
                <a16:creationId xmlns:a16="http://schemas.microsoft.com/office/drawing/2014/main" id="{F2033487-5C5D-4298-9A0E-2FE4C043ADE2}"/>
              </a:ext>
            </a:extLst>
          </p:cNvPr>
          <p:cNvSpPr>
            <a:spLocks noGrp="1"/>
          </p:cNvSpPr>
          <p:nvPr>
            <p:ph idx="1"/>
          </p:nvPr>
        </p:nvSpPr>
        <p:spPr/>
        <p:txBody>
          <a:bodyPr/>
          <a:lstStyle/>
          <a:p>
            <a:r>
              <a:rPr lang="en-US" dirty="0" err="1"/>
              <a:t>nowrap</a:t>
            </a:r>
            <a:r>
              <a:rPr lang="en-US" dirty="0"/>
              <a:t> - Default value. The flexible items will not wrap</a:t>
            </a:r>
          </a:p>
          <a:p>
            <a:r>
              <a:rPr lang="en-US" dirty="0"/>
              <a:t>wrap - The flexible items will wrap if necessary</a:t>
            </a:r>
          </a:p>
          <a:p>
            <a:r>
              <a:rPr lang="en-US" dirty="0"/>
              <a:t>wrap-reverse - The flexible items will wrap, if necessary, in reverse order</a:t>
            </a:r>
            <a:endParaRPr lang="it-IT" dirty="0"/>
          </a:p>
        </p:txBody>
      </p:sp>
      <p:pic>
        <p:nvPicPr>
          <p:cNvPr id="4" name="Immagine 3">
            <a:extLst>
              <a:ext uri="{FF2B5EF4-FFF2-40B4-BE49-F238E27FC236}">
                <a16:creationId xmlns:a16="http://schemas.microsoft.com/office/drawing/2014/main" id="{17039312-E07F-4929-9C4E-2FE8F8974993}"/>
              </a:ext>
            </a:extLst>
          </p:cNvPr>
          <p:cNvPicPr>
            <a:picLocks noChangeAspect="1"/>
          </p:cNvPicPr>
          <p:nvPr/>
        </p:nvPicPr>
        <p:blipFill>
          <a:blip r:embed="rId2"/>
          <a:stretch>
            <a:fillRect/>
          </a:stretch>
        </p:blipFill>
        <p:spPr>
          <a:xfrm>
            <a:off x="457199" y="3203485"/>
            <a:ext cx="2077591" cy="1315125"/>
          </a:xfrm>
          <a:prstGeom prst="rect">
            <a:avLst/>
          </a:prstGeom>
        </p:spPr>
      </p:pic>
      <p:pic>
        <p:nvPicPr>
          <p:cNvPr id="6" name="Immagine 5">
            <a:extLst>
              <a:ext uri="{FF2B5EF4-FFF2-40B4-BE49-F238E27FC236}">
                <a16:creationId xmlns:a16="http://schemas.microsoft.com/office/drawing/2014/main" id="{C76196DC-4ABF-4DC5-B8FE-C9B9C58A7158}"/>
              </a:ext>
            </a:extLst>
          </p:cNvPr>
          <p:cNvPicPr>
            <a:picLocks noChangeAspect="1"/>
          </p:cNvPicPr>
          <p:nvPr/>
        </p:nvPicPr>
        <p:blipFill>
          <a:blip r:embed="rId3"/>
          <a:stretch>
            <a:fillRect/>
          </a:stretch>
        </p:blipFill>
        <p:spPr>
          <a:xfrm>
            <a:off x="387398" y="5085184"/>
            <a:ext cx="2152209" cy="1343891"/>
          </a:xfrm>
          <a:prstGeom prst="rect">
            <a:avLst/>
          </a:prstGeom>
        </p:spPr>
      </p:pic>
      <p:pic>
        <p:nvPicPr>
          <p:cNvPr id="7" name="Immagine 6">
            <a:extLst>
              <a:ext uri="{FF2B5EF4-FFF2-40B4-BE49-F238E27FC236}">
                <a16:creationId xmlns:a16="http://schemas.microsoft.com/office/drawing/2014/main" id="{21D1352F-19CF-4C45-9D0D-B6EABFF9B3EA}"/>
              </a:ext>
            </a:extLst>
          </p:cNvPr>
          <p:cNvPicPr>
            <a:picLocks noChangeAspect="1"/>
          </p:cNvPicPr>
          <p:nvPr/>
        </p:nvPicPr>
        <p:blipFill>
          <a:blip r:embed="rId4"/>
          <a:stretch>
            <a:fillRect/>
          </a:stretch>
        </p:blipFill>
        <p:spPr>
          <a:xfrm>
            <a:off x="2915816" y="3203485"/>
            <a:ext cx="2143441" cy="1336557"/>
          </a:xfrm>
          <a:prstGeom prst="rect">
            <a:avLst/>
          </a:prstGeom>
        </p:spPr>
      </p:pic>
      <p:pic>
        <p:nvPicPr>
          <p:cNvPr id="8" name="Immagine 7">
            <a:extLst>
              <a:ext uri="{FF2B5EF4-FFF2-40B4-BE49-F238E27FC236}">
                <a16:creationId xmlns:a16="http://schemas.microsoft.com/office/drawing/2014/main" id="{B3F8516B-5880-4D8B-B4AC-C3B67E5080D5}"/>
              </a:ext>
            </a:extLst>
          </p:cNvPr>
          <p:cNvPicPr>
            <a:picLocks noChangeAspect="1"/>
          </p:cNvPicPr>
          <p:nvPr/>
        </p:nvPicPr>
        <p:blipFill>
          <a:blip r:embed="rId5"/>
          <a:stretch>
            <a:fillRect/>
          </a:stretch>
        </p:blipFill>
        <p:spPr>
          <a:xfrm>
            <a:off x="4788024" y="160313"/>
            <a:ext cx="3703717" cy="1344337"/>
          </a:xfrm>
          <a:prstGeom prst="rect">
            <a:avLst/>
          </a:prstGeom>
        </p:spPr>
      </p:pic>
      <p:sp>
        <p:nvSpPr>
          <p:cNvPr id="9" name="Rettangolo 8">
            <a:extLst>
              <a:ext uri="{FF2B5EF4-FFF2-40B4-BE49-F238E27FC236}">
                <a16:creationId xmlns:a16="http://schemas.microsoft.com/office/drawing/2014/main" id="{ED0EFDB7-B912-402F-9349-999FA4A9A70C}"/>
              </a:ext>
            </a:extLst>
          </p:cNvPr>
          <p:cNvSpPr/>
          <p:nvPr/>
        </p:nvSpPr>
        <p:spPr>
          <a:xfrm>
            <a:off x="5059257" y="2420888"/>
            <a:ext cx="4572000" cy="4616648"/>
          </a:xfrm>
          <a:prstGeom prst="rect">
            <a:avLst/>
          </a:prstGeom>
        </p:spPr>
        <p:txBody>
          <a:bodyPr>
            <a:spAutoFit/>
          </a:bodyPr>
          <a:lstStyle/>
          <a:p>
            <a:br>
              <a:rPr lang="it-IT" sz="1400" dirty="0">
                <a:solidFill>
                  <a:srgbClr val="333333"/>
                </a:solidFill>
                <a:latin typeface="Consolas" panose="020B0609020204030204" pitchFamily="49" charset="0"/>
              </a:rPr>
            </a:b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container</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width</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500</a:t>
            </a:r>
            <a:r>
              <a:rPr lang="it-IT" sz="1400" dirty="0">
                <a:solidFill>
                  <a:srgbClr val="4B83CD"/>
                </a:solidFill>
                <a:latin typeface="Consolas" panose="020B0609020204030204" pitchFamily="49" charset="0"/>
              </a:rPr>
              <a:t>px</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height</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500</a:t>
            </a:r>
            <a:r>
              <a:rPr lang="it-IT" sz="1400" dirty="0">
                <a:solidFill>
                  <a:srgbClr val="4B83CD"/>
                </a:solidFill>
                <a:latin typeface="Consolas" panose="020B0609020204030204" pitchFamily="49" charset="0"/>
              </a:rPr>
              <a:t>px</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display</a:t>
            </a:r>
            <a:r>
              <a:rPr lang="it-IT" sz="1400" dirty="0" err="1">
                <a:solidFill>
                  <a:srgbClr val="777777"/>
                </a:solidFill>
                <a:latin typeface="Consolas" panose="020B0609020204030204" pitchFamily="49" charset="0"/>
              </a:rPr>
              <a:t>:</a:t>
            </a:r>
            <a:r>
              <a:rPr lang="it-IT" sz="1400" dirty="0" err="1">
                <a:solidFill>
                  <a:srgbClr val="448C27"/>
                </a:solidFill>
                <a:latin typeface="Consolas" panose="020B0609020204030204" pitchFamily="49" charset="0"/>
              </a:rPr>
              <a:t>flex</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flex-direction</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err="1">
                <a:solidFill>
                  <a:srgbClr val="448C27"/>
                </a:solidFill>
                <a:latin typeface="Consolas" panose="020B0609020204030204" pitchFamily="49" charset="0"/>
              </a:rPr>
              <a:t>row</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flex-wrap</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err="1">
                <a:solidFill>
                  <a:srgbClr val="448C27"/>
                </a:solidFill>
                <a:latin typeface="Consolas" panose="020B0609020204030204" pitchFamily="49" charset="0"/>
              </a:rPr>
              <a:t>nowrap</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justify-content</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err="1">
                <a:solidFill>
                  <a:srgbClr val="448C27"/>
                </a:solidFill>
                <a:latin typeface="Consolas" panose="020B0609020204030204" pitchFamily="49" charset="0"/>
              </a:rPr>
              <a:t>space-around</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AB6526"/>
                </a:solidFill>
                <a:latin typeface="Consolas" panose="020B0609020204030204" pitchFamily="49" charset="0"/>
              </a:rPr>
              <a:t>background-color</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dad8d8</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p>
          <a:p>
            <a:r>
              <a:rPr lang="it-IT" sz="1400" dirty="0" err="1">
                <a:solidFill>
                  <a:srgbClr val="AB6526"/>
                </a:solidFill>
                <a:latin typeface="Consolas" panose="020B0609020204030204" pitchFamily="49" charset="0"/>
              </a:rPr>
              <a:t>padding</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10</a:t>
            </a:r>
            <a:r>
              <a:rPr lang="it-IT" sz="1400" dirty="0">
                <a:solidFill>
                  <a:srgbClr val="4B83CD"/>
                </a:solidFill>
                <a:latin typeface="Consolas" panose="020B0609020204030204" pitchFamily="49" charset="0"/>
              </a:rPr>
              <a:t>px</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p>
          <a:p>
            <a:r>
              <a:rPr lang="it-IT" sz="1400" dirty="0" err="1">
                <a:solidFill>
                  <a:srgbClr val="AB6526"/>
                </a:solidFill>
                <a:latin typeface="Consolas" panose="020B0609020204030204" pitchFamily="49" charset="0"/>
              </a:rPr>
              <a:t>flex-wrap</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448C27"/>
                </a:solidFill>
                <a:latin typeface="Consolas" panose="020B0609020204030204" pitchFamily="49" charset="0"/>
              </a:rPr>
              <a:t>no-</a:t>
            </a:r>
            <a:r>
              <a:rPr lang="it-IT" sz="1400" dirty="0" err="1">
                <a:solidFill>
                  <a:srgbClr val="448C27"/>
                </a:solidFill>
                <a:latin typeface="Consolas" panose="020B0609020204030204" pitchFamily="49" charset="0"/>
              </a:rPr>
              <a:t>wrap</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box1</a:t>
            </a:r>
            <a:r>
              <a:rPr lang="it-IT" sz="1400" dirty="0">
                <a:solidFill>
                  <a:srgbClr val="777777"/>
                </a:solidFill>
                <a:latin typeface="Consolas" panose="020B0609020204030204" pitchFamily="49" charset="0"/>
              </a:rPr>
              <a:t>,</a:t>
            </a: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box2</a:t>
            </a:r>
            <a:r>
              <a:rPr lang="it-IT" sz="1400" dirty="0">
                <a:solidFill>
                  <a:srgbClr val="777777"/>
                </a:solidFill>
                <a:latin typeface="Consolas" panose="020B0609020204030204" pitchFamily="49" charset="0"/>
              </a:rPr>
              <a:t>,</a:t>
            </a: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box3</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width</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200</a:t>
            </a:r>
            <a:r>
              <a:rPr lang="it-IT" sz="1400" dirty="0">
                <a:solidFill>
                  <a:srgbClr val="4B83CD"/>
                </a:solidFill>
                <a:latin typeface="Consolas" panose="020B0609020204030204" pitchFamily="49" charset="0"/>
              </a:rPr>
              <a:t>px</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height</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100</a:t>
            </a:r>
            <a:r>
              <a:rPr lang="it-IT" sz="1400" dirty="0">
                <a:solidFill>
                  <a:srgbClr val="4B83CD"/>
                </a:solidFill>
                <a:latin typeface="Consolas" panose="020B0609020204030204" pitchFamily="49" charset="0"/>
              </a:rPr>
              <a:t>px</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AB6526"/>
                </a:solidFill>
                <a:latin typeface="Consolas" panose="020B0609020204030204" pitchFamily="49" charset="0"/>
              </a:rPr>
              <a:t>background-color</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green</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color</a:t>
            </a:r>
            <a:r>
              <a:rPr lang="it-IT" sz="1400" dirty="0" err="1">
                <a:solidFill>
                  <a:srgbClr val="777777"/>
                </a:solidFill>
                <a:latin typeface="Consolas" panose="020B0609020204030204" pitchFamily="49" charset="0"/>
              </a:rPr>
              <a:t>:</a:t>
            </a:r>
            <a:r>
              <a:rPr lang="it-IT" sz="1400" dirty="0" err="1">
                <a:solidFill>
                  <a:srgbClr val="AB6526"/>
                </a:solidFill>
                <a:latin typeface="Consolas" panose="020B0609020204030204" pitchFamily="49" charset="0"/>
              </a:rPr>
              <a:t>white</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border-radius</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3</a:t>
            </a:r>
            <a:r>
              <a:rPr lang="it-IT" sz="1400" dirty="0">
                <a:solidFill>
                  <a:srgbClr val="4B83CD"/>
                </a:solidFill>
                <a:latin typeface="Consolas" panose="020B0609020204030204" pitchFamily="49" charset="0"/>
              </a:rPr>
              <a:t>px</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br>
              <a:rPr lang="it-IT" sz="1400" dirty="0">
                <a:solidFill>
                  <a:srgbClr val="333333"/>
                </a:solidFill>
                <a:latin typeface="Consolas" panose="020B0609020204030204" pitchFamily="49" charset="0"/>
              </a:rPr>
            </a:br>
            <a:endParaRPr lang="it-IT" sz="1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0135317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E8796-0385-4848-9B7F-3D7484158F2E}"/>
              </a:ext>
            </a:extLst>
          </p:cNvPr>
          <p:cNvSpPr>
            <a:spLocks noGrp="1"/>
          </p:cNvSpPr>
          <p:nvPr>
            <p:ph type="title"/>
          </p:nvPr>
        </p:nvSpPr>
        <p:spPr/>
        <p:txBody>
          <a:bodyPr/>
          <a:lstStyle/>
          <a:p>
            <a:r>
              <a:rPr lang="it-IT" dirty="0" err="1"/>
              <a:t>Datagrid</a:t>
            </a:r>
            <a:r>
              <a:rPr lang="it-IT" dirty="0"/>
              <a:t> – 3 colonne</a:t>
            </a:r>
          </a:p>
        </p:txBody>
      </p:sp>
      <p:pic>
        <p:nvPicPr>
          <p:cNvPr id="4" name="Immagine 3">
            <a:extLst>
              <a:ext uri="{FF2B5EF4-FFF2-40B4-BE49-F238E27FC236}">
                <a16:creationId xmlns:a16="http://schemas.microsoft.com/office/drawing/2014/main" id="{03D2663E-A694-4AAA-87B8-59D87010E4B6}"/>
              </a:ext>
            </a:extLst>
          </p:cNvPr>
          <p:cNvPicPr>
            <a:picLocks noChangeAspect="1"/>
          </p:cNvPicPr>
          <p:nvPr/>
        </p:nvPicPr>
        <p:blipFill>
          <a:blip r:embed="rId2"/>
          <a:stretch>
            <a:fillRect/>
          </a:stretch>
        </p:blipFill>
        <p:spPr>
          <a:xfrm>
            <a:off x="3275856" y="1496067"/>
            <a:ext cx="5580112" cy="697514"/>
          </a:xfrm>
          <a:prstGeom prst="rect">
            <a:avLst/>
          </a:prstGeom>
        </p:spPr>
      </p:pic>
      <p:sp>
        <p:nvSpPr>
          <p:cNvPr id="6" name="Rettangolo 5">
            <a:extLst>
              <a:ext uri="{FF2B5EF4-FFF2-40B4-BE49-F238E27FC236}">
                <a16:creationId xmlns:a16="http://schemas.microsoft.com/office/drawing/2014/main" id="{94D3D22E-C980-42D5-96A2-FCB91D063E55}"/>
              </a:ext>
            </a:extLst>
          </p:cNvPr>
          <p:cNvSpPr/>
          <p:nvPr/>
        </p:nvSpPr>
        <p:spPr>
          <a:xfrm>
            <a:off x="989856" y="2776610"/>
            <a:ext cx="4572000" cy="2585323"/>
          </a:xfrm>
          <a:prstGeom prst="rect">
            <a:avLst/>
          </a:prstGeom>
        </p:spPr>
        <p:txBody>
          <a:bodyPr>
            <a:spAutoFit/>
          </a:bodyPr>
          <a:lstStyle/>
          <a:p>
            <a:r>
              <a:rPr lang="it-IT" dirty="0">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grid</a:t>
            </a:r>
            <a:r>
              <a:rPr lang="it-IT" dirty="0">
                <a:solidFill>
                  <a:srgbClr val="7A3E9D"/>
                </a:solidFill>
                <a:latin typeface="Consolas" panose="020B0609020204030204" pitchFamily="49" charset="0"/>
              </a:rPr>
              <a:t>-container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display</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grid</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grid</a:t>
            </a:r>
            <a:r>
              <a:rPr lang="it-IT" dirty="0">
                <a:solidFill>
                  <a:srgbClr val="AB6526"/>
                </a:solidFill>
                <a:latin typeface="Consolas" panose="020B0609020204030204" pitchFamily="49" charset="0"/>
              </a:rPr>
              <a:t>-template-</a:t>
            </a:r>
            <a:r>
              <a:rPr lang="it-IT" dirty="0" err="1">
                <a:solidFill>
                  <a:srgbClr val="AB6526"/>
                </a:solidFill>
                <a:latin typeface="Consolas" panose="020B0609020204030204" pitchFamily="49" charset="0"/>
              </a:rPr>
              <a:t>columns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50</a:t>
            </a:r>
            <a:r>
              <a:rPr lang="it-IT" dirty="0">
                <a:solidFill>
                  <a:srgbClr val="4B83CD"/>
                </a:solidFill>
                <a:latin typeface="Consolas" panose="020B0609020204030204" pitchFamily="49" charset="0"/>
              </a:rPr>
              <a:t>%</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25</a:t>
            </a:r>
            <a:r>
              <a:rPr lang="it-IT" dirty="0">
                <a:solidFill>
                  <a:srgbClr val="4B83CD"/>
                </a:solidFill>
                <a:latin typeface="Consolas" panose="020B0609020204030204" pitchFamily="49" charset="0"/>
              </a:rPr>
              <a:t>%</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25</a:t>
            </a:r>
            <a:r>
              <a:rPr lang="it-IT" dirty="0">
                <a:solidFill>
                  <a:srgbClr val="4B83CD"/>
                </a:solidFill>
                <a:latin typeface="Consolas" panose="020B0609020204030204" pitchFamily="49" charset="0"/>
              </a:rPr>
              <a: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grid-gap</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container div</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border</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1</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err="1">
                <a:solidFill>
                  <a:srgbClr val="448C27"/>
                </a:solidFill>
                <a:latin typeface="Consolas" panose="020B0609020204030204" pitchFamily="49" charset="0"/>
              </a:rPr>
              <a:t>solid</a:t>
            </a:r>
            <a:r>
              <a:rPr lang="it-IT" dirty="0">
                <a:solidFill>
                  <a:srgbClr val="448C27"/>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ff0000</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grey</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a:t>
            </a:r>
            <a:r>
              <a:rPr lang="it-IT" dirty="0">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150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674749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E8796-0385-4848-9B7F-3D7484158F2E}"/>
              </a:ext>
            </a:extLst>
          </p:cNvPr>
          <p:cNvSpPr>
            <a:spLocks noGrp="1"/>
          </p:cNvSpPr>
          <p:nvPr>
            <p:ph type="title"/>
          </p:nvPr>
        </p:nvSpPr>
        <p:spPr/>
        <p:txBody>
          <a:bodyPr/>
          <a:lstStyle/>
          <a:p>
            <a:r>
              <a:rPr lang="it-IT" dirty="0" err="1"/>
              <a:t>Datagrid</a:t>
            </a:r>
            <a:r>
              <a:rPr lang="it-IT" dirty="0"/>
              <a:t> – 2 colonne e </a:t>
            </a:r>
            <a:r>
              <a:rPr lang="it-IT" dirty="0" err="1"/>
              <a:t>span</a:t>
            </a:r>
            <a:endParaRPr lang="it-IT" dirty="0"/>
          </a:p>
        </p:txBody>
      </p:sp>
      <p:pic>
        <p:nvPicPr>
          <p:cNvPr id="3" name="Immagine 2">
            <a:extLst>
              <a:ext uri="{FF2B5EF4-FFF2-40B4-BE49-F238E27FC236}">
                <a16:creationId xmlns:a16="http://schemas.microsoft.com/office/drawing/2014/main" id="{C22FA68E-407E-4CC1-B18C-D479E8EAA237}"/>
              </a:ext>
            </a:extLst>
          </p:cNvPr>
          <p:cNvPicPr>
            <a:picLocks noChangeAspect="1"/>
          </p:cNvPicPr>
          <p:nvPr/>
        </p:nvPicPr>
        <p:blipFill>
          <a:blip r:embed="rId2"/>
          <a:stretch>
            <a:fillRect/>
          </a:stretch>
        </p:blipFill>
        <p:spPr>
          <a:xfrm>
            <a:off x="3563888" y="1491839"/>
            <a:ext cx="4932040" cy="1265001"/>
          </a:xfrm>
          <a:prstGeom prst="rect">
            <a:avLst/>
          </a:prstGeom>
        </p:spPr>
      </p:pic>
      <p:sp>
        <p:nvSpPr>
          <p:cNvPr id="5" name="Rettangolo 4">
            <a:extLst>
              <a:ext uri="{FF2B5EF4-FFF2-40B4-BE49-F238E27FC236}">
                <a16:creationId xmlns:a16="http://schemas.microsoft.com/office/drawing/2014/main" id="{FF1B8E72-D0EA-49A7-AC37-EAEB601966B1}"/>
              </a:ext>
            </a:extLst>
          </p:cNvPr>
          <p:cNvSpPr/>
          <p:nvPr/>
        </p:nvSpPr>
        <p:spPr>
          <a:xfrm>
            <a:off x="755576" y="2996952"/>
            <a:ext cx="4572000" cy="2585323"/>
          </a:xfrm>
          <a:prstGeom prst="rect">
            <a:avLst/>
          </a:prstGeom>
        </p:spPr>
        <p:txBody>
          <a:bodyPr>
            <a:spAutoFit/>
          </a:bodyPr>
          <a:lstStyle/>
          <a:p>
            <a:r>
              <a:rPr lang="it-IT" dirty="0">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grid</a:t>
            </a:r>
            <a:r>
              <a:rPr lang="it-IT" dirty="0">
                <a:solidFill>
                  <a:srgbClr val="7A3E9D"/>
                </a:solidFill>
                <a:latin typeface="Consolas" panose="020B0609020204030204" pitchFamily="49" charset="0"/>
              </a:rPr>
              <a:t>-container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display</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grid</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grid</a:t>
            </a:r>
            <a:r>
              <a:rPr lang="it-IT" dirty="0">
                <a:solidFill>
                  <a:srgbClr val="AB6526"/>
                </a:solidFill>
                <a:latin typeface="Consolas" panose="020B0609020204030204" pitchFamily="49" charset="0"/>
              </a:rPr>
              <a:t>-template-</a:t>
            </a:r>
            <a:r>
              <a:rPr lang="it-IT" dirty="0" err="1">
                <a:solidFill>
                  <a:srgbClr val="AB6526"/>
                </a:solidFill>
                <a:latin typeface="Consolas" panose="020B0609020204030204" pitchFamily="49" charset="0"/>
              </a:rPr>
              <a:t>columns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auto </a:t>
            </a:r>
            <a:r>
              <a:rPr lang="it-IT" dirty="0" err="1">
                <a:solidFill>
                  <a:srgbClr val="448C27"/>
                </a:solidFill>
                <a:latin typeface="Consolas" panose="020B0609020204030204" pitchFamily="49" charset="0"/>
              </a:rPr>
              <a:t>auto</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grid-gap</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container div</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border</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1</a:t>
            </a:r>
            <a:r>
              <a:rPr lang="it-IT" dirty="0">
                <a:solidFill>
                  <a:srgbClr val="4B83CD"/>
                </a:solidFill>
                <a:latin typeface="Consolas" panose="020B0609020204030204" pitchFamily="49" charset="0"/>
              </a:rPr>
              <a:t>px</a:t>
            </a:r>
            <a:r>
              <a:rPr lang="it-IT" dirty="0">
                <a:solidFill>
                  <a:srgbClr val="448C27"/>
                </a:solidFill>
                <a:latin typeface="Consolas" panose="020B0609020204030204" pitchFamily="49" charset="0"/>
              </a:rPr>
              <a:t> </a:t>
            </a:r>
            <a:r>
              <a:rPr lang="it-IT" dirty="0" err="1">
                <a:solidFill>
                  <a:srgbClr val="448C27"/>
                </a:solidFill>
                <a:latin typeface="Consolas" panose="020B0609020204030204" pitchFamily="49" charset="0"/>
              </a:rPr>
              <a:t>solid</a:t>
            </a:r>
            <a:r>
              <a:rPr lang="it-IT" dirty="0">
                <a:solidFill>
                  <a:srgbClr val="448C27"/>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ff0000</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grey</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a:t>
            </a:r>
            <a:r>
              <a:rPr lang="it-IT" dirty="0">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150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box3</a:t>
            </a:r>
            <a:r>
              <a:rPr lang="it-IT" dirty="0">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grid-column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448C27"/>
                </a:solidFill>
                <a:latin typeface="Consolas" panose="020B0609020204030204" pitchFamily="49" charset="0"/>
              </a:rPr>
              <a:t>span</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2</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8600726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E8796-0385-4848-9B7F-3D7484158F2E}"/>
              </a:ext>
            </a:extLst>
          </p:cNvPr>
          <p:cNvSpPr>
            <a:spLocks noGrp="1"/>
          </p:cNvSpPr>
          <p:nvPr>
            <p:ph type="title"/>
          </p:nvPr>
        </p:nvSpPr>
        <p:spPr/>
        <p:txBody>
          <a:bodyPr/>
          <a:lstStyle/>
          <a:p>
            <a:r>
              <a:rPr lang="it-IT" dirty="0" err="1"/>
              <a:t>Datagrid</a:t>
            </a:r>
            <a:r>
              <a:rPr lang="it-IT" dirty="0"/>
              <a:t> – 2 colonne, 2 </a:t>
            </a:r>
            <a:r>
              <a:rPr lang="it-IT" dirty="0" err="1"/>
              <a:t>row</a:t>
            </a:r>
            <a:r>
              <a:rPr lang="it-IT" dirty="0"/>
              <a:t>  e </a:t>
            </a:r>
            <a:r>
              <a:rPr lang="it-IT" dirty="0" err="1"/>
              <a:t>span</a:t>
            </a:r>
            <a:endParaRPr lang="it-IT" dirty="0"/>
          </a:p>
        </p:txBody>
      </p:sp>
      <p:sp>
        <p:nvSpPr>
          <p:cNvPr id="4" name="Rettangolo 3">
            <a:extLst>
              <a:ext uri="{FF2B5EF4-FFF2-40B4-BE49-F238E27FC236}">
                <a16:creationId xmlns:a16="http://schemas.microsoft.com/office/drawing/2014/main" id="{911ACFA7-D6FB-4157-8915-DA09601D6140}"/>
              </a:ext>
            </a:extLst>
          </p:cNvPr>
          <p:cNvSpPr/>
          <p:nvPr/>
        </p:nvSpPr>
        <p:spPr>
          <a:xfrm>
            <a:off x="457200" y="1751270"/>
            <a:ext cx="4572000" cy="4832092"/>
          </a:xfrm>
          <a:prstGeom prst="rect">
            <a:avLst/>
          </a:prstGeom>
        </p:spPr>
        <p:txBody>
          <a:bodyPr>
            <a:spAutoFit/>
          </a:bodyPr>
          <a:lstStyle/>
          <a:p>
            <a:r>
              <a:rPr lang="it-IT" sz="1400" dirty="0">
                <a:solidFill>
                  <a:srgbClr val="AB6526"/>
                </a:solidFill>
                <a:latin typeface="Consolas" panose="020B0609020204030204" pitchFamily="49" charset="0"/>
              </a:rPr>
              <a:t>.</a:t>
            </a:r>
            <a:r>
              <a:rPr lang="it-IT" sz="1400" dirty="0" err="1">
                <a:solidFill>
                  <a:srgbClr val="7A3E9D"/>
                </a:solidFill>
                <a:latin typeface="Consolas" panose="020B0609020204030204" pitchFamily="49" charset="0"/>
              </a:rPr>
              <a:t>grid</a:t>
            </a:r>
            <a:r>
              <a:rPr lang="it-IT" sz="1400" dirty="0">
                <a:solidFill>
                  <a:srgbClr val="7A3E9D"/>
                </a:solidFill>
                <a:latin typeface="Consolas" panose="020B0609020204030204" pitchFamily="49" charset="0"/>
              </a:rPr>
              <a:t>-container</a:t>
            </a:r>
            <a:r>
              <a:rPr lang="it-IT" sz="1400" dirty="0">
                <a:solidFill>
                  <a:srgbClr val="333333"/>
                </a:solidFill>
                <a:latin typeface="Consolas" panose="020B0609020204030204" pitchFamily="49" charset="0"/>
              </a:rPr>
              <a:t> </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AB6526"/>
                </a:solidFill>
                <a:latin typeface="Consolas" panose="020B0609020204030204" pitchFamily="49" charset="0"/>
              </a:rPr>
              <a:t>display</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err="1">
                <a:solidFill>
                  <a:srgbClr val="448C27"/>
                </a:solidFill>
                <a:latin typeface="Consolas" panose="020B0609020204030204" pitchFamily="49" charset="0"/>
              </a:rPr>
              <a:t>grid</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grid</a:t>
            </a:r>
            <a:r>
              <a:rPr lang="it-IT" sz="1400" dirty="0">
                <a:solidFill>
                  <a:srgbClr val="AB6526"/>
                </a:solidFill>
                <a:latin typeface="Consolas" panose="020B0609020204030204" pitchFamily="49" charset="0"/>
              </a:rPr>
              <a:t>-template-</a:t>
            </a:r>
            <a:r>
              <a:rPr lang="it-IT" sz="1400" dirty="0" err="1">
                <a:solidFill>
                  <a:srgbClr val="AB6526"/>
                </a:solidFill>
                <a:latin typeface="Consolas" panose="020B0609020204030204" pitchFamily="49" charset="0"/>
              </a:rPr>
              <a:t>columns</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448C27"/>
                </a:solidFill>
                <a:latin typeface="Consolas" panose="020B0609020204030204" pitchFamily="49" charset="0"/>
              </a:rPr>
              <a:t>auto </a:t>
            </a:r>
            <a:r>
              <a:rPr lang="it-IT" sz="1400" dirty="0" err="1">
                <a:solidFill>
                  <a:srgbClr val="448C27"/>
                </a:solidFill>
                <a:latin typeface="Consolas" panose="020B0609020204030204" pitchFamily="49" charset="0"/>
              </a:rPr>
              <a:t>auto</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grid</a:t>
            </a:r>
            <a:r>
              <a:rPr lang="it-IT" sz="1400" dirty="0">
                <a:solidFill>
                  <a:srgbClr val="AB6526"/>
                </a:solidFill>
                <a:latin typeface="Consolas" panose="020B0609020204030204" pitchFamily="49" charset="0"/>
              </a:rPr>
              <a:t>-template-</a:t>
            </a:r>
            <a:r>
              <a:rPr lang="it-IT" sz="1400" dirty="0" err="1">
                <a:solidFill>
                  <a:srgbClr val="AB6526"/>
                </a:solidFill>
                <a:latin typeface="Consolas" panose="020B0609020204030204" pitchFamily="49" charset="0"/>
              </a:rPr>
              <a:t>rows</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448C27"/>
                </a:solidFill>
                <a:latin typeface="Consolas" panose="020B0609020204030204" pitchFamily="49" charset="0"/>
              </a:rPr>
              <a:t>auto </a:t>
            </a:r>
            <a:r>
              <a:rPr lang="it-IT" sz="1400" dirty="0" err="1">
                <a:solidFill>
                  <a:srgbClr val="448C27"/>
                </a:solidFill>
                <a:latin typeface="Consolas" panose="020B0609020204030204" pitchFamily="49" charset="0"/>
              </a:rPr>
              <a:t>auto</a:t>
            </a:r>
            <a:r>
              <a:rPr lang="it-IT" sz="1400" dirty="0">
                <a:solidFill>
                  <a:srgbClr val="448C27"/>
                </a:solidFill>
                <a:latin typeface="Consolas" panose="020B0609020204030204" pitchFamily="49" charset="0"/>
              </a:rPr>
              <a:t> </a:t>
            </a:r>
            <a:r>
              <a:rPr lang="it-IT" sz="1400" dirty="0" err="1">
                <a:solidFill>
                  <a:srgbClr val="448C27"/>
                </a:solidFill>
                <a:latin typeface="Consolas" panose="020B0609020204030204" pitchFamily="49" charset="0"/>
              </a:rPr>
              <a:t>auto</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grid</a:t>
            </a:r>
            <a:r>
              <a:rPr lang="it-IT" sz="1400" dirty="0">
                <a:solidFill>
                  <a:srgbClr val="AB6526"/>
                </a:solidFill>
                <a:latin typeface="Consolas" panose="020B0609020204030204" pitchFamily="49" charset="0"/>
              </a:rPr>
              <a:t>-gap</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10</a:t>
            </a:r>
            <a:r>
              <a:rPr lang="it-IT" sz="1400" dirty="0">
                <a:solidFill>
                  <a:srgbClr val="4B83CD"/>
                </a:solidFill>
                <a:latin typeface="Consolas" panose="020B0609020204030204" pitchFamily="49" charset="0"/>
              </a:rPr>
              <a:t>px</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width</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50</a:t>
            </a:r>
            <a:r>
              <a:rPr lang="it-IT" sz="1400" dirty="0">
                <a:solidFill>
                  <a:srgbClr val="4B83CD"/>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br>
              <a:rPr lang="it-IT" sz="1400" dirty="0">
                <a:solidFill>
                  <a:srgbClr val="333333"/>
                </a:solidFill>
                <a:latin typeface="Consolas" panose="020B0609020204030204" pitchFamily="49" charset="0"/>
              </a:rPr>
            </a:b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container div</a:t>
            </a:r>
            <a:r>
              <a:rPr lang="it-IT" sz="1400" dirty="0">
                <a:solidFill>
                  <a:srgbClr val="333333"/>
                </a:solidFill>
                <a:latin typeface="Consolas" panose="020B0609020204030204" pitchFamily="49" charset="0"/>
              </a:rPr>
              <a:t> </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border</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1</a:t>
            </a:r>
            <a:r>
              <a:rPr lang="it-IT" sz="1400" dirty="0">
                <a:solidFill>
                  <a:srgbClr val="4B83CD"/>
                </a:solidFill>
                <a:latin typeface="Consolas" panose="020B0609020204030204" pitchFamily="49" charset="0"/>
              </a:rPr>
              <a:t>px</a:t>
            </a:r>
            <a:r>
              <a:rPr lang="it-IT" sz="1400" dirty="0">
                <a:solidFill>
                  <a:srgbClr val="448C27"/>
                </a:solidFill>
                <a:latin typeface="Consolas" panose="020B0609020204030204" pitchFamily="49" charset="0"/>
              </a:rPr>
              <a:t> </a:t>
            </a:r>
            <a:r>
              <a:rPr lang="it-IT" sz="1400" dirty="0" err="1">
                <a:solidFill>
                  <a:srgbClr val="448C27"/>
                </a:solidFill>
                <a:latin typeface="Consolas" panose="020B0609020204030204" pitchFamily="49" charset="0"/>
              </a:rPr>
              <a:t>solid</a:t>
            </a:r>
            <a:r>
              <a:rPr lang="it-IT" sz="1400" dirty="0">
                <a:solidFill>
                  <a:srgbClr val="448C27"/>
                </a:solidFill>
                <a:latin typeface="Consolas" panose="020B0609020204030204" pitchFamily="49" charset="0"/>
              </a:rPr>
              <a:t> </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ff0000</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AB6526"/>
                </a:solidFill>
                <a:latin typeface="Consolas" panose="020B0609020204030204" pitchFamily="49" charset="0"/>
              </a:rPr>
              <a:t>background-color</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err="1">
                <a:solidFill>
                  <a:srgbClr val="AB6526"/>
                </a:solidFill>
                <a:latin typeface="Consolas" panose="020B0609020204030204" pitchFamily="49" charset="0"/>
              </a:rPr>
              <a:t>grey</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width</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100</a:t>
            </a:r>
            <a:r>
              <a:rPr lang="it-IT" sz="1400" dirty="0">
                <a:solidFill>
                  <a:srgbClr val="4B83CD"/>
                </a:solidFill>
                <a:latin typeface="Consolas" panose="020B0609020204030204" pitchFamily="49" charset="0"/>
              </a:rPr>
              <a:t>%</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min-height</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a:solidFill>
                  <a:srgbClr val="AB6526"/>
                </a:solidFill>
                <a:latin typeface="Consolas" panose="020B0609020204030204" pitchFamily="49" charset="0"/>
              </a:rPr>
              <a:t>150</a:t>
            </a:r>
            <a:r>
              <a:rPr lang="it-IT" sz="1400" dirty="0">
                <a:solidFill>
                  <a:srgbClr val="4B83CD"/>
                </a:solidFill>
                <a:latin typeface="Consolas" panose="020B0609020204030204" pitchFamily="49" charset="0"/>
              </a:rPr>
              <a:t>px</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br>
              <a:rPr lang="it-IT" sz="1400" dirty="0">
                <a:solidFill>
                  <a:srgbClr val="333333"/>
                </a:solidFill>
                <a:latin typeface="Consolas" panose="020B0609020204030204" pitchFamily="49" charset="0"/>
              </a:rPr>
            </a:b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box4</a:t>
            </a:r>
            <a:r>
              <a:rPr lang="it-IT" sz="1400" dirty="0">
                <a:solidFill>
                  <a:srgbClr val="333333"/>
                </a:solidFill>
                <a:latin typeface="Consolas" panose="020B0609020204030204" pitchFamily="49" charset="0"/>
              </a:rPr>
              <a:t> </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grid-column</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err="1">
                <a:solidFill>
                  <a:srgbClr val="448C27"/>
                </a:solidFill>
                <a:latin typeface="Consolas" panose="020B0609020204030204" pitchFamily="49" charset="0"/>
              </a:rPr>
              <a:t>span</a:t>
            </a:r>
            <a:r>
              <a:rPr lang="it-IT" sz="1400" dirty="0">
                <a:solidFill>
                  <a:srgbClr val="448C27"/>
                </a:solidFill>
                <a:latin typeface="Consolas" panose="020B0609020204030204" pitchFamily="49" charset="0"/>
              </a:rPr>
              <a:t> </a:t>
            </a:r>
            <a:r>
              <a:rPr lang="it-IT" sz="1400" dirty="0">
                <a:solidFill>
                  <a:srgbClr val="AB6526"/>
                </a:solidFill>
                <a:latin typeface="Consolas" panose="020B0609020204030204" pitchFamily="49" charset="0"/>
              </a:rPr>
              <a:t>2</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br>
              <a:rPr lang="it-IT" sz="1400" dirty="0">
                <a:solidFill>
                  <a:srgbClr val="333333"/>
                </a:solidFill>
                <a:latin typeface="Consolas" panose="020B0609020204030204" pitchFamily="49" charset="0"/>
              </a:rPr>
            </a:b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box1</a:t>
            </a:r>
            <a:r>
              <a:rPr lang="it-IT" sz="1400" dirty="0">
                <a:solidFill>
                  <a:srgbClr val="333333"/>
                </a:solidFill>
                <a:latin typeface="Consolas" panose="020B0609020204030204" pitchFamily="49" charset="0"/>
              </a:rPr>
              <a:t> </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err="1">
                <a:solidFill>
                  <a:srgbClr val="AB6526"/>
                </a:solidFill>
                <a:latin typeface="Consolas" panose="020B0609020204030204" pitchFamily="49" charset="0"/>
              </a:rPr>
              <a:t>grid-row</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dirty="0" err="1">
                <a:solidFill>
                  <a:srgbClr val="448C27"/>
                </a:solidFill>
                <a:latin typeface="Consolas" panose="020B0609020204030204" pitchFamily="49" charset="0"/>
              </a:rPr>
              <a:t>span</a:t>
            </a:r>
            <a:r>
              <a:rPr lang="it-IT" sz="1400" dirty="0">
                <a:solidFill>
                  <a:srgbClr val="448C27"/>
                </a:solidFill>
                <a:latin typeface="Consolas" panose="020B0609020204030204" pitchFamily="49" charset="0"/>
              </a:rPr>
              <a:t> </a:t>
            </a:r>
            <a:r>
              <a:rPr lang="it-IT" sz="1400" dirty="0">
                <a:solidFill>
                  <a:srgbClr val="AB6526"/>
                </a:solidFill>
                <a:latin typeface="Consolas" panose="020B0609020204030204" pitchFamily="49" charset="0"/>
              </a:rPr>
              <a:t>2</a:t>
            </a:r>
            <a:r>
              <a:rPr lang="it-IT" sz="1400" dirty="0">
                <a:solidFill>
                  <a:srgbClr val="777777"/>
                </a:solidFill>
                <a:latin typeface="Consolas" panose="020B0609020204030204" pitchFamily="49" charset="0"/>
              </a:rPr>
              <a:t>;</a:t>
            </a:r>
            <a:endParaRPr lang="it-IT" sz="1400" dirty="0">
              <a:solidFill>
                <a:srgbClr val="333333"/>
              </a:solidFill>
              <a:latin typeface="Consolas" panose="020B0609020204030204" pitchFamily="49" charset="0"/>
            </a:endParaRPr>
          </a:p>
          <a:p>
            <a:r>
              <a:rPr lang="it-IT" sz="1400" dirty="0">
                <a:solidFill>
                  <a:srgbClr val="777777"/>
                </a:solidFill>
                <a:latin typeface="Consolas" panose="020B0609020204030204" pitchFamily="49" charset="0"/>
              </a:rPr>
              <a:t>}</a:t>
            </a:r>
            <a:endParaRPr lang="it-IT" sz="1400" b="0" dirty="0">
              <a:solidFill>
                <a:srgbClr val="333333"/>
              </a:solidFill>
              <a:effectLst/>
              <a:latin typeface="Consolas" panose="020B0609020204030204" pitchFamily="49" charset="0"/>
            </a:endParaRPr>
          </a:p>
        </p:txBody>
      </p:sp>
      <p:pic>
        <p:nvPicPr>
          <p:cNvPr id="6" name="Immagine 5">
            <a:extLst>
              <a:ext uri="{FF2B5EF4-FFF2-40B4-BE49-F238E27FC236}">
                <a16:creationId xmlns:a16="http://schemas.microsoft.com/office/drawing/2014/main" id="{5B57AEF9-3115-4AE1-8890-037C88189608}"/>
              </a:ext>
            </a:extLst>
          </p:cNvPr>
          <p:cNvPicPr>
            <a:picLocks noChangeAspect="1"/>
          </p:cNvPicPr>
          <p:nvPr/>
        </p:nvPicPr>
        <p:blipFill>
          <a:blip r:embed="rId2"/>
          <a:stretch>
            <a:fillRect/>
          </a:stretch>
        </p:blipFill>
        <p:spPr>
          <a:xfrm>
            <a:off x="4572000" y="1988840"/>
            <a:ext cx="3420417" cy="3939210"/>
          </a:xfrm>
          <a:prstGeom prst="rect">
            <a:avLst/>
          </a:prstGeom>
        </p:spPr>
      </p:pic>
    </p:spTree>
    <p:extLst>
      <p:ext uri="{BB962C8B-B14F-4D97-AF65-F5344CB8AC3E}">
        <p14:creationId xmlns:p14="http://schemas.microsoft.com/office/powerpoint/2010/main" val="16797326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4E9C19-D237-4BCA-A28B-295F4D3A470E}"/>
              </a:ext>
            </a:extLst>
          </p:cNvPr>
          <p:cNvSpPr>
            <a:spLocks noGrp="1"/>
          </p:cNvSpPr>
          <p:nvPr>
            <p:ph type="title"/>
          </p:nvPr>
        </p:nvSpPr>
        <p:spPr/>
        <p:txBody>
          <a:bodyPr/>
          <a:lstStyle/>
          <a:p>
            <a:r>
              <a:rPr lang="en-US" dirty="0"/>
              <a:t>Grid: </a:t>
            </a:r>
            <a:r>
              <a:rPr lang="en-US" dirty="0" err="1"/>
              <a:t>esempio</a:t>
            </a:r>
            <a:r>
              <a:rPr lang="en-US" dirty="0"/>
              <a:t> </a:t>
            </a:r>
            <a:r>
              <a:rPr lang="en-US" dirty="0" err="1"/>
              <a:t>su</a:t>
            </a:r>
            <a:r>
              <a:rPr lang="en-US" dirty="0"/>
              <a:t> responsive </a:t>
            </a:r>
            <a:r>
              <a:rPr lang="en-US" dirty="0" err="1"/>
              <a:t>codice</a:t>
            </a:r>
            <a:r>
              <a:rPr lang="en-US" dirty="0"/>
              <a:t> &lt;=576px</a:t>
            </a:r>
            <a:endParaRPr lang="it-IT" dirty="0"/>
          </a:p>
        </p:txBody>
      </p:sp>
      <p:pic>
        <p:nvPicPr>
          <p:cNvPr id="4" name="Segnaposto contenuto 3">
            <a:extLst>
              <a:ext uri="{FF2B5EF4-FFF2-40B4-BE49-F238E27FC236}">
                <a16:creationId xmlns:a16="http://schemas.microsoft.com/office/drawing/2014/main" id="{A66EDAB0-5511-41E6-9459-7FBB47E242FC}"/>
              </a:ext>
            </a:extLst>
          </p:cNvPr>
          <p:cNvPicPr>
            <a:picLocks noGrp="1" noChangeAspect="1"/>
          </p:cNvPicPr>
          <p:nvPr>
            <p:ph sz="half" idx="1"/>
          </p:nvPr>
        </p:nvPicPr>
        <p:blipFill>
          <a:blip r:embed="rId2"/>
          <a:stretch>
            <a:fillRect/>
          </a:stretch>
        </p:blipFill>
        <p:spPr>
          <a:xfrm>
            <a:off x="524699" y="4437112"/>
            <a:ext cx="4130675" cy="2344665"/>
          </a:xfrm>
          <a:prstGeom prst="rect">
            <a:avLst/>
          </a:prstGeom>
        </p:spPr>
      </p:pic>
      <p:sp>
        <p:nvSpPr>
          <p:cNvPr id="5" name="Segnaposto contenuto 4">
            <a:extLst>
              <a:ext uri="{FF2B5EF4-FFF2-40B4-BE49-F238E27FC236}">
                <a16:creationId xmlns:a16="http://schemas.microsoft.com/office/drawing/2014/main" id="{049EFE65-88E6-4799-BDB6-807E3ECE900E}"/>
              </a:ext>
            </a:extLst>
          </p:cNvPr>
          <p:cNvSpPr>
            <a:spLocks noGrp="1"/>
          </p:cNvSpPr>
          <p:nvPr>
            <p:ph sz="half" idx="2"/>
          </p:nvPr>
        </p:nvSpPr>
        <p:spPr/>
        <p:txBody>
          <a:bodyPr>
            <a:normAutofit fontScale="40000" lnSpcReduction="20000"/>
          </a:bodyPr>
          <a:lstStyle/>
          <a:p>
            <a:r>
              <a:rPr lang="it-IT" dirty="0"/>
              <a:t>#contenitore div{</a:t>
            </a:r>
          </a:p>
          <a:p>
            <a:r>
              <a:rPr lang="it-IT" dirty="0" err="1"/>
              <a:t>min-height</a:t>
            </a:r>
            <a:r>
              <a:rPr lang="it-IT" dirty="0"/>
              <a:t>: 100px;</a:t>
            </a:r>
          </a:p>
          <a:p>
            <a:r>
              <a:rPr lang="it-IT" dirty="0" err="1"/>
              <a:t>min-width</a:t>
            </a:r>
            <a:r>
              <a:rPr lang="it-IT" dirty="0"/>
              <a:t>: 100px;</a:t>
            </a:r>
          </a:p>
          <a:p>
            <a:r>
              <a:rPr lang="it-IT" dirty="0"/>
              <a:t>}</a:t>
            </a:r>
          </a:p>
          <a:p>
            <a:r>
              <a:rPr lang="it-IT" dirty="0"/>
              <a:t>#contenitore </a:t>
            </a:r>
            <a:r>
              <a:rPr lang="it-IT" dirty="0" err="1"/>
              <a:t>div:nth-child</a:t>
            </a:r>
            <a:r>
              <a:rPr lang="it-IT" dirty="0"/>
              <a:t>(1){</a:t>
            </a:r>
          </a:p>
          <a:p>
            <a:r>
              <a:rPr lang="it-IT" dirty="0"/>
              <a:t>background-color: red;</a:t>
            </a:r>
          </a:p>
          <a:p>
            <a:r>
              <a:rPr lang="it-IT" dirty="0"/>
              <a:t>}</a:t>
            </a:r>
          </a:p>
          <a:p>
            <a:r>
              <a:rPr lang="it-IT" dirty="0"/>
              <a:t>#contenitore </a:t>
            </a:r>
            <a:r>
              <a:rPr lang="it-IT" dirty="0" err="1"/>
              <a:t>div:nth-child</a:t>
            </a:r>
            <a:r>
              <a:rPr lang="it-IT" dirty="0"/>
              <a:t>(2){</a:t>
            </a:r>
          </a:p>
          <a:p>
            <a:r>
              <a:rPr lang="it-IT" dirty="0"/>
              <a:t>background-color: blue;</a:t>
            </a:r>
          </a:p>
          <a:p>
            <a:r>
              <a:rPr lang="it-IT" dirty="0"/>
              <a:t>}</a:t>
            </a:r>
          </a:p>
          <a:p>
            <a:r>
              <a:rPr lang="it-IT" dirty="0"/>
              <a:t>#contenitore </a:t>
            </a:r>
            <a:r>
              <a:rPr lang="it-IT" dirty="0" err="1"/>
              <a:t>div:nth-child</a:t>
            </a:r>
            <a:r>
              <a:rPr lang="it-IT" dirty="0"/>
              <a:t>(3){</a:t>
            </a:r>
          </a:p>
          <a:p>
            <a:r>
              <a:rPr lang="it-IT" dirty="0"/>
              <a:t>background-color: </a:t>
            </a:r>
            <a:r>
              <a:rPr lang="it-IT" dirty="0" err="1"/>
              <a:t>violet</a:t>
            </a:r>
            <a:r>
              <a:rPr lang="it-IT" dirty="0"/>
              <a:t>;</a:t>
            </a:r>
          </a:p>
          <a:p>
            <a:r>
              <a:rPr lang="it-IT" dirty="0"/>
              <a:t>}</a:t>
            </a:r>
          </a:p>
          <a:p>
            <a:r>
              <a:rPr lang="it-IT" dirty="0"/>
              <a:t>#contenitore{</a:t>
            </a:r>
          </a:p>
          <a:p>
            <a:r>
              <a:rPr lang="it-IT" dirty="0" err="1"/>
              <a:t>grid</a:t>
            </a:r>
            <a:r>
              <a:rPr lang="it-IT" dirty="0"/>
              <a:t>-</a:t>
            </a:r>
            <a:r>
              <a:rPr lang="it-IT" dirty="0" err="1"/>
              <a:t>column</a:t>
            </a:r>
            <a:r>
              <a:rPr lang="it-IT" dirty="0"/>
              <a:t>-gap: 5px;</a:t>
            </a:r>
          </a:p>
          <a:p>
            <a:r>
              <a:rPr lang="it-IT" dirty="0" err="1"/>
              <a:t>grid</a:t>
            </a:r>
            <a:r>
              <a:rPr lang="it-IT" dirty="0"/>
              <a:t>-</a:t>
            </a:r>
            <a:r>
              <a:rPr lang="it-IT" dirty="0" err="1"/>
              <a:t>row</a:t>
            </a:r>
            <a:r>
              <a:rPr lang="it-IT" dirty="0"/>
              <a:t>-gap: 5px;</a:t>
            </a:r>
          </a:p>
          <a:p>
            <a:r>
              <a:rPr lang="it-IT" dirty="0"/>
              <a:t>}</a:t>
            </a:r>
          </a:p>
          <a:p>
            <a:endParaRPr lang="en-US" dirty="0"/>
          </a:p>
          <a:p>
            <a:r>
              <a:rPr lang="en-US" dirty="0"/>
              <a:t>&lt;body&gt;</a:t>
            </a:r>
          </a:p>
          <a:p>
            <a:r>
              <a:rPr lang="en-US" dirty="0"/>
              <a:t>&lt;div id="</a:t>
            </a:r>
            <a:r>
              <a:rPr lang="en-US" dirty="0" err="1"/>
              <a:t>contenitore</a:t>
            </a:r>
            <a:r>
              <a:rPr lang="en-US" dirty="0"/>
              <a:t>"&gt;</a:t>
            </a:r>
          </a:p>
          <a:p>
            <a:r>
              <a:rPr lang="en-US" dirty="0"/>
              <a:t>&lt;div &gt;&lt;/div&gt;</a:t>
            </a:r>
          </a:p>
          <a:p>
            <a:r>
              <a:rPr lang="en-US" dirty="0"/>
              <a:t>&lt;div&gt;&lt;/div&gt;</a:t>
            </a:r>
          </a:p>
          <a:p>
            <a:r>
              <a:rPr lang="en-US" dirty="0"/>
              <a:t>&lt;div&gt;&lt;/div&gt;</a:t>
            </a:r>
          </a:p>
          <a:p>
            <a:br>
              <a:rPr lang="en-US" dirty="0"/>
            </a:br>
            <a:r>
              <a:rPr lang="en-US" dirty="0"/>
              <a:t>&lt;/div&gt;</a:t>
            </a:r>
          </a:p>
          <a:p>
            <a:r>
              <a:rPr lang="en-US" dirty="0"/>
              <a:t>&lt;/body&gt;</a:t>
            </a:r>
          </a:p>
        </p:txBody>
      </p:sp>
      <p:sp>
        <p:nvSpPr>
          <p:cNvPr id="7" name="Segnaposto contenuto 4">
            <a:extLst>
              <a:ext uri="{FF2B5EF4-FFF2-40B4-BE49-F238E27FC236}">
                <a16:creationId xmlns:a16="http://schemas.microsoft.com/office/drawing/2014/main" id="{76F51215-AA3C-4AE6-A229-C7A18C4E9E14}"/>
              </a:ext>
            </a:extLst>
          </p:cNvPr>
          <p:cNvSpPr txBox="1">
            <a:spLocks/>
          </p:cNvSpPr>
          <p:nvPr/>
        </p:nvSpPr>
        <p:spPr>
          <a:xfrm>
            <a:off x="484915" y="1845736"/>
            <a:ext cx="4085024" cy="40233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2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2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2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2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@media screen and (max-width:576px){</a:t>
            </a:r>
          </a:p>
          <a:p>
            <a:r>
              <a:rPr lang="it-IT" dirty="0"/>
              <a:t>#contenitore{</a:t>
            </a:r>
          </a:p>
          <a:p>
            <a:r>
              <a:rPr lang="it-IT" dirty="0"/>
              <a:t>display: </a:t>
            </a:r>
            <a:r>
              <a:rPr lang="it-IT" dirty="0" err="1"/>
              <a:t>grid</a:t>
            </a:r>
            <a:r>
              <a:rPr lang="it-IT" dirty="0"/>
              <a:t>;</a:t>
            </a:r>
          </a:p>
          <a:p>
            <a:r>
              <a:rPr lang="it-IT" dirty="0" err="1"/>
              <a:t>grid</a:t>
            </a:r>
            <a:r>
              <a:rPr lang="it-IT" dirty="0"/>
              <a:t>-template-</a:t>
            </a:r>
            <a:r>
              <a:rPr lang="it-IT" dirty="0" err="1"/>
              <a:t>columns</a:t>
            </a:r>
            <a:r>
              <a:rPr lang="it-IT" dirty="0"/>
              <a:t>: 50% 50%;</a:t>
            </a:r>
          </a:p>
          <a:p>
            <a:r>
              <a:rPr lang="it-IT" dirty="0"/>
              <a:t>}</a:t>
            </a:r>
          </a:p>
          <a:p>
            <a:r>
              <a:rPr lang="it-IT" dirty="0"/>
              <a:t>#contenitore </a:t>
            </a:r>
            <a:r>
              <a:rPr lang="it-IT" dirty="0" err="1"/>
              <a:t>div:nth-child</a:t>
            </a:r>
            <a:r>
              <a:rPr lang="it-IT" dirty="0"/>
              <a:t>(1){</a:t>
            </a:r>
          </a:p>
          <a:p>
            <a:r>
              <a:rPr lang="it-IT" dirty="0" err="1"/>
              <a:t>grid-column</a:t>
            </a:r>
            <a:r>
              <a:rPr lang="it-IT" dirty="0"/>
              <a:t>: </a:t>
            </a:r>
            <a:r>
              <a:rPr lang="it-IT" dirty="0" err="1"/>
              <a:t>span</a:t>
            </a:r>
            <a:r>
              <a:rPr lang="it-IT" dirty="0"/>
              <a:t> 2;</a:t>
            </a:r>
          </a:p>
          <a:p>
            <a:r>
              <a:rPr lang="it-IT" dirty="0"/>
              <a:t>} </a:t>
            </a:r>
          </a:p>
          <a:p>
            <a:r>
              <a:rPr lang="it-IT" dirty="0"/>
              <a:t>} </a:t>
            </a:r>
          </a:p>
          <a:p>
            <a:endParaRPr lang="it-IT" dirty="0"/>
          </a:p>
        </p:txBody>
      </p:sp>
    </p:spTree>
    <p:extLst>
      <p:ext uri="{BB962C8B-B14F-4D97-AF65-F5344CB8AC3E}">
        <p14:creationId xmlns:p14="http://schemas.microsoft.com/office/powerpoint/2010/main" val="336091651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4E9C19-D237-4BCA-A28B-295F4D3A470E}"/>
              </a:ext>
            </a:extLst>
          </p:cNvPr>
          <p:cNvSpPr>
            <a:spLocks noGrp="1"/>
          </p:cNvSpPr>
          <p:nvPr>
            <p:ph type="title"/>
          </p:nvPr>
        </p:nvSpPr>
        <p:spPr/>
        <p:txBody>
          <a:bodyPr/>
          <a:lstStyle/>
          <a:p>
            <a:r>
              <a:rPr lang="en-US" dirty="0"/>
              <a:t>Grid: </a:t>
            </a:r>
            <a:r>
              <a:rPr lang="en-US" dirty="0" err="1"/>
              <a:t>esempio</a:t>
            </a:r>
            <a:r>
              <a:rPr lang="en-US" dirty="0"/>
              <a:t> </a:t>
            </a:r>
            <a:r>
              <a:rPr lang="en-US" dirty="0" err="1"/>
              <a:t>su</a:t>
            </a:r>
            <a:r>
              <a:rPr lang="en-US" dirty="0"/>
              <a:t> responsive </a:t>
            </a:r>
            <a:r>
              <a:rPr lang="en-US" dirty="0" err="1"/>
              <a:t>codice</a:t>
            </a:r>
            <a:r>
              <a:rPr lang="en-US" dirty="0"/>
              <a:t> &gt;576px</a:t>
            </a:r>
            <a:endParaRPr lang="it-IT" dirty="0"/>
          </a:p>
        </p:txBody>
      </p:sp>
      <p:sp>
        <p:nvSpPr>
          <p:cNvPr id="5" name="Segnaposto contenuto 4">
            <a:extLst>
              <a:ext uri="{FF2B5EF4-FFF2-40B4-BE49-F238E27FC236}">
                <a16:creationId xmlns:a16="http://schemas.microsoft.com/office/drawing/2014/main" id="{049EFE65-88E6-4799-BDB6-807E3ECE900E}"/>
              </a:ext>
            </a:extLst>
          </p:cNvPr>
          <p:cNvSpPr>
            <a:spLocks noGrp="1"/>
          </p:cNvSpPr>
          <p:nvPr>
            <p:ph sz="half" idx="2"/>
          </p:nvPr>
        </p:nvSpPr>
        <p:spPr/>
        <p:txBody>
          <a:bodyPr>
            <a:normAutofit fontScale="40000" lnSpcReduction="20000"/>
          </a:bodyPr>
          <a:lstStyle/>
          <a:p>
            <a:r>
              <a:rPr lang="it-IT" dirty="0"/>
              <a:t>#contenitore div{</a:t>
            </a:r>
          </a:p>
          <a:p>
            <a:r>
              <a:rPr lang="it-IT" dirty="0" err="1"/>
              <a:t>min-height</a:t>
            </a:r>
            <a:r>
              <a:rPr lang="it-IT" dirty="0"/>
              <a:t>: 100px;</a:t>
            </a:r>
          </a:p>
          <a:p>
            <a:r>
              <a:rPr lang="it-IT" dirty="0" err="1"/>
              <a:t>min-width</a:t>
            </a:r>
            <a:r>
              <a:rPr lang="it-IT" dirty="0"/>
              <a:t>: 100px;</a:t>
            </a:r>
          </a:p>
          <a:p>
            <a:r>
              <a:rPr lang="it-IT" dirty="0"/>
              <a:t>}</a:t>
            </a:r>
          </a:p>
          <a:p>
            <a:r>
              <a:rPr lang="it-IT" dirty="0"/>
              <a:t>#contenitore </a:t>
            </a:r>
            <a:r>
              <a:rPr lang="it-IT" dirty="0" err="1"/>
              <a:t>div:nth-child</a:t>
            </a:r>
            <a:r>
              <a:rPr lang="it-IT" dirty="0"/>
              <a:t>(1){</a:t>
            </a:r>
          </a:p>
          <a:p>
            <a:r>
              <a:rPr lang="it-IT" dirty="0"/>
              <a:t>background-color: red;</a:t>
            </a:r>
          </a:p>
          <a:p>
            <a:r>
              <a:rPr lang="it-IT" dirty="0"/>
              <a:t>}</a:t>
            </a:r>
          </a:p>
          <a:p>
            <a:r>
              <a:rPr lang="it-IT" dirty="0"/>
              <a:t>#contenitore </a:t>
            </a:r>
            <a:r>
              <a:rPr lang="it-IT" dirty="0" err="1"/>
              <a:t>div:nth-child</a:t>
            </a:r>
            <a:r>
              <a:rPr lang="it-IT" dirty="0"/>
              <a:t>(2){</a:t>
            </a:r>
          </a:p>
          <a:p>
            <a:r>
              <a:rPr lang="it-IT" dirty="0"/>
              <a:t>background-color: blue;</a:t>
            </a:r>
          </a:p>
          <a:p>
            <a:r>
              <a:rPr lang="it-IT" dirty="0"/>
              <a:t>}</a:t>
            </a:r>
          </a:p>
          <a:p>
            <a:r>
              <a:rPr lang="it-IT" dirty="0"/>
              <a:t>#contenitore </a:t>
            </a:r>
            <a:r>
              <a:rPr lang="it-IT" dirty="0" err="1"/>
              <a:t>div:nth-child</a:t>
            </a:r>
            <a:r>
              <a:rPr lang="it-IT" dirty="0"/>
              <a:t>(3){</a:t>
            </a:r>
          </a:p>
          <a:p>
            <a:r>
              <a:rPr lang="it-IT" dirty="0"/>
              <a:t>background-color: </a:t>
            </a:r>
            <a:r>
              <a:rPr lang="it-IT" dirty="0" err="1"/>
              <a:t>violet</a:t>
            </a:r>
            <a:r>
              <a:rPr lang="it-IT" dirty="0"/>
              <a:t>;</a:t>
            </a:r>
          </a:p>
          <a:p>
            <a:r>
              <a:rPr lang="it-IT" dirty="0"/>
              <a:t>}</a:t>
            </a:r>
          </a:p>
          <a:p>
            <a:r>
              <a:rPr lang="it-IT" dirty="0"/>
              <a:t>#contenitore{</a:t>
            </a:r>
          </a:p>
          <a:p>
            <a:r>
              <a:rPr lang="it-IT" dirty="0" err="1"/>
              <a:t>grid</a:t>
            </a:r>
            <a:r>
              <a:rPr lang="it-IT" dirty="0"/>
              <a:t>-</a:t>
            </a:r>
            <a:r>
              <a:rPr lang="it-IT" dirty="0" err="1"/>
              <a:t>column</a:t>
            </a:r>
            <a:r>
              <a:rPr lang="it-IT" dirty="0"/>
              <a:t>-gap: 5px;</a:t>
            </a:r>
          </a:p>
          <a:p>
            <a:r>
              <a:rPr lang="it-IT" dirty="0" err="1"/>
              <a:t>grid</a:t>
            </a:r>
            <a:r>
              <a:rPr lang="it-IT" dirty="0"/>
              <a:t>-</a:t>
            </a:r>
            <a:r>
              <a:rPr lang="it-IT" dirty="0" err="1"/>
              <a:t>row</a:t>
            </a:r>
            <a:r>
              <a:rPr lang="it-IT" dirty="0"/>
              <a:t>-gap: 5px;</a:t>
            </a:r>
          </a:p>
          <a:p>
            <a:r>
              <a:rPr lang="it-IT" dirty="0"/>
              <a:t>}</a:t>
            </a:r>
          </a:p>
          <a:p>
            <a:endParaRPr lang="en-US" dirty="0"/>
          </a:p>
          <a:p>
            <a:r>
              <a:rPr lang="en-US" dirty="0"/>
              <a:t>&lt;body&gt;</a:t>
            </a:r>
          </a:p>
          <a:p>
            <a:r>
              <a:rPr lang="en-US" dirty="0"/>
              <a:t>&lt;div id="</a:t>
            </a:r>
            <a:r>
              <a:rPr lang="en-US" dirty="0" err="1"/>
              <a:t>contenitore</a:t>
            </a:r>
            <a:r>
              <a:rPr lang="en-US" dirty="0"/>
              <a:t>"&gt;</a:t>
            </a:r>
          </a:p>
          <a:p>
            <a:r>
              <a:rPr lang="en-US" dirty="0"/>
              <a:t>&lt;div &gt;&lt;/div&gt;</a:t>
            </a:r>
          </a:p>
          <a:p>
            <a:r>
              <a:rPr lang="en-US" dirty="0"/>
              <a:t>&lt;div&gt;&lt;/div&gt;</a:t>
            </a:r>
          </a:p>
          <a:p>
            <a:r>
              <a:rPr lang="en-US" dirty="0"/>
              <a:t>&lt;div&gt;&lt;/div&gt;</a:t>
            </a:r>
          </a:p>
          <a:p>
            <a:br>
              <a:rPr lang="en-US" dirty="0"/>
            </a:br>
            <a:r>
              <a:rPr lang="en-US" dirty="0"/>
              <a:t>&lt;/div&gt;</a:t>
            </a:r>
          </a:p>
          <a:p>
            <a:r>
              <a:rPr lang="en-US" dirty="0"/>
              <a:t>&lt;/body&gt;</a:t>
            </a:r>
          </a:p>
        </p:txBody>
      </p:sp>
      <p:sp>
        <p:nvSpPr>
          <p:cNvPr id="7" name="Segnaposto contenuto 4">
            <a:extLst>
              <a:ext uri="{FF2B5EF4-FFF2-40B4-BE49-F238E27FC236}">
                <a16:creationId xmlns:a16="http://schemas.microsoft.com/office/drawing/2014/main" id="{76F51215-AA3C-4AE6-A229-C7A18C4E9E14}"/>
              </a:ext>
            </a:extLst>
          </p:cNvPr>
          <p:cNvSpPr txBox="1">
            <a:spLocks/>
          </p:cNvSpPr>
          <p:nvPr/>
        </p:nvSpPr>
        <p:spPr>
          <a:xfrm>
            <a:off x="484915" y="1845736"/>
            <a:ext cx="4085024" cy="40233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2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2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2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2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@media screen and (min-width:577px){</a:t>
            </a:r>
          </a:p>
          <a:p>
            <a:r>
              <a:rPr lang="it-IT" dirty="0"/>
              <a:t>#contenitore{</a:t>
            </a:r>
          </a:p>
          <a:p>
            <a:r>
              <a:rPr lang="it-IT" dirty="0"/>
              <a:t>display: </a:t>
            </a:r>
            <a:r>
              <a:rPr lang="it-IT" dirty="0" err="1"/>
              <a:t>grid</a:t>
            </a:r>
            <a:r>
              <a:rPr lang="it-IT" dirty="0"/>
              <a:t>;</a:t>
            </a:r>
          </a:p>
          <a:p>
            <a:r>
              <a:rPr lang="it-IT" dirty="0" err="1"/>
              <a:t>grid</a:t>
            </a:r>
            <a:r>
              <a:rPr lang="it-IT" dirty="0"/>
              <a:t>-template-</a:t>
            </a:r>
            <a:r>
              <a:rPr lang="it-IT" dirty="0" err="1"/>
              <a:t>columns</a:t>
            </a:r>
            <a:r>
              <a:rPr lang="it-IT" dirty="0"/>
              <a:t>: 50% 25% 25%;</a:t>
            </a:r>
          </a:p>
          <a:p>
            <a:r>
              <a:rPr lang="it-IT" dirty="0" err="1"/>
              <a:t>max-height</a:t>
            </a:r>
            <a:r>
              <a:rPr lang="it-IT" dirty="0"/>
              <a:t>: 300px;</a:t>
            </a:r>
          </a:p>
          <a:p>
            <a:r>
              <a:rPr lang="it-IT" dirty="0" err="1"/>
              <a:t>grid</a:t>
            </a:r>
            <a:r>
              <a:rPr lang="it-IT" dirty="0"/>
              <a:t>-</a:t>
            </a:r>
            <a:r>
              <a:rPr lang="it-IT" dirty="0" err="1"/>
              <a:t>column</a:t>
            </a:r>
            <a:r>
              <a:rPr lang="it-IT" dirty="0"/>
              <a:t>-gap: 5px;</a:t>
            </a:r>
          </a:p>
          <a:p>
            <a:r>
              <a:rPr lang="it-IT" dirty="0"/>
              <a:t>}</a:t>
            </a:r>
          </a:p>
          <a:p>
            <a:r>
              <a:rPr lang="it-IT" dirty="0"/>
              <a:t>}</a:t>
            </a:r>
          </a:p>
        </p:txBody>
      </p:sp>
      <p:pic>
        <p:nvPicPr>
          <p:cNvPr id="8" name="Immagine 7">
            <a:extLst>
              <a:ext uri="{FF2B5EF4-FFF2-40B4-BE49-F238E27FC236}">
                <a16:creationId xmlns:a16="http://schemas.microsoft.com/office/drawing/2014/main" id="{BA5F664F-F9DC-4BE9-90DE-F6BA4298DF51}"/>
              </a:ext>
            </a:extLst>
          </p:cNvPr>
          <p:cNvPicPr>
            <a:picLocks noChangeAspect="1"/>
          </p:cNvPicPr>
          <p:nvPr/>
        </p:nvPicPr>
        <p:blipFill>
          <a:blip r:embed="rId2"/>
          <a:stretch>
            <a:fillRect/>
          </a:stretch>
        </p:blipFill>
        <p:spPr>
          <a:xfrm>
            <a:off x="406299" y="5170826"/>
            <a:ext cx="4571996" cy="550437"/>
          </a:xfrm>
          <a:prstGeom prst="rect">
            <a:avLst/>
          </a:prstGeom>
        </p:spPr>
      </p:pic>
    </p:spTree>
    <p:extLst>
      <p:ext uri="{BB962C8B-B14F-4D97-AF65-F5344CB8AC3E}">
        <p14:creationId xmlns:p14="http://schemas.microsoft.com/office/powerpoint/2010/main" val="188732646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0E6681-94A5-46D0-B9A2-EA9B21776E87}"/>
              </a:ext>
            </a:extLst>
          </p:cNvPr>
          <p:cNvSpPr>
            <a:spLocks noGrp="1"/>
          </p:cNvSpPr>
          <p:nvPr>
            <p:ph type="title"/>
          </p:nvPr>
        </p:nvSpPr>
        <p:spPr/>
        <p:txBody>
          <a:bodyPr/>
          <a:lstStyle/>
          <a:p>
            <a:r>
              <a:rPr lang="it-IT" dirty="0"/>
              <a:t>backdrop-filter</a:t>
            </a:r>
          </a:p>
        </p:txBody>
      </p:sp>
      <p:sp>
        <p:nvSpPr>
          <p:cNvPr id="3" name="Segnaposto contenuto 2">
            <a:extLst>
              <a:ext uri="{FF2B5EF4-FFF2-40B4-BE49-F238E27FC236}">
                <a16:creationId xmlns:a16="http://schemas.microsoft.com/office/drawing/2014/main" id="{62050D47-2FB6-49CC-87ED-00C44E7BE140}"/>
              </a:ext>
            </a:extLst>
          </p:cNvPr>
          <p:cNvSpPr>
            <a:spLocks noGrp="1"/>
          </p:cNvSpPr>
          <p:nvPr>
            <p:ph sz="half" idx="1"/>
          </p:nvPr>
        </p:nvSpPr>
        <p:spPr/>
        <p:txBody>
          <a:bodyPr/>
          <a:lstStyle/>
          <a:p>
            <a:r>
              <a:rPr lang="it-IT" b="0" i="0" dirty="0">
                <a:solidFill>
                  <a:srgbClr val="202124"/>
                </a:solidFill>
                <a:effectLst/>
                <a:latin typeface="arial" panose="020B0604020202020204" pitchFamily="34" charset="0"/>
              </a:rPr>
              <a:t>La proprietà background-filter in CSS viene utilizzata per applicare effetti di filtro (scala di grigi, contrasto, sfocatura, ecc.) allo sfondo/sfondo di un elemento.</a:t>
            </a:r>
          </a:p>
          <a:p>
            <a:endParaRPr lang="it-IT" dirty="0">
              <a:solidFill>
                <a:srgbClr val="202124"/>
              </a:solidFill>
              <a:latin typeface="arial" panose="020B0604020202020204" pitchFamily="34" charset="0"/>
            </a:endParaRPr>
          </a:p>
          <a:p>
            <a:r>
              <a:rPr lang="it-IT" dirty="0">
                <a:solidFill>
                  <a:srgbClr val="202124"/>
                </a:solidFill>
                <a:latin typeface="arial" panose="020B0604020202020204" pitchFamily="34" charset="0"/>
              </a:rPr>
              <a:t>Va applicata all'elemento contenuto che deve avere un background </a:t>
            </a:r>
            <a:r>
              <a:rPr lang="it-IT">
                <a:solidFill>
                  <a:srgbClr val="202124"/>
                </a:solidFill>
                <a:latin typeface="arial" panose="020B0604020202020204" pitchFamily="34" charset="0"/>
              </a:rPr>
              <a:t>con trasparenza</a:t>
            </a:r>
            <a:endParaRPr lang="it-IT" dirty="0"/>
          </a:p>
        </p:txBody>
      </p:sp>
      <p:pic>
        <p:nvPicPr>
          <p:cNvPr id="6" name="Segnaposto contenuto 5">
            <a:extLst>
              <a:ext uri="{FF2B5EF4-FFF2-40B4-BE49-F238E27FC236}">
                <a16:creationId xmlns:a16="http://schemas.microsoft.com/office/drawing/2014/main" id="{214C4F44-FC17-41A0-82D3-5A6320F4AFC9}"/>
              </a:ext>
            </a:extLst>
          </p:cNvPr>
          <p:cNvPicPr>
            <a:picLocks noGrp="1" noChangeAspect="1"/>
          </p:cNvPicPr>
          <p:nvPr>
            <p:ph sz="half" idx="2"/>
          </p:nvPr>
        </p:nvPicPr>
        <p:blipFill>
          <a:blip r:embed="rId2"/>
          <a:stretch>
            <a:fillRect/>
          </a:stretch>
        </p:blipFill>
        <p:spPr>
          <a:xfrm>
            <a:off x="4664075" y="2443068"/>
            <a:ext cx="4084638" cy="2829114"/>
          </a:xfrm>
        </p:spPr>
      </p:pic>
    </p:spTree>
    <p:extLst>
      <p:ext uri="{BB962C8B-B14F-4D97-AF65-F5344CB8AC3E}">
        <p14:creationId xmlns:p14="http://schemas.microsoft.com/office/powerpoint/2010/main" val="414427361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9EE11-8AEF-4E00-BB47-25C1E8FABB57}"/>
              </a:ext>
            </a:extLst>
          </p:cNvPr>
          <p:cNvSpPr>
            <a:spLocks noGrp="1"/>
          </p:cNvSpPr>
          <p:nvPr>
            <p:ph type="title"/>
          </p:nvPr>
        </p:nvSpPr>
        <p:spPr/>
        <p:txBody>
          <a:bodyPr/>
          <a:lstStyle/>
          <a:p>
            <a:r>
              <a:rPr lang="it-IT" dirty="0"/>
              <a:t>Animazioni in CSS</a:t>
            </a:r>
          </a:p>
        </p:txBody>
      </p:sp>
      <p:sp>
        <p:nvSpPr>
          <p:cNvPr id="3" name="Segnaposto contenuto 2">
            <a:extLst>
              <a:ext uri="{FF2B5EF4-FFF2-40B4-BE49-F238E27FC236}">
                <a16:creationId xmlns:a16="http://schemas.microsoft.com/office/drawing/2014/main" id="{22590B36-AA4B-47D1-A2F4-16104639D2AC}"/>
              </a:ext>
            </a:extLst>
          </p:cNvPr>
          <p:cNvSpPr>
            <a:spLocks noGrp="1"/>
          </p:cNvSpPr>
          <p:nvPr>
            <p:ph sz="half" idx="1"/>
          </p:nvPr>
        </p:nvSpPr>
        <p:spPr/>
        <p:txBody>
          <a:bodyPr/>
          <a:lstStyle/>
          <a:p>
            <a:r>
              <a:rPr lang="it-IT" dirty="0"/>
              <a:t>Creano delle animazioni tramite il </a:t>
            </a:r>
            <a:r>
              <a:rPr lang="it-IT" dirty="0" err="1"/>
              <a:t>css</a:t>
            </a:r>
            <a:endParaRPr lang="it-IT" dirty="0"/>
          </a:p>
          <a:p>
            <a:r>
              <a:rPr lang="it-IT" dirty="0"/>
              <a:t>le proprietà fondamentali:</a:t>
            </a:r>
          </a:p>
          <a:p>
            <a:r>
              <a:rPr lang="it-IT" dirty="0"/>
              <a:t>@</a:t>
            </a:r>
            <a:r>
              <a:rPr lang="it-IT" dirty="0" err="1"/>
              <a:t>keyframes</a:t>
            </a:r>
            <a:r>
              <a:rPr lang="it-IT" dirty="0"/>
              <a:t> //definisce la regola, può essere separata in più momenti</a:t>
            </a:r>
          </a:p>
          <a:p>
            <a:endParaRPr lang="it-IT" dirty="0"/>
          </a:p>
          <a:p>
            <a:endParaRPr lang="it-IT" dirty="0"/>
          </a:p>
        </p:txBody>
      </p:sp>
      <p:pic>
        <p:nvPicPr>
          <p:cNvPr id="4" name="Immagine 3">
            <a:extLst>
              <a:ext uri="{FF2B5EF4-FFF2-40B4-BE49-F238E27FC236}">
                <a16:creationId xmlns:a16="http://schemas.microsoft.com/office/drawing/2014/main" id="{82F59178-1EA9-4D44-90B3-75F5868BB82F}"/>
              </a:ext>
            </a:extLst>
          </p:cNvPr>
          <p:cNvPicPr>
            <a:picLocks noChangeAspect="1"/>
          </p:cNvPicPr>
          <p:nvPr/>
        </p:nvPicPr>
        <p:blipFill>
          <a:blip r:embed="rId2"/>
          <a:stretch>
            <a:fillRect/>
          </a:stretch>
        </p:blipFill>
        <p:spPr>
          <a:xfrm>
            <a:off x="5580112" y="4581128"/>
            <a:ext cx="1114425" cy="1123950"/>
          </a:xfrm>
          <a:prstGeom prst="rect">
            <a:avLst/>
          </a:prstGeom>
        </p:spPr>
      </p:pic>
      <p:sp>
        <p:nvSpPr>
          <p:cNvPr id="7" name="Rettangolo 6">
            <a:extLst>
              <a:ext uri="{FF2B5EF4-FFF2-40B4-BE49-F238E27FC236}">
                <a16:creationId xmlns:a16="http://schemas.microsoft.com/office/drawing/2014/main" id="{17602D37-B4B6-488A-BBA2-7F4184513DA5}"/>
              </a:ext>
            </a:extLst>
          </p:cNvPr>
          <p:cNvSpPr/>
          <p:nvPr/>
        </p:nvSpPr>
        <p:spPr>
          <a:xfrm>
            <a:off x="734097" y="4212382"/>
            <a:ext cx="3657600" cy="1477328"/>
          </a:xfrm>
          <a:prstGeom prst="rect">
            <a:avLst/>
          </a:prstGeom>
        </p:spPr>
        <p:txBody>
          <a:bodyPr wrap="square">
            <a:spAutoFit/>
          </a:bodyPr>
          <a:lstStyle/>
          <a:p>
            <a:r>
              <a:rPr lang="it-IT" u="sng" dirty="0">
                <a:solidFill>
                  <a:srgbClr val="777777"/>
                </a:solidFill>
                <a:latin typeface="Consolas" panose="020B0609020204030204" pitchFamily="49" charset="0"/>
              </a:rPr>
              <a:t>@</a:t>
            </a:r>
            <a:r>
              <a:rPr lang="it-IT" u="sng" dirty="0" err="1">
                <a:solidFill>
                  <a:srgbClr val="4B83CD"/>
                </a:solidFill>
                <a:latin typeface="Consolas" panose="020B0609020204030204" pitchFamily="49" charset="0"/>
              </a:rPr>
              <a:t>keyframes</a:t>
            </a:r>
            <a:r>
              <a:rPr lang="it-IT" u="sng" dirty="0">
                <a:solidFill>
                  <a:srgbClr val="333333"/>
                </a:solidFill>
                <a:latin typeface="Consolas" panose="020B0609020204030204" pitchFamily="49" charset="0"/>
              </a:rPr>
              <a:t> </a:t>
            </a:r>
            <a:r>
              <a:rPr lang="it-IT" u="sng" dirty="0">
                <a:solidFill>
                  <a:srgbClr val="7A3E9D"/>
                </a:solidFill>
                <a:latin typeface="Consolas" panose="020B0609020204030204" pitchFamily="49" charset="0"/>
              </a:rPr>
              <a:t>lampeggia</a:t>
            </a:r>
            <a:r>
              <a:rPr lang="it-IT" u="sng" dirty="0">
                <a:solidFill>
                  <a:srgbClr val="777777"/>
                </a:solidFill>
                <a:latin typeface="Consolas" panose="020B0609020204030204" pitchFamily="49" charset="0"/>
              </a:rPr>
              <a:t>{</a:t>
            </a:r>
            <a:endParaRPr lang="it-IT" u="sng" dirty="0">
              <a:solidFill>
                <a:srgbClr val="333333"/>
              </a:solidFill>
              <a:latin typeface="Consolas" panose="020B0609020204030204" pitchFamily="49" charset="0"/>
            </a:endParaRPr>
          </a:p>
          <a:p>
            <a:r>
              <a:rPr lang="it-IT" u="sng" dirty="0">
                <a:solidFill>
                  <a:srgbClr val="333333"/>
                </a:solidFill>
                <a:latin typeface="Consolas" panose="020B0609020204030204" pitchFamily="49" charset="0"/>
              </a:rPr>
              <a:t>from</a:t>
            </a:r>
            <a:r>
              <a:rPr lang="it-IT" u="sng" dirty="0">
                <a:solidFill>
                  <a:srgbClr val="777777"/>
                </a:solidFill>
                <a:latin typeface="Consolas" panose="020B0609020204030204" pitchFamily="49" charset="0"/>
              </a:rPr>
              <a:t>{</a:t>
            </a:r>
            <a:r>
              <a:rPr lang="it-IT" u="sng" dirty="0" err="1">
                <a:solidFill>
                  <a:srgbClr val="AB6526"/>
                </a:solidFill>
                <a:latin typeface="Consolas" panose="020B0609020204030204" pitchFamily="49" charset="0"/>
              </a:rPr>
              <a:t>opacity</a:t>
            </a:r>
            <a:r>
              <a:rPr lang="it-IT" u="sng" dirty="0">
                <a:solidFill>
                  <a:srgbClr val="777777"/>
                </a:solidFill>
                <a:latin typeface="Consolas" panose="020B0609020204030204" pitchFamily="49" charset="0"/>
              </a:rPr>
              <a:t>:</a:t>
            </a:r>
            <a:r>
              <a:rPr lang="it-IT" u="sng" dirty="0">
                <a:solidFill>
                  <a:srgbClr val="333333"/>
                </a:solidFill>
                <a:latin typeface="Consolas" panose="020B0609020204030204" pitchFamily="49" charset="0"/>
              </a:rPr>
              <a:t> </a:t>
            </a:r>
            <a:r>
              <a:rPr lang="it-IT" u="sng" dirty="0">
                <a:solidFill>
                  <a:srgbClr val="AB6526"/>
                </a:solidFill>
                <a:latin typeface="Consolas" panose="020B0609020204030204" pitchFamily="49" charset="0"/>
              </a:rPr>
              <a:t>1.0</a:t>
            </a:r>
            <a:r>
              <a:rPr lang="it-IT" u="sng" dirty="0">
                <a:solidFill>
                  <a:srgbClr val="777777"/>
                </a:solidFill>
                <a:latin typeface="Consolas" panose="020B0609020204030204" pitchFamily="49" charset="0"/>
              </a:rPr>
              <a:t>;}</a:t>
            </a:r>
            <a:endParaRPr lang="it-IT" u="sng" dirty="0">
              <a:solidFill>
                <a:srgbClr val="333333"/>
              </a:solidFill>
              <a:latin typeface="Consolas" panose="020B0609020204030204" pitchFamily="49" charset="0"/>
            </a:endParaRPr>
          </a:p>
          <a:p>
            <a:r>
              <a:rPr lang="it-IT" u="sng" dirty="0">
                <a:solidFill>
                  <a:srgbClr val="333333"/>
                </a:solidFill>
                <a:latin typeface="Consolas" panose="020B0609020204030204" pitchFamily="49" charset="0"/>
              </a:rPr>
              <a:t>50%</a:t>
            </a:r>
            <a:r>
              <a:rPr lang="it-IT" u="sng" dirty="0">
                <a:solidFill>
                  <a:srgbClr val="777777"/>
                </a:solidFill>
                <a:latin typeface="Consolas" panose="020B0609020204030204" pitchFamily="49" charset="0"/>
              </a:rPr>
              <a:t>{</a:t>
            </a:r>
            <a:r>
              <a:rPr lang="it-IT" u="sng" dirty="0" err="1">
                <a:solidFill>
                  <a:srgbClr val="AB6526"/>
                </a:solidFill>
                <a:latin typeface="Consolas" panose="020B0609020204030204" pitchFamily="49" charset="0"/>
              </a:rPr>
              <a:t>opacity</a:t>
            </a:r>
            <a:r>
              <a:rPr lang="it-IT" u="sng" dirty="0">
                <a:solidFill>
                  <a:srgbClr val="777777"/>
                </a:solidFill>
                <a:latin typeface="Consolas" panose="020B0609020204030204" pitchFamily="49" charset="0"/>
              </a:rPr>
              <a:t>:</a:t>
            </a:r>
            <a:r>
              <a:rPr lang="it-IT" u="sng" dirty="0">
                <a:solidFill>
                  <a:srgbClr val="333333"/>
                </a:solidFill>
                <a:latin typeface="Consolas" panose="020B0609020204030204" pitchFamily="49" charset="0"/>
              </a:rPr>
              <a:t> </a:t>
            </a:r>
            <a:r>
              <a:rPr lang="it-IT" u="sng" dirty="0">
                <a:solidFill>
                  <a:srgbClr val="AB6526"/>
                </a:solidFill>
                <a:latin typeface="Consolas" panose="020B0609020204030204" pitchFamily="49" charset="0"/>
              </a:rPr>
              <a:t>0.2</a:t>
            </a:r>
            <a:r>
              <a:rPr lang="it-IT" u="sng" dirty="0">
                <a:solidFill>
                  <a:srgbClr val="777777"/>
                </a:solidFill>
                <a:latin typeface="Consolas" panose="020B0609020204030204" pitchFamily="49" charset="0"/>
              </a:rPr>
              <a:t>;}</a:t>
            </a:r>
            <a:endParaRPr lang="it-IT" u="sng" dirty="0">
              <a:solidFill>
                <a:srgbClr val="333333"/>
              </a:solidFill>
              <a:latin typeface="Consolas" panose="020B0609020204030204" pitchFamily="49" charset="0"/>
            </a:endParaRPr>
          </a:p>
          <a:p>
            <a:r>
              <a:rPr lang="it-IT" u="sng" dirty="0">
                <a:solidFill>
                  <a:srgbClr val="333333"/>
                </a:solidFill>
                <a:latin typeface="Consolas" panose="020B0609020204030204" pitchFamily="49" charset="0"/>
              </a:rPr>
              <a:t>100%</a:t>
            </a:r>
            <a:r>
              <a:rPr lang="it-IT" u="sng" dirty="0">
                <a:solidFill>
                  <a:srgbClr val="777777"/>
                </a:solidFill>
                <a:latin typeface="Consolas" panose="020B0609020204030204" pitchFamily="49" charset="0"/>
              </a:rPr>
              <a:t>{</a:t>
            </a:r>
            <a:r>
              <a:rPr lang="it-IT" u="sng" dirty="0" err="1">
                <a:solidFill>
                  <a:srgbClr val="AB6526"/>
                </a:solidFill>
                <a:latin typeface="Consolas" panose="020B0609020204030204" pitchFamily="49" charset="0"/>
              </a:rPr>
              <a:t>opacity</a:t>
            </a:r>
            <a:r>
              <a:rPr lang="it-IT" u="sng" dirty="0">
                <a:solidFill>
                  <a:srgbClr val="777777"/>
                </a:solidFill>
                <a:latin typeface="Consolas" panose="020B0609020204030204" pitchFamily="49" charset="0"/>
              </a:rPr>
              <a:t>:</a:t>
            </a:r>
            <a:r>
              <a:rPr lang="it-IT" u="sng" dirty="0">
                <a:solidFill>
                  <a:srgbClr val="333333"/>
                </a:solidFill>
                <a:latin typeface="Consolas" panose="020B0609020204030204" pitchFamily="49" charset="0"/>
              </a:rPr>
              <a:t> </a:t>
            </a:r>
            <a:r>
              <a:rPr lang="it-IT" u="sng" dirty="0">
                <a:solidFill>
                  <a:srgbClr val="AB6526"/>
                </a:solidFill>
                <a:latin typeface="Consolas" panose="020B0609020204030204" pitchFamily="49" charset="0"/>
              </a:rPr>
              <a:t>1.0</a:t>
            </a:r>
            <a:r>
              <a:rPr lang="it-IT" u="sng" dirty="0">
                <a:solidFill>
                  <a:srgbClr val="777777"/>
                </a:solidFill>
                <a:latin typeface="Consolas" panose="020B0609020204030204" pitchFamily="49" charset="0"/>
              </a:rPr>
              <a:t>;}</a:t>
            </a:r>
            <a:endParaRPr lang="it-IT" u="sng" dirty="0">
              <a:solidFill>
                <a:srgbClr val="333333"/>
              </a:solidFill>
              <a:latin typeface="Consolas" panose="020B0609020204030204" pitchFamily="49" charset="0"/>
            </a:endParaRPr>
          </a:p>
          <a:p>
            <a:r>
              <a:rPr lang="it-IT" u="sng" dirty="0">
                <a:solidFill>
                  <a:srgbClr val="777777"/>
                </a:solidFill>
                <a:latin typeface="Consolas" panose="020B0609020204030204" pitchFamily="49" charset="0"/>
              </a:rPr>
              <a:t>}</a:t>
            </a:r>
            <a:endParaRPr lang="it-IT" b="0" u="sng" dirty="0">
              <a:solidFill>
                <a:srgbClr val="333333"/>
              </a:solidFill>
              <a:effectLst/>
              <a:latin typeface="Consolas" panose="020B0609020204030204" pitchFamily="49" charset="0"/>
            </a:endParaRPr>
          </a:p>
        </p:txBody>
      </p:sp>
      <p:sp>
        <p:nvSpPr>
          <p:cNvPr id="8" name="Rettangolo 7">
            <a:extLst>
              <a:ext uri="{FF2B5EF4-FFF2-40B4-BE49-F238E27FC236}">
                <a16:creationId xmlns:a16="http://schemas.microsoft.com/office/drawing/2014/main" id="{3C4D84C3-314E-447F-907E-262C3054A559}"/>
              </a:ext>
            </a:extLst>
          </p:cNvPr>
          <p:cNvSpPr/>
          <p:nvPr/>
        </p:nvSpPr>
        <p:spPr>
          <a:xfrm>
            <a:off x="4989342" y="980728"/>
            <a:ext cx="3078088" cy="3970318"/>
          </a:xfrm>
          <a:prstGeom prst="rect">
            <a:avLst/>
          </a:prstGeom>
        </p:spPr>
        <p:txBody>
          <a:bodyPr wrap="square">
            <a:spAutoFit/>
          </a:bodyPr>
          <a:lstStyle/>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esterno</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background-image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b="1" dirty="0" err="1">
                <a:solidFill>
                  <a:srgbClr val="AA3731"/>
                </a:solidFill>
                <a:latin typeface="Consolas" panose="020B0609020204030204" pitchFamily="49" charset="0"/>
              </a:rPr>
              <a:t>url</a:t>
            </a:r>
            <a:r>
              <a:rPr lang="it-IT" dirty="0">
                <a:solidFill>
                  <a:srgbClr val="777777"/>
                </a:solidFill>
                <a:latin typeface="Consolas" panose="020B0609020204030204" pitchFamily="49" charset="0"/>
              </a:rPr>
              <a:t>(</a:t>
            </a:r>
            <a:r>
              <a:rPr lang="it-IT" dirty="0">
                <a:solidFill>
                  <a:srgbClr val="7A3E9D"/>
                </a:solidFill>
                <a:latin typeface="Consolas" panose="020B0609020204030204" pitchFamily="49" charset="0"/>
              </a:rPr>
              <a:t>img1.jpg</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border-radius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animation-name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lampeggia</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animation-duration</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s</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37c54a</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animation-iteration-count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infinite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40097065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26A0C3-1FF4-4E66-B960-1E3853F7737E}"/>
              </a:ext>
            </a:extLst>
          </p:cNvPr>
          <p:cNvSpPr>
            <a:spLocks noGrp="1"/>
          </p:cNvSpPr>
          <p:nvPr>
            <p:ph type="title"/>
          </p:nvPr>
        </p:nvSpPr>
        <p:spPr/>
        <p:txBody>
          <a:bodyPr/>
          <a:lstStyle/>
          <a:p>
            <a:r>
              <a:rPr lang="it-IT" dirty="0"/>
              <a:t>proprietà delle animazioni</a:t>
            </a:r>
          </a:p>
        </p:txBody>
      </p:sp>
      <p:sp>
        <p:nvSpPr>
          <p:cNvPr id="3" name="Segnaposto contenuto 2">
            <a:extLst>
              <a:ext uri="{FF2B5EF4-FFF2-40B4-BE49-F238E27FC236}">
                <a16:creationId xmlns:a16="http://schemas.microsoft.com/office/drawing/2014/main" id="{CA7E1E40-E53F-4577-A4A1-62A179CFBAE2}"/>
              </a:ext>
            </a:extLst>
          </p:cNvPr>
          <p:cNvSpPr>
            <a:spLocks noGrp="1"/>
          </p:cNvSpPr>
          <p:nvPr>
            <p:ph idx="1"/>
          </p:nvPr>
        </p:nvSpPr>
        <p:spPr/>
        <p:txBody>
          <a:bodyPr>
            <a:normAutofit/>
          </a:bodyPr>
          <a:lstStyle/>
          <a:p>
            <a:r>
              <a:rPr lang="it-IT" dirty="0" err="1"/>
              <a:t>animation-name</a:t>
            </a:r>
            <a:r>
              <a:rPr lang="it-IT" dirty="0"/>
              <a:t>: definisce il nome del </a:t>
            </a:r>
            <a:r>
              <a:rPr lang="it-IT" dirty="0" err="1"/>
              <a:t>keyframe</a:t>
            </a:r>
            <a:endParaRPr lang="it-IT" dirty="0"/>
          </a:p>
          <a:p>
            <a:r>
              <a:rPr lang="it-IT" dirty="0" err="1"/>
              <a:t>animation-duration</a:t>
            </a:r>
            <a:r>
              <a:rPr lang="it-IT" dirty="0"/>
              <a:t>: definisce la durata</a:t>
            </a:r>
          </a:p>
          <a:p>
            <a:r>
              <a:rPr lang="it-IT" dirty="0" err="1"/>
              <a:t>animation-iteration</a:t>
            </a:r>
            <a:r>
              <a:rPr lang="it-IT" dirty="0"/>
              <a:t>: definisce il numero di volte (oppure infinite)</a:t>
            </a:r>
          </a:p>
          <a:p>
            <a:r>
              <a:rPr lang="it-IT" dirty="0" err="1"/>
              <a:t>animation</a:t>
            </a:r>
            <a:r>
              <a:rPr lang="it-IT" dirty="0"/>
              <a:t>-delay: definisce i secondi di ritardo (ad es. 2s)</a:t>
            </a:r>
          </a:p>
          <a:p>
            <a:r>
              <a:rPr lang="it-IT" dirty="0" err="1"/>
              <a:t>animation-direction</a:t>
            </a:r>
            <a:r>
              <a:rPr lang="it-IT" dirty="0"/>
              <a:t>: </a:t>
            </a:r>
            <a:r>
              <a:rPr lang="it-IT" dirty="0" err="1"/>
              <a:t>normal|reverse|alternate|alternate-reverse|initial|inherit</a:t>
            </a:r>
            <a:r>
              <a:rPr lang="it-IT" dirty="0"/>
              <a:t>;</a:t>
            </a:r>
          </a:p>
          <a:p>
            <a:r>
              <a:rPr lang="it-IT" dirty="0" err="1"/>
              <a:t>animation</a:t>
            </a:r>
            <a:r>
              <a:rPr lang="it-IT" dirty="0"/>
              <a:t>-play-state: </a:t>
            </a:r>
            <a:r>
              <a:rPr lang="it-IT" dirty="0" err="1"/>
              <a:t>paused|running</a:t>
            </a:r>
            <a:r>
              <a:rPr lang="it-IT" dirty="0"/>
              <a:t> : mette in pausa una animazione</a:t>
            </a:r>
          </a:p>
          <a:p>
            <a:r>
              <a:rPr lang="it-IT" dirty="0" err="1"/>
              <a:t>animation</a:t>
            </a:r>
            <a:r>
              <a:rPr lang="it-IT" dirty="0"/>
              <a:t>-timing-</a:t>
            </a:r>
            <a:r>
              <a:rPr lang="it-IT" dirty="0" err="1"/>
              <a:t>function</a:t>
            </a:r>
            <a:r>
              <a:rPr lang="it-IT" dirty="0"/>
              <a:t>: </a:t>
            </a:r>
            <a:r>
              <a:rPr lang="it-IT" dirty="0" err="1"/>
              <a:t>animation</a:t>
            </a:r>
            <a:r>
              <a:rPr lang="it-IT" dirty="0"/>
              <a:t>-timing-</a:t>
            </a:r>
            <a:r>
              <a:rPr lang="it-IT" dirty="0" err="1"/>
              <a:t>function</a:t>
            </a:r>
            <a:r>
              <a:rPr lang="it-IT" dirty="0"/>
              <a:t>:</a:t>
            </a:r>
          </a:p>
          <a:p>
            <a:r>
              <a:rPr lang="it-IT" dirty="0"/>
              <a:t>linear|ease|ease-in|ease-out|ease-in-out|step-start|step-end|steps(</a:t>
            </a:r>
            <a:r>
              <a:rPr lang="it-IT" dirty="0" err="1"/>
              <a:t>int,start|end</a:t>
            </a:r>
            <a:r>
              <a:rPr lang="it-IT" dirty="0"/>
              <a:t>)|</a:t>
            </a:r>
            <a:r>
              <a:rPr lang="it-IT" dirty="0" err="1"/>
              <a:t>cubic-bezier</a:t>
            </a:r>
            <a:r>
              <a:rPr lang="it-IT" dirty="0"/>
              <a:t>(</a:t>
            </a:r>
            <a:r>
              <a:rPr lang="it-IT" i="1" dirty="0" err="1"/>
              <a:t>n</a:t>
            </a:r>
            <a:r>
              <a:rPr lang="it-IT" dirty="0" err="1"/>
              <a:t>,</a:t>
            </a:r>
            <a:r>
              <a:rPr lang="it-IT" i="1" dirty="0" err="1"/>
              <a:t>n</a:t>
            </a:r>
            <a:r>
              <a:rPr lang="it-IT" dirty="0" err="1"/>
              <a:t>,</a:t>
            </a:r>
            <a:r>
              <a:rPr lang="it-IT" i="1" dirty="0" err="1"/>
              <a:t>n</a:t>
            </a:r>
            <a:r>
              <a:rPr lang="it-IT" dirty="0" err="1"/>
              <a:t>,</a:t>
            </a:r>
            <a:r>
              <a:rPr lang="it-IT" i="1" dirty="0" err="1"/>
              <a:t>n</a:t>
            </a:r>
            <a:r>
              <a:rPr lang="it-IT" dirty="0"/>
              <a:t>)</a:t>
            </a:r>
          </a:p>
          <a:p>
            <a:endParaRPr lang="it-IT" u="sng" dirty="0"/>
          </a:p>
        </p:txBody>
      </p:sp>
    </p:spTree>
    <p:extLst>
      <p:ext uri="{BB962C8B-B14F-4D97-AF65-F5344CB8AC3E}">
        <p14:creationId xmlns:p14="http://schemas.microsoft.com/office/powerpoint/2010/main" val="13056209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8E0CC2-84B7-4184-80D2-8DE398E50120}"/>
              </a:ext>
            </a:extLst>
          </p:cNvPr>
          <p:cNvSpPr>
            <a:spLocks noGrp="1"/>
          </p:cNvSpPr>
          <p:nvPr>
            <p:ph type="title"/>
          </p:nvPr>
        </p:nvSpPr>
        <p:spPr/>
        <p:txBody>
          <a:bodyPr/>
          <a:lstStyle/>
          <a:p>
            <a:r>
              <a:rPr lang="it-IT" dirty="0"/>
              <a:t>animazione movimento</a:t>
            </a:r>
          </a:p>
        </p:txBody>
      </p:sp>
      <p:sp>
        <p:nvSpPr>
          <p:cNvPr id="4" name="Rettangolo 3">
            <a:extLst>
              <a:ext uri="{FF2B5EF4-FFF2-40B4-BE49-F238E27FC236}">
                <a16:creationId xmlns:a16="http://schemas.microsoft.com/office/drawing/2014/main" id="{8B842B1A-731E-4740-8FD2-ECCB853AEFE4}"/>
              </a:ext>
            </a:extLst>
          </p:cNvPr>
          <p:cNvSpPr/>
          <p:nvPr/>
        </p:nvSpPr>
        <p:spPr>
          <a:xfrm>
            <a:off x="611560" y="2060848"/>
            <a:ext cx="4572000" cy="3693319"/>
          </a:xfrm>
          <a:prstGeom prst="rect">
            <a:avLst/>
          </a:prstGeom>
        </p:spPr>
        <p:txBody>
          <a:bodyPr>
            <a:spAutoFit/>
          </a:bodyPr>
          <a:lstStyle/>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esterno</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background-image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b="1" dirty="0" err="1">
                <a:solidFill>
                  <a:srgbClr val="AA3731"/>
                </a:solidFill>
                <a:latin typeface="Consolas" panose="020B0609020204030204" pitchFamily="49" charset="0"/>
              </a:rPr>
              <a:t>url</a:t>
            </a:r>
            <a:r>
              <a:rPr lang="it-IT" dirty="0">
                <a:solidFill>
                  <a:srgbClr val="777777"/>
                </a:solidFill>
                <a:latin typeface="Consolas" panose="020B0609020204030204" pitchFamily="49" charset="0"/>
              </a:rPr>
              <a:t>(</a:t>
            </a:r>
            <a:r>
              <a:rPr lang="it-IT" dirty="0">
                <a:solidFill>
                  <a:srgbClr val="7A3E9D"/>
                </a:solidFill>
                <a:latin typeface="Consolas" panose="020B0609020204030204" pitchFamily="49" charset="0"/>
              </a:rPr>
              <a:t>img1.jpg</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border-radius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animation-name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muovi</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animation-duration</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3</a:t>
            </a:r>
            <a:r>
              <a:rPr lang="it-IT" dirty="0">
                <a:solidFill>
                  <a:srgbClr val="4B83CD"/>
                </a:solidFill>
                <a:latin typeface="Consolas" panose="020B0609020204030204" pitchFamily="49" charset="0"/>
              </a:rPr>
              <a:t>s</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37c54a</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animation-iteration-count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infinite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p>
          <a:p>
            <a:r>
              <a:rPr lang="it-IT" dirty="0">
                <a:solidFill>
                  <a:srgbClr val="AB6526"/>
                </a:solidFill>
                <a:latin typeface="Consolas" panose="020B0609020204030204" pitchFamily="49" charset="0"/>
              </a:rPr>
              <a:t>position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relative</a:t>
            </a:r>
            <a:r>
              <a:rPr lang="it-IT" dirty="0">
                <a:solidFill>
                  <a:srgbClr val="777777"/>
                </a:solidFill>
                <a:latin typeface="Consolas" panose="020B0609020204030204" pitchFamily="49" charset="0"/>
              </a:rPr>
              <a:t>;</a:t>
            </a:r>
          </a:p>
          <a:p>
            <a:r>
              <a:rPr lang="it-IT" dirty="0" err="1"/>
              <a:t>animation</a:t>
            </a:r>
            <a:r>
              <a:rPr lang="it-IT" dirty="0"/>
              <a:t>-timing-</a:t>
            </a:r>
            <a:r>
              <a:rPr lang="it-IT" dirty="0" err="1"/>
              <a:t>function</a:t>
            </a:r>
            <a:r>
              <a:rPr lang="it-IT" dirty="0"/>
              <a:t>: </a:t>
            </a:r>
            <a:r>
              <a:rPr lang="it-IT" dirty="0" err="1"/>
              <a:t>ease</a:t>
            </a:r>
            <a:r>
              <a:rPr lang="it-IT" dirty="0"/>
              <a:t>-in;</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
        <p:nvSpPr>
          <p:cNvPr id="5" name="Rettangolo 4">
            <a:extLst>
              <a:ext uri="{FF2B5EF4-FFF2-40B4-BE49-F238E27FC236}">
                <a16:creationId xmlns:a16="http://schemas.microsoft.com/office/drawing/2014/main" id="{376E0114-D61D-45D5-8A44-18D9BD55712F}"/>
              </a:ext>
            </a:extLst>
          </p:cNvPr>
          <p:cNvSpPr/>
          <p:nvPr/>
        </p:nvSpPr>
        <p:spPr>
          <a:xfrm>
            <a:off x="4788024" y="3435965"/>
            <a:ext cx="4572000" cy="1477328"/>
          </a:xfrm>
          <a:prstGeom prst="rect">
            <a:avLst/>
          </a:prstGeom>
        </p:spPr>
        <p:txBody>
          <a:bodyPr>
            <a:spAutoFit/>
          </a:bodyPr>
          <a:lstStyle/>
          <a:p>
            <a:r>
              <a:rPr lang="it-IT" dirty="0">
                <a:solidFill>
                  <a:srgbClr val="777777"/>
                </a:solidFill>
                <a:latin typeface="Consolas" panose="020B0609020204030204" pitchFamily="49" charset="0"/>
              </a:rPr>
              <a:t>@</a:t>
            </a:r>
            <a:r>
              <a:rPr lang="it-IT" dirty="0" err="1">
                <a:solidFill>
                  <a:srgbClr val="4B83CD"/>
                </a:solidFill>
                <a:latin typeface="Consolas" panose="020B0609020204030204" pitchFamily="49" charset="0"/>
              </a:rPr>
              <a:t>keyframes</a:t>
            </a:r>
            <a:r>
              <a:rPr lang="it-IT" dirty="0">
                <a:solidFill>
                  <a:srgbClr val="333333"/>
                </a:solidFill>
                <a:latin typeface="Consolas" panose="020B0609020204030204" pitchFamily="49" charset="0"/>
              </a:rPr>
              <a:t> </a:t>
            </a:r>
            <a:r>
              <a:rPr lang="it-IT" dirty="0">
                <a:solidFill>
                  <a:srgbClr val="7A3E9D"/>
                </a:solidFill>
                <a:latin typeface="Consolas" panose="020B0609020204030204" pitchFamily="49" charset="0"/>
              </a:rPr>
              <a:t>muovi</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333333"/>
                </a:solidFill>
                <a:latin typeface="Consolas" panose="020B0609020204030204" pitchFamily="49" charset="0"/>
              </a:rPr>
              <a:t>from</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left</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333333"/>
                </a:solidFill>
                <a:latin typeface="Consolas" panose="020B0609020204030204" pitchFamily="49" charset="0"/>
              </a:rPr>
              <a:t>50%</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left</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200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333333"/>
                </a:solidFill>
                <a:latin typeface="Consolas" panose="020B0609020204030204" pitchFamily="49" charset="0"/>
              </a:rPr>
              <a:t>100%</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left</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82422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A0AE96-41C0-46C2-B058-E99558A405B0}"/>
              </a:ext>
            </a:extLst>
          </p:cNvPr>
          <p:cNvSpPr>
            <a:spLocks noGrp="1"/>
          </p:cNvSpPr>
          <p:nvPr>
            <p:ph type="title"/>
          </p:nvPr>
        </p:nvSpPr>
        <p:spPr/>
        <p:txBody>
          <a:bodyPr/>
          <a:lstStyle/>
          <a:p>
            <a:r>
              <a:rPr lang="it-IT" dirty="0"/>
              <a:t>Come dichiarare una media </a:t>
            </a:r>
            <a:r>
              <a:rPr lang="it-IT" dirty="0" err="1"/>
              <a:t>query</a:t>
            </a:r>
            <a:endParaRPr lang="it-IT" dirty="0"/>
          </a:p>
        </p:txBody>
      </p:sp>
      <p:sp>
        <p:nvSpPr>
          <p:cNvPr id="3" name="Segnaposto contenuto 2">
            <a:extLst>
              <a:ext uri="{FF2B5EF4-FFF2-40B4-BE49-F238E27FC236}">
                <a16:creationId xmlns:a16="http://schemas.microsoft.com/office/drawing/2014/main" id="{720FE1DE-753F-4E09-BF01-9DBB988F4797}"/>
              </a:ext>
            </a:extLst>
          </p:cNvPr>
          <p:cNvSpPr>
            <a:spLocks noGrp="1"/>
          </p:cNvSpPr>
          <p:nvPr>
            <p:ph idx="1"/>
          </p:nvPr>
        </p:nvSpPr>
        <p:spPr/>
        <p:txBody>
          <a:bodyPr/>
          <a:lstStyle/>
          <a:p>
            <a:r>
              <a:rPr lang="it-IT" dirty="0"/>
              <a:t>attributo media nel link</a:t>
            </a:r>
          </a:p>
          <a:p>
            <a:r>
              <a:rPr lang="it-IT" dirty="0"/>
              <a:t>&lt;link </a:t>
            </a:r>
            <a:r>
              <a:rPr lang="it-IT" dirty="0" err="1"/>
              <a:t>rel</a:t>
            </a:r>
            <a:r>
              <a:rPr lang="it-IT" dirty="0"/>
              <a:t>="</a:t>
            </a:r>
            <a:r>
              <a:rPr lang="it-IT" dirty="0" err="1"/>
              <a:t>stylesheet</a:t>
            </a:r>
            <a:r>
              <a:rPr lang="it-IT" dirty="0"/>
              <a:t>" media="</a:t>
            </a:r>
            <a:r>
              <a:rPr lang="en-US" dirty="0">
                <a:solidFill>
                  <a:srgbClr val="A52A2A"/>
                </a:solidFill>
                <a:latin typeface="Consolas" panose="020B0609020204030204" pitchFamily="49" charset="0"/>
              </a:rPr>
              <a:t> screen and (</a:t>
            </a:r>
            <a:r>
              <a:rPr lang="en-US" dirty="0">
                <a:solidFill>
                  <a:srgbClr val="A52A2A"/>
                </a:solidFill>
                <a:highlight>
                  <a:srgbClr val="FFFF00"/>
                </a:highlight>
                <a:latin typeface="Consolas" panose="020B0609020204030204" pitchFamily="49" charset="0"/>
              </a:rPr>
              <a:t>min-width </a:t>
            </a:r>
            <a:r>
              <a:rPr lang="en-US" dirty="0">
                <a:solidFill>
                  <a:srgbClr val="A52A2A"/>
                </a:solidFill>
                <a:latin typeface="Consolas" panose="020B0609020204030204" pitchFamily="49" charset="0"/>
              </a:rPr>
              <a:t>: 576px) </a:t>
            </a:r>
            <a:r>
              <a:rPr lang="it-IT" dirty="0"/>
              <a:t>" </a:t>
            </a:r>
            <a:r>
              <a:rPr lang="it-IT" dirty="0" err="1"/>
              <a:t>href</a:t>
            </a:r>
            <a:r>
              <a:rPr lang="it-IT" dirty="0"/>
              <a:t>="colore.css" /&gt;</a:t>
            </a:r>
          </a:p>
          <a:p>
            <a:endParaRPr lang="it-IT" dirty="0"/>
          </a:p>
          <a:p>
            <a:r>
              <a:rPr lang="it-IT" dirty="0">
                <a:highlight>
                  <a:srgbClr val="FFFF00"/>
                </a:highlight>
              </a:rPr>
              <a:t>dentro il foglio di stile</a:t>
            </a:r>
          </a:p>
          <a:p>
            <a:r>
              <a:rPr lang="en-US" dirty="0">
                <a:solidFill>
                  <a:srgbClr val="A52A2A"/>
                </a:solidFill>
                <a:highlight>
                  <a:srgbClr val="FFFF00"/>
                </a:highlight>
                <a:latin typeface="Consolas" panose="020B0609020204030204" pitchFamily="49" charset="0"/>
              </a:rPr>
              <a:t>@media screen and (min-width: </a:t>
            </a:r>
            <a:r>
              <a:rPr lang="en-US" dirty="0">
                <a:solidFill>
                  <a:srgbClr val="A52A2A"/>
                </a:solidFill>
                <a:latin typeface="Consolas" panose="020B0609020204030204" pitchFamily="49" charset="0"/>
              </a:rPr>
              <a:t>576px</a:t>
            </a:r>
            <a:r>
              <a:rPr lang="en-US" dirty="0">
                <a:solidFill>
                  <a:srgbClr val="A52A2A"/>
                </a:solidFill>
                <a:highlight>
                  <a:srgbClr val="FFFF00"/>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a:t>
            </a:r>
            <a:endParaRPr lang="it-IT" dirty="0">
              <a:highlight>
                <a:srgbClr val="FFFF00"/>
              </a:highlight>
            </a:endParaRPr>
          </a:p>
          <a:p>
            <a:r>
              <a:rPr lang="it-IT" dirty="0">
                <a:highlight>
                  <a:srgbClr val="FFFF00"/>
                </a:highlight>
              </a:rPr>
              <a:t>/* qui vanno le regole CSS */</a:t>
            </a:r>
          </a:p>
          <a:p>
            <a:r>
              <a:rPr lang="it-IT" dirty="0">
                <a:highlight>
                  <a:srgbClr val="FFFF00"/>
                </a:highlight>
              </a:rPr>
              <a:t>}</a:t>
            </a:r>
          </a:p>
          <a:p>
            <a:endParaRPr lang="it-IT" dirty="0"/>
          </a:p>
          <a:p>
            <a:r>
              <a:rPr lang="it-IT" dirty="0"/>
              <a:t>all'interno di un altro foglio di stile</a:t>
            </a:r>
          </a:p>
          <a:p>
            <a:r>
              <a:rPr lang="it-IT" dirty="0"/>
              <a:t>@import </a:t>
            </a:r>
            <a:r>
              <a:rPr lang="it-IT" dirty="0" err="1"/>
              <a:t>url</a:t>
            </a:r>
            <a:r>
              <a:rPr lang="it-IT" dirty="0"/>
              <a:t>(colore.css) </a:t>
            </a:r>
            <a:r>
              <a:rPr lang="en-US" dirty="0">
                <a:solidFill>
                  <a:srgbClr val="A52A2A"/>
                </a:solidFill>
                <a:latin typeface="Consolas" panose="020B0609020204030204" pitchFamily="49" charset="0"/>
              </a:rPr>
              <a:t>screen and (</a:t>
            </a:r>
            <a:r>
              <a:rPr lang="en-US" dirty="0">
                <a:solidFill>
                  <a:srgbClr val="A52A2A"/>
                </a:solidFill>
                <a:highlight>
                  <a:srgbClr val="FFFF00"/>
                </a:highlight>
                <a:latin typeface="Consolas" panose="020B0609020204030204" pitchFamily="49" charset="0"/>
              </a:rPr>
              <a:t>min-width </a:t>
            </a:r>
            <a:r>
              <a:rPr lang="en-US" dirty="0">
                <a:solidFill>
                  <a:srgbClr val="A52A2A"/>
                </a:solidFill>
                <a:latin typeface="Consolas" panose="020B0609020204030204" pitchFamily="49" charset="0"/>
              </a:rPr>
              <a:t>: 576px)</a:t>
            </a:r>
            <a:r>
              <a:rPr lang="it-IT" dirty="0"/>
              <a:t>);</a:t>
            </a:r>
          </a:p>
          <a:p>
            <a:endParaRPr lang="it-IT" dirty="0"/>
          </a:p>
          <a:p>
            <a:endParaRPr lang="it-IT" dirty="0"/>
          </a:p>
        </p:txBody>
      </p:sp>
    </p:spTree>
    <p:extLst>
      <p:ext uri="{BB962C8B-B14F-4D97-AF65-F5344CB8AC3E}">
        <p14:creationId xmlns:p14="http://schemas.microsoft.com/office/powerpoint/2010/main" val="31587498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1AD0D-CBF2-43DE-B899-A8E754EA3A13}"/>
              </a:ext>
            </a:extLst>
          </p:cNvPr>
          <p:cNvSpPr>
            <a:spLocks noGrp="1"/>
          </p:cNvSpPr>
          <p:nvPr>
            <p:ph type="title"/>
          </p:nvPr>
        </p:nvSpPr>
        <p:spPr/>
        <p:txBody>
          <a:bodyPr/>
          <a:lstStyle/>
          <a:p>
            <a:r>
              <a:rPr lang="it-IT" dirty="0"/>
              <a:t>css3 </a:t>
            </a:r>
            <a:r>
              <a:rPr lang="it-IT" dirty="0" err="1"/>
              <a:t>transition</a:t>
            </a:r>
            <a:endParaRPr lang="it-IT" dirty="0"/>
          </a:p>
        </p:txBody>
      </p:sp>
      <p:sp>
        <p:nvSpPr>
          <p:cNvPr id="4" name="Segnaposto contenuto 3">
            <a:extLst>
              <a:ext uri="{FF2B5EF4-FFF2-40B4-BE49-F238E27FC236}">
                <a16:creationId xmlns:a16="http://schemas.microsoft.com/office/drawing/2014/main" id="{E6214EEE-49EA-4F56-A9CC-481D544F9E60}"/>
              </a:ext>
            </a:extLst>
          </p:cNvPr>
          <p:cNvSpPr>
            <a:spLocks noGrp="1"/>
          </p:cNvSpPr>
          <p:nvPr>
            <p:ph sz="half" idx="1"/>
          </p:nvPr>
        </p:nvSpPr>
        <p:spPr/>
        <p:txBody>
          <a:bodyPr/>
          <a:lstStyle/>
          <a:p>
            <a:r>
              <a:rPr lang="it-IT" dirty="0"/>
              <a:t>Effettua una transizione, normalmente utilizzata sui cambi di stato ad esempio </a:t>
            </a:r>
            <a:r>
              <a:rPr lang="it-IT" dirty="0" err="1"/>
              <a:t>hover</a:t>
            </a:r>
            <a:r>
              <a:rPr lang="it-IT" dirty="0"/>
              <a:t>, </a:t>
            </a:r>
            <a:r>
              <a:rPr lang="it-IT" dirty="0" err="1"/>
              <a:t>active</a:t>
            </a:r>
            <a:r>
              <a:rPr lang="it-IT" dirty="0"/>
              <a:t> ecc..</a:t>
            </a:r>
          </a:p>
        </p:txBody>
      </p:sp>
      <p:sp>
        <p:nvSpPr>
          <p:cNvPr id="7" name="Rettangolo 6">
            <a:extLst>
              <a:ext uri="{FF2B5EF4-FFF2-40B4-BE49-F238E27FC236}">
                <a16:creationId xmlns:a16="http://schemas.microsoft.com/office/drawing/2014/main" id="{8EFDCB25-9204-434F-9FE4-C3DAA6D69E57}"/>
              </a:ext>
            </a:extLst>
          </p:cNvPr>
          <p:cNvSpPr/>
          <p:nvPr/>
        </p:nvSpPr>
        <p:spPr>
          <a:xfrm>
            <a:off x="4572000" y="1562945"/>
            <a:ext cx="2743200" cy="4247317"/>
          </a:xfrm>
          <a:prstGeom prst="rect">
            <a:avLst/>
          </a:prstGeom>
        </p:spPr>
        <p:txBody>
          <a:bodyPr wrap="square">
            <a:spAutoFit/>
          </a:bodyPr>
          <a:lstStyle/>
          <a:p>
            <a:r>
              <a:rPr lang="it-IT" dirty="0">
                <a:solidFill>
                  <a:srgbClr val="AB6526"/>
                </a:solidFill>
                <a:latin typeface="Consolas" panose="020B0609020204030204" pitchFamily="49" charset="0"/>
              </a:rPr>
              <a:t>#</a:t>
            </a:r>
            <a:r>
              <a:rPr lang="it-IT" dirty="0">
                <a:solidFill>
                  <a:srgbClr val="7A3E9D"/>
                </a:solidFill>
                <a:latin typeface="Consolas" panose="020B0609020204030204" pitchFamily="49" charset="0"/>
              </a:rPr>
              <a:t>esterno</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width</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height</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100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background-image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b="1" dirty="0" err="1">
                <a:solidFill>
                  <a:srgbClr val="AA3731"/>
                </a:solidFill>
                <a:latin typeface="Consolas" panose="020B0609020204030204" pitchFamily="49" charset="0"/>
              </a:rPr>
              <a:t>url</a:t>
            </a:r>
            <a:r>
              <a:rPr lang="it-IT" dirty="0">
                <a:solidFill>
                  <a:srgbClr val="777777"/>
                </a:solidFill>
                <a:latin typeface="Consolas" panose="020B0609020204030204" pitchFamily="49" charset="0"/>
              </a:rPr>
              <a:t>(</a:t>
            </a:r>
            <a:r>
              <a:rPr lang="it-IT" dirty="0">
                <a:solidFill>
                  <a:srgbClr val="7A3E9D"/>
                </a:solidFill>
                <a:latin typeface="Consolas" panose="020B0609020204030204" pitchFamily="49" charset="0"/>
              </a:rPr>
              <a:t>img1.jpg</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border-radius</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5</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37c54a</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position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relative</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AB6526"/>
                </a:solidFill>
                <a:latin typeface="Consolas" panose="020B0609020204030204" pitchFamily="49" charset="0"/>
              </a:rPr>
              <a:t>transition</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AB6526"/>
                </a:solidFill>
                <a:latin typeface="Consolas" panose="020B0609020204030204" pitchFamily="49" charset="0"/>
              </a:rPr>
              <a:t>2</a:t>
            </a:r>
            <a:r>
              <a:rPr lang="it-IT" dirty="0">
                <a:solidFill>
                  <a:srgbClr val="4B83CD"/>
                </a:solidFill>
                <a:latin typeface="Consolas" panose="020B0609020204030204" pitchFamily="49" charset="0"/>
              </a:rPr>
              <a:t>s</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esterno</a:t>
            </a:r>
            <a:r>
              <a:rPr lang="it-IT" dirty="0" err="1">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hover</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background-color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err="1">
                <a:solidFill>
                  <a:srgbClr val="AB6526"/>
                </a:solidFill>
                <a:latin typeface="Consolas" panose="020B0609020204030204" pitchFamily="49" charset="0"/>
              </a:rPr>
              <a:t>blueviolet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4519718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D82B72-DCF2-489C-A8F5-386786818430}"/>
              </a:ext>
            </a:extLst>
          </p:cNvPr>
          <p:cNvSpPr>
            <a:spLocks noGrp="1"/>
          </p:cNvSpPr>
          <p:nvPr>
            <p:ph type="title"/>
          </p:nvPr>
        </p:nvSpPr>
        <p:spPr/>
        <p:txBody>
          <a:bodyPr/>
          <a:lstStyle/>
          <a:p>
            <a:r>
              <a:rPr lang="it-IT" dirty="0"/>
              <a:t>proprietà delle </a:t>
            </a:r>
            <a:r>
              <a:rPr lang="it-IT" dirty="0" err="1"/>
              <a:t>transition</a:t>
            </a:r>
            <a:endParaRPr lang="it-IT" dirty="0"/>
          </a:p>
        </p:txBody>
      </p:sp>
      <p:sp>
        <p:nvSpPr>
          <p:cNvPr id="3" name="Segnaposto contenuto 2">
            <a:extLst>
              <a:ext uri="{FF2B5EF4-FFF2-40B4-BE49-F238E27FC236}">
                <a16:creationId xmlns:a16="http://schemas.microsoft.com/office/drawing/2014/main" id="{E571C0C5-3D98-4E77-8530-B97B6B95EB94}"/>
              </a:ext>
            </a:extLst>
          </p:cNvPr>
          <p:cNvSpPr>
            <a:spLocks noGrp="1"/>
          </p:cNvSpPr>
          <p:nvPr>
            <p:ph sz="half" idx="1"/>
          </p:nvPr>
        </p:nvSpPr>
        <p:spPr/>
        <p:txBody>
          <a:bodyPr/>
          <a:lstStyle/>
          <a:p>
            <a:r>
              <a:rPr lang="it-IT" dirty="0" err="1"/>
              <a:t>transition</a:t>
            </a:r>
            <a:r>
              <a:rPr lang="it-IT" dirty="0"/>
              <a:t>-delay</a:t>
            </a:r>
          </a:p>
          <a:p>
            <a:r>
              <a:rPr lang="it-IT" dirty="0" err="1"/>
              <a:t>transition-duration</a:t>
            </a:r>
            <a:r>
              <a:rPr lang="it-IT" dirty="0"/>
              <a:t> (es: 1s)</a:t>
            </a:r>
          </a:p>
          <a:p>
            <a:r>
              <a:rPr lang="it-IT" dirty="0" err="1"/>
              <a:t>transition-property</a:t>
            </a:r>
            <a:r>
              <a:rPr lang="it-IT" dirty="0"/>
              <a:t>	</a:t>
            </a:r>
          </a:p>
          <a:p>
            <a:r>
              <a:rPr lang="it-IT" dirty="0" err="1"/>
              <a:t>transition</a:t>
            </a:r>
            <a:r>
              <a:rPr lang="it-IT" dirty="0"/>
              <a:t>-timing-</a:t>
            </a:r>
            <a:r>
              <a:rPr lang="it-IT" dirty="0" err="1"/>
              <a:t>function</a:t>
            </a:r>
            <a:r>
              <a:rPr lang="it-IT" dirty="0"/>
              <a:t>:  </a:t>
            </a:r>
            <a:r>
              <a:rPr lang="en-US" dirty="0"/>
              <a:t>ease | linear  | ease-in | ease-out | ease-in-out</a:t>
            </a:r>
            <a:endParaRPr lang="it-IT" dirty="0"/>
          </a:p>
          <a:p>
            <a:endParaRPr lang="it-IT" dirty="0"/>
          </a:p>
        </p:txBody>
      </p:sp>
      <p:sp>
        <p:nvSpPr>
          <p:cNvPr id="4" name="Segnaposto contenuto 3">
            <a:extLst>
              <a:ext uri="{FF2B5EF4-FFF2-40B4-BE49-F238E27FC236}">
                <a16:creationId xmlns:a16="http://schemas.microsoft.com/office/drawing/2014/main" id="{109E9915-8FA8-4BE2-9BDC-8C477DE92BF1}"/>
              </a:ext>
            </a:extLst>
          </p:cNvPr>
          <p:cNvSpPr>
            <a:spLocks noGrp="1"/>
          </p:cNvSpPr>
          <p:nvPr>
            <p:ph sz="half" idx="2"/>
          </p:nvPr>
        </p:nvSpPr>
        <p:spPr/>
        <p:txBody>
          <a:bodyPr/>
          <a:lstStyle/>
          <a:p>
            <a:endParaRPr lang="it-IT"/>
          </a:p>
        </p:txBody>
      </p:sp>
      <p:sp>
        <p:nvSpPr>
          <p:cNvPr id="5" name="Segnaposto contenuto 4">
            <a:extLst>
              <a:ext uri="{FF2B5EF4-FFF2-40B4-BE49-F238E27FC236}">
                <a16:creationId xmlns:a16="http://schemas.microsoft.com/office/drawing/2014/main" id="{244EB98E-D708-484B-9EE8-8EF199588429}"/>
              </a:ext>
            </a:extLst>
          </p:cNvPr>
          <p:cNvSpPr>
            <a:spLocks noGrp="1"/>
          </p:cNvSpPr>
          <p:nvPr>
            <p:ph sz="half" idx="13"/>
          </p:nvPr>
        </p:nvSpPr>
        <p:spPr/>
        <p:txBody>
          <a:bodyPr/>
          <a:lstStyle/>
          <a:p>
            <a:endParaRPr lang="it-IT"/>
          </a:p>
        </p:txBody>
      </p:sp>
    </p:spTree>
    <p:extLst>
      <p:ext uri="{BB962C8B-B14F-4D97-AF65-F5344CB8AC3E}">
        <p14:creationId xmlns:p14="http://schemas.microsoft.com/office/powerpoint/2010/main" val="618025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7CFAA-CAC7-4C13-97C6-60B67139E2CA}"/>
              </a:ext>
            </a:extLst>
          </p:cNvPr>
          <p:cNvSpPr>
            <a:spLocks noGrp="1"/>
          </p:cNvSpPr>
          <p:nvPr>
            <p:ph type="title"/>
          </p:nvPr>
        </p:nvSpPr>
        <p:spPr/>
        <p:txBody>
          <a:bodyPr/>
          <a:lstStyle/>
          <a:p>
            <a:r>
              <a:rPr lang="it-IT" dirty="0"/>
              <a:t>Riferimenti bibliografici</a:t>
            </a:r>
          </a:p>
        </p:txBody>
      </p:sp>
      <p:sp>
        <p:nvSpPr>
          <p:cNvPr id="3" name="Segnaposto contenuto 2">
            <a:extLst>
              <a:ext uri="{FF2B5EF4-FFF2-40B4-BE49-F238E27FC236}">
                <a16:creationId xmlns:a16="http://schemas.microsoft.com/office/drawing/2014/main" id="{B9DD43C0-35E0-4A2F-93B7-92336DDC3B22}"/>
              </a:ext>
            </a:extLst>
          </p:cNvPr>
          <p:cNvSpPr>
            <a:spLocks noGrp="1"/>
          </p:cNvSpPr>
          <p:nvPr>
            <p:ph idx="1"/>
          </p:nvPr>
        </p:nvSpPr>
        <p:spPr/>
        <p:txBody>
          <a:bodyPr>
            <a:normAutofit/>
          </a:bodyPr>
          <a:lstStyle/>
          <a:p>
            <a:r>
              <a:rPr lang="it-IT" sz="1600" dirty="0"/>
              <a:t>I contenuti sono tratti dal sito html.it, w3schools.com e rielaborati dal docente</a:t>
            </a:r>
          </a:p>
        </p:txBody>
      </p:sp>
    </p:spTree>
    <p:extLst>
      <p:ext uri="{BB962C8B-B14F-4D97-AF65-F5344CB8AC3E}">
        <p14:creationId xmlns:p14="http://schemas.microsoft.com/office/powerpoint/2010/main" val="3983880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8BB649-CE68-4803-BC70-E4E90C2B5421}"/>
              </a:ext>
            </a:extLst>
          </p:cNvPr>
          <p:cNvSpPr>
            <a:spLocks noGrp="1"/>
          </p:cNvSpPr>
          <p:nvPr>
            <p:ph type="title"/>
          </p:nvPr>
        </p:nvSpPr>
        <p:spPr/>
        <p:txBody>
          <a:bodyPr/>
          <a:lstStyle/>
          <a:p>
            <a:r>
              <a:rPr lang="it-IT" dirty="0"/>
              <a:t>CSS Interni</a:t>
            </a:r>
          </a:p>
        </p:txBody>
      </p:sp>
      <p:sp>
        <p:nvSpPr>
          <p:cNvPr id="3" name="Segnaposto contenuto 2">
            <a:extLst>
              <a:ext uri="{FF2B5EF4-FFF2-40B4-BE49-F238E27FC236}">
                <a16:creationId xmlns:a16="http://schemas.microsoft.com/office/drawing/2014/main" id="{C962ED5E-1B2C-4916-A54C-2AFE5BCF282E}"/>
              </a:ext>
            </a:extLst>
          </p:cNvPr>
          <p:cNvSpPr>
            <a:spLocks noGrp="1"/>
          </p:cNvSpPr>
          <p:nvPr>
            <p:ph idx="1"/>
          </p:nvPr>
        </p:nvSpPr>
        <p:spPr/>
        <p:txBody>
          <a:bodyPr>
            <a:normAutofit fontScale="92500" lnSpcReduction="10000"/>
          </a:bodyPr>
          <a:lstStyle/>
          <a:p>
            <a:r>
              <a:rPr lang="it-IT" dirty="0"/>
              <a:t>I fogli incorporati sono quelli inseriti direttamente nel documento HTML tramite il tag &lt;style&gt;. Anche in questo caso la dichiarazione va posta all’interno della sezione &lt;head&gt;</a:t>
            </a:r>
          </a:p>
          <a:p>
            <a:endParaRPr lang="it-IT" dirty="0"/>
          </a:p>
          <a:p>
            <a:r>
              <a:rPr lang="en-US" dirty="0"/>
              <a:t>&lt;html&gt;</a:t>
            </a:r>
          </a:p>
          <a:p>
            <a:r>
              <a:rPr lang="en-US" dirty="0"/>
              <a:t> &lt;head&gt;</a:t>
            </a:r>
          </a:p>
          <a:p>
            <a:r>
              <a:rPr lang="en-US" dirty="0"/>
              <a:t>  &lt;style </a:t>
            </a:r>
            <a:r>
              <a:rPr lang="en-US" strike="sngStrike" dirty="0">
                <a:highlight>
                  <a:srgbClr val="FFFF00"/>
                </a:highlight>
              </a:rPr>
              <a:t>type="text/</a:t>
            </a:r>
            <a:r>
              <a:rPr lang="en-US" strike="sngStrike" dirty="0" err="1">
                <a:highlight>
                  <a:srgbClr val="FFFF00"/>
                </a:highlight>
              </a:rPr>
              <a:t>css</a:t>
            </a:r>
            <a:r>
              <a:rPr lang="en-US" strike="sngStrike" dirty="0">
                <a:highlight>
                  <a:srgbClr val="FFFF00"/>
                </a:highlight>
              </a:rPr>
              <a:t>"</a:t>
            </a:r>
            <a:r>
              <a:rPr lang="en-US" dirty="0"/>
              <a:t>&gt;   </a:t>
            </a:r>
            <a:r>
              <a:rPr lang="en-US" dirty="0">
                <a:highlight>
                  <a:srgbClr val="FFFF00"/>
                </a:highlight>
              </a:rPr>
              <a:t>(</a:t>
            </a:r>
            <a:r>
              <a:rPr lang="en-US" dirty="0" err="1">
                <a:highlight>
                  <a:srgbClr val="FFFF00"/>
                </a:highlight>
              </a:rPr>
              <a:t>eliminato</a:t>
            </a:r>
            <a:r>
              <a:rPr lang="en-US" dirty="0">
                <a:highlight>
                  <a:srgbClr val="FFFF00"/>
                </a:highlight>
              </a:rPr>
              <a:t> in HTML5)</a:t>
            </a:r>
          </a:p>
          <a:p>
            <a:r>
              <a:rPr lang="en-US" dirty="0"/>
              <a:t>   body {background: white;}</a:t>
            </a:r>
          </a:p>
          <a:p>
            <a:r>
              <a:rPr lang="en-US" dirty="0"/>
              <a:t>   p {color: black;}</a:t>
            </a:r>
          </a:p>
          <a:p>
            <a:r>
              <a:rPr lang="en-US" dirty="0"/>
              <a:t>   [...]</a:t>
            </a:r>
          </a:p>
          <a:p>
            <a:r>
              <a:rPr lang="en-US" dirty="0"/>
              <a:t>  &lt;/style&gt;</a:t>
            </a:r>
          </a:p>
          <a:p>
            <a:r>
              <a:rPr lang="en-US" dirty="0"/>
              <a:t> &lt;/head&gt;</a:t>
            </a:r>
          </a:p>
          <a:p>
            <a:r>
              <a:rPr lang="en-US" dirty="0"/>
              <a:t> &lt;body&gt;</a:t>
            </a:r>
          </a:p>
          <a:p>
            <a:r>
              <a:rPr lang="en-US" dirty="0"/>
              <a:t> [...]</a:t>
            </a:r>
          </a:p>
          <a:p>
            <a:r>
              <a:rPr lang="en-US" dirty="0"/>
              <a:t>&lt;/html&gt;</a:t>
            </a:r>
            <a:endParaRPr lang="it-IT" dirty="0"/>
          </a:p>
        </p:txBody>
      </p:sp>
    </p:spTree>
    <p:extLst>
      <p:ext uri="{BB962C8B-B14F-4D97-AF65-F5344CB8AC3E}">
        <p14:creationId xmlns:p14="http://schemas.microsoft.com/office/powerpoint/2010/main" val="326716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A77520-3626-4130-88ED-37104CB5E7C7}"/>
              </a:ext>
            </a:extLst>
          </p:cNvPr>
          <p:cNvSpPr>
            <a:spLocks noGrp="1"/>
          </p:cNvSpPr>
          <p:nvPr>
            <p:ph type="title"/>
          </p:nvPr>
        </p:nvSpPr>
        <p:spPr/>
        <p:txBody>
          <a:bodyPr/>
          <a:lstStyle/>
          <a:p>
            <a:r>
              <a:rPr lang="it-IT" dirty="0"/>
              <a:t>CSS in linea</a:t>
            </a:r>
          </a:p>
        </p:txBody>
      </p:sp>
      <p:sp>
        <p:nvSpPr>
          <p:cNvPr id="3" name="Segnaposto contenuto 2">
            <a:extLst>
              <a:ext uri="{FF2B5EF4-FFF2-40B4-BE49-F238E27FC236}">
                <a16:creationId xmlns:a16="http://schemas.microsoft.com/office/drawing/2014/main" id="{7E3A54AF-9261-47E4-B29A-2212F96431BD}"/>
              </a:ext>
            </a:extLst>
          </p:cNvPr>
          <p:cNvSpPr>
            <a:spLocks noGrp="1"/>
          </p:cNvSpPr>
          <p:nvPr>
            <p:ph idx="1"/>
          </p:nvPr>
        </p:nvSpPr>
        <p:spPr/>
        <p:txBody>
          <a:bodyPr/>
          <a:lstStyle/>
          <a:p>
            <a:r>
              <a:rPr lang="it-IT" dirty="0"/>
              <a:t>L’ultimo modo per formattare un elemento con i CSS consiste nell’uso dell’attributo HTML style. Esso fa parte della collezione di attributi HTML definiti globali: si tratta di quegli attributi applicabili a tutti gli elementi. La dichiarazione avviene a livello dei singoli tag contenuti nella pagina e per questo si parla di fogli di stile in linea. La sintassi generica è la seguente:</a:t>
            </a:r>
          </a:p>
          <a:p>
            <a:r>
              <a:rPr lang="en-US" dirty="0"/>
              <a:t>&lt;h1 style="color: red; background: black;"&gt;...&lt;/h1&gt;</a:t>
            </a:r>
            <a:endParaRPr lang="it-IT" dirty="0"/>
          </a:p>
        </p:txBody>
      </p:sp>
    </p:spTree>
    <p:extLst>
      <p:ext uri="{BB962C8B-B14F-4D97-AF65-F5344CB8AC3E}">
        <p14:creationId xmlns:p14="http://schemas.microsoft.com/office/powerpoint/2010/main" val="313273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2A527B-A551-459D-A1C0-BE7F927A2E3C}"/>
              </a:ext>
            </a:extLst>
          </p:cNvPr>
          <p:cNvSpPr>
            <a:spLocks noGrp="1"/>
          </p:cNvSpPr>
          <p:nvPr>
            <p:ph type="title"/>
          </p:nvPr>
        </p:nvSpPr>
        <p:spPr/>
        <p:txBody>
          <a:bodyPr/>
          <a:lstStyle/>
          <a:p>
            <a:r>
              <a:rPr lang="it-IT" dirty="0"/>
              <a:t>Cosa è il CSS</a:t>
            </a:r>
          </a:p>
        </p:txBody>
      </p:sp>
      <p:sp>
        <p:nvSpPr>
          <p:cNvPr id="3" name="Segnaposto contenuto 2">
            <a:extLst>
              <a:ext uri="{FF2B5EF4-FFF2-40B4-BE49-F238E27FC236}">
                <a16:creationId xmlns:a16="http://schemas.microsoft.com/office/drawing/2014/main" id="{EB26E147-A8F0-40EF-977B-A11F4FBB4C7D}"/>
              </a:ext>
            </a:extLst>
          </p:cNvPr>
          <p:cNvSpPr>
            <a:spLocks noGrp="1"/>
          </p:cNvSpPr>
          <p:nvPr>
            <p:ph idx="1"/>
          </p:nvPr>
        </p:nvSpPr>
        <p:spPr/>
        <p:txBody>
          <a:bodyPr/>
          <a:lstStyle/>
          <a:p>
            <a:r>
              <a:rPr lang="it-IT" dirty="0"/>
              <a:t>L’acronimo </a:t>
            </a:r>
            <a:r>
              <a:rPr lang="it-IT" b="1" dirty="0"/>
              <a:t>CSS</a:t>
            </a:r>
            <a:r>
              <a:rPr lang="it-IT" dirty="0"/>
              <a:t> sta per </a:t>
            </a:r>
            <a:r>
              <a:rPr lang="it-IT" b="1" dirty="0" err="1"/>
              <a:t>Cascading</a:t>
            </a:r>
            <a:r>
              <a:rPr lang="it-IT" b="1" dirty="0"/>
              <a:t> Style </a:t>
            </a:r>
            <a:r>
              <a:rPr lang="it-IT" b="1" dirty="0" err="1"/>
              <a:t>Sheets</a:t>
            </a:r>
            <a:r>
              <a:rPr lang="it-IT" dirty="0"/>
              <a:t> (fogli di stile a cascata) e designa un linguaggio di stile per i documenti web. I CSS istruiscono un browser o un altro programma utente su come il documento debba essere presentato all’utente</a:t>
            </a:r>
          </a:p>
        </p:txBody>
      </p:sp>
    </p:spTree>
    <p:extLst>
      <p:ext uri="{BB962C8B-B14F-4D97-AF65-F5344CB8AC3E}">
        <p14:creationId xmlns:p14="http://schemas.microsoft.com/office/powerpoint/2010/main" val="807268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0F932A-AFB1-4E06-87CC-B1D5F8D70EF9}"/>
              </a:ext>
            </a:extLst>
          </p:cNvPr>
          <p:cNvSpPr>
            <a:spLocks noGrp="1"/>
          </p:cNvSpPr>
          <p:nvPr>
            <p:ph type="title"/>
          </p:nvPr>
        </p:nvSpPr>
        <p:spPr/>
        <p:txBody>
          <a:bodyPr/>
          <a:lstStyle/>
          <a:p>
            <a:r>
              <a:rPr lang="it-IT" dirty="0"/>
              <a:t>Ereditarietà</a:t>
            </a:r>
          </a:p>
        </p:txBody>
      </p:sp>
      <p:sp>
        <p:nvSpPr>
          <p:cNvPr id="3" name="Segnaposto contenuto 2">
            <a:extLst>
              <a:ext uri="{FF2B5EF4-FFF2-40B4-BE49-F238E27FC236}">
                <a16:creationId xmlns:a16="http://schemas.microsoft.com/office/drawing/2014/main" id="{33E2EB09-472D-46AF-B3E4-573CA6157236}"/>
              </a:ext>
            </a:extLst>
          </p:cNvPr>
          <p:cNvSpPr>
            <a:spLocks noGrp="1"/>
          </p:cNvSpPr>
          <p:nvPr>
            <p:ph idx="1"/>
          </p:nvPr>
        </p:nvSpPr>
        <p:spPr/>
        <p:txBody>
          <a:bodyPr/>
          <a:lstStyle/>
          <a:p>
            <a:r>
              <a:rPr lang="it-IT" dirty="0"/>
              <a:t>le impostazioni di stile applicate ad un elemento </a:t>
            </a:r>
            <a:r>
              <a:rPr lang="it-IT" b="1" u="sng" dirty="0"/>
              <a:t>vengono ereditate anche dai suoi discendenti. Almeno fino a quando, per un elemento discendente, non si imposti esplicitamente un valore diverso per quella proprietà</a:t>
            </a:r>
            <a:r>
              <a:rPr lang="it-IT" dirty="0"/>
              <a:t>.</a:t>
            </a:r>
          </a:p>
          <a:p>
            <a:endParaRPr lang="it-IT" dirty="0"/>
          </a:p>
          <a:p>
            <a:r>
              <a:rPr lang="it-IT" dirty="0"/>
              <a:t>body {color: #222;}</a:t>
            </a:r>
          </a:p>
          <a:p>
            <a:r>
              <a:rPr lang="it-IT" dirty="0"/>
              <a:t>Tutti gli elementi discendenti di body, erediteranno questa impostazione. Ma se ad un certo punto definiamo nel codice del CSS un selettore con la proprietà color: white; l’ereditarietà viene spezzata:</a:t>
            </a:r>
          </a:p>
          <a:p>
            <a:endParaRPr lang="it-IT" dirty="0"/>
          </a:p>
          <a:p>
            <a:r>
              <a:rPr lang="it-IT" dirty="0"/>
              <a:t>body {color: #222;}</a:t>
            </a:r>
          </a:p>
          <a:p>
            <a:r>
              <a:rPr lang="it-IT" dirty="0"/>
              <a:t>li {color: white;}</a:t>
            </a:r>
          </a:p>
        </p:txBody>
      </p:sp>
    </p:spTree>
    <p:extLst>
      <p:ext uri="{BB962C8B-B14F-4D97-AF65-F5344CB8AC3E}">
        <p14:creationId xmlns:p14="http://schemas.microsoft.com/office/powerpoint/2010/main" val="2770602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99745E-8736-42D8-980C-18FBE9846F8C}"/>
              </a:ext>
            </a:extLst>
          </p:cNvPr>
          <p:cNvSpPr>
            <a:spLocks noGrp="1"/>
          </p:cNvSpPr>
          <p:nvPr>
            <p:ph type="title"/>
          </p:nvPr>
        </p:nvSpPr>
        <p:spPr/>
        <p:txBody>
          <a:bodyPr/>
          <a:lstStyle/>
          <a:p>
            <a:r>
              <a:rPr lang="it-IT" dirty="0"/>
              <a:t>Peso</a:t>
            </a:r>
          </a:p>
        </p:txBody>
      </p:sp>
      <p:sp>
        <p:nvSpPr>
          <p:cNvPr id="3" name="Segnaposto contenuto 2">
            <a:extLst>
              <a:ext uri="{FF2B5EF4-FFF2-40B4-BE49-F238E27FC236}">
                <a16:creationId xmlns:a16="http://schemas.microsoft.com/office/drawing/2014/main" id="{C6CA9CE2-C350-4F00-B665-290C81FD20FA}"/>
              </a:ext>
            </a:extLst>
          </p:cNvPr>
          <p:cNvSpPr>
            <a:spLocks noGrp="1"/>
          </p:cNvSpPr>
          <p:nvPr>
            <p:ph idx="1"/>
          </p:nvPr>
        </p:nvSpPr>
        <p:spPr/>
        <p:txBody>
          <a:bodyPr>
            <a:normAutofit lnSpcReduction="10000"/>
          </a:bodyPr>
          <a:lstStyle/>
          <a:p>
            <a:r>
              <a:rPr lang="it-IT" dirty="0"/>
              <a:t>1- User CSS:</a:t>
            </a:r>
          </a:p>
          <a:p>
            <a:r>
              <a:rPr lang="it-IT" dirty="0"/>
              <a:t>Sono i fogli di stile dell’utente: con un CSS in locale l’utente può ridefinire i CSS del browser e quelli dell’autore. </a:t>
            </a:r>
            <a:r>
              <a:rPr lang="it-IT" b="1" dirty="0"/>
              <a:t>I CSS utente hanno priorità massima, e sono stati pensati soprattutto per </a:t>
            </a:r>
            <a:r>
              <a:rPr lang="it-IT" b="1" dirty="0">
                <a:highlight>
                  <a:srgbClr val="FFFF00"/>
                </a:highlight>
              </a:rPr>
              <a:t>l’accessibilità</a:t>
            </a:r>
            <a:r>
              <a:rPr lang="it-IT" dirty="0"/>
              <a:t>, ma non solo.</a:t>
            </a:r>
          </a:p>
          <a:p>
            <a:r>
              <a:rPr lang="it-IT" i="1" dirty="0"/>
              <a:t>Strumenti-&gt;Opzioni Internet-&gt;Generale-&gt; Accesso Facilitato-&gt;Fogli di stile utente</a:t>
            </a:r>
            <a:endParaRPr lang="it-IT" dirty="0"/>
          </a:p>
          <a:p>
            <a:r>
              <a:rPr lang="it-IT" dirty="0"/>
              <a:t>2- Author CSS:</a:t>
            </a:r>
          </a:p>
          <a:p>
            <a:r>
              <a:rPr lang="it-IT" dirty="0"/>
              <a:t>Ovvero i fogli di stile specificati dall’autore della pagina. Questi andranno a ridefinire i CSS del browser, e ci sono tre sottotipi, nell’ordine dal meno influente al più influente: </a:t>
            </a:r>
            <a:r>
              <a:rPr lang="it-IT" b="1" dirty="0">
                <a:highlight>
                  <a:srgbClr val="FFFF00"/>
                </a:highlight>
              </a:rPr>
              <a:t>i CSS esterni, quelli incorporati e quelli </a:t>
            </a:r>
            <a:r>
              <a:rPr lang="it-IT" b="1" dirty="0" err="1">
                <a:highlight>
                  <a:srgbClr val="FFFF00"/>
                </a:highlight>
              </a:rPr>
              <a:t>inlinea</a:t>
            </a:r>
            <a:r>
              <a:rPr lang="it-IT" dirty="0"/>
              <a:t>. Possono inoltre essere definiti per diversi </a:t>
            </a:r>
            <a:r>
              <a:rPr lang="it-IT" i="1" dirty="0"/>
              <a:t>media</a:t>
            </a:r>
            <a:r>
              <a:rPr lang="it-IT" dirty="0"/>
              <a:t>, ovvero diversi dispositivi.</a:t>
            </a:r>
          </a:p>
          <a:p>
            <a:r>
              <a:rPr lang="it-IT" dirty="0"/>
              <a:t>3- User Agent CSS:</a:t>
            </a:r>
          </a:p>
          <a:p>
            <a:r>
              <a:rPr lang="it-IT" dirty="0"/>
              <a:t>Ovvero </a:t>
            </a:r>
            <a:r>
              <a:rPr lang="it-IT" b="1" dirty="0"/>
              <a:t>il foglio di stile </a:t>
            </a:r>
            <a:r>
              <a:rPr lang="it-IT" b="1" i="1" dirty="0"/>
              <a:t>di default</a:t>
            </a:r>
            <a:r>
              <a:rPr lang="it-IT" b="1" dirty="0"/>
              <a:t> del dispositivo con cui si sta visualizzando la pagina</a:t>
            </a:r>
            <a:r>
              <a:rPr lang="it-IT" dirty="0"/>
              <a:t>. In particolare, per quanto riguarda i browser, è il foglio di stile con cui viene visualizzata una pagina senza alcun altro CSS.</a:t>
            </a:r>
          </a:p>
          <a:p>
            <a:endParaRPr lang="it-IT" dirty="0"/>
          </a:p>
        </p:txBody>
      </p:sp>
    </p:spTree>
    <p:extLst>
      <p:ext uri="{BB962C8B-B14F-4D97-AF65-F5344CB8AC3E}">
        <p14:creationId xmlns:p14="http://schemas.microsoft.com/office/powerpoint/2010/main" val="876364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99745E-8736-42D8-980C-18FBE9846F8C}"/>
              </a:ext>
            </a:extLst>
          </p:cNvPr>
          <p:cNvSpPr>
            <a:spLocks noGrp="1"/>
          </p:cNvSpPr>
          <p:nvPr>
            <p:ph type="title"/>
          </p:nvPr>
        </p:nvSpPr>
        <p:spPr/>
        <p:txBody>
          <a:bodyPr/>
          <a:lstStyle/>
          <a:p>
            <a:r>
              <a:rPr lang="it-IT" dirty="0"/>
              <a:t>Specificità</a:t>
            </a:r>
          </a:p>
        </p:txBody>
      </p:sp>
      <p:sp>
        <p:nvSpPr>
          <p:cNvPr id="3" name="Segnaposto contenuto 2">
            <a:extLst>
              <a:ext uri="{FF2B5EF4-FFF2-40B4-BE49-F238E27FC236}">
                <a16:creationId xmlns:a16="http://schemas.microsoft.com/office/drawing/2014/main" id="{C6CA9CE2-C350-4F00-B665-290C81FD20FA}"/>
              </a:ext>
            </a:extLst>
          </p:cNvPr>
          <p:cNvSpPr>
            <a:spLocks noGrp="1"/>
          </p:cNvSpPr>
          <p:nvPr>
            <p:ph idx="1"/>
          </p:nvPr>
        </p:nvSpPr>
        <p:spPr/>
        <p:txBody>
          <a:bodyPr/>
          <a:lstStyle/>
          <a:p>
            <a:r>
              <a:rPr lang="it-IT" dirty="0"/>
              <a:t>I fattori del calcolo sono tre e ciascuno di essi rappresenta il valore di una tripletta. Per prima cosa si conta il numero di selettori id presenti nella regola. Si passa quindi a verificare la presenza di classi e pseudo-classi. Infine si conta il numero di elementi definiti nella regola</a:t>
            </a:r>
          </a:p>
          <a:p>
            <a:r>
              <a:rPr lang="it-IT" dirty="0"/>
              <a:t>gli </a:t>
            </a:r>
            <a:r>
              <a:rPr lang="it-IT" b="1" dirty="0"/>
              <a:t>id pesano più delle classi che pesano più dei singoli elementi</a:t>
            </a:r>
          </a:p>
          <a:p>
            <a:r>
              <a:rPr lang="it-IT" sz="3200" dirty="0"/>
              <a:t>ID</a:t>
            </a:r>
          </a:p>
          <a:p>
            <a:r>
              <a:rPr lang="it-IT" sz="3200" dirty="0"/>
              <a:t>Classi</a:t>
            </a:r>
          </a:p>
          <a:p>
            <a:r>
              <a:rPr lang="it-IT" sz="3200" dirty="0"/>
              <a:t>Elementi</a:t>
            </a:r>
          </a:p>
        </p:txBody>
      </p:sp>
    </p:spTree>
    <p:extLst>
      <p:ext uri="{BB962C8B-B14F-4D97-AF65-F5344CB8AC3E}">
        <p14:creationId xmlns:p14="http://schemas.microsoft.com/office/powerpoint/2010/main" val="2629738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99745E-8736-42D8-980C-18FBE9846F8C}"/>
              </a:ext>
            </a:extLst>
          </p:cNvPr>
          <p:cNvSpPr>
            <a:spLocks noGrp="1"/>
          </p:cNvSpPr>
          <p:nvPr>
            <p:ph type="title"/>
          </p:nvPr>
        </p:nvSpPr>
        <p:spPr/>
        <p:txBody>
          <a:bodyPr/>
          <a:lstStyle/>
          <a:p>
            <a:r>
              <a:rPr lang="it-IT" dirty="0"/>
              <a:t>Stili in cascata</a:t>
            </a:r>
          </a:p>
        </p:txBody>
      </p:sp>
      <p:sp>
        <p:nvSpPr>
          <p:cNvPr id="3" name="Segnaposto contenuto 2">
            <a:extLst>
              <a:ext uri="{FF2B5EF4-FFF2-40B4-BE49-F238E27FC236}">
                <a16:creationId xmlns:a16="http://schemas.microsoft.com/office/drawing/2014/main" id="{C6CA9CE2-C350-4F00-B665-290C81FD20FA}"/>
              </a:ext>
            </a:extLst>
          </p:cNvPr>
          <p:cNvSpPr>
            <a:spLocks noGrp="1"/>
          </p:cNvSpPr>
          <p:nvPr>
            <p:ph idx="1"/>
          </p:nvPr>
        </p:nvSpPr>
        <p:spPr/>
        <p:txBody>
          <a:bodyPr/>
          <a:lstStyle/>
          <a:p>
            <a:r>
              <a:rPr lang="it-IT" dirty="0"/>
              <a:t>L’ordine, se le dichiarazioni degli stili sono fatte nell’ordine più corretto e logico, è quindi il seguente: gli stili </a:t>
            </a:r>
            <a:r>
              <a:rPr lang="it-IT" b="1" dirty="0"/>
              <a:t>in linea</a:t>
            </a:r>
            <a:r>
              <a:rPr lang="it-IT" dirty="0"/>
              <a:t> prevalgono su quelli </a:t>
            </a:r>
            <a:r>
              <a:rPr lang="it-IT" b="1" dirty="0"/>
              <a:t>incorporati</a:t>
            </a:r>
            <a:r>
              <a:rPr lang="it-IT" dirty="0"/>
              <a:t> che a loro volta prevalgono su quelli </a:t>
            </a:r>
            <a:r>
              <a:rPr lang="it-IT" b="1" dirty="0"/>
              <a:t>collegati</a:t>
            </a:r>
            <a:r>
              <a:rPr lang="it-IT" dirty="0"/>
              <a:t>.</a:t>
            </a:r>
          </a:p>
          <a:p>
            <a:endParaRPr lang="it-IT" dirty="0"/>
          </a:p>
          <a:p>
            <a:r>
              <a:rPr lang="it-IT" dirty="0"/>
              <a:t>Style=""</a:t>
            </a:r>
          </a:p>
          <a:p>
            <a:r>
              <a:rPr lang="it-IT" dirty="0"/>
              <a:t>&lt;style&gt;</a:t>
            </a:r>
          </a:p>
          <a:p>
            <a:r>
              <a:rPr lang="it-IT" dirty="0"/>
              <a:t>&lt;link </a:t>
            </a:r>
            <a:r>
              <a:rPr lang="it-IT" dirty="0" err="1"/>
              <a:t>href</a:t>
            </a:r>
            <a:r>
              <a:rPr lang="it-IT" dirty="0"/>
              <a:t>=</a:t>
            </a:r>
          </a:p>
        </p:txBody>
      </p:sp>
    </p:spTree>
    <p:extLst>
      <p:ext uri="{BB962C8B-B14F-4D97-AF65-F5344CB8AC3E}">
        <p14:creationId xmlns:p14="http://schemas.microsoft.com/office/powerpoint/2010/main" val="288602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3904F-03F2-41B4-BE74-B9C04A2C4F6D}"/>
              </a:ext>
            </a:extLst>
          </p:cNvPr>
          <p:cNvSpPr>
            <a:spLocks noGrp="1"/>
          </p:cNvSpPr>
          <p:nvPr>
            <p:ph type="title"/>
          </p:nvPr>
        </p:nvSpPr>
        <p:spPr/>
        <p:txBody>
          <a:bodyPr/>
          <a:lstStyle/>
          <a:p>
            <a:r>
              <a:rPr lang="it-IT" dirty="0"/>
              <a:t>Importanza !</a:t>
            </a:r>
            <a:r>
              <a:rPr lang="it-IT" dirty="0" err="1"/>
              <a:t>important</a:t>
            </a:r>
            <a:endParaRPr lang="it-IT" dirty="0"/>
          </a:p>
        </p:txBody>
      </p:sp>
      <p:sp>
        <p:nvSpPr>
          <p:cNvPr id="3" name="Segnaposto contenuto 2">
            <a:extLst>
              <a:ext uri="{FF2B5EF4-FFF2-40B4-BE49-F238E27FC236}">
                <a16:creationId xmlns:a16="http://schemas.microsoft.com/office/drawing/2014/main" id="{132BF5AD-B12C-4444-9AB1-58F87D671CA7}"/>
              </a:ext>
            </a:extLst>
          </p:cNvPr>
          <p:cNvSpPr>
            <a:spLocks noGrp="1"/>
          </p:cNvSpPr>
          <p:nvPr>
            <p:ph idx="1"/>
          </p:nvPr>
        </p:nvSpPr>
        <p:spPr/>
        <p:txBody>
          <a:bodyPr/>
          <a:lstStyle/>
          <a:p>
            <a:r>
              <a:rPr lang="it-IT" dirty="0"/>
              <a:t>se una dichiarazione viene accompagnata dalla parola chiave !</a:t>
            </a:r>
            <a:r>
              <a:rPr lang="it-IT" dirty="0" err="1"/>
              <a:t>important</a:t>
            </a:r>
            <a:r>
              <a:rPr lang="it-IT" dirty="0"/>
              <a:t> essa balza al primo posto nell’ordine di applicazione a prescindere da peso, origine, specificità e ordine</a:t>
            </a:r>
          </a:p>
        </p:txBody>
      </p:sp>
    </p:spTree>
    <p:extLst>
      <p:ext uri="{BB962C8B-B14F-4D97-AF65-F5344CB8AC3E}">
        <p14:creationId xmlns:p14="http://schemas.microsoft.com/office/powerpoint/2010/main" val="3032684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F41AB-F1EB-4A95-88FD-08487F64BBBB}"/>
              </a:ext>
            </a:extLst>
          </p:cNvPr>
          <p:cNvSpPr>
            <a:spLocks noGrp="1"/>
          </p:cNvSpPr>
          <p:nvPr>
            <p:ph type="title"/>
          </p:nvPr>
        </p:nvSpPr>
        <p:spPr/>
        <p:txBody>
          <a:bodyPr/>
          <a:lstStyle/>
          <a:p>
            <a:r>
              <a:rPr lang="it-IT" b="1" dirty="0"/>
              <a:t>Selettori di Base: </a:t>
            </a:r>
            <a:r>
              <a:rPr lang="it-IT" dirty="0"/>
              <a:t>Selettore universale</a:t>
            </a:r>
            <a:br>
              <a:rPr lang="it-IT" dirty="0"/>
            </a:br>
            <a:endParaRPr lang="it-IT" dirty="0"/>
          </a:p>
        </p:txBody>
      </p:sp>
      <p:sp>
        <p:nvSpPr>
          <p:cNvPr id="3" name="Segnaposto contenuto 2">
            <a:extLst>
              <a:ext uri="{FF2B5EF4-FFF2-40B4-BE49-F238E27FC236}">
                <a16:creationId xmlns:a16="http://schemas.microsoft.com/office/drawing/2014/main" id="{0539AAB1-4382-4695-9F69-19501594F76C}"/>
              </a:ext>
            </a:extLst>
          </p:cNvPr>
          <p:cNvSpPr>
            <a:spLocks noGrp="1"/>
          </p:cNvSpPr>
          <p:nvPr>
            <p:ph idx="1"/>
          </p:nvPr>
        </p:nvSpPr>
        <p:spPr/>
        <p:txBody>
          <a:bodyPr/>
          <a:lstStyle/>
          <a:p>
            <a:endParaRPr lang="it-IT" dirty="0"/>
          </a:p>
          <a:p>
            <a:r>
              <a:rPr lang="it-IT" dirty="0"/>
              <a:t>Il selettore universale è definito sintatticamente da un asterisco: *. La sua funzione è quella di selezionare tutti gli elementi presenti in un documento</a:t>
            </a:r>
          </a:p>
          <a:p>
            <a:endParaRPr lang="it-IT" dirty="0"/>
          </a:p>
          <a:p>
            <a:r>
              <a:rPr lang="it-IT" dirty="0"/>
              <a:t>* {color: red}</a:t>
            </a:r>
          </a:p>
          <a:p>
            <a:endParaRPr lang="it-IT" dirty="0"/>
          </a:p>
        </p:txBody>
      </p:sp>
    </p:spTree>
    <p:extLst>
      <p:ext uri="{BB962C8B-B14F-4D97-AF65-F5344CB8AC3E}">
        <p14:creationId xmlns:p14="http://schemas.microsoft.com/office/powerpoint/2010/main" val="745745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8AC62-899B-4791-A054-00272F2BAC91}"/>
              </a:ext>
            </a:extLst>
          </p:cNvPr>
          <p:cNvSpPr>
            <a:spLocks noGrp="1"/>
          </p:cNvSpPr>
          <p:nvPr>
            <p:ph type="title"/>
          </p:nvPr>
        </p:nvSpPr>
        <p:spPr/>
        <p:txBody>
          <a:bodyPr/>
          <a:lstStyle/>
          <a:p>
            <a:r>
              <a:rPr lang="it-IT" b="1" dirty="0"/>
              <a:t>Selettori di Base: </a:t>
            </a:r>
            <a:r>
              <a:rPr lang="it-IT" dirty="0"/>
              <a:t>Selettori di tipo</a:t>
            </a:r>
          </a:p>
        </p:txBody>
      </p:sp>
      <p:sp>
        <p:nvSpPr>
          <p:cNvPr id="3" name="Segnaposto contenuto 2">
            <a:extLst>
              <a:ext uri="{FF2B5EF4-FFF2-40B4-BE49-F238E27FC236}">
                <a16:creationId xmlns:a16="http://schemas.microsoft.com/office/drawing/2014/main" id="{3D3FBD88-EF0C-4F97-82BC-6DE1298415AD}"/>
              </a:ext>
            </a:extLst>
          </p:cNvPr>
          <p:cNvSpPr>
            <a:spLocks noGrp="1"/>
          </p:cNvSpPr>
          <p:nvPr>
            <p:ph idx="1"/>
          </p:nvPr>
        </p:nvSpPr>
        <p:spPr/>
        <p:txBody>
          <a:bodyPr/>
          <a:lstStyle/>
          <a:p>
            <a:r>
              <a:rPr lang="it-IT" dirty="0"/>
              <a:t>rappresentati dal nome di uno specifico elemento HTML</a:t>
            </a:r>
          </a:p>
          <a:p>
            <a:endParaRPr lang="it-IT" dirty="0"/>
          </a:p>
          <a:p>
            <a:endParaRPr lang="it-IT" dirty="0"/>
          </a:p>
          <a:p>
            <a:r>
              <a:rPr lang="it-IT" dirty="0"/>
              <a:t>h1 {color: red}</a:t>
            </a:r>
          </a:p>
          <a:p>
            <a:r>
              <a:rPr lang="it-IT" dirty="0"/>
              <a:t>p {color: green}</a:t>
            </a:r>
          </a:p>
          <a:p>
            <a:r>
              <a:rPr lang="it-IT" dirty="0"/>
              <a:t>li {color: blue}</a:t>
            </a:r>
          </a:p>
        </p:txBody>
      </p:sp>
    </p:spTree>
    <p:extLst>
      <p:ext uri="{BB962C8B-B14F-4D97-AF65-F5344CB8AC3E}">
        <p14:creationId xmlns:p14="http://schemas.microsoft.com/office/powerpoint/2010/main" val="3277353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4E329C-014B-45E5-BC00-8F01AD7D17A0}"/>
              </a:ext>
            </a:extLst>
          </p:cNvPr>
          <p:cNvSpPr>
            <a:spLocks noGrp="1"/>
          </p:cNvSpPr>
          <p:nvPr>
            <p:ph type="title"/>
          </p:nvPr>
        </p:nvSpPr>
        <p:spPr/>
        <p:txBody>
          <a:bodyPr/>
          <a:lstStyle/>
          <a:p>
            <a:r>
              <a:rPr lang="it-IT" b="1" dirty="0"/>
              <a:t>Selettori di Base: </a:t>
            </a:r>
            <a:r>
              <a:rPr lang="it-IT" dirty="0"/>
              <a:t>Selettori di classe</a:t>
            </a:r>
          </a:p>
        </p:txBody>
      </p:sp>
      <p:sp>
        <p:nvSpPr>
          <p:cNvPr id="3" name="Segnaposto contenuto 2">
            <a:extLst>
              <a:ext uri="{FF2B5EF4-FFF2-40B4-BE49-F238E27FC236}">
                <a16:creationId xmlns:a16="http://schemas.microsoft.com/office/drawing/2014/main" id="{3F46FB3D-521D-41D7-BAD2-0309616E1CC7}"/>
              </a:ext>
            </a:extLst>
          </p:cNvPr>
          <p:cNvSpPr>
            <a:spLocks noGrp="1"/>
          </p:cNvSpPr>
          <p:nvPr>
            <p:ph idx="1"/>
          </p:nvPr>
        </p:nvSpPr>
        <p:spPr/>
        <p:txBody>
          <a:bodyPr/>
          <a:lstStyle/>
          <a:p>
            <a:r>
              <a:rPr lang="it-IT" dirty="0"/>
              <a:t>HTML può essere assegnata una classe usando l’attributo class e assegnando ad esso un valore a nostra scelta</a:t>
            </a:r>
          </a:p>
          <a:p>
            <a:endParaRPr lang="it-IT" dirty="0"/>
          </a:p>
          <a:p>
            <a:r>
              <a:rPr lang="it-IT" dirty="0"/>
              <a:t>&lt;h1 class="titolo"&gt;Testo&lt;/h1&gt;</a:t>
            </a:r>
          </a:p>
          <a:p>
            <a:endParaRPr lang="it-IT" dirty="0"/>
          </a:p>
          <a:p>
            <a:r>
              <a:rPr lang="it-IT" dirty="0"/>
              <a:t>Nei CSS, per selezionare gli elementi a cui sia stata assegnata una classe, si utilizza questa sintassi:</a:t>
            </a:r>
          </a:p>
          <a:p>
            <a:endParaRPr lang="it-IT" dirty="0"/>
          </a:p>
          <a:p>
            <a:r>
              <a:rPr lang="it-IT" dirty="0">
                <a:highlight>
                  <a:srgbClr val="FFFF00"/>
                </a:highlight>
              </a:rPr>
              <a:t>.titolo {color: red}</a:t>
            </a:r>
          </a:p>
        </p:txBody>
      </p:sp>
    </p:spTree>
    <p:extLst>
      <p:ext uri="{BB962C8B-B14F-4D97-AF65-F5344CB8AC3E}">
        <p14:creationId xmlns:p14="http://schemas.microsoft.com/office/powerpoint/2010/main" val="2966240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D9E4EA-1A91-43CD-8C63-4F746FFD19EB}"/>
              </a:ext>
            </a:extLst>
          </p:cNvPr>
          <p:cNvSpPr>
            <a:spLocks noGrp="1"/>
          </p:cNvSpPr>
          <p:nvPr>
            <p:ph type="title"/>
          </p:nvPr>
        </p:nvSpPr>
        <p:spPr/>
        <p:txBody>
          <a:bodyPr/>
          <a:lstStyle/>
          <a:p>
            <a:r>
              <a:rPr lang="it-IT" b="1" dirty="0"/>
              <a:t>Selettori di Base: </a:t>
            </a:r>
            <a:r>
              <a:rPr lang="it-IT" dirty="0"/>
              <a:t>Selettori di ID</a:t>
            </a:r>
          </a:p>
        </p:txBody>
      </p:sp>
      <p:sp>
        <p:nvSpPr>
          <p:cNvPr id="3" name="Segnaposto contenuto 2">
            <a:extLst>
              <a:ext uri="{FF2B5EF4-FFF2-40B4-BE49-F238E27FC236}">
                <a16:creationId xmlns:a16="http://schemas.microsoft.com/office/drawing/2014/main" id="{0FDF8B9D-246E-473C-8439-88147EEA7BF9}"/>
              </a:ext>
            </a:extLst>
          </p:cNvPr>
          <p:cNvSpPr>
            <a:spLocks noGrp="1"/>
          </p:cNvSpPr>
          <p:nvPr>
            <p:ph idx="1"/>
          </p:nvPr>
        </p:nvSpPr>
        <p:spPr/>
        <p:txBody>
          <a:bodyPr/>
          <a:lstStyle/>
          <a:p>
            <a:r>
              <a:rPr lang="it-IT" dirty="0"/>
              <a:t>Anche id è un attributo universale in HTML. Significa che tutti gli elementi presenti nel documento possono avere un loro id. A differenza delle classi, però, uno specifico id può essere assegnato solo ad un elemento</a:t>
            </a:r>
          </a:p>
          <a:p>
            <a:r>
              <a:rPr lang="it-IT" dirty="0"/>
              <a:t>Nei CSS, per selezionare un elemento cui sia stato assegnato un certo id, si usa questa sintassi, facendo precedere il valore dell’id dal simbolo del cancelletto (#):</a:t>
            </a:r>
          </a:p>
          <a:p>
            <a:endParaRPr lang="it-IT" dirty="0"/>
          </a:p>
          <a:p>
            <a:r>
              <a:rPr lang="it-IT" dirty="0">
                <a:highlight>
                  <a:srgbClr val="FFFF00"/>
                </a:highlight>
              </a:rPr>
              <a:t>#titolo</a:t>
            </a:r>
          </a:p>
          <a:p>
            <a:endParaRPr lang="it-IT" dirty="0"/>
          </a:p>
          <a:p>
            <a:r>
              <a:rPr lang="it-IT" dirty="0"/>
              <a:t>È anche possibile usare prima del cancelletto il nome dell’elemento:</a:t>
            </a:r>
          </a:p>
          <a:p>
            <a:endParaRPr lang="it-IT" dirty="0"/>
          </a:p>
          <a:p>
            <a:r>
              <a:rPr lang="it-IT" dirty="0"/>
              <a:t>h1#titolo</a:t>
            </a:r>
          </a:p>
        </p:txBody>
      </p:sp>
    </p:spTree>
    <p:extLst>
      <p:ext uri="{BB962C8B-B14F-4D97-AF65-F5344CB8AC3E}">
        <p14:creationId xmlns:p14="http://schemas.microsoft.com/office/powerpoint/2010/main" val="754650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B15375-5AFA-4EA6-9A58-1C5B5B7E0962}"/>
              </a:ext>
            </a:extLst>
          </p:cNvPr>
          <p:cNvSpPr>
            <a:spLocks noGrp="1"/>
          </p:cNvSpPr>
          <p:nvPr>
            <p:ph type="title"/>
          </p:nvPr>
        </p:nvSpPr>
        <p:spPr/>
        <p:txBody>
          <a:bodyPr/>
          <a:lstStyle/>
          <a:p>
            <a:r>
              <a:rPr lang="it-IT" dirty="0"/>
              <a:t>Selettori combinatori o di relazione</a:t>
            </a:r>
          </a:p>
        </p:txBody>
      </p:sp>
      <p:sp>
        <p:nvSpPr>
          <p:cNvPr id="3" name="Segnaposto contenuto 2">
            <a:extLst>
              <a:ext uri="{FF2B5EF4-FFF2-40B4-BE49-F238E27FC236}">
                <a16:creationId xmlns:a16="http://schemas.microsoft.com/office/drawing/2014/main" id="{649396C0-AA3D-49ED-9E93-A8D3EAE2F0AE}"/>
              </a:ext>
            </a:extLst>
          </p:cNvPr>
          <p:cNvSpPr>
            <a:spLocks noGrp="1"/>
          </p:cNvSpPr>
          <p:nvPr>
            <p:ph idx="1"/>
          </p:nvPr>
        </p:nvSpPr>
        <p:spPr/>
        <p:txBody>
          <a:bodyPr/>
          <a:lstStyle/>
          <a:p>
            <a:r>
              <a:rPr lang="it-IT" dirty="0"/>
              <a:t>Una categoria fondamentale di selettori CSS è rappresentata dai cosiddetti combinatori (detti anche selettori di relazione). Hanno la funzione di mettere in relazione elementi presenti all’interno dell’albero del documento. Sono quattro:</a:t>
            </a:r>
          </a:p>
          <a:p>
            <a:r>
              <a:rPr lang="it-IT" dirty="0">
                <a:highlight>
                  <a:srgbClr val="00FF00"/>
                </a:highlight>
              </a:rPr>
              <a:t>Selettore di discendenti (spazio)</a:t>
            </a:r>
          </a:p>
          <a:p>
            <a:r>
              <a:rPr lang="it-IT" dirty="0">
                <a:highlight>
                  <a:srgbClr val="00FF00"/>
                </a:highlight>
              </a:rPr>
              <a:t>Selettore di figli (&gt;)</a:t>
            </a:r>
          </a:p>
          <a:p>
            <a:r>
              <a:rPr lang="it-IT" dirty="0"/>
              <a:t>Selettore di fratelli adiacenti (+)</a:t>
            </a:r>
          </a:p>
          <a:p>
            <a:r>
              <a:rPr lang="it-IT" dirty="0"/>
              <a:t>Selettore generale di fratelli (~) [ALT+126]</a:t>
            </a:r>
          </a:p>
          <a:p>
            <a:endParaRPr lang="it-IT" dirty="0"/>
          </a:p>
          <a:p>
            <a:r>
              <a:rPr lang="it-IT" dirty="0"/>
              <a:t>~ è per il fratello successore generale</a:t>
            </a:r>
          </a:p>
          <a:p>
            <a:r>
              <a:rPr lang="it-IT" dirty="0"/>
              <a:t>+ è per il fratello successore adiacente</a:t>
            </a:r>
          </a:p>
          <a:p>
            <a:endParaRPr lang="it-IT" dirty="0"/>
          </a:p>
        </p:txBody>
      </p:sp>
    </p:spTree>
    <p:extLst>
      <p:ext uri="{BB962C8B-B14F-4D97-AF65-F5344CB8AC3E}">
        <p14:creationId xmlns:p14="http://schemas.microsoft.com/office/powerpoint/2010/main" val="85521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C03C3F-92CE-49C2-A6B8-99D757AF4F2F}"/>
              </a:ext>
            </a:extLst>
          </p:cNvPr>
          <p:cNvSpPr>
            <a:spLocks noGrp="1"/>
          </p:cNvSpPr>
          <p:nvPr>
            <p:ph type="title"/>
          </p:nvPr>
        </p:nvSpPr>
        <p:spPr/>
        <p:txBody>
          <a:bodyPr/>
          <a:lstStyle/>
          <a:p>
            <a:r>
              <a:rPr lang="it-IT" dirty="0"/>
              <a:t>albero del DOM</a:t>
            </a:r>
          </a:p>
        </p:txBody>
      </p:sp>
      <p:sp>
        <p:nvSpPr>
          <p:cNvPr id="3" name="Segnaposto contenuto 2">
            <a:extLst>
              <a:ext uri="{FF2B5EF4-FFF2-40B4-BE49-F238E27FC236}">
                <a16:creationId xmlns:a16="http://schemas.microsoft.com/office/drawing/2014/main" id="{29A2AF36-0601-458C-884E-BD393861751E}"/>
              </a:ext>
            </a:extLst>
          </p:cNvPr>
          <p:cNvSpPr>
            <a:spLocks noGrp="1"/>
          </p:cNvSpPr>
          <p:nvPr>
            <p:ph idx="1"/>
          </p:nvPr>
        </p:nvSpPr>
        <p:spPr/>
        <p:txBody>
          <a:bodyPr>
            <a:normAutofit lnSpcReduction="10000"/>
          </a:bodyPr>
          <a:lstStyle/>
          <a:p>
            <a:r>
              <a:rPr lang="it-IT" b="1" dirty="0"/>
              <a:t>Elementi blocco (</a:t>
            </a:r>
            <a:r>
              <a:rPr lang="it-IT" b="1" dirty="0" err="1"/>
              <a:t>block</a:t>
            </a:r>
            <a:r>
              <a:rPr lang="it-IT" b="1" dirty="0"/>
              <a:t>) ed elementi in linea (</a:t>
            </a:r>
            <a:r>
              <a:rPr lang="it-IT" b="1" dirty="0" err="1"/>
              <a:t>inline</a:t>
            </a:r>
            <a:r>
              <a:rPr lang="it-IT" b="1" dirty="0"/>
              <a:t>)</a:t>
            </a:r>
          </a:p>
          <a:p>
            <a:r>
              <a:rPr lang="it-IT" dirty="0"/>
              <a:t>Gli elementi blocco sono box che possono contenere altri elementi, sia di tipo blocco che di tipo </a:t>
            </a:r>
            <a:r>
              <a:rPr lang="it-IT" dirty="0" err="1"/>
              <a:t>inline</a:t>
            </a:r>
            <a:r>
              <a:rPr lang="it-IT" dirty="0"/>
              <a:t>. </a:t>
            </a:r>
            <a:r>
              <a:rPr lang="it-IT" b="1" dirty="0"/>
              <a:t>Quando un elemento blocco è inserito nel documento viene automaticamente creata una nuova riga nel flusso del documento</a:t>
            </a:r>
          </a:p>
          <a:p>
            <a:r>
              <a:rPr lang="pt-BR" dirty="0"/>
              <a:t>&lt;h1&gt;Titolo&lt;/h1&gt;</a:t>
            </a:r>
          </a:p>
          <a:p>
            <a:r>
              <a:rPr lang="pt-BR" dirty="0"/>
              <a:t>&lt;p&gt;Paragrafo&lt;/p&gt;</a:t>
            </a:r>
          </a:p>
          <a:p>
            <a:endParaRPr lang="it-IT" dirty="0"/>
          </a:p>
          <a:p>
            <a:r>
              <a:rPr lang="it-IT" b="1" dirty="0"/>
              <a:t>Elementi </a:t>
            </a:r>
            <a:r>
              <a:rPr lang="it-IT" b="1" dirty="0" err="1"/>
              <a:t>Inline</a:t>
            </a:r>
            <a:endParaRPr lang="it-IT" b="1" dirty="0"/>
          </a:p>
          <a:p>
            <a:r>
              <a:rPr lang="it-IT" dirty="0"/>
              <a:t>Gli elementi </a:t>
            </a:r>
            <a:r>
              <a:rPr lang="it-IT" dirty="0" err="1"/>
              <a:t>inline</a:t>
            </a:r>
            <a:r>
              <a:rPr lang="it-IT" dirty="0"/>
              <a:t> non possono contenere elementi blocco, ma solo altri elementi </a:t>
            </a:r>
            <a:r>
              <a:rPr lang="it-IT" dirty="0" err="1"/>
              <a:t>inline</a:t>
            </a:r>
            <a:r>
              <a:rPr lang="it-IT" dirty="0"/>
              <a:t> </a:t>
            </a:r>
          </a:p>
          <a:p>
            <a:endParaRPr lang="it-IT" dirty="0"/>
          </a:p>
          <a:p>
            <a:r>
              <a:rPr lang="it-IT" dirty="0"/>
              <a:t>Tramite i CSS </a:t>
            </a:r>
            <a:r>
              <a:rPr lang="it-IT" u="sng" dirty="0"/>
              <a:t>possiamo </a:t>
            </a:r>
            <a:r>
              <a:rPr lang="it-IT" u="sng" dirty="0">
                <a:highlight>
                  <a:srgbClr val="FFFF00"/>
                </a:highlight>
              </a:rPr>
              <a:t>modificare tale modalità attraverso la proprietà </a:t>
            </a:r>
            <a:r>
              <a:rPr lang="it-IT" b="1" u="sng" dirty="0">
                <a:highlight>
                  <a:srgbClr val="FFFF00"/>
                </a:highlight>
              </a:rPr>
              <a:t>display</a:t>
            </a:r>
            <a:r>
              <a:rPr lang="it-IT" dirty="0"/>
              <a:t>. Grazie a quest’ultima, per fare solo un esempio, possiamo fare in modo che un titolo h1 (elemento blocco) venga mostrato come un elemento in linea</a:t>
            </a:r>
          </a:p>
          <a:p>
            <a:endParaRPr lang="it-IT" dirty="0"/>
          </a:p>
          <a:p>
            <a:endParaRPr lang="it-IT" dirty="0"/>
          </a:p>
        </p:txBody>
      </p:sp>
    </p:spTree>
    <p:extLst>
      <p:ext uri="{BB962C8B-B14F-4D97-AF65-F5344CB8AC3E}">
        <p14:creationId xmlns:p14="http://schemas.microsoft.com/office/powerpoint/2010/main" val="3508236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3A2F06-362E-4EA8-95E8-A3CE169F02AC}"/>
              </a:ext>
            </a:extLst>
          </p:cNvPr>
          <p:cNvSpPr>
            <a:spLocks noGrp="1"/>
          </p:cNvSpPr>
          <p:nvPr>
            <p:ph type="title"/>
          </p:nvPr>
        </p:nvSpPr>
        <p:spPr/>
        <p:txBody>
          <a:bodyPr/>
          <a:lstStyle/>
          <a:p>
            <a:r>
              <a:rPr lang="it-IT" dirty="0"/>
              <a:t>Selettori discendenti</a:t>
            </a:r>
          </a:p>
        </p:txBody>
      </p:sp>
      <p:sp>
        <p:nvSpPr>
          <p:cNvPr id="3" name="Segnaposto contenuto 2">
            <a:extLst>
              <a:ext uri="{FF2B5EF4-FFF2-40B4-BE49-F238E27FC236}">
                <a16:creationId xmlns:a16="http://schemas.microsoft.com/office/drawing/2014/main" id="{590EE1CB-206D-4C1C-AA0D-096A9908AC93}"/>
              </a:ext>
            </a:extLst>
          </p:cNvPr>
          <p:cNvSpPr>
            <a:spLocks noGrp="1"/>
          </p:cNvSpPr>
          <p:nvPr>
            <p:ph idx="1"/>
          </p:nvPr>
        </p:nvSpPr>
        <p:spPr/>
        <p:txBody>
          <a:bodyPr>
            <a:normAutofit fontScale="92500" lnSpcReduction="10000"/>
          </a:bodyPr>
          <a:lstStyle/>
          <a:p>
            <a:r>
              <a:rPr lang="it-IT" dirty="0"/>
              <a:t>Selettore di discendenti</a:t>
            </a:r>
          </a:p>
          <a:p>
            <a:r>
              <a:rPr lang="it-IT" dirty="0"/>
              <a:t>Il selettore di discendenti è sicuramente quello più utilizzato dei quattro. Non è presente solo nella specifica CSS3 ma anche nelle precedenti versioni ed è utilissimo per evitare l’abuso delle classi per assegnare stili agli elementi</a:t>
            </a:r>
          </a:p>
          <a:p>
            <a:endParaRPr lang="it-IT" dirty="0"/>
          </a:p>
          <a:p>
            <a:r>
              <a:rPr lang="it-IT" dirty="0" err="1">
                <a:highlight>
                  <a:srgbClr val="FFFF00"/>
                </a:highlight>
              </a:rPr>
              <a:t>div#container</a:t>
            </a:r>
            <a:r>
              <a:rPr lang="it-IT" dirty="0">
                <a:highlight>
                  <a:srgbClr val="FFFF00"/>
                </a:highlight>
              </a:rPr>
              <a:t> p </a:t>
            </a:r>
            <a:r>
              <a:rPr lang="it-IT" dirty="0"/>
              <a:t>{color: red}</a:t>
            </a:r>
          </a:p>
          <a:p>
            <a:endParaRPr lang="it-IT" dirty="0"/>
          </a:p>
          <a:p>
            <a:r>
              <a:rPr lang="it-IT" dirty="0"/>
              <a:t>serve ad assegnare lo stile solo ai paragrafi contenuti nel </a:t>
            </a:r>
            <a:r>
              <a:rPr lang="it-IT" dirty="0" err="1"/>
              <a:t>div#container</a:t>
            </a:r>
            <a:endParaRPr lang="it-IT" dirty="0"/>
          </a:p>
          <a:p>
            <a:r>
              <a:rPr lang="it-IT" dirty="0"/>
              <a:t>&lt;div id="container"&gt;</a:t>
            </a:r>
          </a:p>
          <a:p>
            <a:r>
              <a:rPr lang="it-IT" dirty="0">
                <a:highlight>
                  <a:srgbClr val="FF0000"/>
                </a:highlight>
              </a:rPr>
              <a:t>&lt;p class="titolo"&gt;Questo testo è in un paragrafo discendente da un div con id &lt;code&gt;container&lt;/code&gt; e sarà rosso.&lt;/p&gt;</a:t>
            </a:r>
          </a:p>
          <a:p>
            <a:r>
              <a:rPr lang="it-IT" dirty="0"/>
              <a:t>&lt;/div&gt;</a:t>
            </a:r>
          </a:p>
          <a:p>
            <a:r>
              <a:rPr lang="it-IT" dirty="0"/>
              <a:t>&lt;div id="</a:t>
            </a:r>
            <a:r>
              <a:rPr lang="it-IT" dirty="0" err="1"/>
              <a:t>main</a:t>
            </a:r>
            <a:r>
              <a:rPr lang="it-IT" dirty="0"/>
              <a:t>"&gt;</a:t>
            </a:r>
          </a:p>
          <a:p>
            <a:r>
              <a:rPr lang="it-IT" dirty="0"/>
              <a:t>&lt;p&gt;Questo testo è in un paragrafo discendente da un div con id &lt;code&gt;</a:t>
            </a:r>
            <a:r>
              <a:rPr lang="it-IT" dirty="0" err="1"/>
              <a:t>main</a:t>
            </a:r>
            <a:r>
              <a:rPr lang="it-IT" dirty="0"/>
              <a:t>&lt;/code&gt; e non sarà rosso.&lt;/p&gt;</a:t>
            </a:r>
          </a:p>
          <a:p>
            <a:r>
              <a:rPr lang="it-IT" dirty="0"/>
              <a:t>&lt;/div&gt;</a:t>
            </a:r>
          </a:p>
        </p:txBody>
      </p:sp>
    </p:spTree>
    <p:extLst>
      <p:ext uri="{BB962C8B-B14F-4D97-AF65-F5344CB8AC3E}">
        <p14:creationId xmlns:p14="http://schemas.microsoft.com/office/powerpoint/2010/main" val="65451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CBB4A-B771-4EFE-9B04-979411C66289}"/>
              </a:ext>
            </a:extLst>
          </p:cNvPr>
          <p:cNvSpPr>
            <a:spLocks noGrp="1"/>
          </p:cNvSpPr>
          <p:nvPr>
            <p:ph type="title"/>
          </p:nvPr>
        </p:nvSpPr>
        <p:spPr/>
        <p:txBody>
          <a:bodyPr/>
          <a:lstStyle/>
          <a:p>
            <a:r>
              <a:rPr lang="it-IT" dirty="0"/>
              <a:t>Selettore di figli</a:t>
            </a:r>
          </a:p>
        </p:txBody>
      </p:sp>
      <p:sp>
        <p:nvSpPr>
          <p:cNvPr id="3" name="Segnaposto contenuto 2">
            <a:extLst>
              <a:ext uri="{FF2B5EF4-FFF2-40B4-BE49-F238E27FC236}">
                <a16:creationId xmlns:a16="http://schemas.microsoft.com/office/drawing/2014/main" id="{24FEC4A6-50E8-437A-ACB0-72571B9D2E35}"/>
              </a:ext>
            </a:extLst>
          </p:cNvPr>
          <p:cNvSpPr>
            <a:spLocks noGrp="1"/>
          </p:cNvSpPr>
          <p:nvPr>
            <p:ph idx="1"/>
          </p:nvPr>
        </p:nvSpPr>
        <p:spPr/>
        <p:txBody>
          <a:bodyPr>
            <a:normAutofit fontScale="92500" lnSpcReduction="10000"/>
          </a:bodyPr>
          <a:lstStyle/>
          <a:p>
            <a:r>
              <a:rPr lang="it-IT" dirty="0"/>
              <a:t>Il selettore di figli (&gt;) consente di selezionare un elemento che è </a:t>
            </a:r>
            <a:r>
              <a:rPr lang="it-IT" dirty="0">
                <a:highlight>
                  <a:srgbClr val="FFFF00"/>
                </a:highlight>
              </a:rPr>
              <a:t>figlio diretto</a:t>
            </a:r>
            <a:r>
              <a:rPr lang="it-IT" dirty="0"/>
              <a:t> dell’elemento padre.</a:t>
            </a:r>
          </a:p>
          <a:p>
            <a:endParaRPr lang="it-IT" dirty="0"/>
          </a:p>
          <a:p>
            <a:r>
              <a:rPr lang="it-IT" dirty="0"/>
              <a:t>body &gt; p {color: red}</a:t>
            </a:r>
          </a:p>
          <a:p>
            <a:endParaRPr lang="it-IT" dirty="0"/>
          </a:p>
          <a:p>
            <a:r>
              <a:rPr lang="it-IT" dirty="0"/>
              <a:t>&lt;body&gt;</a:t>
            </a:r>
          </a:p>
          <a:p>
            <a:r>
              <a:rPr lang="it-IT" dirty="0"/>
              <a:t>&lt;p&gt;Primo paragrafo&lt;/p&gt;</a:t>
            </a:r>
          </a:p>
          <a:p>
            <a:r>
              <a:rPr lang="it-IT" dirty="0"/>
              <a:t>&lt;div&gt;</a:t>
            </a:r>
          </a:p>
          <a:p>
            <a:r>
              <a:rPr lang="it-IT" dirty="0"/>
              <a:t>&lt;p&gt;Secondo paragrafo&lt;/p&gt;</a:t>
            </a:r>
          </a:p>
          <a:p>
            <a:r>
              <a:rPr lang="it-IT" dirty="0"/>
              <a:t>&lt;/div&gt;</a:t>
            </a:r>
          </a:p>
          <a:p>
            <a:r>
              <a:rPr lang="it-IT" dirty="0"/>
              <a:t>&lt;p&gt;Terzo paragrafo&lt;/p&gt;</a:t>
            </a:r>
          </a:p>
          <a:p>
            <a:r>
              <a:rPr lang="it-IT" dirty="0"/>
              <a:t>&lt;/body&gt;</a:t>
            </a:r>
          </a:p>
          <a:p>
            <a:endParaRPr lang="it-IT" dirty="0"/>
          </a:p>
          <a:p>
            <a:r>
              <a:rPr lang="it-IT" dirty="0"/>
              <a:t>solo il primo e il terzo sono </a:t>
            </a:r>
            <a:r>
              <a:rPr lang="it-IT" b="1" dirty="0"/>
              <a:t>figli diretti di body</a:t>
            </a:r>
            <a:r>
              <a:rPr lang="it-IT" dirty="0"/>
              <a:t>. Il secondo è invece figlio diretto di un elemento div</a:t>
            </a:r>
          </a:p>
        </p:txBody>
      </p:sp>
    </p:spTree>
    <p:extLst>
      <p:ext uri="{BB962C8B-B14F-4D97-AF65-F5344CB8AC3E}">
        <p14:creationId xmlns:p14="http://schemas.microsoft.com/office/powerpoint/2010/main" val="1337815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242318-4FD9-4C7C-A947-5C835423F9E6}"/>
              </a:ext>
            </a:extLst>
          </p:cNvPr>
          <p:cNvSpPr>
            <a:spLocks noGrp="1"/>
          </p:cNvSpPr>
          <p:nvPr>
            <p:ph type="title"/>
          </p:nvPr>
        </p:nvSpPr>
        <p:spPr/>
        <p:txBody>
          <a:bodyPr/>
          <a:lstStyle/>
          <a:p>
            <a:r>
              <a:rPr lang="it-IT" dirty="0"/>
              <a:t>Selettore di fratelli adiacenti</a:t>
            </a:r>
          </a:p>
        </p:txBody>
      </p:sp>
      <p:sp>
        <p:nvSpPr>
          <p:cNvPr id="3" name="Segnaposto contenuto 2">
            <a:extLst>
              <a:ext uri="{FF2B5EF4-FFF2-40B4-BE49-F238E27FC236}">
                <a16:creationId xmlns:a16="http://schemas.microsoft.com/office/drawing/2014/main" id="{683F2225-EA1B-499A-851C-B6548D52AEF9}"/>
              </a:ext>
            </a:extLst>
          </p:cNvPr>
          <p:cNvSpPr>
            <a:spLocks noGrp="1"/>
          </p:cNvSpPr>
          <p:nvPr>
            <p:ph idx="1"/>
          </p:nvPr>
        </p:nvSpPr>
        <p:spPr/>
        <p:txBody>
          <a:bodyPr>
            <a:normAutofit fontScale="92500" lnSpcReduction="20000"/>
          </a:bodyPr>
          <a:lstStyle/>
          <a:p>
            <a:r>
              <a:rPr lang="it-IT" dirty="0"/>
              <a:t>serve a scorrere in orizzontale l’albero del DOM assegnando le regole CSS agli elementi che si trovano allo stesso livello di un altro elemento</a:t>
            </a:r>
          </a:p>
          <a:p>
            <a:r>
              <a:rPr lang="it-IT" dirty="0"/>
              <a:t>consente di assegnare uno stile all’elemento fratello immediatamente adiacente</a:t>
            </a:r>
          </a:p>
          <a:p>
            <a:endParaRPr lang="it-IT" dirty="0"/>
          </a:p>
          <a:p>
            <a:r>
              <a:rPr lang="it-IT" dirty="0"/>
              <a:t>&lt;div&gt; </a:t>
            </a:r>
          </a:p>
          <a:p>
            <a:r>
              <a:rPr lang="it-IT" dirty="0"/>
              <a:t>  &lt;h1&gt;1. Questo è il titolo principale.&lt;/h1&gt;</a:t>
            </a:r>
          </a:p>
          <a:p>
            <a:r>
              <a:rPr lang="it-IT" dirty="0"/>
              <a:t>  &lt;h2&gt;1.1 Questo è il primo sottotitolo.&lt;/h2&gt;</a:t>
            </a:r>
          </a:p>
          <a:p>
            <a:r>
              <a:rPr lang="it-IT" dirty="0"/>
              <a:t>  &lt;p&gt;...&lt;/p&gt;</a:t>
            </a:r>
          </a:p>
          <a:p>
            <a:r>
              <a:rPr lang="it-IT" dirty="0"/>
              <a:t>  &lt;h2&gt;1.2 Questo è il secondo sottotitolo.&lt;/h2&gt;</a:t>
            </a:r>
          </a:p>
          <a:p>
            <a:r>
              <a:rPr lang="it-IT" dirty="0"/>
              <a:t>  &lt;p&gt;...&lt;/p&gt;</a:t>
            </a:r>
          </a:p>
          <a:p>
            <a:r>
              <a:rPr lang="it-IT" dirty="0"/>
              <a:t>&lt;/div&gt;</a:t>
            </a:r>
          </a:p>
          <a:p>
            <a:endParaRPr lang="it-IT" dirty="0"/>
          </a:p>
          <a:p>
            <a:r>
              <a:rPr lang="it-IT" dirty="0"/>
              <a:t>Applicando la seguente regola</a:t>
            </a:r>
          </a:p>
          <a:p>
            <a:endParaRPr lang="it-IT" dirty="0"/>
          </a:p>
          <a:p>
            <a:r>
              <a:rPr lang="it-IT" dirty="0"/>
              <a:t>h1 + h2 {color: red; text-</a:t>
            </a:r>
            <a:r>
              <a:rPr lang="it-IT" dirty="0" err="1"/>
              <a:t>decoration</a:t>
            </a:r>
            <a:r>
              <a:rPr lang="it-IT" dirty="0"/>
              <a:t>: </a:t>
            </a:r>
            <a:r>
              <a:rPr lang="it-IT" dirty="0" err="1"/>
              <a:t>underline</a:t>
            </a:r>
            <a:r>
              <a:rPr lang="it-IT" dirty="0"/>
              <a:t>}</a:t>
            </a:r>
          </a:p>
          <a:p>
            <a:r>
              <a:rPr lang="it-IT" dirty="0">
                <a:highlight>
                  <a:srgbClr val="FFFF00"/>
                </a:highlight>
              </a:rPr>
              <a:t>verrà selezionato solo il primo &lt;h2&gt; dato che è immediatamente adiacente al tag </a:t>
            </a:r>
            <a:r>
              <a:rPr lang="it-IT" dirty="0"/>
              <a:t>&lt;h1&gt;. </a:t>
            </a:r>
          </a:p>
        </p:txBody>
      </p:sp>
    </p:spTree>
    <p:extLst>
      <p:ext uri="{BB962C8B-B14F-4D97-AF65-F5344CB8AC3E}">
        <p14:creationId xmlns:p14="http://schemas.microsoft.com/office/powerpoint/2010/main" val="77420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934922-1B3E-48AA-A8E1-3A3C4708BB46}"/>
              </a:ext>
            </a:extLst>
          </p:cNvPr>
          <p:cNvSpPr>
            <a:spLocks noGrp="1"/>
          </p:cNvSpPr>
          <p:nvPr>
            <p:ph type="title"/>
          </p:nvPr>
        </p:nvSpPr>
        <p:spPr/>
        <p:txBody>
          <a:bodyPr/>
          <a:lstStyle/>
          <a:p>
            <a:r>
              <a:rPr lang="it-IT" dirty="0"/>
              <a:t>Selettore generale di fratelli</a:t>
            </a:r>
          </a:p>
        </p:txBody>
      </p:sp>
      <p:sp>
        <p:nvSpPr>
          <p:cNvPr id="3" name="Segnaposto contenuto 2">
            <a:extLst>
              <a:ext uri="{FF2B5EF4-FFF2-40B4-BE49-F238E27FC236}">
                <a16:creationId xmlns:a16="http://schemas.microsoft.com/office/drawing/2014/main" id="{99245DFC-EC28-4E8D-93F4-D5BCA1FB8105}"/>
              </a:ext>
            </a:extLst>
          </p:cNvPr>
          <p:cNvSpPr>
            <a:spLocks noGrp="1"/>
          </p:cNvSpPr>
          <p:nvPr>
            <p:ph idx="1"/>
          </p:nvPr>
        </p:nvSpPr>
        <p:spPr/>
        <p:txBody>
          <a:bodyPr>
            <a:normAutofit fontScale="92500" lnSpcReduction="20000"/>
          </a:bodyPr>
          <a:lstStyle/>
          <a:p>
            <a:r>
              <a:rPr lang="it-IT" dirty="0"/>
              <a:t>(~) è una generalizzazione di quello visto in precedenza. Esso assegna uno stile a tutti gli elementi che sono fratelli </a:t>
            </a:r>
            <a:r>
              <a:rPr lang="it-IT" b="1" dirty="0"/>
              <a:t>ALT+126</a:t>
            </a:r>
          </a:p>
          <a:p>
            <a:endParaRPr lang="it-IT" dirty="0"/>
          </a:p>
          <a:p>
            <a:r>
              <a:rPr lang="it-IT" dirty="0"/>
              <a:t>&lt;div&gt; </a:t>
            </a:r>
          </a:p>
          <a:p>
            <a:r>
              <a:rPr lang="it-IT" dirty="0"/>
              <a:t>  &lt;h1&gt;1. Questo è il titolo principale.&lt;/h1&gt;</a:t>
            </a:r>
          </a:p>
          <a:p>
            <a:r>
              <a:rPr lang="it-IT" dirty="0"/>
              <a:t>  &lt;h2&gt;1.1 Questo è il primo sottotitolo.&lt;/h2&gt;</a:t>
            </a:r>
          </a:p>
          <a:p>
            <a:r>
              <a:rPr lang="it-IT" dirty="0"/>
              <a:t>  &lt;p&gt;...&lt;/p&gt;</a:t>
            </a:r>
          </a:p>
          <a:p>
            <a:r>
              <a:rPr lang="it-IT" dirty="0"/>
              <a:t>  &lt;h2&gt;1.2 Questo è il secondo sottotitolo.&lt;/h2&gt;</a:t>
            </a:r>
          </a:p>
          <a:p>
            <a:r>
              <a:rPr lang="it-IT" dirty="0"/>
              <a:t>  &lt;p&gt;...&lt;/p&gt;</a:t>
            </a:r>
          </a:p>
          <a:p>
            <a:r>
              <a:rPr lang="it-IT" dirty="0"/>
              <a:t>&lt;/div&gt;</a:t>
            </a:r>
          </a:p>
          <a:p>
            <a:endParaRPr lang="it-IT" dirty="0"/>
          </a:p>
          <a:p>
            <a:r>
              <a:rPr lang="it-IT" dirty="0"/>
              <a:t>e applicando il codice CSS seguente</a:t>
            </a:r>
          </a:p>
          <a:p>
            <a:endParaRPr lang="it-IT" dirty="0"/>
          </a:p>
          <a:p>
            <a:r>
              <a:rPr lang="it-IT" dirty="0"/>
              <a:t>h1 ~ h2 {color: red; text-</a:t>
            </a:r>
            <a:r>
              <a:rPr lang="it-IT" dirty="0" err="1"/>
              <a:t>decoration</a:t>
            </a:r>
            <a:r>
              <a:rPr lang="it-IT" dirty="0"/>
              <a:t>: </a:t>
            </a:r>
            <a:r>
              <a:rPr lang="it-IT" dirty="0" err="1"/>
              <a:t>underline</a:t>
            </a:r>
            <a:r>
              <a:rPr lang="it-IT" dirty="0"/>
              <a:t>}</a:t>
            </a:r>
          </a:p>
          <a:p>
            <a:r>
              <a:rPr lang="it-IT" dirty="0">
                <a:highlight>
                  <a:srgbClr val="FFFF00"/>
                </a:highlight>
              </a:rPr>
              <a:t>andremo a selezionare tutti gli elementi &lt;h2&gt; dello stesso livello di &lt;h1&gt; indipendentemente dalla posizione che occupano.</a:t>
            </a:r>
          </a:p>
          <a:p>
            <a:r>
              <a:rPr lang="it-IT" b="1" dirty="0">
                <a:highlight>
                  <a:srgbClr val="FFFF00"/>
                </a:highlight>
              </a:rPr>
              <a:t>(DEVONO ESSERE FRATELLI E SUCCESSORI)</a:t>
            </a:r>
          </a:p>
        </p:txBody>
      </p:sp>
    </p:spTree>
    <p:extLst>
      <p:ext uri="{BB962C8B-B14F-4D97-AF65-F5344CB8AC3E}">
        <p14:creationId xmlns:p14="http://schemas.microsoft.com/office/powerpoint/2010/main" val="1262666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61A0FA-DC5B-48FF-AF82-B9E158142253}"/>
              </a:ext>
            </a:extLst>
          </p:cNvPr>
          <p:cNvSpPr>
            <a:spLocks noGrp="1"/>
          </p:cNvSpPr>
          <p:nvPr>
            <p:ph type="title"/>
          </p:nvPr>
        </p:nvSpPr>
        <p:spPr/>
        <p:txBody>
          <a:bodyPr/>
          <a:lstStyle/>
          <a:p>
            <a:r>
              <a:rPr lang="it-IT" dirty="0"/>
              <a:t>esempio completo</a:t>
            </a:r>
          </a:p>
        </p:txBody>
      </p:sp>
      <p:sp>
        <p:nvSpPr>
          <p:cNvPr id="4" name="Rettangolo 3">
            <a:extLst>
              <a:ext uri="{FF2B5EF4-FFF2-40B4-BE49-F238E27FC236}">
                <a16:creationId xmlns:a16="http://schemas.microsoft.com/office/drawing/2014/main" id="{EB43AF08-A6D6-48F5-AEC7-D867EFEDB59F}"/>
              </a:ext>
            </a:extLst>
          </p:cNvPr>
          <p:cNvSpPr/>
          <p:nvPr/>
        </p:nvSpPr>
        <p:spPr>
          <a:xfrm>
            <a:off x="457200" y="1417638"/>
            <a:ext cx="4536504" cy="2677656"/>
          </a:xfrm>
          <a:prstGeom prst="rect">
            <a:avLst/>
          </a:prstGeom>
        </p:spPr>
        <p:txBody>
          <a:bodyPr wrap="square">
            <a:spAutoFit/>
          </a:bodyPr>
          <a:lstStyle/>
          <a:p>
            <a:r>
              <a:rPr lang="it-IT" sz="1400" dirty="0">
                <a:solidFill>
                  <a:srgbClr val="7A3E9D"/>
                </a:solidFill>
                <a:latin typeface="Consolas" panose="020B0609020204030204" pitchFamily="49" charset="0"/>
              </a:rPr>
              <a:t>div</a:t>
            </a: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id1</a:t>
            </a:r>
            <a:r>
              <a:rPr lang="it-IT" sz="1400" dirty="0">
                <a:solidFill>
                  <a:srgbClr val="777777"/>
                </a:solidFill>
                <a:latin typeface="Consolas" panose="020B0609020204030204" pitchFamily="49" charset="0"/>
              </a:rPr>
              <a:t>{</a:t>
            </a:r>
            <a:r>
              <a:rPr lang="it-IT" sz="1400" dirty="0">
                <a:solidFill>
                  <a:srgbClr val="AB6526"/>
                </a:solidFill>
                <a:latin typeface="Consolas" panose="020B0609020204030204" pitchFamily="49" charset="0"/>
              </a:rPr>
              <a:t>background-color</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dff70c</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i="1" dirty="0">
                <a:solidFill>
                  <a:srgbClr val="AAAAAA"/>
                </a:solidFill>
                <a:latin typeface="Consolas" panose="020B0609020204030204" pitchFamily="49" charset="0"/>
              </a:rPr>
              <a:t>/*p id id1*/</a:t>
            </a:r>
            <a:endParaRPr lang="it-IT" sz="1400" dirty="0">
              <a:solidFill>
                <a:srgbClr val="333333"/>
              </a:solidFill>
              <a:latin typeface="Consolas" panose="020B0609020204030204" pitchFamily="49" charset="0"/>
            </a:endParaRPr>
          </a:p>
          <a:p>
            <a:r>
              <a:rPr lang="it-IT" sz="1400" dirty="0">
                <a:solidFill>
                  <a:srgbClr val="7A3E9D"/>
                </a:solidFill>
                <a:latin typeface="Consolas" panose="020B0609020204030204" pitchFamily="49" charset="0"/>
              </a:rPr>
              <a:t>div</a:t>
            </a: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id1 </a:t>
            </a:r>
            <a:r>
              <a:rPr lang="it-IT" sz="1400" dirty="0">
                <a:solidFill>
                  <a:srgbClr val="777777"/>
                </a:solidFill>
                <a:latin typeface="Consolas" panose="020B0609020204030204" pitchFamily="49" charset="0"/>
              </a:rPr>
              <a:t>+</a:t>
            </a:r>
            <a:r>
              <a:rPr lang="it-IT" sz="1400" dirty="0">
                <a:solidFill>
                  <a:srgbClr val="7A3E9D"/>
                </a:solidFill>
                <a:latin typeface="Consolas" panose="020B0609020204030204" pitchFamily="49" charset="0"/>
              </a:rPr>
              <a:t> p</a:t>
            </a:r>
            <a:r>
              <a:rPr lang="it-IT" sz="1400" dirty="0">
                <a:solidFill>
                  <a:srgbClr val="777777"/>
                </a:solidFill>
                <a:latin typeface="Consolas" panose="020B0609020204030204" pitchFamily="49" charset="0"/>
              </a:rPr>
              <a:t>{</a:t>
            </a:r>
            <a:r>
              <a:rPr lang="it-IT" sz="1400" dirty="0">
                <a:solidFill>
                  <a:srgbClr val="AB6526"/>
                </a:solidFill>
                <a:latin typeface="Consolas" panose="020B0609020204030204" pitchFamily="49" charset="0"/>
              </a:rPr>
              <a:t>background-color</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0ec0c0 </a:t>
            </a:r>
            <a:r>
              <a:rPr lang="it-IT" sz="1400" b="1" dirty="0">
                <a:solidFill>
                  <a:srgbClr val="4B83CD"/>
                </a:solidFill>
                <a:latin typeface="Consolas" panose="020B0609020204030204" pitchFamily="49" charset="0"/>
              </a:rPr>
              <a:t>!</a:t>
            </a:r>
            <a:r>
              <a:rPr lang="it-IT" sz="1400" b="1" dirty="0" err="1">
                <a:solidFill>
                  <a:srgbClr val="4B83CD"/>
                </a:solidFill>
                <a:latin typeface="Consolas" panose="020B0609020204030204" pitchFamily="49" charset="0"/>
              </a:rPr>
              <a:t>important</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i="1" dirty="0">
                <a:solidFill>
                  <a:srgbClr val="AAAAAA"/>
                </a:solidFill>
                <a:latin typeface="Consolas" panose="020B0609020204030204" pitchFamily="49" charset="0"/>
              </a:rPr>
              <a:t>/*p fratello diretto di id id1*/</a:t>
            </a:r>
            <a:endParaRPr lang="it-IT" sz="1400" dirty="0">
              <a:solidFill>
                <a:srgbClr val="333333"/>
              </a:solidFill>
              <a:latin typeface="Consolas" panose="020B0609020204030204" pitchFamily="49" charset="0"/>
            </a:endParaRPr>
          </a:p>
          <a:p>
            <a:r>
              <a:rPr lang="it-IT" sz="1400" dirty="0">
                <a:solidFill>
                  <a:srgbClr val="7A3E9D"/>
                </a:solidFill>
                <a:latin typeface="Consolas" panose="020B0609020204030204" pitchFamily="49" charset="0"/>
              </a:rPr>
              <a:t>div</a:t>
            </a: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id1 </a:t>
            </a:r>
            <a:r>
              <a:rPr lang="it-IT" sz="1400" dirty="0">
                <a:solidFill>
                  <a:srgbClr val="777777"/>
                </a:solidFill>
                <a:latin typeface="Consolas" panose="020B0609020204030204" pitchFamily="49" charset="0"/>
              </a:rPr>
              <a:t>&gt;</a:t>
            </a:r>
            <a:r>
              <a:rPr lang="it-IT" sz="1400" dirty="0">
                <a:solidFill>
                  <a:srgbClr val="7A3E9D"/>
                </a:solidFill>
                <a:latin typeface="Consolas" panose="020B0609020204030204" pitchFamily="49" charset="0"/>
              </a:rPr>
              <a:t> p</a:t>
            </a:r>
            <a:r>
              <a:rPr lang="it-IT" sz="1400" dirty="0">
                <a:solidFill>
                  <a:srgbClr val="777777"/>
                </a:solidFill>
                <a:latin typeface="Consolas" panose="020B0609020204030204" pitchFamily="49" charset="0"/>
              </a:rPr>
              <a:t>{</a:t>
            </a:r>
            <a:r>
              <a:rPr lang="it-IT" sz="1400" dirty="0">
                <a:solidFill>
                  <a:srgbClr val="AB6526"/>
                </a:solidFill>
                <a:latin typeface="Consolas" panose="020B0609020204030204" pitchFamily="49" charset="0"/>
              </a:rPr>
              <a:t>background-color</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0b9722</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i="1" dirty="0">
                <a:solidFill>
                  <a:srgbClr val="AAAAAA"/>
                </a:solidFill>
                <a:latin typeface="Consolas" panose="020B0609020204030204" pitchFamily="49" charset="0"/>
              </a:rPr>
              <a:t>/*p figli di id id1*/</a:t>
            </a:r>
            <a:endParaRPr lang="it-IT" sz="1400" dirty="0">
              <a:solidFill>
                <a:srgbClr val="333333"/>
              </a:solidFill>
              <a:latin typeface="Consolas" panose="020B0609020204030204" pitchFamily="49" charset="0"/>
            </a:endParaRPr>
          </a:p>
          <a:p>
            <a:r>
              <a:rPr lang="it-IT" sz="1400" dirty="0">
                <a:solidFill>
                  <a:srgbClr val="7A3E9D"/>
                </a:solidFill>
                <a:latin typeface="Consolas" panose="020B0609020204030204" pitchFamily="49" charset="0"/>
              </a:rPr>
              <a:t>div</a:t>
            </a: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id1 </a:t>
            </a:r>
            <a:r>
              <a:rPr lang="it-IT" sz="1400" dirty="0">
                <a:solidFill>
                  <a:srgbClr val="777777"/>
                </a:solidFill>
                <a:latin typeface="Consolas" panose="020B0609020204030204" pitchFamily="49" charset="0"/>
              </a:rPr>
              <a:t>~</a:t>
            </a:r>
            <a:r>
              <a:rPr lang="it-IT" sz="1400" dirty="0">
                <a:solidFill>
                  <a:srgbClr val="7A3E9D"/>
                </a:solidFill>
                <a:latin typeface="Consolas" panose="020B0609020204030204" pitchFamily="49" charset="0"/>
              </a:rPr>
              <a:t> p</a:t>
            </a:r>
            <a:r>
              <a:rPr lang="it-IT" sz="1400" dirty="0">
                <a:solidFill>
                  <a:srgbClr val="777777"/>
                </a:solidFill>
                <a:latin typeface="Consolas" panose="020B0609020204030204" pitchFamily="49" charset="0"/>
              </a:rPr>
              <a:t>{</a:t>
            </a:r>
            <a:r>
              <a:rPr lang="it-IT" sz="1400" dirty="0">
                <a:solidFill>
                  <a:srgbClr val="AB6526"/>
                </a:solidFill>
                <a:latin typeface="Consolas" panose="020B0609020204030204" pitchFamily="49" charset="0"/>
              </a:rPr>
              <a:t>background-color</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29f30e</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i="1" dirty="0">
                <a:solidFill>
                  <a:srgbClr val="AAAAAA"/>
                </a:solidFill>
                <a:latin typeface="Consolas" panose="020B0609020204030204" pitchFamily="49" charset="0"/>
              </a:rPr>
              <a:t>/*p fratello di id id1*/</a:t>
            </a:r>
            <a:endParaRPr lang="it-IT" sz="1400" dirty="0">
              <a:solidFill>
                <a:srgbClr val="333333"/>
              </a:solidFill>
              <a:latin typeface="Consolas" panose="020B0609020204030204" pitchFamily="49" charset="0"/>
            </a:endParaRPr>
          </a:p>
          <a:p>
            <a:r>
              <a:rPr lang="it-IT" sz="1400" dirty="0">
                <a:solidFill>
                  <a:srgbClr val="7A3E9D"/>
                </a:solidFill>
                <a:latin typeface="Consolas" panose="020B0609020204030204" pitchFamily="49" charset="0"/>
              </a:rPr>
              <a:t>div</a:t>
            </a:r>
            <a:r>
              <a:rPr lang="it-IT" sz="1400" dirty="0">
                <a:solidFill>
                  <a:srgbClr val="AB6526"/>
                </a:solidFill>
                <a:latin typeface="Consolas" panose="020B0609020204030204" pitchFamily="49" charset="0"/>
              </a:rPr>
              <a:t>#</a:t>
            </a:r>
            <a:r>
              <a:rPr lang="it-IT" sz="1400" dirty="0">
                <a:solidFill>
                  <a:srgbClr val="7A3E9D"/>
                </a:solidFill>
                <a:latin typeface="Consolas" panose="020B0609020204030204" pitchFamily="49" charset="0"/>
              </a:rPr>
              <a:t>id1 p</a:t>
            </a:r>
            <a:r>
              <a:rPr lang="it-IT" sz="1400" dirty="0">
                <a:solidFill>
                  <a:srgbClr val="777777"/>
                </a:solidFill>
                <a:latin typeface="Consolas" panose="020B0609020204030204" pitchFamily="49" charset="0"/>
              </a:rPr>
              <a:t>{</a:t>
            </a:r>
            <a:r>
              <a:rPr lang="it-IT" sz="1400" dirty="0">
                <a:solidFill>
                  <a:srgbClr val="AB6526"/>
                </a:solidFill>
                <a:latin typeface="Consolas" panose="020B0609020204030204" pitchFamily="49" charset="0"/>
              </a:rPr>
              <a:t>background-color</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f30ec1</a:t>
            </a:r>
            <a:r>
              <a:rPr lang="it-IT" sz="1400" dirty="0">
                <a:solidFill>
                  <a:srgbClr val="777777"/>
                </a:solidFill>
                <a:latin typeface="Consolas" panose="020B0609020204030204" pitchFamily="49" charset="0"/>
              </a:rPr>
              <a:t>;}</a:t>
            </a:r>
            <a:r>
              <a:rPr lang="it-IT" sz="1400" dirty="0">
                <a:solidFill>
                  <a:srgbClr val="333333"/>
                </a:solidFill>
                <a:latin typeface="Consolas" panose="020B0609020204030204" pitchFamily="49" charset="0"/>
              </a:rPr>
              <a:t> </a:t>
            </a:r>
            <a:r>
              <a:rPr lang="it-IT" sz="1400" i="1" dirty="0">
                <a:solidFill>
                  <a:srgbClr val="AAAAAA"/>
                </a:solidFill>
                <a:latin typeface="Consolas" panose="020B0609020204030204" pitchFamily="49" charset="0"/>
              </a:rPr>
              <a:t>/*p discendenti (figli, nipoti ecc..) di id id1*/</a:t>
            </a:r>
            <a:endParaRPr lang="it-IT" sz="1400" b="0" dirty="0">
              <a:solidFill>
                <a:srgbClr val="333333"/>
              </a:solidFill>
              <a:effectLst/>
              <a:latin typeface="Consolas" panose="020B0609020204030204" pitchFamily="49" charset="0"/>
            </a:endParaRPr>
          </a:p>
        </p:txBody>
      </p:sp>
      <p:sp>
        <p:nvSpPr>
          <p:cNvPr id="5" name="Rettangolo 4">
            <a:extLst>
              <a:ext uri="{FF2B5EF4-FFF2-40B4-BE49-F238E27FC236}">
                <a16:creationId xmlns:a16="http://schemas.microsoft.com/office/drawing/2014/main" id="{2C2CEE0C-296A-40DD-B7E5-35483BF50251}"/>
              </a:ext>
            </a:extLst>
          </p:cNvPr>
          <p:cNvSpPr/>
          <p:nvPr/>
        </p:nvSpPr>
        <p:spPr>
          <a:xfrm>
            <a:off x="396017" y="4365104"/>
            <a:ext cx="4572000" cy="2246769"/>
          </a:xfrm>
          <a:prstGeom prst="rect">
            <a:avLst/>
          </a:prstGeom>
        </p:spPr>
        <p:txBody>
          <a:bodyPr>
            <a:spAutoFit/>
          </a:bodyPr>
          <a:lstStyle/>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div</a:t>
            </a:r>
            <a:r>
              <a:rPr lang="it-IT" sz="1400" dirty="0">
                <a:solidFill>
                  <a:srgbClr val="91B3E0"/>
                </a:solidFill>
                <a:latin typeface="Consolas" panose="020B0609020204030204" pitchFamily="49" charset="0"/>
              </a:rPr>
              <a:t> </a:t>
            </a:r>
            <a:r>
              <a:rPr lang="it-IT" sz="1400" i="1" dirty="0">
                <a:solidFill>
                  <a:srgbClr val="91B3E0"/>
                </a:solidFill>
                <a:latin typeface="Consolas" panose="020B0609020204030204" pitchFamily="49" charset="0"/>
              </a:rPr>
              <a:t>id</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id1</a:t>
            </a:r>
            <a:r>
              <a:rPr lang="it-IT" sz="1400" dirty="0">
                <a:solidFill>
                  <a:srgbClr val="777777"/>
                </a:solidFill>
                <a:latin typeface="Consolas" panose="020B0609020204030204" pitchFamily="49" charset="0"/>
              </a:rPr>
              <a:t>"</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p1</a:t>
            </a: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figlio di p1</a:t>
            </a: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nipote di p1</a:t>
            </a: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pronipote di p1</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2 figlio di p1</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div</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fratello di p1</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fratello di p1</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180273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61A0FA-DC5B-48FF-AF82-B9E158142253}"/>
              </a:ext>
            </a:extLst>
          </p:cNvPr>
          <p:cNvSpPr>
            <a:spLocks noGrp="1"/>
          </p:cNvSpPr>
          <p:nvPr>
            <p:ph type="title"/>
          </p:nvPr>
        </p:nvSpPr>
        <p:spPr/>
        <p:txBody>
          <a:bodyPr/>
          <a:lstStyle/>
          <a:p>
            <a:r>
              <a:rPr lang="it-IT" dirty="0"/>
              <a:t>esempio completo 2</a:t>
            </a:r>
          </a:p>
        </p:txBody>
      </p:sp>
      <p:sp>
        <p:nvSpPr>
          <p:cNvPr id="3" name="Rettangolo 2">
            <a:extLst>
              <a:ext uri="{FF2B5EF4-FFF2-40B4-BE49-F238E27FC236}">
                <a16:creationId xmlns:a16="http://schemas.microsoft.com/office/drawing/2014/main" id="{804FF3E7-2CFB-46F6-B3DB-B9A5A23142F8}"/>
              </a:ext>
            </a:extLst>
          </p:cNvPr>
          <p:cNvSpPr/>
          <p:nvPr/>
        </p:nvSpPr>
        <p:spPr>
          <a:xfrm>
            <a:off x="4572000" y="1449399"/>
            <a:ext cx="4572000" cy="3139321"/>
          </a:xfrm>
          <a:prstGeom prst="rect">
            <a:avLst/>
          </a:prstGeom>
        </p:spPr>
        <p:txBody>
          <a:bodyPr>
            <a:spAutoFit/>
          </a:bodyPr>
          <a:lstStyle/>
          <a:p>
            <a:r>
              <a:rPr lang="it-IT" dirty="0">
                <a:solidFill>
                  <a:srgbClr val="7A3E9D"/>
                </a:solidFill>
                <a:latin typeface="Consolas" panose="020B0609020204030204" pitchFamily="49" charset="0"/>
              </a:rPr>
              <a:t>body</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margin</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a:t>
            </a:r>
            <a:r>
              <a:rPr lang="it-IT" dirty="0">
                <a:solidFill>
                  <a:srgbClr val="448C27"/>
                </a:solidFill>
                <a:latin typeface="Consolas" panose="020B0609020204030204" pitchFamily="49" charset="0"/>
              </a:rPr>
              <a:t> </a:t>
            </a:r>
            <a:r>
              <a:rPr lang="it-IT" dirty="0">
                <a:solidFill>
                  <a:srgbClr val="AB6526"/>
                </a:solidFill>
                <a:latin typeface="Consolas" panose="020B0609020204030204" pitchFamily="49" charset="0"/>
              </a:rPr>
              <a:t>10</a:t>
            </a:r>
            <a:r>
              <a:rPr lang="it-IT" dirty="0">
                <a:solidFill>
                  <a:srgbClr val="4B83CD"/>
                </a:solidFill>
                <a:latin typeface="Consolas" panose="020B0609020204030204" pitchFamily="49" charset="0"/>
              </a:rPr>
              <a:t>%</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A3E9D"/>
                </a:solidFill>
                <a:latin typeface="Consolas" panose="020B0609020204030204" pitchFamily="49" charset="0"/>
              </a:rPr>
              <a:t>p</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2094b8</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mioid</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4bb820</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miaclasse</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color</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d32828</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err="1">
                <a:solidFill>
                  <a:srgbClr val="7A3E9D"/>
                </a:solidFill>
                <a:latin typeface="Consolas" panose="020B0609020204030204" pitchFamily="49" charset="0"/>
              </a:rPr>
              <a:t>div</a:t>
            </a:r>
            <a:r>
              <a:rPr lang="it-IT" dirty="0" err="1">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miaclasse</a:t>
            </a:r>
            <a:r>
              <a:rPr lang="it-IT" dirty="0">
                <a:solidFill>
                  <a:srgbClr val="7A3E9D"/>
                </a:solidFill>
                <a:latin typeface="Consolas" panose="020B0609020204030204" pitchFamily="49" charset="0"/>
              </a:rPr>
              <a:t> p</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color</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f33e07</a:t>
            </a:r>
            <a:r>
              <a:rPr lang="it-IT" dirty="0">
                <a:solidFill>
                  <a:srgbClr val="777777"/>
                </a:solidFill>
                <a:latin typeface="Consolas" panose="020B0609020204030204" pitchFamily="49" charset="0"/>
              </a:rPr>
              <a:t>}</a:t>
            </a:r>
            <a:r>
              <a:rPr lang="it-IT" i="1" dirty="0">
                <a:solidFill>
                  <a:srgbClr val="AAAAAA"/>
                </a:solidFill>
                <a:latin typeface="Consolas" panose="020B0609020204030204" pitchFamily="49" charset="0"/>
              </a:rPr>
              <a:t>/*discendenti*/</a:t>
            </a:r>
            <a:endParaRPr lang="it-IT" dirty="0">
              <a:solidFill>
                <a:srgbClr val="333333"/>
              </a:solidFill>
              <a:latin typeface="Consolas" panose="020B0609020204030204" pitchFamily="49" charset="0"/>
            </a:endParaRPr>
          </a:p>
          <a:p>
            <a:r>
              <a:rPr lang="it-IT" dirty="0" err="1">
                <a:solidFill>
                  <a:srgbClr val="7A3E9D"/>
                </a:solidFill>
                <a:latin typeface="Consolas" panose="020B0609020204030204" pitchFamily="49" charset="0"/>
              </a:rPr>
              <a:t>div</a:t>
            </a:r>
            <a:r>
              <a:rPr lang="it-IT" dirty="0" err="1">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miaclasse</a:t>
            </a:r>
            <a:r>
              <a:rPr lang="it-IT" dirty="0">
                <a:solidFill>
                  <a:srgbClr val="7A3E9D"/>
                </a:solidFill>
                <a:latin typeface="Consolas" panose="020B0609020204030204" pitchFamily="49" charset="0"/>
              </a:rPr>
              <a:t> </a:t>
            </a:r>
            <a:r>
              <a:rPr lang="it-IT" dirty="0">
                <a:solidFill>
                  <a:srgbClr val="777777"/>
                </a:solidFill>
                <a:latin typeface="Consolas" panose="020B0609020204030204" pitchFamily="49" charset="0"/>
              </a:rPr>
              <a:t>&gt;</a:t>
            </a:r>
            <a:r>
              <a:rPr lang="it-IT" dirty="0">
                <a:solidFill>
                  <a:srgbClr val="7A3E9D"/>
                </a:solidFill>
                <a:latin typeface="Consolas" panose="020B0609020204030204" pitchFamily="49" charset="0"/>
              </a:rPr>
              <a:t> p</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color</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4ff027</a:t>
            </a:r>
            <a:r>
              <a:rPr lang="it-IT" dirty="0">
                <a:solidFill>
                  <a:srgbClr val="777777"/>
                </a:solidFill>
                <a:latin typeface="Consolas" panose="020B0609020204030204" pitchFamily="49" charset="0"/>
              </a:rPr>
              <a:t>}</a:t>
            </a:r>
            <a:r>
              <a:rPr lang="it-IT" i="1" dirty="0">
                <a:solidFill>
                  <a:srgbClr val="AAAAAA"/>
                </a:solidFill>
                <a:latin typeface="Consolas" panose="020B0609020204030204" pitchFamily="49" charset="0"/>
              </a:rPr>
              <a:t>/*figli*/</a:t>
            </a:r>
            <a:r>
              <a:rPr lang="it-IT" dirty="0">
                <a:solidFill>
                  <a:srgbClr val="333333"/>
                </a:solidFill>
                <a:latin typeface="Consolas" panose="020B0609020204030204" pitchFamily="49" charset="0"/>
              </a:rPr>
              <a:t> </a:t>
            </a:r>
          </a:p>
          <a:p>
            <a:r>
              <a:rPr lang="it-IT" dirty="0">
                <a:solidFill>
                  <a:srgbClr val="7A3E9D"/>
                </a:solidFill>
                <a:latin typeface="Consolas" panose="020B0609020204030204" pitchFamily="49" charset="0"/>
              </a:rPr>
              <a:t>h2 </a:t>
            </a:r>
            <a:r>
              <a:rPr lang="it-IT" dirty="0">
                <a:solidFill>
                  <a:srgbClr val="777777"/>
                </a:solidFill>
                <a:latin typeface="Consolas" panose="020B0609020204030204" pitchFamily="49" charset="0"/>
              </a:rPr>
              <a:t>~</a:t>
            </a:r>
            <a:r>
              <a:rPr lang="it-IT" dirty="0">
                <a:solidFill>
                  <a:srgbClr val="7A3E9D"/>
                </a:solidFill>
                <a:latin typeface="Consolas" panose="020B0609020204030204" pitchFamily="49" charset="0"/>
              </a:rPr>
              <a:t> h3</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color</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4ff027</a:t>
            </a:r>
            <a:r>
              <a:rPr lang="it-IT" dirty="0">
                <a:solidFill>
                  <a:srgbClr val="777777"/>
                </a:solidFill>
                <a:latin typeface="Consolas" panose="020B0609020204030204" pitchFamily="49" charset="0"/>
              </a:rPr>
              <a:t>;}</a:t>
            </a:r>
            <a:endParaRPr lang="it-IT" dirty="0">
              <a:solidFill>
                <a:srgbClr val="333333"/>
              </a:solidFill>
              <a:latin typeface="Consolas" panose="020B0609020204030204" pitchFamily="49" charset="0"/>
            </a:endParaRPr>
          </a:p>
          <a:p>
            <a:r>
              <a:rPr lang="it-IT" dirty="0">
                <a:solidFill>
                  <a:srgbClr val="7A3E9D"/>
                </a:solidFill>
                <a:latin typeface="Consolas" panose="020B0609020204030204" pitchFamily="49" charset="0"/>
              </a:rPr>
              <a:t>h2 </a:t>
            </a:r>
            <a:r>
              <a:rPr lang="it-IT" dirty="0">
                <a:solidFill>
                  <a:srgbClr val="777777"/>
                </a:solidFill>
                <a:latin typeface="Consolas" panose="020B0609020204030204" pitchFamily="49" charset="0"/>
              </a:rPr>
              <a:t>+</a:t>
            </a:r>
            <a:r>
              <a:rPr lang="it-IT" dirty="0">
                <a:solidFill>
                  <a:srgbClr val="7A3E9D"/>
                </a:solidFill>
                <a:latin typeface="Consolas" panose="020B0609020204030204" pitchFamily="49" charset="0"/>
              </a:rPr>
              <a:t> h3</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color</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2094b8 </a:t>
            </a:r>
            <a:r>
              <a:rPr lang="it-IT" b="1" dirty="0">
                <a:solidFill>
                  <a:srgbClr val="4B83CD"/>
                </a:solidFill>
                <a:latin typeface="Consolas" panose="020B0609020204030204" pitchFamily="49" charset="0"/>
              </a:rPr>
              <a:t>!</a:t>
            </a:r>
            <a:r>
              <a:rPr lang="it-IT" b="1" dirty="0" err="1">
                <a:solidFill>
                  <a:srgbClr val="4B83CD"/>
                </a:solidFill>
                <a:latin typeface="Consolas" panose="020B0609020204030204" pitchFamily="49" charset="0"/>
              </a:rPr>
              <a:t>important</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
        <p:nvSpPr>
          <p:cNvPr id="6" name="Rettangolo 5">
            <a:extLst>
              <a:ext uri="{FF2B5EF4-FFF2-40B4-BE49-F238E27FC236}">
                <a16:creationId xmlns:a16="http://schemas.microsoft.com/office/drawing/2014/main" id="{FB6D3620-458C-44A0-8B29-66FDBA4CC4C9}"/>
              </a:ext>
            </a:extLst>
          </p:cNvPr>
          <p:cNvSpPr/>
          <p:nvPr/>
        </p:nvSpPr>
        <p:spPr>
          <a:xfrm>
            <a:off x="457200" y="1399342"/>
            <a:ext cx="4572000" cy="4801314"/>
          </a:xfrm>
          <a:prstGeom prst="rect">
            <a:avLst/>
          </a:prstGeom>
        </p:spPr>
        <p:txBody>
          <a:bodyPr>
            <a:spAutoFit/>
          </a:bodyPr>
          <a:lstStyle/>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paragrafo</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id</a:t>
            </a:r>
            <a:r>
              <a:rPr lang="it-IT" dirty="0">
                <a:solidFill>
                  <a:srgbClr val="777777"/>
                </a:solidFill>
                <a:latin typeface="Consolas" panose="020B0609020204030204" pitchFamily="49" charset="0"/>
              </a:rPr>
              <a:t>="</a:t>
            </a:r>
            <a:r>
              <a:rPr lang="it-IT" dirty="0" err="1">
                <a:solidFill>
                  <a:srgbClr val="448C27"/>
                </a:solidFill>
                <a:latin typeface="Consolas" panose="020B0609020204030204" pitchFamily="49" charset="0"/>
              </a:rPr>
              <a:t>miodiv</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test</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class</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err="1">
                <a:solidFill>
                  <a:srgbClr val="448C27"/>
                </a:solidFill>
                <a:latin typeface="Consolas" panose="020B0609020204030204" pitchFamily="49" charset="0"/>
              </a:rPr>
              <a:t>miaclasse</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test</a:t>
            </a: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figlio e discendente</a:t>
            </a:r>
          </a:p>
          <a:p>
            <a:br>
              <a:rPr lang="it-IT" dirty="0">
                <a:solidFill>
                  <a:srgbClr val="333333"/>
                </a:solidFill>
                <a:latin typeface="Consolas" panose="020B0609020204030204" pitchFamily="49" charset="0"/>
              </a:rPr>
            </a:b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class</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cl1</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discendente</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p</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h2</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titolo 2</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h2</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 </a:t>
            </a:r>
            <a:r>
              <a:rPr lang="it-IT" i="1" dirty="0">
                <a:solidFill>
                  <a:srgbClr val="91B3E0"/>
                </a:solidFill>
                <a:latin typeface="Consolas" panose="020B0609020204030204" pitchFamily="49" charset="0"/>
              </a:rPr>
              <a:t>class</a:t>
            </a:r>
            <a:r>
              <a:rPr lang="it-IT" dirty="0">
                <a:solidFill>
                  <a:srgbClr val="91B3E0"/>
                </a:solidFill>
                <a:latin typeface="Consolas" panose="020B0609020204030204" pitchFamily="49" charset="0"/>
              </a:rPr>
              <a:t>=</a:t>
            </a:r>
            <a:r>
              <a:rPr lang="it-IT" dirty="0">
                <a:solidFill>
                  <a:srgbClr val="777777"/>
                </a:solidFill>
                <a:latin typeface="Consolas" panose="020B0609020204030204" pitchFamily="49" charset="0"/>
              </a:rPr>
              <a:t>"</a:t>
            </a:r>
            <a:r>
              <a:rPr lang="it-IT" dirty="0">
                <a:solidFill>
                  <a:srgbClr val="448C27"/>
                </a:solidFill>
                <a:latin typeface="Consolas" panose="020B0609020204030204" pitchFamily="49" charset="0"/>
              </a:rPr>
              <a:t>cl1</a:t>
            </a:r>
            <a:r>
              <a:rPr lang="it-IT" dirty="0">
                <a:solidFill>
                  <a:srgbClr val="777777"/>
                </a:solidFill>
                <a:latin typeface="Consolas" panose="020B0609020204030204" pitchFamily="49" charset="0"/>
              </a:rPr>
              <a:t>"</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h2</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titolo figlio cl1</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h2</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div</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h2</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titolo 3</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h2</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h3</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fratello adiacente</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h3</a:t>
            </a:r>
            <a:r>
              <a:rPr lang="it-IT" dirty="0">
                <a:solidFill>
                  <a:srgbClr val="91B3E0"/>
                </a:solidFill>
                <a:latin typeface="Consolas" panose="020B0609020204030204" pitchFamily="49" charset="0"/>
              </a:rPr>
              <a:t>&gt;</a:t>
            </a:r>
            <a:endParaRPr lang="it-IT" dirty="0">
              <a:solidFill>
                <a:srgbClr val="333333"/>
              </a:solidFill>
              <a:latin typeface="Consolas" panose="020B0609020204030204" pitchFamily="49" charset="0"/>
            </a:endParaRPr>
          </a:p>
          <a:p>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h3</a:t>
            </a:r>
            <a:r>
              <a:rPr lang="it-IT" dirty="0">
                <a:solidFill>
                  <a:srgbClr val="91B3E0"/>
                </a:solidFill>
                <a:latin typeface="Consolas" panose="020B0609020204030204" pitchFamily="49" charset="0"/>
              </a:rPr>
              <a:t>&gt;</a:t>
            </a:r>
            <a:r>
              <a:rPr lang="it-IT" dirty="0">
                <a:solidFill>
                  <a:srgbClr val="333333"/>
                </a:solidFill>
                <a:latin typeface="Consolas" panose="020B0609020204030204" pitchFamily="49" charset="0"/>
              </a:rPr>
              <a:t>fratello </a:t>
            </a:r>
            <a:r>
              <a:rPr lang="it-IT" dirty="0">
                <a:solidFill>
                  <a:srgbClr val="91B3E0"/>
                </a:solidFill>
                <a:latin typeface="Consolas" panose="020B0609020204030204" pitchFamily="49" charset="0"/>
              </a:rPr>
              <a:t>&lt;/</a:t>
            </a:r>
            <a:r>
              <a:rPr lang="it-IT" dirty="0">
                <a:solidFill>
                  <a:srgbClr val="4B83CD"/>
                </a:solidFill>
                <a:latin typeface="Consolas" panose="020B0609020204030204" pitchFamily="49" charset="0"/>
              </a:rPr>
              <a:t>h3</a:t>
            </a:r>
            <a:r>
              <a:rPr lang="it-IT" dirty="0">
                <a:solidFill>
                  <a:srgbClr val="91B3E0"/>
                </a:solidFill>
                <a:latin typeface="Consolas" panose="020B0609020204030204" pitchFamily="49" charset="0"/>
              </a:rPr>
              <a:t>&gt;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635751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406C51-F7A1-4548-B63B-013AA9A70C17}"/>
              </a:ext>
            </a:extLst>
          </p:cNvPr>
          <p:cNvSpPr>
            <a:spLocks noGrp="1"/>
          </p:cNvSpPr>
          <p:nvPr>
            <p:ph type="title"/>
          </p:nvPr>
        </p:nvSpPr>
        <p:spPr/>
        <p:txBody>
          <a:bodyPr/>
          <a:lstStyle/>
          <a:p>
            <a:r>
              <a:rPr lang="it-IT" dirty="0"/>
              <a:t>Selettori di Attributo</a:t>
            </a:r>
          </a:p>
        </p:txBody>
      </p:sp>
      <p:sp>
        <p:nvSpPr>
          <p:cNvPr id="3" name="Segnaposto contenuto 2">
            <a:extLst>
              <a:ext uri="{FF2B5EF4-FFF2-40B4-BE49-F238E27FC236}">
                <a16:creationId xmlns:a16="http://schemas.microsoft.com/office/drawing/2014/main" id="{2E40EE26-A190-4A18-B4C0-F5C19259C1A9}"/>
              </a:ext>
            </a:extLst>
          </p:cNvPr>
          <p:cNvSpPr>
            <a:spLocks noGrp="1"/>
          </p:cNvSpPr>
          <p:nvPr>
            <p:ph sz="half" idx="1"/>
          </p:nvPr>
        </p:nvSpPr>
        <p:spPr/>
        <p:txBody>
          <a:bodyPr>
            <a:normAutofit/>
          </a:bodyPr>
          <a:lstStyle/>
          <a:p>
            <a:r>
              <a:rPr lang="it-IT" sz="1800" dirty="0"/>
              <a:t>consentono di selezionare gli elementi all'interno di una pagina in base ai loro attributi e assegnare così lo stile desiderato</a:t>
            </a:r>
          </a:p>
          <a:p>
            <a:r>
              <a:rPr lang="it-IT" sz="1800" dirty="0"/>
              <a:t>E[</a:t>
            </a:r>
            <a:r>
              <a:rPr lang="it-IT" sz="1800" dirty="0" err="1"/>
              <a:t>attribute</a:t>
            </a:r>
            <a:r>
              <a:rPr lang="it-IT" sz="1800" dirty="0"/>
              <a:t>]</a:t>
            </a:r>
          </a:p>
          <a:p>
            <a:r>
              <a:rPr lang="it-IT" sz="1800" dirty="0"/>
              <a:t>Questo selettore individua tutti gli elementi E che possiedono l'attributo </a:t>
            </a:r>
            <a:r>
              <a:rPr lang="it-IT" sz="1800" dirty="0" err="1"/>
              <a:t>attribute</a:t>
            </a:r>
            <a:r>
              <a:rPr lang="it-IT" sz="1800" dirty="0"/>
              <a:t>, indipendentemente dal contenuto dell'attributo.</a:t>
            </a:r>
          </a:p>
          <a:p>
            <a:r>
              <a:rPr lang="it-IT" sz="1800" dirty="0"/>
              <a:t>a[</a:t>
            </a:r>
            <a:r>
              <a:rPr lang="it-IT" sz="1800" dirty="0" err="1"/>
              <a:t>title</a:t>
            </a:r>
            <a:r>
              <a:rPr lang="it-IT" sz="1800" dirty="0"/>
              <a:t>] {color: blue; text-</a:t>
            </a:r>
            <a:r>
              <a:rPr lang="it-IT" sz="1800" dirty="0" err="1"/>
              <a:t>decoration</a:t>
            </a:r>
            <a:r>
              <a:rPr lang="it-IT" sz="1800" dirty="0"/>
              <a:t>: </a:t>
            </a:r>
            <a:r>
              <a:rPr lang="it-IT" sz="1800" dirty="0" err="1"/>
              <a:t>underline</a:t>
            </a:r>
            <a:r>
              <a:rPr lang="it-IT" sz="1800" dirty="0"/>
              <a:t>}</a:t>
            </a:r>
          </a:p>
          <a:p>
            <a:r>
              <a:rPr lang="it-IT" sz="1800" dirty="0"/>
              <a:t>&lt;a </a:t>
            </a:r>
            <a:r>
              <a:rPr lang="it-IT" sz="1800" dirty="0" err="1"/>
              <a:t>title</a:t>
            </a:r>
            <a:r>
              <a:rPr lang="it-IT" sz="1800" dirty="0"/>
              <a:t>="</a:t>
            </a:r>
            <a:r>
              <a:rPr lang="it-IT" sz="1800" dirty="0" err="1"/>
              <a:t>Lorem</a:t>
            </a:r>
            <a:r>
              <a:rPr lang="it-IT" sz="1800" dirty="0"/>
              <a:t> </a:t>
            </a:r>
            <a:r>
              <a:rPr lang="it-IT" sz="1800" dirty="0" err="1"/>
              <a:t>Ipsum</a:t>
            </a:r>
            <a:r>
              <a:rPr lang="it-IT" sz="1800" dirty="0"/>
              <a:t>" </a:t>
            </a:r>
            <a:r>
              <a:rPr lang="it-IT" sz="1800" dirty="0" err="1"/>
              <a:t>href</a:t>
            </a:r>
            <a:r>
              <a:rPr lang="it-IT" sz="1800" dirty="0"/>
              <a:t>="#"&gt;</a:t>
            </a:r>
            <a:r>
              <a:rPr lang="it-IT" sz="1800" dirty="0" err="1"/>
              <a:t>Lorem</a:t>
            </a:r>
            <a:r>
              <a:rPr lang="it-IT" sz="1800" dirty="0"/>
              <a:t> </a:t>
            </a:r>
            <a:r>
              <a:rPr lang="it-IT" sz="1800" dirty="0" err="1"/>
              <a:t>Ipsum</a:t>
            </a:r>
            <a:r>
              <a:rPr lang="it-IT" sz="1800" dirty="0"/>
              <a:t>&lt;/a&gt;</a:t>
            </a:r>
          </a:p>
          <a:p>
            <a:endParaRPr lang="it-IT" sz="1800" dirty="0"/>
          </a:p>
          <a:p>
            <a:endParaRPr lang="it-IT" sz="1800" dirty="0"/>
          </a:p>
          <a:p>
            <a:endParaRPr lang="it-IT" sz="1800" dirty="0"/>
          </a:p>
          <a:p>
            <a:endParaRPr lang="it-IT" sz="1800" dirty="0"/>
          </a:p>
          <a:p>
            <a:endParaRPr lang="it-IT" sz="1800" dirty="0"/>
          </a:p>
          <a:p>
            <a:endParaRPr lang="it-IT" sz="1800" dirty="0"/>
          </a:p>
          <a:p>
            <a:endParaRPr lang="it-IT" sz="1800" dirty="0"/>
          </a:p>
          <a:p>
            <a:endParaRPr lang="it-IT" sz="1800" dirty="0"/>
          </a:p>
        </p:txBody>
      </p:sp>
      <p:sp>
        <p:nvSpPr>
          <p:cNvPr id="6" name="Segnaposto contenuto 5">
            <a:extLst>
              <a:ext uri="{FF2B5EF4-FFF2-40B4-BE49-F238E27FC236}">
                <a16:creationId xmlns:a16="http://schemas.microsoft.com/office/drawing/2014/main" id="{FA635715-2EC1-4838-8C65-3FAE7682F510}"/>
              </a:ext>
            </a:extLst>
          </p:cNvPr>
          <p:cNvSpPr>
            <a:spLocks noGrp="1"/>
          </p:cNvSpPr>
          <p:nvPr>
            <p:ph sz="half" idx="2"/>
          </p:nvPr>
        </p:nvSpPr>
        <p:spPr/>
        <p:txBody>
          <a:bodyPr/>
          <a:lstStyle/>
          <a:p>
            <a:r>
              <a:rPr lang="it-IT" sz="1600" dirty="0"/>
              <a:t>E[</a:t>
            </a:r>
            <a:r>
              <a:rPr lang="it-IT" sz="1600" dirty="0" err="1"/>
              <a:t>attribute</a:t>
            </a:r>
            <a:r>
              <a:rPr lang="it-IT" sz="1600" dirty="0"/>
              <a:t>=</a:t>
            </a:r>
            <a:r>
              <a:rPr lang="it-IT" sz="1600" dirty="0" err="1"/>
              <a:t>value</a:t>
            </a:r>
            <a:r>
              <a:rPr lang="it-IT" sz="1600" dirty="0"/>
              <a:t>]</a:t>
            </a:r>
          </a:p>
          <a:p>
            <a:r>
              <a:rPr lang="it-IT" sz="1600" dirty="0"/>
              <a:t>Questo selettore individua tutti gli elementi E che possiedono l'attributo </a:t>
            </a:r>
            <a:r>
              <a:rPr lang="it-IT" sz="1600" dirty="0" err="1"/>
              <a:t>attribute</a:t>
            </a:r>
            <a:r>
              <a:rPr lang="it-IT" sz="1600" dirty="0"/>
              <a:t> che al proprio interno contiene il valore </a:t>
            </a:r>
            <a:r>
              <a:rPr lang="it-IT" sz="1600" dirty="0" err="1"/>
              <a:t>value</a:t>
            </a:r>
            <a:endParaRPr lang="it-IT" sz="1600" dirty="0"/>
          </a:p>
          <a:p>
            <a:r>
              <a:rPr lang="it-IT" sz="1600" dirty="0"/>
              <a:t>a[</a:t>
            </a:r>
            <a:r>
              <a:rPr lang="it-IT" sz="1600" dirty="0" err="1"/>
              <a:t>title</a:t>
            </a:r>
            <a:r>
              <a:rPr lang="it-IT" sz="1600" dirty="0"/>
              <a:t>="</a:t>
            </a:r>
            <a:r>
              <a:rPr lang="it-IT" sz="1600" dirty="0" err="1"/>
              <a:t>Lorem</a:t>
            </a:r>
            <a:r>
              <a:rPr lang="it-IT" sz="1600" dirty="0"/>
              <a:t>"] {color: blue; text-</a:t>
            </a:r>
            <a:r>
              <a:rPr lang="it-IT" sz="1600" dirty="0" err="1"/>
              <a:t>decoration</a:t>
            </a:r>
            <a:r>
              <a:rPr lang="it-IT" sz="1600" dirty="0"/>
              <a:t>: </a:t>
            </a:r>
            <a:r>
              <a:rPr lang="it-IT" sz="1600" dirty="0" err="1"/>
              <a:t>underline</a:t>
            </a:r>
            <a:r>
              <a:rPr lang="it-IT" sz="1600" dirty="0"/>
              <a:t>}</a:t>
            </a:r>
          </a:p>
          <a:p>
            <a:r>
              <a:rPr lang="it-IT" sz="1600" dirty="0"/>
              <a:t>&lt;a </a:t>
            </a:r>
            <a:r>
              <a:rPr lang="it-IT" sz="1600" dirty="0" err="1"/>
              <a:t>title</a:t>
            </a:r>
            <a:r>
              <a:rPr lang="it-IT" sz="1600" dirty="0"/>
              <a:t>="</a:t>
            </a:r>
            <a:r>
              <a:rPr lang="it-IT" sz="1600" dirty="0" err="1"/>
              <a:t>Lorem</a:t>
            </a:r>
            <a:r>
              <a:rPr lang="it-IT" sz="1600" dirty="0"/>
              <a:t>" </a:t>
            </a:r>
            <a:r>
              <a:rPr lang="it-IT" sz="1600" dirty="0" err="1"/>
              <a:t>href</a:t>
            </a:r>
            <a:r>
              <a:rPr lang="it-IT" sz="1600" dirty="0"/>
              <a:t>="#"&gt;</a:t>
            </a:r>
            <a:r>
              <a:rPr lang="it-IT" sz="1600" dirty="0" err="1"/>
              <a:t>Lorem</a:t>
            </a:r>
            <a:r>
              <a:rPr lang="it-IT" sz="1600" dirty="0"/>
              <a:t> </a:t>
            </a:r>
            <a:r>
              <a:rPr lang="it-IT" sz="1600" dirty="0" err="1"/>
              <a:t>Ipsum</a:t>
            </a:r>
            <a:r>
              <a:rPr lang="it-IT" sz="1600" dirty="0"/>
              <a:t>&lt;/a&gt;</a:t>
            </a:r>
          </a:p>
          <a:p>
            <a:endParaRPr lang="it-IT" dirty="0"/>
          </a:p>
        </p:txBody>
      </p:sp>
      <p:sp>
        <p:nvSpPr>
          <p:cNvPr id="4" name="Rettangolo 3">
            <a:extLst>
              <a:ext uri="{FF2B5EF4-FFF2-40B4-BE49-F238E27FC236}">
                <a16:creationId xmlns:a16="http://schemas.microsoft.com/office/drawing/2014/main" id="{3F06CF89-C46D-474F-9CA1-416FD90A2B51}"/>
              </a:ext>
            </a:extLst>
          </p:cNvPr>
          <p:cNvSpPr/>
          <p:nvPr/>
        </p:nvSpPr>
        <p:spPr>
          <a:xfrm>
            <a:off x="4452780" y="4402273"/>
            <a:ext cx="4572000" cy="954107"/>
          </a:xfrm>
          <a:prstGeom prst="rect">
            <a:avLst/>
          </a:prstGeom>
        </p:spPr>
        <p:txBody>
          <a:bodyPr>
            <a:spAutoFit/>
          </a:bodyPr>
          <a:lstStyle/>
          <a:p>
            <a:r>
              <a:rPr lang="it-IT" sz="1400" u="sng" dirty="0">
                <a:solidFill>
                  <a:srgbClr val="7A3E9D"/>
                </a:solidFill>
                <a:latin typeface="Consolas" panose="020B0609020204030204" pitchFamily="49" charset="0"/>
              </a:rPr>
              <a:t>h2</a:t>
            </a:r>
            <a:r>
              <a:rPr lang="it-IT" sz="1400" u="sng" dirty="0">
                <a:solidFill>
                  <a:srgbClr val="AB6526"/>
                </a:solidFill>
                <a:latin typeface="Consolas" panose="020B0609020204030204" pitchFamily="49" charset="0"/>
              </a:rPr>
              <a:t>[</a:t>
            </a:r>
            <a:r>
              <a:rPr lang="it-IT" sz="1400" u="sng" dirty="0">
                <a:solidFill>
                  <a:srgbClr val="7A3E9D"/>
                </a:solidFill>
                <a:latin typeface="Consolas" panose="020B0609020204030204" pitchFamily="49" charset="0"/>
              </a:rPr>
              <a:t>data-indirizzo</a:t>
            </a:r>
            <a:r>
              <a:rPr lang="it-IT" sz="1400" u="sng" dirty="0">
                <a:solidFill>
                  <a:srgbClr val="AB6526"/>
                </a:solidFill>
                <a:latin typeface="Consolas" panose="020B0609020204030204" pitchFamily="49" charset="0"/>
              </a:rPr>
              <a:t>]</a:t>
            </a:r>
            <a:r>
              <a:rPr lang="it-IT" sz="1400" u="sng" dirty="0">
                <a:solidFill>
                  <a:srgbClr val="777777"/>
                </a:solidFill>
                <a:latin typeface="Consolas" panose="020B0609020204030204" pitchFamily="49" charset="0"/>
              </a:rPr>
              <a:t>{</a:t>
            </a:r>
            <a:r>
              <a:rPr lang="it-IT" sz="1400" u="sng" dirty="0">
                <a:solidFill>
                  <a:srgbClr val="AB6526"/>
                </a:solidFill>
                <a:latin typeface="Consolas" panose="020B0609020204030204" pitchFamily="49" charset="0"/>
              </a:rPr>
              <a:t>color</a:t>
            </a:r>
            <a:r>
              <a:rPr lang="it-IT" sz="1400" u="sng" dirty="0">
                <a:solidFill>
                  <a:srgbClr val="777777"/>
                </a:solidFill>
                <a:latin typeface="Consolas" panose="020B0609020204030204" pitchFamily="49" charset="0"/>
              </a:rPr>
              <a:t>:#</a:t>
            </a:r>
            <a:r>
              <a:rPr lang="it-IT" sz="1400" u="sng" dirty="0">
                <a:solidFill>
                  <a:srgbClr val="448C27"/>
                </a:solidFill>
                <a:latin typeface="Consolas" panose="020B0609020204030204" pitchFamily="49" charset="0"/>
              </a:rPr>
              <a:t>23197c</a:t>
            </a:r>
            <a:r>
              <a:rPr lang="it-IT" sz="1400" u="sng" dirty="0">
                <a:solidFill>
                  <a:srgbClr val="777777"/>
                </a:solidFill>
                <a:latin typeface="Consolas" panose="020B0609020204030204" pitchFamily="49" charset="0"/>
              </a:rPr>
              <a:t>;}</a:t>
            </a:r>
            <a:endParaRPr lang="it-IT" sz="1400" u="sng" dirty="0">
              <a:solidFill>
                <a:srgbClr val="333333"/>
              </a:solidFill>
              <a:latin typeface="Consolas" panose="020B0609020204030204" pitchFamily="49" charset="0"/>
            </a:endParaRPr>
          </a:p>
          <a:p>
            <a:r>
              <a:rPr lang="it-IT" sz="1400" u="sng" dirty="0">
                <a:solidFill>
                  <a:srgbClr val="7A3E9D"/>
                </a:solidFill>
                <a:latin typeface="Consolas" panose="020B0609020204030204" pitchFamily="49" charset="0"/>
              </a:rPr>
              <a:t>h2</a:t>
            </a:r>
            <a:r>
              <a:rPr lang="it-IT" sz="1400" u="sng" dirty="0">
                <a:solidFill>
                  <a:srgbClr val="AB6526"/>
                </a:solidFill>
                <a:latin typeface="Consolas" panose="020B0609020204030204" pitchFamily="49" charset="0"/>
              </a:rPr>
              <a:t>[</a:t>
            </a:r>
            <a:r>
              <a:rPr lang="it-IT" sz="1400" u="sng" dirty="0">
                <a:solidFill>
                  <a:srgbClr val="7A3E9D"/>
                </a:solidFill>
                <a:latin typeface="Consolas" panose="020B0609020204030204" pitchFamily="49" charset="0"/>
              </a:rPr>
              <a:t>data-indirizzo</a:t>
            </a:r>
            <a:r>
              <a:rPr lang="it-IT" sz="1400" u="sng" dirty="0">
                <a:solidFill>
                  <a:srgbClr val="777777"/>
                </a:solidFill>
                <a:latin typeface="Consolas" panose="020B0609020204030204" pitchFamily="49" charset="0"/>
              </a:rPr>
              <a:t>="</a:t>
            </a:r>
            <a:r>
              <a:rPr lang="it-IT" sz="1400" u="sng" dirty="0">
                <a:solidFill>
                  <a:srgbClr val="448C27"/>
                </a:solidFill>
                <a:latin typeface="Consolas" panose="020B0609020204030204" pitchFamily="49" charset="0"/>
              </a:rPr>
              <a:t>mio</a:t>
            </a:r>
            <a:r>
              <a:rPr lang="it-IT" sz="1400" u="sng" dirty="0">
                <a:solidFill>
                  <a:srgbClr val="777777"/>
                </a:solidFill>
                <a:latin typeface="Consolas" panose="020B0609020204030204" pitchFamily="49" charset="0"/>
              </a:rPr>
              <a:t>"</a:t>
            </a:r>
            <a:r>
              <a:rPr lang="it-IT" sz="1400" u="sng" dirty="0">
                <a:solidFill>
                  <a:srgbClr val="AB6526"/>
                </a:solidFill>
                <a:latin typeface="Consolas" panose="020B0609020204030204" pitchFamily="49" charset="0"/>
              </a:rPr>
              <a:t>]</a:t>
            </a:r>
            <a:r>
              <a:rPr lang="it-IT" sz="1400" u="sng" dirty="0">
                <a:solidFill>
                  <a:srgbClr val="777777"/>
                </a:solidFill>
                <a:latin typeface="Consolas" panose="020B0609020204030204" pitchFamily="49" charset="0"/>
              </a:rPr>
              <a:t>{</a:t>
            </a:r>
            <a:r>
              <a:rPr lang="it-IT" sz="1400" u="sng" dirty="0">
                <a:solidFill>
                  <a:srgbClr val="AB6526"/>
                </a:solidFill>
                <a:latin typeface="Consolas" panose="020B0609020204030204" pitchFamily="49" charset="0"/>
              </a:rPr>
              <a:t>color</a:t>
            </a:r>
            <a:r>
              <a:rPr lang="it-IT" sz="1400" u="sng" dirty="0">
                <a:solidFill>
                  <a:srgbClr val="777777"/>
                </a:solidFill>
                <a:latin typeface="Consolas" panose="020B0609020204030204" pitchFamily="49" charset="0"/>
              </a:rPr>
              <a:t>:#</a:t>
            </a:r>
            <a:r>
              <a:rPr lang="it-IT" sz="1400" u="sng" dirty="0">
                <a:solidFill>
                  <a:srgbClr val="448C27"/>
                </a:solidFill>
                <a:latin typeface="Consolas" panose="020B0609020204030204" pitchFamily="49" charset="0"/>
              </a:rPr>
              <a:t>c4c5b4</a:t>
            </a:r>
            <a:r>
              <a:rPr lang="it-IT" sz="1400" u="sng" dirty="0">
                <a:solidFill>
                  <a:srgbClr val="777777"/>
                </a:solidFill>
                <a:latin typeface="Consolas" panose="020B0609020204030204" pitchFamily="49" charset="0"/>
              </a:rPr>
              <a:t>;}</a:t>
            </a:r>
            <a:endParaRPr lang="it-IT" sz="1400" u="sng" dirty="0">
              <a:solidFill>
                <a:srgbClr val="333333"/>
              </a:solidFill>
              <a:latin typeface="Consolas" panose="020B0609020204030204" pitchFamily="49" charset="0"/>
            </a:endParaRPr>
          </a:p>
          <a:p>
            <a:br>
              <a:rPr lang="it-IT" sz="1400" u="sng" dirty="0">
                <a:solidFill>
                  <a:srgbClr val="333333"/>
                </a:solidFill>
                <a:latin typeface="Consolas" panose="020B0609020204030204" pitchFamily="49" charset="0"/>
              </a:rPr>
            </a:br>
            <a:endParaRPr lang="it-IT" sz="1400" b="0" u="sng" dirty="0">
              <a:solidFill>
                <a:srgbClr val="333333"/>
              </a:solidFill>
              <a:effectLst/>
              <a:latin typeface="Consolas" panose="020B0609020204030204" pitchFamily="49" charset="0"/>
            </a:endParaRPr>
          </a:p>
        </p:txBody>
      </p:sp>
      <p:sp>
        <p:nvSpPr>
          <p:cNvPr id="5" name="Rettangolo 4">
            <a:extLst>
              <a:ext uri="{FF2B5EF4-FFF2-40B4-BE49-F238E27FC236}">
                <a16:creationId xmlns:a16="http://schemas.microsoft.com/office/drawing/2014/main" id="{A30649F8-EDA7-4175-9B8D-7BC96A91B5CE}"/>
              </a:ext>
            </a:extLst>
          </p:cNvPr>
          <p:cNvSpPr/>
          <p:nvPr/>
        </p:nvSpPr>
        <p:spPr>
          <a:xfrm>
            <a:off x="4390759" y="5157192"/>
            <a:ext cx="4572000" cy="523220"/>
          </a:xfrm>
          <a:prstGeom prst="rect">
            <a:avLst/>
          </a:prstGeom>
        </p:spPr>
        <p:txBody>
          <a:bodyPr>
            <a:spAutoFit/>
          </a:bodyPr>
          <a:lstStyle/>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h2</a:t>
            </a:r>
            <a:r>
              <a:rPr lang="it-IT" sz="1400" dirty="0">
                <a:solidFill>
                  <a:srgbClr val="91B3E0"/>
                </a:solidFill>
                <a:latin typeface="Consolas" panose="020B0609020204030204" pitchFamily="49" charset="0"/>
              </a:rPr>
              <a:t> </a:t>
            </a:r>
            <a:r>
              <a:rPr lang="it-IT" sz="1400" i="1" dirty="0">
                <a:solidFill>
                  <a:srgbClr val="91B3E0"/>
                </a:solidFill>
                <a:latin typeface="Consolas" panose="020B0609020204030204" pitchFamily="49" charset="0"/>
              </a:rPr>
              <a:t>data-indirizzo</a:t>
            </a:r>
            <a:r>
              <a:rPr lang="it-IT" sz="1400" dirty="0">
                <a:solidFill>
                  <a:srgbClr val="91B3E0"/>
                </a:solidFill>
                <a:latin typeface="Consolas" panose="020B0609020204030204" pitchFamily="49" charset="0"/>
              </a:rPr>
              <a:t>=</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mio</a:t>
            </a:r>
            <a:r>
              <a:rPr lang="it-IT" sz="1400" dirty="0">
                <a:solidFill>
                  <a:srgbClr val="777777"/>
                </a:solidFill>
                <a:latin typeface="Consolas" panose="020B0609020204030204" pitchFamily="49" charset="0"/>
              </a:rPr>
              <a:t>"</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titolo</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h2</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h2</a:t>
            </a:r>
            <a:r>
              <a:rPr lang="it-IT" sz="1400" dirty="0">
                <a:solidFill>
                  <a:srgbClr val="91B3E0"/>
                </a:solidFill>
                <a:latin typeface="Consolas" panose="020B0609020204030204" pitchFamily="49" charset="0"/>
              </a:rPr>
              <a:t> </a:t>
            </a:r>
            <a:r>
              <a:rPr lang="it-IT" sz="1400" i="1" dirty="0">
                <a:solidFill>
                  <a:srgbClr val="91B3E0"/>
                </a:solidFill>
                <a:latin typeface="Consolas" panose="020B0609020204030204" pitchFamily="49" charset="0"/>
              </a:rPr>
              <a:t>data-indirizzo</a:t>
            </a:r>
            <a:r>
              <a:rPr lang="it-IT" sz="1400" dirty="0">
                <a:solidFill>
                  <a:srgbClr val="91B3E0"/>
                </a:solidFill>
                <a:latin typeface="Consolas" panose="020B0609020204030204" pitchFamily="49" charset="0"/>
              </a:rPr>
              <a:t>=</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no</a:t>
            </a:r>
            <a:r>
              <a:rPr lang="it-IT" sz="1400" dirty="0">
                <a:solidFill>
                  <a:srgbClr val="777777"/>
                </a:solidFill>
                <a:latin typeface="Consolas" panose="020B0609020204030204" pitchFamily="49" charset="0"/>
              </a:rPr>
              <a:t>"</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titolo</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h2</a:t>
            </a:r>
            <a:r>
              <a:rPr lang="it-IT" sz="1400" dirty="0">
                <a:solidFill>
                  <a:srgbClr val="91B3E0"/>
                </a:solidFill>
                <a:latin typeface="Consolas" panose="020B0609020204030204" pitchFamily="49" charset="0"/>
              </a:rPr>
              <a:t>&gt;</a:t>
            </a:r>
            <a:endParaRPr lang="it-IT" sz="1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8370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Pseudo-classi </a:t>
            </a:r>
            <a:r>
              <a:rPr lang="it-IT" sz="4800" b="1" dirty="0"/>
              <a:t>:first-</a:t>
            </a:r>
            <a:r>
              <a:rPr lang="it-IT" sz="4800" b="1" dirty="0" err="1"/>
              <a:t>child</a:t>
            </a:r>
            <a:endParaRPr lang="it-IT" dirty="0"/>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sz="half" idx="1"/>
          </p:nvPr>
        </p:nvSpPr>
        <p:spPr/>
        <p:txBody>
          <a:bodyPr>
            <a:normAutofit fontScale="85000" lnSpcReduction="20000"/>
          </a:bodyPr>
          <a:lstStyle/>
          <a:p>
            <a:endParaRPr lang="it-IT" b="1" dirty="0"/>
          </a:p>
          <a:p>
            <a:r>
              <a:rPr lang="it-IT" b="1" dirty="0"/>
              <a:t>Codice HTML:</a:t>
            </a:r>
            <a:endParaRPr lang="it-IT" dirty="0"/>
          </a:p>
          <a:p>
            <a:r>
              <a:rPr lang="it-IT" dirty="0"/>
              <a:t>&lt;div id="div1"&gt;</a:t>
            </a:r>
            <a:br>
              <a:rPr lang="it-IT" dirty="0"/>
            </a:br>
            <a:r>
              <a:rPr lang="it-IT" dirty="0"/>
              <a:t>&lt;p&gt;Primo paragrafo.....&lt;/p&gt;</a:t>
            </a:r>
            <a:br>
              <a:rPr lang="it-IT" dirty="0"/>
            </a:br>
            <a:r>
              <a:rPr lang="it-IT" dirty="0"/>
              <a:t>&lt;p&gt;Secondo </a:t>
            </a:r>
            <a:r>
              <a:rPr lang="it-IT" dirty="0" err="1"/>
              <a:t>pargrafo</a:t>
            </a:r>
            <a:r>
              <a:rPr lang="it-IT" dirty="0"/>
              <a:t>: nero&lt;/p&gt;</a:t>
            </a:r>
            <a:br>
              <a:rPr lang="it-IT" dirty="0"/>
            </a:br>
            <a:r>
              <a:rPr lang="it-IT" dirty="0"/>
              <a:t>&lt;p&gt;Terzo paragrafo: nero&lt;/p&gt;</a:t>
            </a:r>
            <a:br>
              <a:rPr lang="it-IT" dirty="0"/>
            </a:br>
            <a:r>
              <a:rPr lang="it-IT" dirty="0"/>
              <a:t>&lt;/div&gt;</a:t>
            </a:r>
          </a:p>
          <a:p>
            <a:r>
              <a:rPr lang="it-IT" b="1" dirty="0"/>
              <a:t>Codice CSS:</a:t>
            </a:r>
            <a:endParaRPr lang="it-IT" dirty="0"/>
          </a:p>
          <a:p>
            <a:r>
              <a:rPr lang="it-IT" dirty="0"/>
              <a:t>#div1 {</a:t>
            </a:r>
            <a:br>
              <a:rPr lang="it-IT" dirty="0"/>
            </a:br>
            <a:r>
              <a:rPr lang="it-IT" dirty="0"/>
              <a:t>color: Black;</a:t>
            </a:r>
            <a:br>
              <a:rPr lang="it-IT" dirty="0"/>
            </a:br>
            <a:r>
              <a:rPr lang="it-IT" dirty="0"/>
              <a:t>font : 12px </a:t>
            </a:r>
            <a:r>
              <a:rPr lang="it-IT" dirty="0" err="1"/>
              <a:t>Verdana</a:t>
            </a:r>
            <a:r>
              <a:rPr lang="it-IT" dirty="0"/>
              <a:t>, Geneva, </a:t>
            </a:r>
            <a:r>
              <a:rPr lang="it-IT" dirty="0" err="1"/>
              <a:t>Arial</a:t>
            </a:r>
            <a:r>
              <a:rPr lang="it-IT" dirty="0"/>
              <a:t>, </a:t>
            </a:r>
            <a:r>
              <a:rPr lang="it-IT" dirty="0" err="1"/>
              <a:t>Helvetica</a:t>
            </a:r>
            <a:r>
              <a:rPr lang="it-IT" dirty="0"/>
              <a:t>, sans-</a:t>
            </a:r>
            <a:r>
              <a:rPr lang="it-IT" dirty="0" err="1"/>
              <a:t>serif</a:t>
            </a:r>
            <a:r>
              <a:rPr lang="it-IT" dirty="0"/>
              <a:t>;</a:t>
            </a:r>
            <a:br>
              <a:rPr lang="it-IT" dirty="0"/>
            </a:br>
            <a:r>
              <a:rPr lang="it-IT" dirty="0"/>
              <a:t>}</a:t>
            </a:r>
            <a:br>
              <a:rPr lang="it-IT" dirty="0"/>
            </a:br>
            <a:br>
              <a:rPr lang="it-IT" dirty="0"/>
            </a:br>
            <a:r>
              <a:rPr lang="it-IT" dirty="0"/>
              <a:t>#div1 p:first-child {</a:t>
            </a:r>
            <a:br>
              <a:rPr lang="it-IT" dirty="0"/>
            </a:br>
            <a:r>
              <a:rPr lang="it-IT" dirty="0"/>
              <a:t>color: Red;</a:t>
            </a:r>
            <a:br>
              <a:rPr lang="it-IT" dirty="0"/>
            </a:br>
            <a:r>
              <a:rPr lang="it-IT" dirty="0"/>
              <a:t>font-</a:t>
            </a:r>
            <a:r>
              <a:rPr lang="it-IT" dirty="0" err="1"/>
              <a:t>weight</a:t>
            </a:r>
            <a:r>
              <a:rPr lang="it-IT" dirty="0"/>
              <a:t>: </a:t>
            </a:r>
            <a:r>
              <a:rPr lang="it-IT" dirty="0" err="1"/>
              <a:t>bold</a:t>
            </a:r>
            <a:r>
              <a:rPr lang="it-IT" dirty="0"/>
              <a:t>;</a:t>
            </a:r>
            <a:br>
              <a:rPr lang="it-IT" dirty="0"/>
            </a:br>
            <a:r>
              <a:rPr lang="it-IT" dirty="0"/>
              <a:t>}</a:t>
            </a:r>
          </a:p>
          <a:p>
            <a:r>
              <a:rPr lang="it-IT" b="1" dirty="0"/>
              <a:t>Primo paragrafo: rosso e grassetto </a:t>
            </a:r>
            <a:r>
              <a:rPr lang="it-IT" b="1" dirty="0" err="1"/>
              <a:t>perchè</a:t>
            </a:r>
            <a:r>
              <a:rPr lang="it-IT" b="1" dirty="0"/>
              <a:t> primo elemento figlio di #div1.</a:t>
            </a:r>
          </a:p>
          <a:p>
            <a:r>
              <a:rPr lang="it-IT" dirty="0"/>
              <a:t>Secondo paragrafo: nero</a:t>
            </a:r>
          </a:p>
          <a:p>
            <a:r>
              <a:rPr lang="it-IT" dirty="0"/>
              <a:t>Terzo paragrafo: nero</a:t>
            </a:r>
          </a:p>
          <a:p>
            <a:endParaRPr lang="it-IT" dirty="0"/>
          </a:p>
        </p:txBody>
      </p:sp>
      <p:sp>
        <p:nvSpPr>
          <p:cNvPr id="4" name="Segnaposto contenuto 3">
            <a:extLst>
              <a:ext uri="{FF2B5EF4-FFF2-40B4-BE49-F238E27FC236}">
                <a16:creationId xmlns:a16="http://schemas.microsoft.com/office/drawing/2014/main" id="{993C5C81-82A9-488F-A052-495EBF2D7CF4}"/>
              </a:ext>
            </a:extLst>
          </p:cNvPr>
          <p:cNvSpPr>
            <a:spLocks noGrp="1"/>
          </p:cNvSpPr>
          <p:nvPr>
            <p:ph sz="half" idx="2"/>
          </p:nvPr>
        </p:nvSpPr>
        <p:spPr/>
        <p:txBody>
          <a:bodyPr/>
          <a:lstStyle/>
          <a:p>
            <a:endParaRPr lang="it-IT" dirty="0"/>
          </a:p>
          <a:p>
            <a:endParaRPr lang="it-IT" dirty="0"/>
          </a:p>
          <a:p>
            <a:endParaRPr lang="it-IT" dirty="0"/>
          </a:p>
          <a:p>
            <a:endParaRPr lang="it-IT" dirty="0"/>
          </a:p>
          <a:p>
            <a:r>
              <a:rPr lang="it-IT" dirty="0"/>
              <a:t>importante: inserire </a:t>
            </a:r>
          </a:p>
          <a:p>
            <a:r>
              <a:rPr lang="it-IT" b="1" dirty="0">
                <a:highlight>
                  <a:srgbClr val="FFFF00"/>
                </a:highlight>
              </a:rPr>
              <a:t>contenitore </a:t>
            </a:r>
            <a:r>
              <a:rPr lang="it-IT" b="1" u="sng" dirty="0" err="1">
                <a:highlight>
                  <a:srgbClr val="FFFF00"/>
                </a:highlight>
              </a:rPr>
              <a:t>selettore-figlio</a:t>
            </a:r>
            <a:r>
              <a:rPr lang="it-IT" b="1" dirty="0" err="1">
                <a:highlight>
                  <a:srgbClr val="FFFF00"/>
                </a:highlight>
              </a:rPr>
              <a:t>:first-child</a:t>
            </a:r>
            <a:endParaRPr lang="it-IT" b="1" dirty="0">
              <a:highlight>
                <a:srgbClr val="FFFF00"/>
              </a:highlight>
            </a:endParaRPr>
          </a:p>
        </p:txBody>
      </p:sp>
      <p:sp>
        <p:nvSpPr>
          <p:cNvPr id="5" name="Segnaposto contenuto 4">
            <a:extLst>
              <a:ext uri="{FF2B5EF4-FFF2-40B4-BE49-F238E27FC236}">
                <a16:creationId xmlns:a16="http://schemas.microsoft.com/office/drawing/2014/main" id="{FF99DA5C-91B9-4932-8DE4-64463580FF44}"/>
              </a:ext>
            </a:extLst>
          </p:cNvPr>
          <p:cNvSpPr>
            <a:spLocks noGrp="1"/>
          </p:cNvSpPr>
          <p:nvPr>
            <p:ph sz="half" idx="13"/>
          </p:nvPr>
        </p:nvSpPr>
        <p:spPr/>
        <p:txBody>
          <a:bodyPr/>
          <a:lstStyle/>
          <a:p>
            <a:endParaRPr lang="it-IT"/>
          </a:p>
        </p:txBody>
      </p:sp>
      <p:sp>
        <p:nvSpPr>
          <p:cNvPr id="6" name="Rettangolo 5">
            <a:extLst>
              <a:ext uri="{FF2B5EF4-FFF2-40B4-BE49-F238E27FC236}">
                <a16:creationId xmlns:a16="http://schemas.microsoft.com/office/drawing/2014/main" id="{FA6CFDE3-9393-482F-B29A-A7B093CA9034}"/>
              </a:ext>
            </a:extLst>
          </p:cNvPr>
          <p:cNvSpPr/>
          <p:nvPr/>
        </p:nvSpPr>
        <p:spPr>
          <a:xfrm>
            <a:off x="4572000" y="1916832"/>
            <a:ext cx="4572000" cy="523220"/>
          </a:xfrm>
          <a:prstGeom prst="rect">
            <a:avLst/>
          </a:prstGeom>
        </p:spPr>
        <p:txBody>
          <a:bodyPr>
            <a:spAutoFit/>
          </a:bodyPr>
          <a:lstStyle/>
          <a:p>
            <a:r>
              <a:rPr lang="en-US" sz="1400" dirty="0">
                <a:solidFill>
                  <a:srgbClr val="7A3E9D"/>
                </a:solidFill>
                <a:latin typeface="Consolas" panose="020B0609020204030204" pitchFamily="49" charset="0"/>
              </a:rPr>
              <a:t>div</a:t>
            </a:r>
            <a:r>
              <a:rPr lang="en-US" sz="1400" dirty="0">
                <a:solidFill>
                  <a:srgbClr val="AB6526"/>
                </a:solidFill>
                <a:latin typeface="Consolas" panose="020B0609020204030204" pitchFamily="49" charset="0"/>
              </a:rPr>
              <a:t>#</a:t>
            </a:r>
            <a:r>
              <a:rPr lang="en-US" sz="1400" dirty="0">
                <a:solidFill>
                  <a:srgbClr val="7A3E9D"/>
                </a:solidFill>
                <a:latin typeface="Consolas" panose="020B0609020204030204" pitchFamily="49" charset="0"/>
              </a:rPr>
              <a:t>id1 </a:t>
            </a:r>
            <a:r>
              <a:rPr lang="en-US" sz="1400" dirty="0">
                <a:solidFill>
                  <a:srgbClr val="7A3E9D"/>
                </a:solidFill>
                <a:highlight>
                  <a:srgbClr val="FFFF00"/>
                </a:highlight>
                <a:latin typeface="Consolas" panose="020B0609020204030204" pitchFamily="49" charset="0"/>
              </a:rPr>
              <a:t>p</a:t>
            </a:r>
            <a:r>
              <a:rPr lang="en-US" sz="1400" dirty="0">
                <a:solidFill>
                  <a:srgbClr val="AB6526"/>
                </a:solidFill>
                <a:highlight>
                  <a:srgbClr val="FFFF00"/>
                </a:highlight>
                <a:latin typeface="Consolas" panose="020B0609020204030204" pitchFamily="49" charset="0"/>
              </a:rPr>
              <a:t>:</a:t>
            </a:r>
            <a:r>
              <a:rPr lang="en-US" sz="1400" dirty="0">
                <a:solidFill>
                  <a:srgbClr val="7A3E9D"/>
                </a:solidFill>
                <a:highlight>
                  <a:srgbClr val="FFFF00"/>
                </a:highlight>
                <a:latin typeface="Consolas" panose="020B0609020204030204" pitchFamily="49" charset="0"/>
              </a:rPr>
              <a:t>first-child</a:t>
            </a:r>
            <a:r>
              <a:rPr lang="en-US" sz="1400" dirty="0">
                <a:solidFill>
                  <a:srgbClr val="777777"/>
                </a:solidFill>
                <a:latin typeface="Consolas" panose="020B0609020204030204" pitchFamily="49" charset="0"/>
              </a:rPr>
              <a:t>{</a:t>
            </a:r>
            <a:r>
              <a:rPr lang="en-US" sz="1400" dirty="0">
                <a:solidFill>
                  <a:srgbClr val="AB6526"/>
                </a:solidFill>
                <a:latin typeface="Consolas" panose="020B0609020204030204" pitchFamily="49" charset="0"/>
              </a:rPr>
              <a:t>background-color</a:t>
            </a:r>
            <a:r>
              <a:rPr lang="en-US" sz="1400" dirty="0">
                <a:solidFill>
                  <a:srgbClr val="777777"/>
                </a:solidFill>
                <a:latin typeface="Consolas" panose="020B0609020204030204" pitchFamily="49" charset="0"/>
              </a:rPr>
              <a:t>:#</a:t>
            </a:r>
            <a:r>
              <a:rPr lang="en-US" sz="1400" dirty="0">
                <a:solidFill>
                  <a:srgbClr val="448C27"/>
                </a:solidFill>
                <a:latin typeface="Consolas" panose="020B0609020204030204" pitchFamily="49" charset="0"/>
              </a:rPr>
              <a:t>dff70c</a:t>
            </a:r>
            <a:r>
              <a:rPr lang="en-US" sz="1400" dirty="0">
                <a:solidFill>
                  <a:srgbClr val="777777"/>
                </a:solidFill>
                <a:latin typeface="Consolas" panose="020B0609020204030204" pitchFamily="49" charset="0"/>
              </a:rPr>
              <a:t>;}</a:t>
            </a:r>
            <a:endParaRPr lang="en-US" sz="1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685590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Pseudo-classi </a:t>
            </a:r>
            <a:r>
              <a:rPr lang="it-IT" b="1" dirty="0"/>
              <a:t>:link</a:t>
            </a:r>
            <a:endParaRPr lang="it-IT" dirty="0"/>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p:txBody>
          <a:bodyPr>
            <a:normAutofit/>
          </a:bodyPr>
          <a:lstStyle/>
          <a:p>
            <a:endParaRPr lang="it-IT" b="1" dirty="0"/>
          </a:p>
          <a:p>
            <a:r>
              <a:rPr lang="it-IT" dirty="0"/>
              <a:t>Usare la pseudo-classe :link. Il </a:t>
            </a:r>
            <a:r>
              <a:rPr lang="it-IT" dirty="0">
                <a:hlinkClick r:id="rId2"/>
              </a:rPr>
              <a:t>link</a:t>
            </a:r>
            <a:r>
              <a:rPr lang="it-IT" dirty="0"/>
              <a:t> non visitato è rosso e non sottolineato.</a:t>
            </a:r>
          </a:p>
          <a:p>
            <a:r>
              <a:rPr lang="it-IT" b="1" dirty="0"/>
              <a:t>Codice:</a:t>
            </a:r>
            <a:endParaRPr lang="it-IT" dirty="0"/>
          </a:p>
          <a:p>
            <a:r>
              <a:rPr lang="it-IT" dirty="0"/>
              <a:t>#div2 a:link {</a:t>
            </a:r>
            <a:br>
              <a:rPr lang="it-IT" dirty="0"/>
            </a:br>
            <a:r>
              <a:rPr lang="it-IT" dirty="0"/>
              <a:t>color: red;</a:t>
            </a:r>
            <a:br>
              <a:rPr lang="it-IT" dirty="0"/>
            </a:br>
            <a:r>
              <a:rPr lang="it-IT" dirty="0"/>
              <a:t>text-</a:t>
            </a:r>
            <a:r>
              <a:rPr lang="it-IT" dirty="0" err="1"/>
              <a:t>decoration</a:t>
            </a:r>
            <a:r>
              <a:rPr lang="it-IT" dirty="0"/>
              <a:t>: none;</a:t>
            </a:r>
            <a:br>
              <a:rPr lang="it-IT" dirty="0"/>
            </a:br>
            <a:r>
              <a:rPr lang="it-IT" dirty="0"/>
              <a:t>}</a:t>
            </a:r>
          </a:p>
          <a:p>
            <a:endParaRPr lang="it-IT" dirty="0"/>
          </a:p>
        </p:txBody>
      </p:sp>
    </p:spTree>
    <p:extLst>
      <p:ext uri="{BB962C8B-B14F-4D97-AF65-F5344CB8AC3E}">
        <p14:creationId xmlns:p14="http://schemas.microsoft.com/office/powerpoint/2010/main" val="574390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Pseudo-classi </a:t>
            </a:r>
            <a:r>
              <a:rPr lang="it-IT" b="1" dirty="0"/>
              <a:t>:</a:t>
            </a:r>
            <a:r>
              <a:rPr lang="it-IT" b="1" dirty="0" err="1"/>
              <a:t>visited</a:t>
            </a:r>
            <a:endParaRPr lang="it-IT" dirty="0"/>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p:txBody>
          <a:bodyPr>
            <a:normAutofit/>
          </a:bodyPr>
          <a:lstStyle/>
          <a:p>
            <a:endParaRPr lang="it-IT" b="1" dirty="0"/>
          </a:p>
          <a:p>
            <a:r>
              <a:rPr lang="it-IT" b="1" dirty="0"/>
              <a:t>:</a:t>
            </a:r>
            <a:r>
              <a:rPr lang="it-IT" b="1" dirty="0" err="1"/>
              <a:t>visited</a:t>
            </a:r>
            <a:endParaRPr lang="it-IT" b="1" dirty="0"/>
          </a:p>
          <a:p>
            <a:r>
              <a:rPr lang="it-IT" dirty="0"/>
              <a:t>Usare la pseudo classe :</a:t>
            </a:r>
            <a:r>
              <a:rPr lang="it-IT" dirty="0" err="1"/>
              <a:t>visited</a:t>
            </a:r>
            <a:r>
              <a:rPr lang="it-IT" dirty="0"/>
              <a:t>. Il </a:t>
            </a:r>
            <a:r>
              <a:rPr lang="it-IT" dirty="0">
                <a:hlinkClick r:id="rId2"/>
              </a:rPr>
              <a:t>link</a:t>
            </a:r>
            <a:r>
              <a:rPr lang="it-IT" dirty="0"/>
              <a:t> visitato è verde e non sottolineato.</a:t>
            </a:r>
          </a:p>
          <a:p>
            <a:r>
              <a:rPr lang="it-IT" b="1" dirty="0"/>
              <a:t>Codice:</a:t>
            </a:r>
            <a:endParaRPr lang="it-IT" dirty="0"/>
          </a:p>
          <a:p>
            <a:r>
              <a:rPr lang="it-IT" dirty="0"/>
              <a:t>#div2 a:visited {</a:t>
            </a:r>
            <a:br>
              <a:rPr lang="it-IT" dirty="0"/>
            </a:br>
            <a:r>
              <a:rPr lang="it-IT" dirty="0"/>
              <a:t>color: Green;</a:t>
            </a:r>
            <a:br>
              <a:rPr lang="it-IT" dirty="0"/>
            </a:br>
            <a:r>
              <a:rPr lang="it-IT" dirty="0"/>
              <a:t>text-</a:t>
            </a:r>
            <a:r>
              <a:rPr lang="it-IT" dirty="0" err="1"/>
              <a:t>decoration</a:t>
            </a:r>
            <a:r>
              <a:rPr lang="it-IT" dirty="0"/>
              <a:t>: none;</a:t>
            </a:r>
            <a:br>
              <a:rPr lang="it-IT" dirty="0"/>
            </a:br>
            <a:r>
              <a:rPr lang="it-IT" dirty="0"/>
              <a:t>}</a:t>
            </a:r>
          </a:p>
          <a:p>
            <a:endParaRPr lang="it-IT" dirty="0"/>
          </a:p>
        </p:txBody>
      </p:sp>
    </p:spTree>
    <p:extLst>
      <p:ext uri="{BB962C8B-B14F-4D97-AF65-F5344CB8AC3E}">
        <p14:creationId xmlns:p14="http://schemas.microsoft.com/office/powerpoint/2010/main" val="32378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C03C3F-92CE-49C2-A6B8-99D757AF4F2F}"/>
              </a:ext>
            </a:extLst>
          </p:cNvPr>
          <p:cNvSpPr>
            <a:spLocks noGrp="1"/>
          </p:cNvSpPr>
          <p:nvPr>
            <p:ph type="title"/>
          </p:nvPr>
        </p:nvSpPr>
        <p:spPr/>
        <p:txBody>
          <a:bodyPr/>
          <a:lstStyle/>
          <a:p>
            <a:r>
              <a:rPr lang="it-IT" dirty="0"/>
              <a:t>albero del DOM</a:t>
            </a:r>
          </a:p>
        </p:txBody>
      </p:sp>
      <p:sp>
        <p:nvSpPr>
          <p:cNvPr id="3" name="Segnaposto contenuto 2">
            <a:extLst>
              <a:ext uri="{FF2B5EF4-FFF2-40B4-BE49-F238E27FC236}">
                <a16:creationId xmlns:a16="http://schemas.microsoft.com/office/drawing/2014/main" id="{29A2AF36-0601-458C-884E-BD393861751E}"/>
              </a:ext>
            </a:extLst>
          </p:cNvPr>
          <p:cNvSpPr>
            <a:spLocks noGrp="1"/>
          </p:cNvSpPr>
          <p:nvPr>
            <p:ph idx="1"/>
          </p:nvPr>
        </p:nvSpPr>
        <p:spPr/>
        <p:txBody>
          <a:bodyPr>
            <a:normAutofit lnSpcReduction="10000"/>
          </a:bodyPr>
          <a:lstStyle/>
          <a:p>
            <a:r>
              <a:rPr lang="it-IT" b="1" dirty="0"/>
              <a:t>Elementi rimpiazzati e non rimpiazzati</a:t>
            </a:r>
          </a:p>
          <a:p>
            <a:r>
              <a:rPr lang="it-IT" dirty="0"/>
              <a:t>Un’altra distinzione da ricordare è quella tra elementi rimpiazzati ed elementi non rimpiazzati, </a:t>
            </a:r>
          </a:p>
          <a:p>
            <a:r>
              <a:rPr lang="it-IT" dirty="0"/>
              <a:t>i </a:t>
            </a:r>
            <a:r>
              <a:rPr lang="it-IT" b="1" dirty="0">
                <a:highlight>
                  <a:srgbClr val="FFFF00"/>
                </a:highlight>
              </a:rPr>
              <a:t>rimpiazzati</a:t>
            </a:r>
            <a:r>
              <a:rPr lang="it-IT" dirty="0">
                <a:highlight>
                  <a:srgbClr val="FFFF00"/>
                </a:highlight>
              </a:rPr>
              <a:t> sono quelli in cui altezza e larghezza sono definite dall’elemento stesso </a:t>
            </a:r>
            <a:r>
              <a:rPr lang="it-IT" dirty="0"/>
              <a:t>e non da ciò che lo circonda, ad es:</a:t>
            </a:r>
          </a:p>
          <a:p>
            <a:r>
              <a:rPr lang="it-IT" dirty="0" err="1"/>
              <a:t>img</a:t>
            </a:r>
            <a:endParaRPr lang="it-IT" dirty="0"/>
          </a:p>
          <a:p>
            <a:r>
              <a:rPr lang="it-IT" dirty="0"/>
              <a:t>input</a:t>
            </a:r>
          </a:p>
          <a:p>
            <a:r>
              <a:rPr lang="it-IT" dirty="0"/>
              <a:t>text</a:t>
            </a:r>
          </a:p>
          <a:p>
            <a:r>
              <a:rPr lang="it-IT" dirty="0" err="1"/>
              <a:t>textarea</a:t>
            </a:r>
            <a:endParaRPr lang="it-IT" dirty="0"/>
          </a:p>
          <a:p>
            <a:r>
              <a:rPr lang="it-IT" dirty="0" err="1"/>
              <a:t>select</a:t>
            </a:r>
            <a:endParaRPr lang="it-IT" dirty="0"/>
          </a:p>
          <a:p>
            <a:endParaRPr lang="it-IT" dirty="0"/>
          </a:p>
          <a:p>
            <a:r>
              <a:rPr lang="it-IT" b="1" dirty="0"/>
              <a:t>Non rimpiazzati </a:t>
            </a:r>
            <a:r>
              <a:rPr lang="it-IT" dirty="0"/>
              <a:t>(non hanno dimensioni)</a:t>
            </a:r>
          </a:p>
          <a:p>
            <a:r>
              <a:rPr lang="it-IT" dirty="0"/>
              <a:t>div</a:t>
            </a:r>
          </a:p>
          <a:p>
            <a:r>
              <a:rPr lang="it-IT" dirty="0" err="1"/>
              <a:t>section</a:t>
            </a:r>
            <a:endParaRPr lang="it-IT" dirty="0"/>
          </a:p>
          <a:p>
            <a:endParaRPr lang="it-IT" dirty="0"/>
          </a:p>
        </p:txBody>
      </p:sp>
    </p:spTree>
    <p:extLst>
      <p:ext uri="{BB962C8B-B14F-4D97-AF65-F5344CB8AC3E}">
        <p14:creationId xmlns:p14="http://schemas.microsoft.com/office/powerpoint/2010/main" val="3175247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Pseudo-classi </a:t>
            </a:r>
            <a:r>
              <a:rPr lang="it-IT" b="1" dirty="0"/>
              <a:t>:</a:t>
            </a:r>
            <a:r>
              <a:rPr lang="it-IT" b="1" dirty="0" err="1"/>
              <a:t>hover</a:t>
            </a:r>
            <a:endParaRPr lang="it-IT" dirty="0"/>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p:txBody>
          <a:bodyPr>
            <a:normAutofit/>
          </a:bodyPr>
          <a:lstStyle/>
          <a:p>
            <a:endParaRPr lang="it-IT" b="1" dirty="0"/>
          </a:p>
          <a:p>
            <a:r>
              <a:rPr lang="it-IT" dirty="0"/>
              <a:t>Usare la </a:t>
            </a:r>
            <a:r>
              <a:rPr lang="it-IT" dirty="0" err="1"/>
              <a:t>pseudoclasse</a:t>
            </a:r>
            <a:r>
              <a:rPr lang="it-IT" dirty="0"/>
              <a:t> :</a:t>
            </a:r>
            <a:r>
              <a:rPr lang="it-IT" dirty="0" err="1"/>
              <a:t>hover</a:t>
            </a:r>
            <a:r>
              <a:rPr lang="it-IT" dirty="0"/>
              <a:t>. Al passaggio del mouse il link diventa blue e sottolineato.</a:t>
            </a:r>
          </a:p>
          <a:p>
            <a:r>
              <a:rPr lang="it-IT" b="1" dirty="0"/>
              <a:t>Codice:</a:t>
            </a:r>
            <a:endParaRPr lang="it-IT" dirty="0"/>
          </a:p>
          <a:p>
            <a:r>
              <a:rPr lang="it-IT" dirty="0"/>
              <a:t>#div2 a:hover {</a:t>
            </a:r>
            <a:br>
              <a:rPr lang="it-IT" dirty="0"/>
            </a:br>
            <a:r>
              <a:rPr lang="it-IT" dirty="0"/>
              <a:t>color: Blue;</a:t>
            </a:r>
            <a:br>
              <a:rPr lang="it-IT" dirty="0"/>
            </a:br>
            <a:r>
              <a:rPr lang="it-IT" dirty="0"/>
              <a:t>text-</a:t>
            </a:r>
            <a:r>
              <a:rPr lang="it-IT" dirty="0" err="1"/>
              <a:t>decoration</a:t>
            </a:r>
            <a:r>
              <a:rPr lang="it-IT" dirty="0"/>
              <a:t>: </a:t>
            </a:r>
            <a:r>
              <a:rPr lang="it-IT" dirty="0" err="1"/>
              <a:t>underline</a:t>
            </a:r>
            <a:r>
              <a:rPr lang="it-IT" dirty="0"/>
              <a:t>;</a:t>
            </a:r>
            <a:br>
              <a:rPr lang="it-IT" dirty="0"/>
            </a:br>
            <a:r>
              <a:rPr lang="it-IT" dirty="0"/>
              <a:t>}</a:t>
            </a:r>
          </a:p>
          <a:p>
            <a:endParaRPr lang="it-IT" dirty="0"/>
          </a:p>
        </p:txBody>
      </p:sp>
    </p:spTree>
    <p:extLst>
      <p:ext uri="{BB962C8B-B14F-4D97-AF65-F5344CB8AC3E}">
        <p14:creationId xmlns:p14="http://schemas.microsoft.com/office/powerpoint/2010/main" val="875505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Pseudo-classi </a:t>
            </a:r>
            <a:r>
              <a:rPr lang="it-IT" b="1" dirty="0"/>
              <a:t>:</a:t>
            </a:r>
            <a:r>
              <a:rPr lang="it-IT" b="1" dirty="0" err="1"/>
              <a:t>active</a:t>
            </a:r>
            <a:endParaRPr lang="it-IT" dirty="0"/>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p:txBody>
          <a:bodyPr>
            <a:normAutofit/>
          </a:bodyPr>
          <a:lstStyle/>
          <a:p>
            <a:r>
              <a:rPr lang="it-IT" dirty="0"/>
              <a:t>Usare la </a:t>
            </a:r>
            <a:r>
              <a:rPr lang="it-IT" dirty="0" err="1"/>
              <a:t>pseudoclasse</a:t>
            </a:r>
            <a:r>
              <a:rPr lang="it-IT" dirty="0"/>
              <a:t> :</a:t>
            </a:r>
            <a:r>
              <a:rPr lang="it-IT" dirty="0" err="1"/>
              <a:t>active</a:t>
            </a:r>
            <a:r>
              <a:rPr lang="it-IT" dirty="0"/>
              <a:t>. </a:t>
            </a:r>
            <a:r>
              <a:rPr lang="it-IT" dirty="0">
                <a:highlight>
                  <a:srgbClr val="FFFF00"/>
                </a:highlight>
              </a:rPr>
              <a:t>Mentre il tasto sinistro è premuto </a:t>
            </a:r>
            <a:r>
              <a:rPr lang="it-IT" dirty="0"/>
              <a:t>il link è viola e sottolineato.</a:t>
            </a:r>
          </a:p>
          <a:p>
            <a:r>
              <a:rPr lang="it-IT" b="1" dirty="0"/>
              <a:t>Codice:</a:t>
            </a:r>
            <a:endParaRPr lang="it-IT" dirty="0"/>
          </a:p>
          <a:p>
            <a:r>
              <a:rPr lang="it-IT" dirty="0"/>
              <a:t>#div2 a:active {</a:t>
            </a:r>
            <a:br>
              <a:rPr lang="it-IT" dirty="0"/>
            </a:br>
            <a:r>
              <a:rPr lang="it-IT" dirty="0"/>
              <a:t>color: </a:t>
            </a:r>
            <a:r>
              <a:rPr lang="it-IT" dirty="0" err="1"/>
              <a:t>Purple</a:t>
            </a:r>
            <a:r>
              <a:rPr lang="it-IT" dirty="0"/>
              <a:t>;</a:t>
            </a:r>
            <a:br>
              <a:rPr lang="it-IT" dirty="0"/>
            </a:br>
            <a:r>
              <a:rPr lang="it-IT" dirty="0"/>
              <a:t>text-</a:t>
            </a:r>
            <a:r>
              <a:rPr lang="it-IT" dirty="0" err="1"/>
              <a:t>decoration</a:t>
            </a:r>
            <a:r>
              <a:rPr lang="it-IT" dirty="0"/>
              <a:t>: </a:t>
            </a:r>
            <a:r>
              <a:rPr lang="it-IT" dirty="0" err="1"/>
              <a:t>underline</a:t>
            </a:r>
            <a:r>
              <a:rPr lang="it-IT" dirty="0"/>
              <a:t>;</a:t>
            </a:r>
            <a:br>
              <a:rPr lang="it-IT" dirty="0"/>
            </a:br>
            <a:r>
              <a:rPr lang="it-IT" dirty="0"/>
              <a:t>}</a:t>
            </a:r>
          </a:p>
          <a:p>
            <a:endParaRPr lang="it-IT" dirty="0"/>
          </a:p>
        </p:txBody>
      </p:sp>
      <p:sp>
        <p:nvSpPr>
          <p:cNvPr id="4" name="Rettangolo 3">
            <a:extLst>
              <a:ext uri="{FF2B5EF4-FFF2-40B4-BE49-F238E27FC236}">
                <a16:creationId xmlns:a16="http://schemas.microsoft.com/office/drawing/2014/main" id="{18D683F7-03E5-4C87-8286-025C2EC7DDB1}"/>
              </a:ext>
            </a:extLst>
          </p:cNvPr>
          <p:cNvSpPr/>
          <p:nvPr/>
        </p:nvSpPr>
        <p:spPr>
          <a:xfrm>
            <a:off x="1043608" y="4365104"/>
            <a:ext cx="4572000" cy="1754326"/>
          </a:xfrm>
          <a:prstGeom prst="rect">
            <a:avLst/>
          </a:prstGeom>
        </p:spPr>
        <p:txBody>
          <a:bodyPr>
            <a:spAutoFit/>
          </a:bodyPr>
          <a:lstStyle/>
          <a:p>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link</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d2d435</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visited</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3e1a80</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hover</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a8121e</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A3E9D"/>
                </a:solidFill>
                <a:latin typeface="Consolas" panose="020B0609020204030204" pitchFamily="49" charset="0"/>
              </a:rPr>
              <a:t>a</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active</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3daf2d</a:t>
            </a:r>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620401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Pseudo-classi </a:t>
            </a:r>
            <a:r>
              <a:rPr lang="it-IT" b="1" dirty="0"/>
              <a:t>:</a:t>
            </a:r>
            <a:r>
              <a:rPr lang="it-IT" b="1" dirty="0" err="1"/>
              <a:t>lang</a:t>
            </a:r>
            <a:endParaRPr lang="it-IT" dirty="0"/>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p:txBody>
          <a:bodyPr>
            <a:normAutofit/>
          </a:bodyPr>
          <a:lstStyle/>
          <a:p>
            <a:r>
              <a:rPr lang="it-IT" b="1" dirty="0"/>
              <a:t>:</a:t>
            </a:r>
            <a:r>
              <a:rPr lang="it-IT" b="1" dirty="0" err="1"/>
              <a:t>lang</a:t>
            </a:r>
            <a:endParaRPr lang="it-IT" b="1" dirty="0"/>
          </a:p>
          <a:p>
            <a:r>
              <a:rPr lang="it-IT" dirty="0"/>
              <a:t>Ora inseriamo del testo in inglese. Dovrebbe apparire in grassetto.</a:t>
            </a:r>
          </a:p>
          <a:p>
            <a:r>
              <a:rPr lang="it-IT" b="1" dirty="0"/>
              <a:t>Codice CSS:</a:t>
            </a:r>
            <a:endParaRPr lang="it-IT" dirty="0"/>
          </a:p>
          <a:p>
            <a:r>
              <a:rPr lang="it-IT" dirty="0"/>
              <a:t>p:lang(en) {</a:t>
            </a:r>
            <a:br>
              <a:rPr lang="it-IT" dirty="0"/>
            </a:br>
            <a:r>
              <a:rPr lang="it-IT" dirty="0"/>
              <a:t>font-</a:t>
            </a:r>
            <a:r>
              <a:rPr lang="it-IT" dirty="0" err="1"/>
              <a:t>weight</a:t>
            </a:r>
            <a:r>
              <a:rPr lang="it-IT" dirty="0"/>
              <a:t>: </a:t>
            </a:r>
            <a:r>
              <a:rPr lang="it-IT" dirty="0" err="1"/>
              <a:t>bold</a:t>
            </a:r>
            <a:r>
              <a:rPr lang="it-IT" dirty="0"/>
              <a:t>;</a:t>
            </a:r>
            <a:br>
              <a:rPr lang="it-IT" dirty="0"/>
            </a:br>
            <a:r>
              <a:rPr lang="it-IT" dirty="0"/>
              <a:t>}</a:t>
            </a:r>
          </a:p>
          <a:p>
            <a:r>
              <a:rPr lang="it-IT" dirty="0"/>
              <a:t>Codice HTML:</a:t>
            </a:r>
          </a:p>
          <a:p>
            <a:r>
              <a:rPr lang="it-IT" dirty="0"/>
              <a:t>&lt;p </a:t>
            </a:r>
            <a:r>
              <a:rPr lang="it-IT" dirty="0" err="1"/>
              <a:t>lang</a:t>
            </a:r>
            <a:r>
              <a:rPr lang="it-IT" dirty="0"/>
              <a:t>="en"&gt;</a:t>
            </a:r>
            <a:r>
              <a:rPr lang="it-IT" dirty="0" err="1"/>
              <a:t>This</a:t>
            </a:r>
            <a:r>
              <a:rPr lang="it-IT" dirty="0"/>
              <a:t> </a:t>
            </a:r>
            <a:r>
              <a:rPr lang="it-IT" dirty="0" err="1"/>
              <a:t>paragraph</a:t>
            </a:r>
            <a:r>
              <a:rPr lang="it-IT" dirty="0"/>
              <a:t> </a:t>
            </a:r>
            <a:r>
              <a:rPr lang="it-IT" dirty="0" err="1"/>
              <a:t>is</a:t>
            </a:r>
            <a:r>
              <a:rPr lang="it-IT" dirty="0"/>
              <a:t> in English!&lt;/p&gt;</a:t>
            </a:r>
          </a:p>
          <a:p>
            <a:r>
              <a:rPr lang="it-IT" b="1" dirty="0" err="1"/>
              <a:t>This</a:t>
            </a:r>
            <a:r>
              <a:rPr lang="it-IT" b="1" dirty="0"/>
              <a:t> </a:t>
            </a:r>
            <a:r>
              <a:rPr lang="it-IT" b="1" dirty="0" err="1"/>
              <a:t>paragraph</a:t>
            </a:r>
            <a:r>
              <a:rPr lang="it-IT" b="1" dirty="0"/>
              <a:t> </a:t>
            </a:r>
            <a:r>
              <a:rPr lang="it-IT" b="1" dirty="0" err="1"/>
              <a:t>is</a:t>
            </a:r>
            <a:r>
              <a:rPr lang="it-IT" b="1" dirty="0"/>
              <a:t> in English!</a:t>
            </a:r>
          </a:p>
          <a:p>
            <a:endParaRPr lang="it-IT" b="1" dirty="0"/>
          </a:p>
          <a:p>
            <a:r>
              <a:rPr lang="it-IT" b="1" dirty="0">
                <a:highlight>
                  <a:srgbClr val="FFFF00"/>
                </a:highlight>
              </a:rPr>
              <a:t>Importante nel </a:t>
            </a:r>
            <a:r>
              <a:rPr lang="it-IT" b="1" dirty="0" err="1">
                <a:highlight>
                  <a:srgbClr val="FFFF00"/>
                </a:highlight>
              </a:rPr>
              <a:t>css</a:t>
            </a:r>
            <a:r>
              <a:rPr lang="it-IT" b="1" dirty="0">
                <a:highlight>
                  <a:srgbClr val="FFFF00"/>
                </a:highlight>
              </a:rPr>
              <a:t> non vanno gli apici [</a:t>
            </a:r>
            <a:r>
              <a:rPr lang="it-IT" dirty="0" err="1">
                <a:highlight>
                  <a:srgbClr val="FFFF00"/>
                </a:highlight>
              </a:rPr>
              <a:t>tr:lang</a:t>
            </a:r>
            <a:r>
              <a:rPr lang="it-IT" dirty="0">
                <a:highlight>
                  <a:srgbClr val="FFFF00"/>
                </a:highlight>
              </a:rPr>
              <a:t>(it)</a:t>
            </a:r>
            <a:r>
              <a:rPr lang="it-IT" b="1" dirty="0">
                <a:highlight>
                  <a:srgbClr val="FFFF00"/>
                </a:highlight>
              </a:rPr>
              <a:t>]</a:t>
            </a:r>
          </a:p>
          <a:p>
            <a:endParaRPr lang="it-IT" dirty="0"/>
          </a:p>
        </p:txBody>
      </p:sp>
      <p:sp>
        <p:nvSpPr>
          <p:cNvPr id="4" name="Rettangolo 3">
            <a:extLst>
              <a:ext uri="{FF2B5EF4-FFF2-40B4-BE49-F238E27FC236}">
                <a16:creationId xmlns:a16="http://schemas.microsoft.com/office/drawing/2014/main" id="{F9FE4226-A1AD-43E4-BE30-020842C67678}"/>
              </a:ext>
            </a:extLst>
          </p:cNvPr>
          <p:cNvSpPr/>
          <p:nvPr/>
        </p:nvSpPr>
        <p:spPr>
          <a:xfrm>
            <a:off x="649040" y="5084279"/>
            <a:ext cx="6696744" cy="369332"/>
          </a:xfrm>
          <a:prstGeom prst="rect">
            <a:avLst/>
          </a:prstGeom>
        </p:spPr>
        <p:txBody>
          <a:bodyPr wrap="square">
            <a:spAutoFit/>
          </a:bodyPr>
          <a:lstStyle/>
          <a:p>
            <a:r>
              <a:rPr lang="en-US" dirty="0" err="1">
                <a:solidFill>
                  <a:srgbClr val="7A3E9D"/>
                </a:solidFill>
                <a:latin typeface="Consolas" panose="020B0609020204030204" pitchFamily="49" charset="0"/>
              </a:rPr>
              <a:t>input</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lang</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it</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3e1a80</a:t>
            </a:r>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sp>
        <p:nvSpPr>
          <p:cNvPr id="5" name="Rettangolo 4">
            <a:extLst>
              <a:ext uri="{FF2B5EF4-FFF2-40B4-BE49-F238E27FC236}">
                <a16:creationId xmlns:a16="http://schemas.microsoft.com/office/drawing/2014/main" id="{2E6EF78D-C4A4-42AB-8312-9DE0E971162D}"/>
              </a:ext>
            </a:extLst>
          </p:cNvPr>
          <p:cNvSpPr/>
          <p:nvPr/>
        </p:nvSpPr>
        <p:spPr>
          <a:xfrm>
            <a:off x="649040" y="5717866"/>
            <a:ext cx="3730508" cy="369332"/>
          </a:xfrm>
          <a:prstGeom prst="rect">
            <a:avLst/>
          </a:prstGeom>
        </p:spPr>
        <p:txBody>
          <a:bodyPr wrap="none">
            <a:spAutoFit/>
          </a:bodyPr>
          <a:lstStyle/>
          <a:p>
            <a:r>
              <a:rPr lang="en-US" u="sng" dirty="0">
                <a:solidFill>
                  <a:srgbClr val="91B3E0"/>
                </a:solidFill>
                <a:latin typeface="Consolas" panose="020B0609020204030204" pitchFamily="49" charset="0"/>
              </a:rPr>
              <a:t>&lt;</a:t>
            </a:r>
            <a:r>
              <a:rPr lang="en-US" u="sng" dirty="0">
                <a:solidFill>
                  <a:srgbClr val="4B83CD"/>
                </a:solidFill>
                <a:latin typeface="Consolas" panose="020B0609020204030204" pitchFamily="49" charset="0"/>
              </a:rPr>
              <a:t>input</a:t>
            </a:r>
            <a:r>
              <a:rPr lang="en-US" u="sng" dirty="0">
                <a:solidFill>
                  <a:srgbClr val="91B3E0"/>
                </a:solidFill>
                <a:latin typeface="Consolas" panose="020B0609020204030204" pitchFamily="49" charset="0"/>
              </a:rPr>
              <a:t> </a:t>
            </a:r>
            <a:r>
              <a:rPr lang="en-US" i="1" u="sng" dirty="0">
                <a:solidFill>
                  <a:srgbClr val="91B3E0"/>
                </a:solidFill>
                <a:latin typeface="Consolas" panose="020B0609020204030204" pitchFamily="49" charset="0"/>
              </a:rPr>
              <a:t>name</a:t>
            </a:r>
            <a:r>
              <a:rPr lang="en-US" u="sng" dirty="0">
                <a:solidFill>
                  <a:srgbClr val="91B3E0"/>
                </a:solidFill>
                <a:latin typeface="Consolas" panose="020B0609020204030204" pitchFamily="49" charset="0"/>
              </a:rPr>
              <a:t>=</a:t>
            </a:r>
            <a:r>
              <a:rPr lang="en-US" u="sng" dirty="0">
                <a:solidFill>
                  <a:srgbClr val="777777"/>
                </a:solidFill>
                <a:latin typeface="Consolas" panose="020B0609020204030204" pitchFamily="49" charset="0"/>
              </a:rPr>
              <a:t>"</a:t>
            </a:r>
            <a:r>
              <a:rPr lang="en-US" u="sng" dirty="0" err="1">
                <a:solidFill>
                  <a:srgbClr val="448C27"/>
                </a:solidFill>
                <a:latin typeface="Consolas" panose="020B0609020204030204" pitchFamily="49" charset="0"/>
              </a:rPr>
              <a:t>mio</a:t>
            </a:r>
            <a:r>
              <a:rPr lang="en-US" u="sng" dirty="0">
                <a:solidFill>
                  <a:srgbClr val="777777"/>
                </a:solidFill>
                <a:latin typeface="Consolas" panose="020B0609020204030204" pitchFamily="49" charset="0"/>
              </a:rPr>
              <a:t>"</a:t>
            </a:r>
            <a:r>
              <a:rPr lang="en-US" u="sng" dirty="0">
                <a:solidFill>
                  <a:srgbClr val="91B3E0"/>
                </a:solidFill>
                <a:latin typeface="Consolas" panose="020B0609020204030204" pitchFamily="49" charset="0"/>
              </a:rPr>
              <a:t> </a:t>
            </a:r>
            <a:r>
              <a:rPr lang="en-US" i="1" u="sng" dirty="0" err="1">
                <a:solidFill>
                  <a:srgbClr val="91B3E0"/>
                </a:solidFill>
                <a:latin typeface="Consolas" panose="020B0609020204030204" pitchFamily="49" charset="0"/>
              </a:rPr>
              <a:t>lang</a:t>
            </a:r>
            <a:r>
              <a:rPr lang="en-US" u="sng" dirty="0">
                <a:solidFill>
                  <a:srgbClr val="91B3E0"/>
                </a:solidFill>
                <a:latin typeface="Consolas" panose="020B0609020204030204" pitchFamily="49" charset="0"/>
              </a:rPr>
              <a:t>=</a:t>
            </a:r>
            <a:r>
              <a:rPr lang="en-US" u="sng" dirty="0">
                <a:solidFill>
                  <a:srgbClr val="777777"/>
                </a:solidFill>
                <a:latin typeface="Consolas" panose="020B0609020204030204" pitchFamily="49" charset="0"/>
              </a:rPr>
              <a:t>"</a:t>
            </a:r>
            <a:r>
              <a:rPr lang="en-US" u="sng" dirty="0">
                <a:solidFill>
                  <a:srgbClr val="448C27"/>
                </a:solidFill>
                <a:latin typeface="Consolas" panose="020B0609020204030204" pitchFamily="49" charset="0"/>
              </a:rPr>
              <a:t>it</a:t>
            </a:r>
            <a:r>
              <a:rPr lang="en-US" u="sng" dirty="0">
                <a:solidFill>
                  <a:srgbClr val="777777"/>
                </a:solidFill>
                <a:latin typeface="Consolas" panose="020B0609020204030204" pitchFamily="49" charset="0"/>
              </a:rPr>
              <a:t>"</a:t>
            </a:r>
            <a:r>
              <a:rPr lang="en-US" u="sng" dirty="0">
                <a:solidFill>
                  <a:srgbClr val="91B3E0"/>
                </a:solidFill>
                <a:latin typeface="Consolas" panose="020B0609020204030204" pitchFamily="49" charset="0"/>
              </a:rPr>
              <a:t>&gt;</a:t>
            </a:r>
            <a:endParaRPr lang="en-US" b="0" u="sng"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300185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pseudo-classi strutturali</a:t>
            </a:r>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p:txBody>
          <a:bodyPr>
            <a:normAutofit/>
          </a:bodyPr>
          <a:lstStyle/>
          <a:p>
            <a:r>
              <a:rPr lang="it-IT" dirty="0"/>
              <a:t>Precisazione: Dato un qualsiasi oggetto all'interno del DOM, se l'oggetto contiene degli elementi figli, l'indice dei figli, contrariamente ai linguaggi di programmazione, </a:t>
            </a:r>
            <a:r>
              <a:rPr lang="it-IT" dirty="0">
                <a:highlight>
                  <a:srgbClr val="FFFF00"/>
                </a:highlight>
              </a:rPr>
              <a:t>inizia da </a:t>
            </a:r>
            <a:r>
              <a:rPr lang="it-IT" sz="3600" dirty="0">
                <a:highlight>
                  <a:srgbClr val="FFFF00"/>
                </a:highlight>
              </a:rPr>
              <a:t>1</a:t>
            </a:r>
            <a:r>
              <a:rPr lang="it-IT" dirty="0">
                <a:highlight>
                  <a:srgbClr val="FFFF00"/>
                </a:highlight>
              </a:rPr>
              <a:t> e non da </a:t>
            </a:r>
            <a:r>
              <a:rPr lang="it-IT" sz="3600" dirty="0">
                <a:highlight>
                  <a:srgbClr val="FFFF00"/>
                </a:highlight>
              </a:rPr>
              <a:t>0</a:t>
            </a:r>
            <a:r>
              <a:rPr lang="it-IT" dirty="0">
                <a:highlight>
                  <a:srgbClr val="FFFF00"/>
                </a:highlight>
              </a:rPr>
              <a:t>.</a:t>
            </a:r>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158944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:root</a:t>
            </a:r>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p:txBody>
          <a:bodyPr>
            <a:normAutofit/>
          </a:bodyPr>
          <a:lstStyle/>
          <a:p>
            <a:r>
              <a:rPr lang="it-IT" sz="2800" b="1" dirty="0"/>
              <a:t>:root</a:t>
            </a:r>
          </a:p>
          <a:p>
            <a:r>
              <a:rPr lang="it-IT" dirty="0"/>
              <a:t>La pseudo-classe :root identifica l'elemento radice della pagina. Per pagine HTML l'elemento corrispondente è proprio </a:t>
            </a:r>
            <a:r>
              <a:rPr lang="it-IT" dirty="0" err="1"/>
              <a:t>html.le</a:t>
            </a:r>
            <a:r>
              <a:rPr lang="it-IT" dirty="0"/>
              <a:t> seguenti righe di codice sono quasi equivalenti, anche se la pseudo-classe è più specifica:</a:t>
            </a:r>
          </a:p>
          <a:p>
            <a:r>
              <a:rPr lang="it-IT" dirty="0"/>
              <a:t>html {background-color: red; color: white}</a:t>
            </a:r>
          </a:p>
          <a:p>
            <a:r>
              <a:rPr lang="it-IT" dirty="0"/>
              <a:t>:root {background-color: red; color: white}</a:t>
            </a:r>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706800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E:nth-child()</a:t>
            </a:r>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sz="half" idx="1"/>
          </p:nvPr>
        </p:nvSpPr>
        <p:spPr/>
        <p:txBody>
          <a:bodyPr>
            <a:normAutofit fontScale="70000" lnSpcReduction="20000"/>
          </a:bodyPr>
          <a:lstStyle/>
          <a:p>
            <a:r>
              <a:rPr lang="it-IT" dirty="0"/>
              <a:t>Sicuramente la pseudo-classe più importante e interessante introdotta in questa versione. E:nth-child(n) identifica l'elemento E che è l'n-esimo figlio del suo elemento padre</a:t>
            </a:r>
          </a:p>
          <a:p>
            <a:r>
              <a:rPr lang="it-IT" dirty="0"/>
              <a:t>&lt;</a:t>
            </a:r>
            <a:r>
              <a:rPr lang="it-IT" dirty="0" err="1"/>
              <a:t>table</a:t>
            </a:r>
            <a:r>
              <a:rPr lang="it-IT" dirty="0"/>
              <a:t>&gt;</a:t>
            </a:r>
          </a:p>
          <a:p>
            <a:r>
              <a:rPr lang="it-IT" dirty="0"/>
              <a:t>  &lt;</a:t>
            </a:r>
            <a:r>
              <a:rPr lang="it-IT" dirty="0" err="1"/>
              <a:t>tr</a:t>
            </a:r>
            <a:r>
              <a:rPr lang="it-IT" dirty="0"/>
              <a:t>&gt;&lt;</a:t>
            </a:r>
            <a:r>
              <a:rPr lang="it-IT" dirty="0" err="1"/>
              <a:t>th</a:t>
            </a:r>
            <a:r>
              <a:rPr lang="it-IT" dirty="0"/>
              <a:t>&gt;Cognome&lt;/</a:t>
            </a:r>
            <a:r>
              <a:rPr lang="it-IT" dirty="0" err="1"/>
              <a:t>th</a:t>
            </a:r>
            <a:r>
              <a:rPr lang="it-IT" dirty="0"/>
              <a:t>&gt;&lt;</a:t>
            </a:r>
            <a:r>
              <a:rPr lang="it-IT" dirty="0" err="1"/>
              <a:t>th</a:t>
            </a:r>
            <a:r>
              <a:rPr lang="it-IT" dirty="0"/>
              <a:t>&gt;Nome&lt;/</a:t>
            </a:r>
            <a:r>
              <a:rPr lang="it-IT" dirty="0" err="1"/>
              <a:t>th</a:t>
            </a:r>
            <a:r>
              <a:rPr lang="it-IT" dirty="0"/>
              <a:t>&gt;&lt;</a:t>
            </a:r>
            <a:r>
              <a:rPr lang="it-IT" dirty="0" err="1"/>
              <a:t>th</a:t>
            </a:r>
            <a:r>
              <a:rPr lang="it-IT" dirty="0"/>
              <a:t>&gt;</a:t>
            </a:r>
            <a:r>
              <a:rPr lang="it-IT" dirty="0" err="1"/>
              <a:t>Eta</a:t>
            </a:r>
            <a:r>
              <a:rPr lang="it-IT" dirty="0"/>
              <a:t>&lt;/</a:t>
            </a:r>
            <a:r>
              <a:rPr lang="it-IT" dirty="0" err="1"/>
              <a:t>th</a:t>
            </a:r>
            <a:r>
              <a:rPr lang="it-IT" dirty="0"/>
              <a:t>&gt;&lt;/</a:t>
            </a:r>
            <a:r>
              <a:rPr lang="it-IT" dirty="0" err="1"/>
              <a:t>tr</a:t>
            </a:r>
            <a:r>
              <a:rPr lang="it-IT" dirty="0"/>
              <a:t>&gt;</a:t>
            </a:r>
          </a:p>
          <a:p>
            <a:r>
              <a:rPr lang="it-IT" dirty="0"/>
              <a:t>  &lt;</a:t>
            </a:r>
            <a:r>
              <a:rPr lang="it-IT" dirty="0" err="1"/>
              <a:t>tr</a:t>
            </a:r>
            <a:r>
              <a:rPr lang="it-IT" dirty="0"/>
              <a:t>&gt;&lt;</a:t>
            </a:r>
            <a:r>
              <a:rPr lang="it-IT" dirty="0" err="1"/>
              <a:t>td</a:t>
            </a:r>
            <a:r>
              <a:rPr lang="it-IT" dirty="0"/>
              <a:t>&gt;Rossi&lt;/</a:t>
            </a:r>
            <a:r>
              <a:rPr lang="it-IT" dirty="0" err="1"/>
              <a:t>td</a:t>
            </a:r>
            <a:r>
              <a:rPr lang="it-IT" dirty="0"/>
              <a:t>&gt;&lt;</a:t>
            </a:r>
            <a:r>
              <a:rPr lang="it-IT" dirty="0" err="1"/>
              <a:t>td</a:t>
            </a:r>
            <a:r>
              <a:rPr lang="it-IT" dirty="0"/>
              <a:t>&gt;Mario&lt;/</a:t>
            </a:r>
            <a:r>
              <a:rPr lang="it-IT" dirty="0" err="1"/>
              <a:t>td</a:t>
            </a:r>
            <a:r>
              <a:rPr lang="it-IT" dirty="0"/>
              <a:t>&gt;&lt;</a:t>
            </a:r>
            <a:r>
              <a:rPr lang="it-IT" dirty="0" err="1"/>
              <a:t>td</a:t>
            </a:r>
            <a:r>
              <a:rPr lang="it-IT" dirty="0"/>
              <a:t>&gt;23&lt;/</a:t>
            </a:r>
            <a:r>
              <a:rPr lang="it-IT" dirty="0" err="1"/>
              <a:t>td</a:t>
            </a:r>
            <a:r>
              <a:rPr lang="it-IT" dirty="0"/>
              <a:t>&gt;&lt;/</a:t>
            </a:r>
            <a:r>
              <a:rPr lang="it-IT" dirty="0" err="1"/>
              <a:t>tr</a:t>
            </a:r>
            <a:r>
              <a:rPr lang="it-IT" dirty="0"/>
              <a:t>&gt;</a:t>
            </a:r>
          </a:p>
          <a:p>
            <a:r>
              <a:rPr lang="it-IT" dirty="0"/>
              <a:t>  &lt;</a:t>
            </a:r>
            <a:r>
              <a:rPr lang="it-IT" dirty="0" err="1"/>
              <a:t>tr</a:t>
            </a:r>
            <a:r>
              <a:rPr lang="it-IT" dirty="0"/>
              <a:t>&gt;&lt;</a:t>
            </a:r>
            <a:r>
              <a:rPr lang="it-IT" dirty="0" err="1"/>
              <a:t>td</a:t>
            </a:r>
            <a:r>
              <a:rPr lang="it-IT" dirty="0"/>
              <a:t>&gt;Verdi&lt;/</a:t>
            </a:r>
            <a:r>
              <a:rPr lang="it-IT" dirty="0" err="1"/>
              <a:t>td</a:t>
            </a:r>
            <a:r>
              <a:rPr lang="it-IT" dirty="0"/>
              <a:t>&gt;&lt;</a:t>
            </a:r>
            <a:r>
              <a:rPr lang="it-IT" dirty="0" err="1"/>
              <a:t>td</a:t>
            </a:r>
            <a:r>
              <a:rPr lang="it-IT" dirty="0"/>
              <a:t>&gt;Luca&lt;/</a:t>
            </a:r>
            <a:r>
              <a:rPr lang="it-IT" dirty="0" err="1"/>
              <a:t>td</a:t>
            </a:r>
            <a:r>
              <a:rPr lang="it-IT" dirty="0"/>
              <a:t>&gt;&lt;</a:t>
            </a:r>
            <a:r>
              <a:rPr lang="it-IT" dirty="0" err="1"/>
              <a:t>td</a:t>
            </a:r>
            <a:r>
              <a:rPr lang="it-IT" dirty="0"/>
              <a:t>&gt;33&lt;/</a:t>
            </a:r>
            <a:r>
              <a:rPr lang="it-IT" dirty="0" err="1"/>
              <a:t>td</a:t>
            </a:r>
            <a:r>
              <a:rPr lang="it-IT" dirty="0"/>
              <a:t>&gt;&lt;/</a:t>
            </a:r>
            <a:r>
              <a:rPr lang="it-IT" dirty="0" err="1"/>
              <a:t>tr</a:t>
            </a:r>
            <a:r>
              <a:rPr lang="it-IT" dirty="0"/>
              <a:t>&gt;</a:t>
            </a:r>
          </a:p>
          <a:p>
            <a:r>
              <a:rPr lang="it-IT" dirty="0"/>
              <a:t>  &lt;</a:t>
            </a:r>
            <a:r>
              <a:rPr lang="it-IT" dirty="0" err="1"/>
              <a:t>tr</a:t>
            </a:r>
            <a:r>
              <a:rPr lang="it-IT" dirty="0"/>
              <a:t>&gt;&lt;</a:t>
            </a:r>
            <a:r>
              <a:rPr lang="it-IT" dirty="0" err="1"/>
              <a:t>td</a:t>
            </a:r>
            <a:r>
              <a:rPr lang="it-IT" dirty="0"/>
              <a:t>&gt;Bianchi&lt;/</a:t>
            </a:r>
            <a:r>
              <a:rPr lang="it-IT" dirty="0" err="1"/>
              <a:t>td</a:t>
            </a:r>
            <a:r>
              <a:rPr lang="it-IT" dirty="0"/>
              <a:t>&gt;&lt;</a:t>
            </a:r>
            <a:r>
              <a:rPr lang="it-IT" dirty="0" err="1"/>
              <a:t>td</a:t>
            </a:r>
            <a:r>
              <a:rPr lang="it-IT" dirty="0"/>
              <a:t>&gt;Federica&lt;/</a:t>
            </a:r>
            <a:r>
              <a:rPr lang="it-IT" dirty="0" err="1"/>
              <a:t>td</a:t>
            </a:r>
            <a:r>
              <a:rPr lang="it-IT" dirty="0"/>
              <a:t>&gt;&lt;</a:t>
            </a:r>
            <a:r>
              <a:rPr lang="it-IT" dirty="0" err="1"/>
              <a:t>td</a:t>
            </a:r>
            <a:r>
              <a:rPr lang="it-IT" dirty="0"/>
              <a:t>&gt;24&lt;/</a:t>
            </a:r>
            <a:r>
              <a:rPr lang="it-IT" dirty="0" err="1"/>
              <a:t>td</a:t>
            </a:r>
            <a:r>
              <a:rPr lang="it-IT" dirty="0"/>
              <a:t>&gt;&lt;/</a:t>
            </a:r>
            <a:r>
              <a:rPr lang="it-IT" dirty="0" err="1"/>
              <a:t>tr</a:t>
            </a:r>
            <a:r>
              <a:rPr lang="it-IT" dirty="0"/>
              <a:t>&gt;</a:t>
            </a:r>
          </a:p>
          <a:p>
            <a:r>
              <a:rPr lang="it-IT" dirty="0"/>
              <a:t>  &lt;</a:t>
            </a:r>
            <a:r>
              <a:rPr lang="it-IT" dirty="0" err="1"/>
              <a:t>tr</a:t>
            </a:r>
            <a:r>
              <a:rPr lang="it-IT" dirty="0"/>
              <a:t>&gt;&lt;</a:t>
            </a:r>
            <a:r>
              <a:rPr lang="it-IT" dirty="0" err="1"/>
              <a:t>td</a:t>
            </a:r>
            <a:r>
              <a:rPr lang="it-IT" dirty="0"/>
              <a:t>&gt;Ferrari&lt;/</a:t>
            </a:r>
            <a:r>
              <a:rPr lang="it-IT" dirty="0" err="1"/>
              <a:t>td</a:t>
            </a:r>
            <a:r>
              <a:rPr lang="it-IT" dirty="0"/>
              <a:t>&gt;&lt;</a:t>
            </a:r>
            <a:r>
              <a:rPr lang="it-IT" dirty="0" err="1"/>
              <a:t>td</a:t>
            </a:r>
            <a:r>
              <a:rPr lang="it-IT" dirty="0"/>
              <a:t>&gt;Luana&lt;/</a:t>
            </a:r>
            <a:r>
              <a:rPr lang="it-IT" dirty="0" err="1"/>
              <a:t>td</a:t>
            </a:r>
            <a:r>
              <a:rPr lang="it-IT" dirty="0"/>
              <a:t>&gt;&lt;</a:t>
            </a:r>
            <a:r>
              <a:rPr lang="it-IT" dirty="0" err="1"/>
              <a:t>td</a:t>
            </a:r>
            <a:r>
              <a:rPr lang="it-IT" dirty="0"/>
              <a:t>&gt;23&lt;/</a:t>
            </a:r>
            <a:r>
              <a:rPr lang="it-IT" dirty="0" err="1"/>
              <a:t>td</a:t>
            </a:r>
            <a:r>
              <a:rPr lang="it-IT" dirty="0"/>
              <a:t>&gt;&lt;/</a:t>
            </a:r>
            <a:r>
              <a:rPr lang="it-IT" dirty="0" err="1"/>
              <a:t>tr</a:t>
            </a:r>
            <a:r>
              <a:rPr lang="it-IT" dirty="0"/>
              <a:t>&gt;</a:t>
            </a:r>
          </a:p>
          <a:p>
            <a:r>
              <a:rPr lang="it-IT" dirty="0"/>
              <a:t>  &lt;</a:t>
            </a:r>
            <a:r>
              <a:rPr lang="it-IT" dirty="0" err="1"/>
              <a:t>tr</a:t>
            </a:r>
            <a:r>
              <a:rPr lang="it-IT" dirty="0"/>
              <a:t>&gt;&lt;</a:t>
            </a:r>
            <a:r>
              <a:rPr lang="it-IT" dirty="0" err="1"/>
              <a:t>td</a:t>
            </a:r>
            <a:r>
              <a:rPr lang="it-IT" dirty="0"/>
              <a:t>&gt;Esposito&lt;/</a:t>
            </a:r>
            <a:r>
              <a:rPr lang="it-IT" dirty="0" err="1"/>
              <a:t>td</a:t>
            </a:r>
            <a:r>
              <a:rPr lang="it-IT" dirty="0"/>
              <a:t>&gt;&lt;</a:t>
            </a:r>
            <a:r>
              <a:rPr lang="it-IT" dirty="0" err="1"/>
              <a:t>td</a:t>
            </a:r>
            <a:r>
              <a:rPr lang="it-IT" dirty="0"/>
              <a:t>&gt;Giovanni&lt;/</a:t>
            </a:r>
            <a:r>
              <a:rPr lang="it-IT" dirty="0" err="1"/>
              <a:t>td</a:t>
            </a:r>
            <a:r>
              <a:rPr lang="it-IT" dirty="0"/>
              <a:t>&gt;&lt;</a:t>
            </a:r>
            <a:r>
              <a:rPr lang="it-IT" dirty="0" err="1"/>
              <a:t>td</a:t>
            </a:r>
            <a:r>
              <a:rPr lang="it-IT" dirty="0"/>
              <a:t>&gt;43&lt;/</a:t>
            </a:r>
            <a:r>
              <a:rPr lang="it-IT" dirty="0" err="1"/>
              <a:t>td</a:t>
            </a:r>
            <a:r>
              <a:rPr lang="it-IT" dirty="0"/>
              <a:t>&gt;&lt;/</a:t>
            </a:r>
            <a:r>
              <a:rPr lang="it-IT" dirty="0" err="1"/>
              <a:t>tr</a:t>
            </a:r>
            <a:r>
              <a:rPr lang="it-IT" dirty="0"/>
              <a:t>&gt;</a:t>
            </a:r>
          </a:p>
          <a:p>
            <a:r>
              <a:rPr lang="it-IT" dirty="0"/>
              <a:t>&lt;/</a:t>
            </a:r>
            <a:r>
              <a:rPr lang="it-IT" dirty="0" err="1"/>
              <a:t>table</a:t>
            </a:r>
            <a:r>
              <a:rPr lang="it-IT" dirty="0"/>
              <a:t>&gt;</a:t>
            </a:r>
          </a:p>
          <a:p>
            <a:r>
              <a:rPr lang="it-IT" b="1" dirty="0" err="1"/>
              <a:t>tr:nth-child</a:t>
            </a:r>
            <a:r>
              <a:rPr lang="it-IT" b="1" dirty="0"/>
              <a:t>(4) </a:t>
            </a:r>
            <a:r>
              <a:rPr lang="it-IT" dirty="0" err="1"/>
              <a:t>td</a:t>
            </a:r>
            <a:r>
              <a:rPr lang="it-IT" dirty="0"/>
              <a:t> {background-color: </a:t>
            </a:r>
            <a:r>
              <a:rPr lang="it-IT" dirty="0" err="1"/>
              <a:t>yellow</a:t>
            </a:r>
            <a:r>
              <a:rPr lang="it-IT" dirty="0"/>
              <a:t>}</a:t>
            </a:r>
          </a:p>
        </p:txBody>
      </p:sp>
      <p:sp>
        <p:nvSpPr>
          <p:cNvPr id="6" name="Rettangolo 5">
            <a:extLst>
              <a:ext uri="{FF2B5EF4-FFF2-40B4-BE49-F238E27FC236}">
                <a16:creationId xmlns:a16="http://schemas.microsoft.com/office/drawing/2014/main" id="{243FBA58-0C08-4FBE-85BA-9D95854CFB6B}"/>
              </a:ext>
            </a:extLst>
          </p:cNvPr>
          <p:cNvSpPr/>
          <p:nvPr/>
        </p:nvSpPr>
        <p:spPr>
          <a:xfrm>
            <a:off x="4546670" y="4506692"/>
            <a:ext cx="4572000" cy="1169551"/>
          </a:xfrm>
          <a:prstGeom prst="rect">
            <a:avLst/>
          </a:prstGeom>
        </p:spPr>
        <p:txBody>
          <a:bodyPr>
            <a:spAutoFit/>
          </a:bodyPr>
          <a:lstStyle/>
          <a:p>
            <a:r>
              <a:rPr lang="en-US" sz="1400" dirty="0">
                <a:solidFill>
                  <a:srgbClr val="AB6526"/>
                </a:solidFill>
                <a:latin typeface="Consolas" panose="020B0609020204030204" pitchFamily="49" charset="0"/>
              </a:rPr>
              <a:t>#</a:t>
            </a:r>
            <a:r>
              <a:rPr lang="en-US" sz="1400" dirty="0">
                <a:solidFill>
                  <a:srgbClr val="7A3E9D"/>
                </a:solidFill>
                <a:latin typeface="Consolas" panose="020B0609020204030204" pitchFamily="49" charset="0"/>
              </a:rPr>
              <a:t>id1 </a:t>
            </a:r>
            <a:r>
              <a:rPr lang="en-US" sz="1400" dirty="0">
                <a:solidFill>
                  <a:srgbClr val="7A3E9D"/>
                </a:solidFill>
                <a:highlight>
                  <a:srgbClr val="FFFF00"/>
                </a:highlight>
                <a:latin typeface="Consolas" panose="020B0609020204030204" pitchFamily="49" charset="0"/>
              </a:rPr>
              <a:t>p</a:t>
            </a:r>
            <a:r>
              <a:rPr lang="en-US" sz="1400" dirty="0">
                <a:solidFill>
                  <a:srgbClr val="AB6526"/>
                </a:solidFill>
                <a:highlight>
                  <a:srgbClr val="FFFF00"/>
                </a:highlight>
                <a:latin typeface="Consolas" panose="020B0609020204030204" pitchFamily="49" charset="0"/>
              </a:rPr>
              <a:t>:</a:t>
            </a:r>
            <a:r>
              <a:rPr lang="en-US" sz="1400" dirty="0">
                <a:solidFill>
                  <a:srgbClr val="7A3E9D"/>
                </a:solidFill>
                <a:highlight>
                  <a:srgbClr val="FFFF00"/>
                </a:highlight>
                <a:latin typeface="Consolas" panose="020B0609020204030204" pitchFamily="49" charset="0"/>
              </a:rPr>
              <a:t>nth-child</a:t>
            </a:r>
            <a:r>
              <a:rPr lang="en-US" sz="1400" dirty="0">
                <a:solidFill>
                  <a:srgbClr val="777777"/>
                </a:solidFill>
                <a:highlight>
                  <a:srgbClr val="FFFF00"/>
                </a:highlight>
                <a:latin typeface="Consolas" panose="020B0609020204030204" pitchFamily="49" charset="0"/>
              </a:rPr>
              <a:t>(</a:t>
            </a:r>
            <a:r>
              <a:rPr lang="en-US" sz="1400" dirty="0">
                <a:solidFill>
                  <a:srgbClr val="AB6526"/>
                </a:solidFill>
                <a:highlight>
                  <a:srgbClr val="FFFF00"/>
                </a:highlight>
                <a:latin typeface="Consolas" panose="020B0609020204030204" pitchFamily="49" charset="0"/>
              </a:rPr>
              <a:t>1</a:t>
            </a:r>
            <a:r>
              <a:rPr lang="en-US" sz="1400" dirty="0">
                <a:solidFill>
                  <a:srgbClr val="777777"/>
                </a:solidFill>
                <a:highlight>
                  <a:srgbClr val="FFFF00"/>
                </a:highlight>
                <a:latin typeface="Consolas" panose="020B0609020204030204" pitchFamily="49" charset="0"/>
              </a:rPr>
              <a:t>)</a:t>
            </a:r>
            <a:r>
              <a:rPr lang="en-US" sz="1400" dirty="0">
                <a:solidFill>
                  <a:srgbClr val="777777"/>
                </a:solidFill>
                <a:latin typeface="Consolas" panose="020B0609020204030204" pitchFamily="49" charset="0"/>
              </a:rPr>
              <a:t>{</a:t>
            </a:r>
            <a:r>
              <a:rPr lang="en-US" sz="1400" dirty="0">
                <a:solidFill>
                  <a:srgbClr val="AB6526"/>
                </a:solidFill>
                <a:latin typeface="Consolas" panose="020B0609020204030204" pitchFamily="49" charset="0"/>
              </a:rPr>
              <a:t>background-color</a:t>
            </a:r>
            <a:r>
              <a:rPr lang="en-US" sz="1400" dirty="0">
                <a:solidFill>
                  <a:srgbClr val="777777"/>
                </a:solidFill>
                <a:latin typeface="Consolas" panose="020B0609020204030204" pitchFamily="49" charset="0"/>
              </a:rPr>
              <a:t>:#</a:t>
            </a:r>
            <a:r>
              <a:rPr lang="en-US" sz="1400" dirty="0">
                <a:solidFill>
                  <a:srgbClr val="448C27"/>
                </a:solidFill>
                <a:latin typeface="Consolas" panose="020B0609020204030204" pitchFamily="49" charset="0"/>
              </a:rPr>
              <a:t>a8121e</a:t>
            </a:r>
            <a:r>
              <a:rPr lang="en-US" sz="1400" dirty="0">
                <a:solidFill>
                  <a:srgbClr val="777777"/>
                </a:solidFill>
                <a:latin typeface="Consolas" panose="020B0609020204030204" pitchFamily="49" charset="0"/>
              </a:rPr>
              <a:t>;}</a:t>
            </a:r>
          </a:p>
          <a:p>
            <a:endParaRPr lang="en-US" sz="1400" b="0" dirty="0">
              <a:solidFill>
                <a:srgbClr val="777777"/>
              </a:solidFill>
              <a:effectLst/>
              <a:latin typeface="Consolas" panose="020B0609020204030204" pitchFamily="49" charset="0"/>
            </a:endParaRPr>
          </a:p>
          <a:p>
            <a:r>
              <a:rPr lang="it-IT" sz="1400" dirty="0"/>
              <a:t>importante: inserire </a:t>
            </a:r>
          </a:p>
          <a:p>
            <a:r>
              <a:rPr lang="it-IT" sz="1400" dirty="0">
                <a:highlight>
                  <a:srgbClr val="FFFF00"/>
                </a:highlight>
              </a:rPr>
              <a:t>contenitore </a:t>
            </a:r>
            <a:r>
              <a:rPr lang="it-IT" sz="1400" dirty="0" err="1">
                <a:highlight>
                  <a:srgbClr val="FFFF00"/>
                </a:highlight>
              </a:rPr>
              <a:t>selettore-figlio:nth-child</a:t>
            </a:r>
            <a:r>
              <a:rPr lang="it-IT" sz="1400" dirty="0">
                <a:highlight>
                  <a:srgbClr val="FFFF00"/>
                </a:highlight>
              </a:rPr>
              <a:t>()</a:t>
            </a:r>
            <a:endParaRPr lang="en-US" sz="1400" b="0" dirty="0">
              <a:solidFill>
                <a:srgbClr val="333333"/>
              </a:solidFill>
              <a:effectLst/>
              <a:latin typeface="Consolas" panose="020B0609020204030204" pitchFamily="49" charset="0"/>
            </a:endParaRPr>
          </a:p>
        </p:txBody>
      </p:sp>
      <p:sp>
        <p:nvSpPr>
          <p:cNvPr id="7" name="Rettangolo 6">
            <a:extLst>
              <a:ext uri="{FF2B5EF4-FFF2-40B4-BE49-F238E27FC236}">
                <a16:creationId xmlns:a16="http://schemas.microsoft.com/office/drawing/2014/main" id="{70BA0CD4-2B8A-4C85-A57A-BE15E0497C73}"/>
              </a:ext>
            </a:extLst>
          </p:cNvPr>
          <p:cNvSpPr/>
          <p:nvPr/>
        </p:nvSpPr>
        <p:spPr>
          <a:xfrm>
            <a:off x="4546670" y="1601709"/>
            <a:ext cx="4572000" cy="2246769"/>
          </a:xfrm>
          <a:prstGeom prst="rect">
            <a:avLst/>
          </a:prstGeom>
        </p:spPr>
        <p:txBody>
          <a:bodyPr>
            <a:spAutoFit/>
          </a:bodyPr>
          <a:lstStyle/>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div</a:t>
            </a:r>
            <a:r>
              <a:rPr lang="it-IT" sz="1400" dirty="0">
                <a:solidFill>
                  <a:srgbClr val="91B3E0"/>
                </a:solidFill>
                <a:latin typeface="Consolas" panose="020B0609020204030204" pitchFamily="49" charset="0"/>
              </a:rPr>
              <a:t> </a:t>
            </a:r>
            <a:r>
              <a:rPr lang="it-IT" sz="1400" i="1" dirty="0">
                <a:solidFill>
                  <a:srgbClr val="91B3E0"/>
                </a:solidFill>
                <a:latin typeface="Consolas" panose="020B0609020204030204" pitchFamily="49" charset="0"/>
              </a:rPr>
              <a:t>id</a:t>
            </a:r>
            <a:r>
              <a:rPr lang="it-IT" sz="1400" dirty="0">
                <a:solidFill>
                  <a:srgbClr val="777777"/>
                </a:solidFill>
                <a:latin typeface="Consolas" panose="020B0609020204030204" pitchFamily="49" charset="0"/>
              </a:rPr>
              <a:t>="</a:t>
            </a:r>
            <a:r>
              <a:rPr lang="it-IT" sz="1400" dirty="0">
                <a:solidFill>
                  <a:srgbClr val="448C27"/>
                </a:solidFill>
                <a:latin typeface="Consolas" panose="020B0609020204030204" pitchFamily="49" charset="0"/>
              </a:rPr>
              <a:t>id1</a:t>
            </a:r>
            <a:r>
              <a:rPr lang="it-IT" sz="1400" dirty="0">
                <a:solidFill>
                  <a:srgbClr val="777777"/>
                </a:solidFill>
                <a:latin typeface="Consolas" panose="020B0609020204030204" pitchFamily="49" charset="0"/>
              </a:rPr>
              <a:t>"</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p1</a:t>
            </a: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figlio di p1</a:t>
            </a: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nipote di p1</a:t>
            </a: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pronipote di p1</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2 figlio di p1</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div</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fratello di p1</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dirty="0">
              <a:solidFill>
                <a:srgbClr val="333333"/>
              </a:solidFill>
              <a:latin typeface="Consolas" panose="020B0609020204030204" pitchFamily="49" charset="0"/>
            </a:endParaRPr>
          </a:p>
          <a:p>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r>
              <a:rPr lang="it-IT" sz="1400" dirty="0">
                <a:solidFill>
                  <a:srgbClr val="333333"/>
                </a:solidFill>
                <a:latin typeface="Consolas" panose="020B0609020204030204" pitchFamily="49" charset="0"/>
              </a:rPr>
              <a:t>fratello di p1</a:t>
            </a:r>
            <a:r>
              <a:rPr lang="it-IT" sz="1400" dirty="0">
                <a:solidFill>
                  <a:srgbClr val="91B3E0"/>
                </a:solidFill>
                <a:latin typeface="Consolas" panose="020B0609020204030204" pitchFamily="49" charset="0"/>
              </a:rPr>
              <a:t>&lt;/</a:t>
            </a:r>
            <a:r>
              <a:rPr lang="it-IT" sz="1400" dirty="0">
                <a:solidFill>
                  <a:srgbClr val="4B83CD"/>
                </a:solidFill>
                <a:latin typeface="Consolas" panose="020B0609020204030204" pitchFamily="49" charset="0"/>
              </a:rPr>
              <a:t>p</a:t>
            </a:r>
            <a:r>
              <a:rPr lang="it-IT" sz="1400" dirty="0">
                <a:solidFill>
                  <a:srgbClr val="91B3E0"/>
                </a:solidFill>
                <a:latin typeface="Consolas" panose="020B0609020204030204" pitchFamily="49" charset="0"/>
              </a:rPr>
              <a:t>&gt;</a:t>
            </a:r>
            <a:endParaRPr lang="it-IT" sz="1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605777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E:nth-child() </a:t>
            </a:r>
            <a:r>
              <a:rPr lang="it-IT" dirty="0" err="1"/>
              <a:t>even</a:t>
            </a:r>
            <a:r>
              <a:rPr lang="it-IT" dirty="0"/>
              <a:t>=pari – </a:t>
            </a:r>
            <a:r>
              <a:rPr lang="it-IT" dirty="0" err="1"/>
              <a:t>odd</a:t>
            </a:r>
            <a:r>
              <a:rPr lang="it-IT" dirty="0"/>
              <a:t>=dispari</a:t>
            </a:r>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p:txBody>
          <a:bodyPr>
            <a:normAutofit/>
          </a:bodyPr>
          <a:lstStyle/>
          <a:p>
            <a:r>
              <a:rPr lang="it-IT" dirty="0"/>
              <a:t>colorare in maniera alternata le righe di una tabella per migliorarne la leggibilità e l'estetica</a:t>
            </a:r>
          </a:p>
          <a:p>
            <a:r>
              <a:rPr lang="it-IT" dirty="0" err="1"/>
              <a:t>tr</a:t>
            </a:r>
            <a:r>
              <a:rPr lang="it-IT" dirty="0"/>
              <a:t> </a:t>
            </a:r>
            <a:r>
              <a:rPr lang="it-IT" dirty="0" err="1"/>
              <a:t>td</a:t>
            </a:r>
            <a:r>
              <a:rPr lang="it-IT" dirty="0"/>
              <a:t> {background-color: #DBEEF4}</a:t>
            </a:r>
          </a:p>
          <a:p>
            <a:r>
              <a:rPr lang="it-IT" dirty="0" err="1"/>
              <a:t>tr:nth-child</a:t>
            </a:r>
            <a:r>
              <a:rPr lang="it-IT" dirty="0"/>
              <a:t>(</a:t>
            </a:r>
            <a:r>
              <a:rPr lang="it-IT" b="1" dirty="0" err="1"/>
              <a:t>odd</a:t>
            </a:r>
            <a:r>
              <a:rPr lang="it-IT" dirty="0"/>
              <a:t>) {background-color: #EDF6FB}</a:t>
            </a:r>
          </a:p>
          <a:p>
            <a:r>
              <a:rPr lang="it-IT" dirty="0" err="1"/>
              <a:t>tr:nth-child</a:t>
            </a:r>
            <a:r>
              <a:rPr lang="it-IT" dirty="0"/>
              <a:t>(</a:t>
            </a:r>
            <a:r>
              <a:rPr lang="it-IT" b="1" u="sng" dirty="0" err="1"/>
              <a:t>even</a:t>
            </a:r>
            <a:r>
              <a:rPr lang="it-IT" dirty="0"/>
              <a:t>) {background-color: #EDF6FB}</a:t>
            </a:r>
          </a:p>
        </p:txBody>
      </p:sp>
      <p:sp>
        <p:nvSpPr>
          <p:cNvPr id="4" name="Rettangolo 3">
            <a:extLst>
              <a:ext uri="{FF2B5EF4-FFF2-40B4-BE49-F238E27FC236}">
                <a16:creationId xmlns:a16="http://schemas.microsoft.com/office/drawing/2014/main" id="{7FAEE7AF-4B29-4D61-A478-4533EC6AEFB8}"/>
              </a:ext>
            </a:extLst>
          </p:cNvPr>
          <p:cNvSpPr/>
          <p:nvPr/>
        </p:nvSpPr>
        <p:spPr>
          <a:xfrm>
            <a:off x="1043608" y="4581128"/>
            <a:ext cx="4572000" cy="646331"/>
          </a:xfrm>
          <a:prstGeom prst="rect">
            <a:avLst/>
          </a:prstGeom>
        </p:spPr>
        <p:txBody>
          <a:bodyPr>
            <a:spAutoFit/>
          </a:bodyPr>
          <a:lstStyle/>
          <a:p>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id1 p</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nth-child</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odd</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a8121e</a:t>
            </a:r>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789674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highlight>
                  <a:srgbClr val="FFFF00"/>
                </a:highlight>
              </a:rPr>
              <a:t>E</a:t>
            </a:r>
            <a:r>
              <a:rPr lang="it-IT" dirty="0"/>
              <a:t>:nth-last-child()</a:t>
            </a:r>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p:txBody>
          <a:bodyPr>
            <a:normAutofit/>
          </a:bodyPr>
          <a:lstStyle/>
          <a:p>
            <a:r>
              <a:rPr lang="it-IT" dirty="0"/>
              <a:t>Funzionamento identico alla pseudo-classe precedente, E:nth-last-child(n) identifica l'elemento E che è l'n-esimo figlio del suo elemento padre partendo dall'ultimo fratello di E</a:t>
            </a:r>
          </a:p>
          <a:p>
            <a:r>
              <a:rPr lang="en-US" dirty="0" err="1"/>
              <a:t>tr:nth-last-child</a:t>
            </a:r>
            <a:r>
              <a:rPr lang="en-US" dirty="0"/>
              <a:t>(2) { background-color: yellow} </a:t>
            </a:r>
          </a:p>
          <a:p>
            <a:r>
              <a:rPr lang="it-IT" dirty="0"/>
              <a:t>evidenzierà il 1 e 2 </a:t>
            </a:r>
            <a:r>
              <a:rPr lang="it-IT" dirty="0" err="1"/>
              <a:t>td</a:t>
            </a:r>
            <a:r>
              <a:rPr lang="it-IT" dirty="0"/>
              <a:t> riga a partire dall'ultimo elemento fratello.</a:t>
            </a:r>
          </a:p>
          <a:p>
            <a:endParaRPr lang="it-IT" dirty="0"/>
          </a:p>
          <a:p>
            <a:r>
              <a:rPr lang="en-US" dirty="0" err="1"/>
              <a:t>hgroup</a:t>
            </a:r>
            <a:r>
              <a:rPr lang="en-US" dirty="0"/>
              <a:t> h1:nth-last-child(2){ /*</a:t>
            </a:r>
            <a:r>
              <a:rPr lang="en-US" dirty="0" err="1"/>
              <a:t>il</a:t>
            </a:r>
            <a:r>
              <a:rPr lang="en-US" dirty="0"/>
              <a:t> </a:t>
            </a:r>
            <a:r>
              <a:rPr lang="en-US" dirty="0" err="1"/>
              <a:t>penultimo</a:t>
            </a:r>
            <a:r>
              <a:rPr lang="en-US" dirty="0"/>
              <a:t>*/</a:t>
            </a:r>
          </a:p>
          <a:p>
            <a:r>
              <a:rPr lang="en-US" dirty="0"/>
              <a:t>background-color: brown;</a:t>
            </a:r>
          </a:p>
          <a:p>
            <a:r>
              <a:rPr lang="en-US" dirty="0"/>
              <a:t>}</a:t>
            </a:r>
          </a:p>
          <a:p>
            <a:endParaRPr lang="it-IT" dirty="0"/>
          </a:p>
          <a:p>
            <a:r>
              <a:rPr lang="it-IT" dirty="0">
                <a:highlight>
                  <a:srgbClr val="FFFF00"/>
                </a:highlight>
              </a:rPr>
              <a:t>1=ultimo elemento</a:t>
            </a:r>
          </a:p>
          <a:p>
            <a:r>
              <a:rPr lang="it-IT" dirty="0">
                <a:highlight>
                  <a:srgbClr val="FFFF00"/>
                </a:highlight>
              </a:rPr>
              <a:t>2=penultimo elemento</a:t>
            </a:r>
          </a:p>
          <a:p>
            <a:r>
              <a:rPr lang="it-IT" dirty="0">
                <a:highlight>
                  <a:srgbClr val="FFFF00"/>
                </a:highlight>
              </a:rPr>
              <a:t>…..</a:t>
            </a:r>
          </a:p>
        </p:txBody>
      </p:sp>
    </p:spTree>
    <p:extLst>
      <p:ext uri="{BB962C8B-B14F-4D97-AF65-F5344CB8AC3E}">
        <p14:creationId xmlns:p14="http://schemas.microsoft.com/office/powerpoint/2010/main" val="1432168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71E1C-1D7F-4B74-8B4C-D3024AFDFA3C}"/>
              </a:ext>
            </a:extLst>
          </p:cNvPr>
          <p:cNvSpPr>
            <a:spLocks noGrp="1"/>
          </p:cNvSpPr>
          <p:nvPr>
            <p:ph type="title"/>
          </p:nvPr>
        </p:nvSpPr>
        <p:spPr/>
        <p:txBody>
          <a:bodyPr/>
          <a:lstStyle/>
          <a:p>
            <a:r>
              <a:rPr lang="it-IT" dirty="0"/>
              <a:t>E:last-child</a:t>
            </a:r>
          </a:p>
        </p:txBody>
      </p:sp>
      <p:sp>
        <p:nvSpPr>
          <p:cNvPr id="3" name="Segnaposto contenuto 2">
            <a:extLst>
              <a:ext uri="{FF2B5EF4-FFF2-40B4-BE49-F238E27FC236}">
                <a16:creationId xmlns:a16="http://schemas.microsoft.com/office/drawing/2014/main" id="{0B52AE02-982A-475E-8896-249BA4A95A23}"/>
              </a:ext>
            </a:extLst>
          </p:cNvPr>
          <p:cNvSpPr>
            <a:spLocks noGrp="1"/>
          </p:cNvSpPr>
          <p:nvPr>
            <p:ph idx="1"/>
          </p:nvPr>
        </p:nvSpPr>
        <p:spPr>
          <a:xfrm>
            <a:off x="457200" y="1628800"/>
            <a:ext cx="7620000" cy="4800600"/>
          </a:xfrm>
        </p:spPr>
        <p:txBody>
          <a:bodyPr>
            <a:normAutofit/>
          </a:bodyPr>
          <a:lstStyle/>
          <a:p>
            <a:r>
              <a:rPr lang="it-IT" dirty="0"/>
              <a:t>Questa pseudo-classe seleziona l'elemento E che è l'ultimo figlio del suo elemento genitore.</a:t>
            </a:r>
          </a:p>
          <a:p>
            <a:endParaRPr lang="it-IT" dirty="0"/>
          </a:p>
          <a:p>
            <a:r>
              <a:rPr lang="it-IT" dirty="0"/>
              <a:t>Il funzionamento è molto semplice. Continuando a utilizzare la tabella precedente, la seguente regola CSS:</a:t>
            </a:r>
          </a:p>
          <a:p>
            <a:endParaRPr lang="it-IT" dirty="0"/>
          </a:p>
          <a:p>
            <a:r>
              <a:rPr lang="it-IT" dirty="0" err="1"/>
              <a:t>tr:last-child</a:t>
            </a:r>
            <a:r>
              <a:rPr lang="it-IT" dirty="0"/>
              <a:t> {background-color: </a:t>
            </a:r>
            <a:r>
              <a:rPr lang="it-IT" dirty="0" err="1"/>
              <a:t>yellow</a:t>
            </a:r>
            <a:r>
              <a:rPr lang="it-IT" dirty="0"/>
              <a:t>}</a:t>
            </a:r>
          </a:p>
          <a:p>
            <a:r>
              <a:rPr lang="it-IT" dirty="0">
                <a:highlight>
                  <a:srgbClr val="FFFF00"/>
                </a:highlight>
              </a:rPr>
              <a:t>importante: last-</a:t>
            </a:r>
            <a:r>
              <a:rPr lang="it-IT" dirty="0" err="1">
                <a:highlight>
                  <a:srgbClr val="FFFF00"/>
                </a:highlight>
              </a:rPr>
              <a:t>child</a:t>
            </a:r>
            <a:r>
              <a:rPr lang="it-IT" dirty="0">
                <a:highlight>
                  <a:srgbClr val="FFFF00"/>
                </a:highlight>
              </a:rPr>
              <a:t> non ha () finali</a:t>
            </a:r>
          </a:p>
        </p:txBody>
      </p:sp>
      <p:sp>
        <p:nvSpPr>
          <p:cNvPr id="4" name="Rettangolo 3">
            <a:extLst>
              <a:ext uri="{FF2B5EF4-FFF2-40B4-BE49-F238E27FC236}">
                <a16:creationId xmlns:a16="http://schemas.microsoft.com/office/drawing/2014/main" id="{67AA89F1-F202-4DAA-9135-04083414ED8D}"/>
              </a:ext>
            </a:extLst>
          </p:cNvPr>
          <p:cNvSpPr/>
          <p:nvPr/>
        </p:nvSpPr>
        <p:spPr>
          <a:xfrm>
            <a:off x="899592" y="4941169"/>
            <a:ext cx="6192688" cy="369332"/>
          </a:xfrm>
          <a:prstGeom prst="rect">
            <a:avLst/>
          </a:prstGeom>
        </p:spPr>
        <p:txBody>
          <a:bodyPr wrap="square">
            <a:spAutoFit/>
          </a:bodyPr>
          <a:lstStyle/>
          <a:p>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id1 p</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last-child</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28c213</a:t>
            </a:r>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564140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B95C97-EF00-4CD1-A343-CBB7EB48105C}"/>
              </a:ext>
            </a:extLst>
          </p:cNvPr>
          <p:cNvSpPr>
            <a:spLocks noGrp="1"/>
          </p:cNvSpPr>
          <p:nvPr>
            <p:ph type="title"/>
          </p:nvPr>
        </p:nvSpPr>
        <p:spPr/>
        <p:txBody>
          <a:bodyPr/>
          <a:lstStyle/>
          <a:p>
            <a:r>
              <a:rPr lang="it-IT" dirty="0"/>
              <a:t>E:empty</a:t>
            </a:r>
          </a:p>
        </p:txBody>
      </p:sp>
      <p:sp>
        <p:nvSpPr>
          <p:cNvPr id="3" name="Segnaposto contenuto 2">
            <a:extLst>
              <a:ext uri="{FF2B5EF4-FFF2-40B4-BE49-F238E27FC236}">
                <a16:creationId xmlns:a16="http://schemas.microsoft.com/office/drawing/2014/main" id="{E3318D7E-3A98-4857-8AC8-7C7BA6916182}"/>
              </a:ext>
            </a:extLst>
          </p:cNvPr>
          <p:cNvSpPr>
            <a:spLocks noGrp="1"/>
          </p:cNvSpPr>
          <p:nvPr>
            <p:ph idx="1"/>
          </p:nvPr>
        </p:nvSpPr>
        <p:spPr/>
        <p:txBody>
          <a:bodyPr>
            <a:normAutofit fontScale="92500" lnSpcReduction="10000"/>
          </a:bodyPr>
          <a:lstStyle/>
          <a:p>
            <a:r>
              <a:rPr lang="it-IT" dirty="0"/>
              <a:t>Questa pseudo-classe identifica ogni elemento E che non contiene figli. E:empty include anche i nodi di testo. Quindi, un semplice paragrafo che contiene del testo al suo interno non corrisponderà.</a:t>
            </a:r>
          </a:p>
          <a:p>
            <a:endParaRPr lang="it-IT" dirty="0"/>
          </a:p>
          <a:p>
            <a:r>
              <a:rPr lang="it-IT" dirty="0"/>
              <a:t>Data la regola CSS</a:t>
            </a:r>
          </a:p>
          <a:p>
            <a:r>
              <a:rPr lang="it-IT" dirty="0"/>
              <a:t>p:empty {background-color: </a:t>
            </a:r>
            <a:r>
              <a:rPr lang="it-IT" dirty="0" err="1"/>
              <a:t>yellow</a:t>
            </a:r>
            <a:r>
              <a:rPr lang="it-IT" dirty="0"/>
              <a:t>}</a:t>
            </a:r>
          </a:p>
          <a:p>
            <a:endParaRPr lang="it-IT" dirty="0"/>
          </a:p>
          <a:p>
            <a:endParaRPr lang="it-IT" dirty="0"/>
          </a:p>
          <a:p>
            <a:r>
              <a:rPr lang="it-IT" dirty="0"/>
              <a:t>dei seguenti paragrafi, solo il primo corrisponderà:</a:t>
            </a:r>
          </a:p>
          <a:p>
            <a:r>
              <a:rPr lang="it-IT" dirty="0"/>
              <a:t>&lt;h1&gt;&lt;/h1&gt;</a:t>
            </a:r>
          </a:p>
          <a:p>
            <a:r>
              <a:rPr lang="it-IT" dirty="0"/>
              <a:t>&lt;h1&gt;&lt;</a:t>
            </a:r>
            <a:r>
              <a:rPr lang="it-IT" dirty="0" err="1"/>
              <a:t>span</a:t>
            </a:r>
            <a:r>
              <a:rPr lang="it-IT" dirty="0"/>
              <a:t>&gt;&lt;/</a:t>
            </a:r>
            <a:r>
              <a:rPr lang="it-IT" dirty="0" err="1"/>
              <a:t>span</a:t>
            </a:r>
            <a:r>
              <a:rPr lang="it-IT" dirty="0"/>
              <a:t>&gt;&lt;/h1&gt;</a:t>
            </a:r>
          </a:p>
          <a:p>
            <a:r>
              <a:rPr lang="it-IT" dirty="0"/>
              <a:t>&lt;h1&gt;</a:t>
            </a:r>
            <a:r>
              <a:rPr lang="it-IT" dirty="0" err="1"/>
              <a:t>Lorem</a:t>
            </a:r>
            <a:r>
              <a:rPr lang="it-IT" dirty="0"/>
              <a:t> ipsum&lt;/h1&gt;</a:t>
            </a:r>
          </a:p>
          <a:p>
            <a:r>
              <a:rPr lang="it-IT" dirty="0"/>
              <a:t>h1:empty{</a:t>
            </a:r>
          </a:p>
          <a:p>
            <a:r>
              <a:rPr lang="it-IT" dirty="0"/>
              <a:t>background-color: </a:t>
            </a:r>
            <a:r>
              <a:rPr lang="it-IT" dirty="0" err="1"/>
              <a:t>brown</a:t>
            </a:r>
            <a:r>
              <a:rPr lang="it-IT" dirty="0"/>
              <a:t>;</a:t>
            </a:r>
          </a:p>
          <a:p>
            <a:r>
              <a:rPr lang="it-IT" dirty="0"/>
              <a:t>}</a:t>
            </a:r>
          </a:p>
          <a:p>
            <a:r>
              <a:rPr lang="it-IT" dirty="0"/>
              <a:t>h1{</a:t>
            </a:r>
            <a:r>
              <a:rPr lang="it-IT" dirty="0" err="1"/>
              <a:t>width</a:t>
            </a:r>
            <a:r>
              <a:rPr lang="it-IT" dirty="0"/>
              <a:t>: 200px;border:1px </a:t>
            </a:r>
            <a:r>
              <a:rPr lang="it-IT" dirty="0" err="1"/>
              <a:t>solid</a:t>
            </a:r>
            <a:r>
              <a:rPr lang="it-IT" dirty="0"/>
              <a:t> </a:t>
            </a:r>
            <a:r>
              <a:rPr lang="it-IT" dirty="0" err="1"/>
              <a:t>black;height</a:t>
            </a:r>
            <a:r>
              <a:rPr lang="it-IT" dirty="0"/>
              <a:t>: 50px;}</a:t>
            </a:r>
          </a:p>
          <a:p>
            <a:endParaRPr lang="it-IT" dirty="0"/>
          </a:p>
        </p:txBody>
      </p:sp>
    </p:spTree>
    <p:extLst>
      <p:ext uri="{BB962C8B-B14F-4D97-AF65-F5344CB8AC3E}">
        <p14:creationId xmlns:p14="http://schemas.microsoft.com/office/powerpoint/2010/main" val="320087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2853EB-0737-44E9-A0B6-BB9AE2721E17}"/>
              </a:ext>
            </a:extLst>
          </p:cNvPr>
          <p:cNvSpPr>
            <a:spLocks noGrp="1"/>
          </p:cNvSpPr>
          <p:nvPr>
            <p:ph type="title"/>
          </p:nvPr>
        </p:nvSpPr>
        <p:spPr/>
        <p:txBody>
          <a:bodyPr/>
          <a:lstStyle/>
          <a:p>
            <a:r>
              <a:rPr lang="it-IT" dirty="0"/>
              <a:t>Elementi Padri e figli</a:t>
            </a:r>
          </a:p>
        </p:txBody>
      </p:sp>
      <p:sp>
        <p:nvSpPr>
          <p:cNvPr id="3" name="Segnaposto contenuto 2">
            <a:extLst>
              <a:ext uri="{FF2B5EF4-FFF2-40B4-BE49-F238E27FC236}">
                <a16:creationId xmlns:a16="http://schemas.microsoft.com/office/drawing/2014/main" id="{B0D98F22-DFBF-405D-9201-4A71287A3E71}"/>
              </a:ext>
            </a:extLst>
          </p:cNvPr>
          <p:cNvSpPr>
            <a:spLocks noGrp="1"/>
          </p:cNvSpPr>
          <p:nvPr>
            <p:ph idx="1"/>
          </p:nvPr>
        </p:nvSpPr>
        <p:spPr/>
        <p:txBody>
          <a:bodyPr/>
          <a:lstStyle/>
          <a:p>
            <a:r>
              <a:rPr lang="it-IT" dirty="0"/>
              <a:t>Un elemento si dice </a:t>
            </a:r>
            <a:r>
              <a:rPr lang="it-IT" b="1" dirty="0">
                <a:highlight>
                  <a:srgbClr val="FFFF00"/>
                </a:highlight>
              </a:rPr>
              <a:t>genitore</a:t>
            </a:r>
            <a:r>
              <a:rPr lang="it-IT" dirty="0"/>
              <a:t> (</a:t>
            </a:r>
            <a:r>
              <a:rPr lang="it-IT" b="1" dirty="0" err="1"/>
              <a:t>parent</a:t>
            </a:r>
            <a:r>
              <a:rPr lang="it-IT" dirty="0"/>
              <a:t>) quando contiene altri elementi. Si dice </a:t>
            </a:r>
            <a:r>
              <a:rPr lang="it-IT" b="1" dirty="0">
                <a:highlight>
                  <a:srgbClr val="FFFF00"/>
                </a:highlight>
              </a:rPr>
              <a:t>figlio</a:t>
            </a:r>
            <a:r>
              <a:rPr lang="it-IT" dirty="0"/>
              <a:t> (</a:t>
            </a:r>
            <a:r>
              <a:rPr lang="it-IT" b="1" dirty="0" err="1"/>
              <a:t>child</a:t>
            </a:r>
            <a:r>
              <a:rPr lang="it-IT" dirty="0"/>
              <a:t>) quando è racchiuso in un altro elemento</a:t>
            </a:r>
          </a:p>
          <a:p>
            <a:endParaRPr lang="it-IT" dirty="0"/>
          </a:p>
          <a:p>
            <a:r>
              <a:rPr lang="it-IT" dirty="0"/>
              <a:t>Se si scende di due livelli: diciamo allora che è un </a:t>
            </a:r>
            <a:r>
              <a:rPr lang="it-IT" b="1" dirty="0">
                <a:highlight>
                  <a:srgbClr val="FFFF00"/>
                </a:highlight>
              </a:rPr>
              <a:t>antenato</a:t>
            </a:r>
            <a:r>
              <a:rPr lang="it-IT" dirty="0"/>
              <a:t> di e che questo è rispetto al primo un discendente.</a:t>
            </a:r>
          </a:p>
          <a:p>
            <a:endParaRPr lang="it-IT" dirty="0"/>
          </a:p>
          <a:p>
            <a:r>
              <a:rPr lang="it-IT" dirty="0"/>
              <a:t>gli elementi che sono posti sullo stesso livello, ovvero quelli che hanno lo stesso genitore, si dicono </a:t>
            </a:r>
            <a:r>
              <a:rPr lang="it-IT" b="1" dirty="0">
                <a:highlight>
                  <a:srgbClr val="FFFF00"/>
                </a:highlight>
              </a:rPr>
              <a:t>fratelli</a:t>
            </a:r>
            <a:r>
              <a:rPr lang="it-IT" dirty="0"/>
              <a:t> (</a:t>
            </a:r>
            <a:r>
              <a:rPr lang="it-IT" dirty="0" err="1"/>
              <a:t>ingl</a:t>
            </a:r>
            <a:r>
              <a:rPr lang="it-IT" dirty="0"/>
              <a:t>: </a:t>
            </a:r>
            <a:r>
              <a:rPr lang="it-IT" dirty="0" err="1"/>
              <a:t>siblings</a:t>
            </a:r>
            <a:r>
              <a:rPr lang="it-IT" dirty="0"/>
              <a:t>)</a:t>
            </a:r>
          </a:p>
          <a:p>
            <a:endParaRPr lang="it-IT" dirty="0"/>
          </a:p>
          <a:p>
            <a:r>
              <a:rPr lang="it-IT" dirty="0"/>
              <a:t>il capostipite (quello che non ha padri [&lt;html&gt;]) si dice che è </a:t>
            </a:r>
            <a:r>
              <a:rPr lang="it-IT" b="1" dirty="0"/>
              <a:t>l’elemento </a:t>
            </a:r>
            <a:r>
              <a:rPr lang="it-IT" b="1" dirty="0">
                <a:highlight>
                  <a:srgbClr val="FFFF00"/>
                </a:highlight>
              </a:rPr>
              <a:t>radice</a:t>
            </a:r>
            <a:endParaRPr lang="it-IT" dirty="0">
              <a:highlight>
                <a:srgbClr val="FFFF00"/>
              </a:highlight>
            </a:endParaRPr>
          </a:p>
        </p:txBody>
      </p:sp>
    </p:spTree>
    <p:extLst>
      <p:ext uri="{BB962C8B-B14F-4D97-AF65-F5344CB8AC3E}">
        <p14:creationId xmlns:p14="http://schemas.microsoft.com/office/powerpoint/2010/main" val="2370828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A7540-A947-4965-A788-3AA5835BEFDF}"/>
              </a:ext>
            </a:extLst>
          </p:cNvPr>
          <p:cNvSpPr>
            <a:spLocks noGrp="1"/>
          </p:cNvSpPr>
          <p:nvPr>
            <p:ph type="title"/>
          </p:nvPr>
        </p:nvSpPr>
        <p:spPr/>
        <p:txBody>
          <a:bodyPr/>
          <a:lstStyle/>
          <a:p>
            <a:r>
              <a:rPr lang="it-IT" dirty="0"/>
              <a:t>E:not</a:t>
            </a:r>
          </a:p>
        </p:txBody>
      </p:sp>
      <p:sp>
        <p:nvSpPr>
          <p:cNvPr id="3" name="Segnaposto contenuto 2">
            <a:extLst>
              <a:ext uri="{FF2B5EF4-FFF2-40B4-BE49-F238E27FC236}">
                <a16:creationId xmlns:a16="http://schemas.microsoft.com/office/drawing/2014/main" id="{4DF09499-5B84-432F-9B56-6B0E9EC0DB74}"/>
              </a:ext>
            </a:extLst>
          </p:cNvPr>
          <p:cNvSpPr>
            <a:spLocks noGrp="1"/>
          </p:cNvSpPr>
          <p:nvPr>
            <p:ph idx="1"/>
          </p:nvPr>
        </p:nvSpPr>
        <p:spPr/>
        <p:txBody>
          <a:bodyPr/>
          <a:lstStyle/>
          <a:p>
            <a:r>
              <a:rPr lang="it-IT" dirty="0"/>
              <a:t>identifica tutti gli elementi di tipo E che non coincidono con il selettore contenuto all'interno del :</a:t>
            </a:r>
            <a:r>
              <a:rPr lang="it-IT" dirty="0" err="1"/>
              <a:t>not</a:t>
            </a:r>
            <a:r>
              <a:rPr lang="it-IT" dirty="0"/>
              <a:t>.</a:t>
            </a:r>
          </a:p>
          <a:p>
            <a:endParaRPr lang="it-IT" dirty="0"/>
          </a:p>
          <a:p>
            <a:r>
              <a:rPr lang="it-IT" dirty="0"/>
              <a:t>Cerchiamo di chiarire il concetto con qualche esempio. E partiamo da questo codice HTML:</a:t>
            </a:r>
          </a:p>
          <a:p>
            <a:endParaRPr lang="it-IT" dirty="0"/>
          </a:p>
          <a:p>
            <a:r>
              <a:rPr lang="it-IT" dirty="0"/>
              <a:t>&lt;div class="nero"&gt;</a:t>
            </a:r>
            <a:r>
              <a:rPr lang="it-IT" dirty="0" err="1"/>
              <a:t>Lorem</a:t>
            </a:r>
            <a:r>
              <a:rPr lang="it-IT" dirty="0"/>
              <a:t> </a:t>
            </a:r>
            <a:r>
              <a:rPr lang="it-IT" dirty="0" err="1"/>
              <a:t>ipsum</a:t>
            </a:r>
            <a:r>
              <a:rPr lang="it-IT" dirty="0"/>
              <a:t>&lt;/div&gt;</a:t>
            </a:r>
          </a:p>
          <a:p>
            <a:r>
              <a:rPr lang="it-IT" dirty="0"/>
              <a:t>&lt;div class="rosso"&gt;</a:t>
            </a:r>
            <a:r>
              <a:rPr lang="it-IT" dirty="0" err="1"/>
              <a:t>Lorem</a:t>
            </a:r>
            <a:r>
              <a:rPr lang="it-IT" dirty="0"/>
              <a:t> </a:t>
            </a:r>
            <a:r>
              <a:rPr lang="it-IT" dirty="0" err="1"/>
              <a:t>ipsum</a:t>
            </a:r>
            <a:r>
              <a:rPr lang="it-IT" dirty="0"/>
              <a:t>&lt;/div&gt;</a:t>
            </a:r>
          </a:p>
          <a:p>
            <a:r>
              <a:rPr lang="it-IT" dirty="0"/>
              <a:t>Usando questo codice CSS:</a:t>
            </a:r>
          </a:p>
          <a:p>
            <a:endParaRPr lang="it-IT" dirty="0"/>
          </a:p>
          <a:p>
            <a:r>
              <a:rPr lang="it-IT" dirty="0" err="1"/>
              <a:t>div</a:t>
            </a:r>
            <a:r>
              <a:rPr lang="it-IT" dirty="0" err="1">
                <a:highlight>
                  <a:srgbClr val="FFFF00"/>
                </a:highlight>
              </a:rPr>
              <a:t>:not</a:t>
            </a:r>
            <a:r>
              <a:rPr lang="it-IT" dirty="0"/>
              <a:t>(.nero) {color: red}</a:t>
            </a:r>
          </a:p>
          <a:p>
            <a:endParaRPr lang="it-IT" dirty="0"/>
          </a:p>
        </p:txBody>
      </p:sp>
      <p:sp>
        <p:nvSpPr>
          <p:cNvPr id="4" name="Rettangolo 3">
            <a:extLst>
              <a:ext uri="{FF2B5EF4-FFF2-40B4-BE49-F238E27FC236}">
                <a16:creationId xmlns:a16="http://schemas.microsoft.com/office/drawing/2014/main" id="{21AC4BAF-9C95-44C1-B222-43DE74497950}"/>
              </a:ext>
            </a:extLst>
          </p:cNvPr>
          <p:cNvSpPr/>
          <p:nvPr/>
        </p:nvSpPr>
        <p:spPr>
          <a:xfrm>
            <a:off x="395536" y="5373216"/>
            <a:ext cx="8478688" cy="369332"/>
          </a:xfrm>
          <a:prstGeom prst="rect">
            <a:avLst/>
          </a:prstGeom>
        </p:spPr>
        <p:txBody>
          <a:bodyPr wrap="square">
            <a:spAutoFit/>
          </a:bodyPr>
          <a:lstStyle/>
          <a:p>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id1 p</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not</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mia</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28c213</a:t>
            </a:r>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740461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499C95-DDBE-4752-9BBC-17A541EF6D85}"/>
              </a:ext>
            </a:extLst>
          </p:cNvPr>
          <p:cNvSpPr>
            <a:spLocks noGrp="1"/>
          </p:cNvSpPr>
          <p:nvPr>
            <p:ph type="title"/>
          </p:nvPr>
        </p:nvSpPr>
        <p:spPr/>
        <p:txBody>
          <a:bodyPr/>
          <a:lstStyle/>
          <a:p>
            <a:r>
              <a:rPr lang="it-IT" dirty="0"/>
              <a:t>E:enabled</a:t>
            </a:r>
          </a:p>
        </p:txBody>
      </p:sp>
      <p:sp>
        <p:nvSpPr>
          <p:cNvPr id="3" name="Segnaposto contenuto 2">
            <a:extLst>
              <a:ext uri="{FF2B5EF4-FFF2-40B4-BE49-F238E27FC236}">
                <a16:creationId xmlns:a16="http://schemas.microsoft.com/office/drawing/2014/main" id="{C907263E-07A5-4186-9EE7-578746DCF026}"/>
              </a:ext>
            </a:extLst>
          </p:cNvPr>
          <p:cNvSpPr>
            <a:spLocks noGrp="1"/>
          </p:cNvSpPr>
          <p:nvPr>
            <p:ph idx="1"/>
          </p:nvPr>
        </p:nvSpPr>
        <p:spPr/>
        <p:txBody>
          <a:bodyPr>
            <a:normAutofit fontScale="92500" lnSpcReduction="10000"/>
          </a:bodyPr>
          <a:lstStyle/>
          <a:p>
            <a:r>
              <a:rPr lang="it-IT" dirty="0"/>
              <a:t>E:enabled seleziona tutti gli oggetti di tipo E che sono abilitati all'interno di un'interfaccia utente.</a:t>
            </a:r>
          </a:p>
          <a:p>
            <a:endParaRPr lang="it-IT" dirty="0"/>
          </a:p>
          <a:p>
            <a:r>
              <a:rPr lang="it-IT" dirty="0"/>
              <a:t>Dati i seguenti campi di input</a:t>
            </a:r>
          </a:p>
          <a:p>
            <a:endParaRPr lang="it-IT" dirty="0"/>
          </a:p>
          <a:p>
            <a:r>
              <a:rPr lang="it-IT" dirty="0"/>
              <a:t>&lt;input </a:t>
            </a:r>
            <a:r>
              <a:rPr lang="it-IT" dirty="0" err="1"/>
              <a:t>type</a:t>
            </a:r>
            <a:r>
              <a:rPr lang="it-IT" dirty="0"/>
              <a:t>="text" </a:t>
            </a:r>
            <a:r>
              <a:rPr lang="it-IT" dirty="0" err="1"/>
              <a:t>value</a:t>
            </a:r>
            <a:r>
              <a:rPr lang="it-IT" dirty="0"/>
              <a:t>="Nome" /&gt;</a:t>
            </a:r>
          </a:p>
          <a:p>
            <a:r>
              <a:rPr lang="it-IT" dirty="0"/>
              <a:t>&lt;input </a:t>
            </a:r>
            <a:r>
              <a:rPr lang="it-IT" dirty="0" err="1"/>
              <a:t>type</a:t>
            </a:r>
            <a:r>
              <a:rPr lang="it-IT" dirty="0"/>
              <a:t>="text" </a:t>
            </a:r>
            <a:r>
              <a:rPr lang="it-IT" dirty="0" err="1"/>
              <a:t>value</a:t>
            </a:r>
            <a:r>
              <a:rPr lang="it-IT" dirty="0"/>
              <a:t>="Cognome" /&gt;</a:t>
            </a:r>
          </a:p>
          <a:p>
            <a:r>
              <a:rPr lang="it-IT" dirty="0"/>
              <a:t>&lt;input </a:t>
            </a:r>
            <a:r>
              <a:rPr lang="it-IT" dirty="0" err="1"/>
              <a:t>type</a:t>
            </a:r>
            <a:r>
              <a:rPr lang="it-IT" dirty="0"/>
              <a:t>="text" </a:t>
            </a:r>
            <a:r>
              <a:rPr lang="it-IT" dirty="0" err="1"/>
              <a:t>value</a:t>
            </a:r>
            <a:r>
              <a:rPr lang="it-IT" dirty="0"/>
              <a:t>="Indirizzo" </a:t>
            </a:r>
            <a:r>
              <a:rPr lang="it-IT" dirty="0" err="1"/>
              <a:t>disabled</a:t>
            </a:r>
            <a:r>
              <a:rPr lang="it-IT" dirty="0"/>
              <a:t>="</a:t>
            </a:r>
            <a:r>
              <a:rPr lang="it-IT" dirty="0" err="1"/>
              <a:t>disabled</a:t>
            </a:r>
            <a:r>
              <a:rPr lang="it-IT" dirty="0"/>
              <a:t>" /&gt;</a:t>
            </a:r>
          </a:p>
          <a:p>
            <a:r>
              <a:rPr lang="it-IT" dirty="0"/>
              <a:t>questo codice CSS:</a:t>
            </a:r>
          </a:p>
          <a:p>
            <a:endParaRPr lang="it-IT" dirty="0"/>
          </a:p>
          <a:p>
            <a:r>
              <a:rPr lang="it-IT" dirty="0" err="1"/>
              <a:t>input:enabled</a:t>
            </a:r>
            <a:r>
              <a:rPr lang="it-IT" dirty="0"/>
              <a:t> {</a:t>
            </a:r>
            <a:r>
              <a:rPr lang="it-IT" dirty="0" err="1"/>
              <a:t>color:red</a:t>
            </a:r>
            <a:r>
              <a:rPr lang="it-IT" dirty="0"/>
              <a:t>}</a:t>
            </a:r>
          </a:p>
          <a:p>
            <a:r>
              <a:rPr lang="it-IT" dirty="0"/>
              <a:t>assegnerà il colore rosso per il testo solo ai campi abilitati, ignorando gli altri.</a:t>
            </a:r>
          </a:p>
          <a:p>
            <a:r>
              <a:rPr lang="it-IT" dirty="0"/>
              <a:t>Ex: </a:t>
            </a:r>
          </a:p>
          <a:p>
            <a:r>
              <a:rPr lang="en-US" dirty="0" err="1"/>
              <a:t>input:enabled</a:t>
            </a:r>
            <a:r>
              <a:rPr lang="en-US" dirty="0"/>
              <a:t>{background-color: red;}</a:t>
            </a:r>
          </a:p>
          <a:p>
            <a:r>
              <a:rPr lang="en-US" dirty="0"/>
              <a:t>&lt;input name="</a:t>
            </a:r>
            <a:r>
              <a:rPr lang="en-US" dirty="0" err="1"/>
              <a:t>nome</a:t>
            </a:r>
            <a:r>
              <a:rPr lang="en-US" dirty="0"/>
              <a:t>" &gt;</a:t>
            </a:r>
          </a:p>
          <a:p>
            <a:endParaRPr lang="it-IT" dirty="0"/>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4065498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499C95-DDBE-4752-9BBC-17A541EF6D85}"/>
              </a:ext>
            </a:extLst>
          </p:cNvPr>
          <p:cNvSpPr>
            <a:spLocks noGrp="1"/>
          </p:cNvSpPr>
          <p:nvPr>
            <p:ph type="title"/>
          </p:nvPr>
        </p:nvSpPr>
        <p:spPr/>
        <p:txBody>
          <a:bodyPr/>
          <a:lstStyle/>
          <a:p>
            <a:r>
              <a:rPr lang="it-IT" dirty="0"/>
              <a:t>E:disabled</a:t>
            </a:r>
          </a:p>
        </p:txBody>
      </p:sp>
      <p:sp>
        <p:nvSpPr>
          <p:cNvPr id="3" name="Segnaposto contenuto 2">
            <a:extLst>
              <a:ext uri="{FF2B5EF4-FFF2-40B4-BE49-F238E27FC236}">
                <a16:creationId xmlns:a16="http://schemas.microsoft.com/office/drawing/2014/main" id="{C907263E-07A5-4186-9EE7-578746DCF026}"/>
              </a:ext>
            </a:extLst>
          </p:cNvPr>
          <p:cNvSpPr>
            <a:spLocks noGrp="1"/>
          </p:cNvSpPr>
          <p:nvPr>
            <p:ph idx="1"/>
          </p:nvPr>
        </p:nvSpPr>
        <p:spPr/>
        <p:txBody>
          <a:bodyPr/>
          <a:lstStyle/>
          <a:p>
            <a:endParaRPr lang="it-IT" dirty="0"/>
          </a:p>
          <a:p>
            <a:r>
              <a:rPr lang="it-IT" dirty="0"/>
              <a:t>Il selettore E:disabled è il contrario della pseudo-classe vista in precedenza. Esso infatti seleziona tutti gli elementi di tipo E che sono disabilitati all'interno di un'interfaccia utente.</a:t>
            </a:r>
          </a:p>
          <a:p>
            <a:endParaRPr lang="it-IT" dirty="0"/>
          </a:p>
          <a:p>
            <a:r>
              <a:rPr lang="it-IT" dirty="0"/>
              <a:t>Dato lo stesso esempio precedente, un codice come il seguente</a:t>
            </a:r>
          </a:p>
          <a:p>
            <a:endParaRPr lang="it-IT" dirty="0"/>
          </a:p>
          <a:p>
            <a:r>
              <a:rPr lang="it-IT" dirty="0" err="1"/>
              <a:t>input:disabled</a:t>
            </a:r>
            <a:r>
              <a:rPr lang="it-IT" dirty="0"/>
              <a:t> {</a:t>
            </a:r>
            <a:r>
              <a:rPr lang="it-IT" dirty="0" err="1"/>
              <a:t>color:red</a:t>
            </a:r>
            <a:r>
              <a:rPr lang="it-IT" dirty="0"/>
              <a:t>}</a:t>
            </a:r>
          </a:p>
          <a:p>
            <a:r>
              <a:rPr lang="it-IT" dirty="0"/>
              <a:t>corrisponde all'esatto contrario, ovvero assegnerà un colore rosso solo ai campi disabilitati.</a:t>
            </a:r>
          </a:p>
        </p:txBody>
      </p:sp>
    </p:spTree>
    <p:extLst>
      <p:ext uri="{BB962C8B-B14F-4D97-AF65-F5344CB8AC3E}">
        <p14:creationId xmlns:p14="http://schemas.microsoft.com/office/powerpoint/2010/main" val="2380195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499C95-DDBE-4752-9BBC-17A541EF6D85}"/>
              </a:ext>
            </a:extLst>
          </p:cNvPr>
          <p:cNvSpPr>
            <a:spLocks noGrp="1"/>
          </p:cNvSpPr>
          <p:nvPr>
            <p:ph type="title"/>
          </p:nvPr>
        </p:nvSpPr>
        <p:spPr/>
        <p:txBody>
          <a:bodyPr/>
          <a:lstStyle/>
          <a:p>
            <a:r>
              <a:rPr lang="it-IT" dirty="0"/>
              <a:t>E:checked</a:t>
            </a:r>
          </a:p>
        </p:txBody>
      </p:sp>
      <p:sp>
        <p:nvSpPr>
          <p:cNvPr id="3" name="Segnaposto contenuto 2">
            <a:extLst>
              <a:ext uri="{FF2B5EF4-FFF2-40B4-BE49-F238E27FC236}">
                <a16:creationId xmlns:a16="http://schemas.microsoft.com/office/drawing/2014/main" id="{C907263E-07A5-4186-9EE7-578746DCF026}"/>
              </a:ext>
            </a:extLst>
          </p:cNvPr>
          <p:cNvSpPr>
            <a:spLocks noGrp="1"/>
          </p:cNvSpPr>
          <p:nvPr>
            <p:ph idx="1"/>
          </p:nvPr>
        </p:nvSpPr>
        <p:spPr/>
        <p:txBody>
          <a:bodyPr>
            <a:normAutofit/>
          </a:bodyPr>
          <a:lstStyle/>
          <a:p>
            <a:r>
              <a:rPr lang="it-IT" dirty="0"/>
              <a:t>La pseudo-classe E:checked identifica tutti gli elementi E di un'interfaccia utente che vengono selezionati. Data la scarsa personalizzazione consentita dai browser agli elementi radio e </a:t>
            </a:r>
            <a:r>
              <a:rPr lang="it-IT" dirty="0" err="1"/>
              <a:t>checkbox</a:t>
            </a:r>
            <a:r>
              <a:rPr lang="it-IT" dirty="0"/>
              <a:t> per cui è pensato tale selettore, per l'esempio corrispondente non modificherò colori o bordi ma utilizzerò un margine per far spostare l'elemento selezionato.</a:t>
            </a:r>
          </a:p>
          <a:p>
            <a:endParaRPr lang="it-IT" dirty="0"/>
          </a:p>
          <a:p>
            <a:r>
              <a:rPr lang="it-IT" dirty="0"/>
              <a:t>Dato questo codice HTML</a:t>
            </a:r>
          </a:p>
          <a:p>
            <a:endParaRPr lang="it-IT" dirty="0"/>
          </a:p>
          <a:p>
            <a:r>
              <a:rPr lang="it-IT" dirty="0"/>
              <a:t>&lt;input </a:t>
            </a:r>
            <a:r>
              <a:rPr lang="it-IT" dirty="0" err="1"/>
              <a:t>type</a:t>
            </a:r>
            <a:r>
              <a:rPr lang="it-IT" dirty="0"/>
              <a:t>="</a:t>
            </a:r>
            <a:r>
              <a:rPr lang="it-IT" dirty="0" err="1"/>
              <a:t>checkbox</a:t>
            </a:r>
            <a:r>
              <a:rPr lang="it-IT" dirty="0"/>
              <a:t>" </a:t>
            </a:r>
            <a:r>
              <a:rPr lang="it-IT" dirty="0" err="1"/>
              <a:t>value</a:t>
            </a:r>
            <a:r>
              <a:rPr lang="it-IT" dirty="0"/>
              <a:t>="Nome" /&gt;Nome</a:t>
            </a:r>
          </a:p>
          <a:p>
            <a:r>
              <a:rPr lang="it-IT" dirty="0"/>
              <a:t>&lt;input </a:t>
            </a:r>
            <a:r>
              <a:rPr lang="it-IT" dirty="0" err="1"/>
              <a:t>type</a:t>
            </a:r>
            <a:r>
              <a:rPr lang="it-IT" dirty="0"/>
              <a:t>="</a:t>
            </a:r>
            <a:r>
              <a:rPr lang="it-IT" dirty="0" err="1"/>
              <a:t>checkbox</a:t>
            </a:r>
            <a:r>
              <a:rPr lang="it-IT" dirty="0"/>
              <a:t>" </a:t>
            </a:r>
            <a:r>
              <a:rPr lang="it-IT" dirty="0" err="1"/>
              <a:t>value</a:t>
            </a:r>
            <a:r>
              <a:rPr lang="it-IT" dirty="0"/>
              <a:t>="Cognome" /&gt;Cognome</a:t>
            </a:r>
          </a:p>
          <a:p>
            <a:r>
              <a:rPr lang="it-IT" dirty="0"/>
              <a:t>&lt;input </a:t>
            </a:r>
            <a:r>
              <a:rPr lang="it-IT" dirty="0" err="1"/>
              <a:t>type</a:t>
            </a:r>
            <a:r>
              <a:rPr lang="it-IT" dirty="0"/>
              <a:t>="</a:t>
            </a:r>
            <a:r>
              <a:rPr lang="it-IT" dirty="0" err="1"/>
              <a:t>checkbox</a:t>
            </a:r>
            <a:r>
              <a:rPr lang="it-IT" dirty="0"/>
              <a:t>" </a:t>
            </a:r>
            <a:r>
              <a:rPr lang="it-IT" dirty="0" err="1"/>
              <a:t>value</a:t>
            </a:r>
            <a:r>
              <a:rPr lang="it-IT" dirty="0"/>
              <a:t>="Indirizzo" /&gt;Indirizzo</a:t>
            </a:r>
          </a:p>
          <a:p>
            <a:r>
              <a:rPr lang="it-IT" dirty="0"/>
              <a:t>e questo codice CSS</a:t>
            </a:r>
          </a:p>
          <a:p>
            <a:endParaRPr lang="it-IT" dirty="0"/>
          </a:p>
          <a:p>
            <a:r>
              <a:rPr lang="it-IT" dirty="0" err="1"/>
              <a:t>input:checked</a:t>
            </a:r>
            <a:r>
              <a:rPr lang="it-IT" dirty="0"/>
              <a:t> {margin-left:20px}</a:t>
            </a:r>
          </a:p>
        </p:txBody>
      </p:sp>
      <p:sp>
        <p:nvSpPr>
          <p:cNvPr id="4" name="Rettangolo 3">
            <a:extLst>
              <a:ext uri="{FF2B5EF4-FFF2-40B4-BE49-F238E27FC236}">
                <a16:creationId xmlns:a16="http://schemas.microsoft.com/office/drawing/2014/main" id="{EF04B522-5415-4A59-AB50-FE34B2771F9F}"/>
              </a:ext>
            </a:extLst>
          </p:cNvPr>
          <p:cNvSpPr/>
          <p:nvPr/>
        </p:nvSpPr>
        <p:spPr>
          <a:xfrm>
            <a:off x="755576" y="6214030"/>
            <a:ext cx="4110421" cy="369332"/>
          </a:xfrm>
          <a:prstGeom prst="rect">
            <a:avLst/>
          </a:prstGeom>
        </p:spPr>
        <p:txBody>
          <a:bodyPr wrap="none">
            <a:spAutoFit/>
          </a:bodyPr>
          <a:lstStyle/>
          <a:p>
            <a:r>
              <a:rPr lang="it-IT" dirty="0" err="1">
                <a:solidFill>
                  <a:srgbClr val="7A3E9D"/>
                </a:solidFill>
                <a:latin typeface="Consolas" panose="020B0609020204030204" pitchFamily="49" charset="0"/>
              </a:rPr>
              <a:t>input</a:t>
            </a:r>
            <a:r>
              <a:rPr lang="it-IT" dirty="0" err="1">
                <a:solidFill>
                  <a:srgbClr val="AB6526"/>
                </a:solidFill>
                <a:latin typeface="Consolas" panose="020B0609020204030204" pitchFamily="49" charset="0"/>
              </a:rPr>
              <a:t>:</a:t>
            </a:r>
            <a:r>
              <a:rPr lang="it-IT" dirty="0" err="1">
                <a:solidFill>
                  <a:srgbClr val="7A3E9D"/>
                </a:solidFill>
                <a:latin typeface="Consolas" panose="020B0609020204030204" pitchFamily="49" charset="0"/>
              </a:rPr>
              <a:t>checked</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margin-left</a:t>
            </a:r>
            <a:r>
              <a:rPr lang="it-IT" dirty="0">
                <a:solidFill>
                  <a:srgbClr val="777777"/>
                </a:solidFill>
                <a:latin typeface="Consolas" panose="020B0609020204030204" pitchFamily="49" charset="0"/>
              </a:rPr>
              <a:t>:</a:t>
            </a:r>
            <a:r>
              <a:rPr lang="it-IT" dirty="0">
                <a:solidFill>
                  <a:srgbClr val="AB6526"/>
                </a:solidFill>
                <a:latin typeface="Consolas" panose="020B0609020204030204" pitchFamily="49" charset="0"/>
              </a:rPr>
              <a:t>50</a:t>
            </a:r>
            <a:r>
              <a:rPr lang="it-IT" dirty="0">
                <a:solidFill>
                  <a:srgbClr val="4B83CD"/>
                </a:solidFill>
                <a:latin typeface="Consolas" panose="020B0609020204030204" pitchFamily="49" charset="0"/>
              </a:rPr>
              <a:t>px</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936925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2027E-6D93-48B5-B4DF-DEBA7EEDF2F2}"/>
              </a:ext>
            </a:extLst>
          </p:cNvPr>
          <p:cNvSpPr>
            <a:spLocks noGrp="1"/>
          </p:cNvSpPr>
          <p:nvPr>
            <p:ph type="title"/>
          </p:nvPr>
        </p:nvSpPr>
        <p:spPr/>
        <p:txBody>
          <a:bodyPr/>
          <a:lstStyle/>
          <a:p>
            <a:r>
              <a:rPr lang="it-IT" dirty="0"/>
              <a:t>Pseudo-elementi</a:t>
            </a:r>
          </a:p>
        </p:txBody>
      </p:sp>
      <p:sp>
        <p:nvSpPr>
          <p:cNvPr id="3" name="Segnaposto contenuto 2">
            <a:extLst>
              <a:ext uri="{FF2B5EF4-FFF2-40B4-BE49-F238E27FC236}">
                <a16:creationId xmlns:a16="http://schemas.microsoft.com/office/drawing/2014/main" id="{775A0F80-9A9F-432C-AB6A-BD61B1A34F88}"/>
              </a:ext>
            </a:extLst>
          </p:cNvPr>
          <p:cNvSpPr>
            <a:spLocks noGrp="1"/>
          </p:cNvSpPr>
          <p:nvPr>
            <p:ph idx="1"/>
          </p:nvPr>
        </p:nvSpPr>
        <p:spPr/>
        <p:txBody>
          <a:bodyPr/>
          <a:lstStyle/>
          <a:p>
            <a:r>
              <a:rPr lang="it-IT" dirty="0"/>
              <a:t>Elementi che non hanno un tag specifico ma che è possibile modificare e formattare secondo i propri desideri </a:t>
            </a:r>
          </a:p>
          <a:p>
            <a:r>
              <a:rPr lang="it-IT" dirty="0"/>
              <a:t>si utilizzano selettore</a:t>
            </a:r>
            <a:r>
              <a:rPr lang="it-IT" sz="2400" dirty="0">
                <a:highlight>
                  <a:srgbClr val="00FF00"/>
                </a:highlight>
              </a:rPr>
              <a:t>::</a:t>
            </a:r>
            <a:r>
              <a:rPr lang="it-IT" dirty="0" err="1"/>
              <a:t>first.letter</a:t>
            </a:r>
            <a:endParaRPr lang="it-IT" dirty="0"/>
          </a:p>
          <a:p>
            <a:r>
              <a:rPr lang="en-US" dirty="0" err="1">
                <a:highlight>
                  <a:srgbClr val="FFFF00"/>
                </a:highlight>
              </a:rPr>
              <a:t>importante</a:t>
            </a:r>
            <a:r>
              <a:rPr lang="en-US" dirty="0">
                <a:highlight>
                  <a:srgbClr val="FFFF00"/>
                </a:highlight>
              </a:rPr>
              <a:t>: </a:t>
            </a:r>
            <a:r>
              <a:rPr lang="en-US" dirty="0" err="1">
                <a:highlight>
                  <a:srgbClr val="FFFF00"/>
                </a:highlight>
              </a:rPr>
              <a:t>funziona</a:t>
            </a:r>
            <a:r>
              <a:rPr lang="en-US" dirty="0">
                <a:highlight>
                  <a:srgbClr val="FFFF00"/>
                </a:highlight>
              </a:rPr>
              <a:t> </a:t>
            </a:r>
            <a:r>
              <a:rPr lang="en-US" dirty="0" err="1">
                <a:highlight>
                  <a:srgbClr val="FFFF00"/>
                </a:highlight>
              </a:rPr>
              <a:t>anche</a:t>
            </a:r>
            <a:r>
              <a:rPr lang="en-US" dirty="0">
                <a:highlight>
                  <a:srgbClr val="FFFF00"/>
                </a:highlight>
              </a:rPr>
              <a:t> </a:t>
            </a:r>
            <a:r>
              <a:rPr lang="en-US" b="1" dirty="0">
                <a:highlight>
                  <a:srgbClr val="FFFF00"/>
                </a:highlight>
              </a:rPr>
              <a:t>:</a:t>
            </a:r>
            <a:r>
              <a:rPr lang="en-US" dirty="0">
                <a:highlight>
                  <a:srgbClr val="FFFF00"/>
                </a:highlight>
              </a:rPr>
              <a:t>first-letter (solo : e non ::) per </a:t>
            </a:r>
            <a:r>
              <a:rPr lang="en-US" dirty="0" err="1">
                <a:highlight>
                  <a:srgbClr val="FFFF00"/>
                </a:highlight>
              </a:rPr>
              <a:t>compatibilità</a:t>
            </a:r>
            <a:r>
              <a:rPr lang="en-US" dirty="0">
                <a:highlight>
                  <a:srgbClr val="FFFF00"/>
                </a:highlight>
              </a:rPr>
              <a:t> con CSS1 e CSS2</a:t>
            </a:r>
          </a:p>
          <a:p>
            <a:endParaRPr lang="en-US" dirty="0">
              <a:highlight>
                <a:srgbClr val="FFFF00"/>
              </a:highlight>
            </a:endParaRPr>
          </a:p>
          <a:p>
            <a:r>
              <a:rPr lang="en-US" dirty="0">
                <a:highlight>
                  <a:srgbClr val="FFFF00"/>
                </a:highlight>
              </a:rPr>
              <a:t>Non </a:t>
            </a:r>
            <a:r>
              <a:rPr lang="en-US" dirty="0" err="1">
                <a:highlight>
                  <a:srgbClr val="FFFF00"/>
                </a:highlight>
              </a:rPr>
              <a:t>funzionano</a:t>
            </a:r>
            <a:r>
              <a:rPr lang="en-US" dirty="0">
                <a:highlight>
                  <a:srgbClr val="FFFF00"/>
                </a:highlight>
              </a:rPr>
              <a:t> con </a:t>
            </a:r>
            <a:r>
              <a:rPr lang="en-US" dirty="0" err="1">
                <a:highlight>
                  <a:srgbClr val="FFFF00"/>
                </a:highlight>
              </a:rPr>
              <a:t>elementi</a:t>
            </a:r>
            <a:r>
              <a:rPr lang="en-US" dirty="0">
                <a:highlight>
                  <a:srgbClr val="FFFF00"/>
                </a:highlight>
              </a:rPr>
              <a:t> inline (</a:t>
            </a:r>
            <a:r>
              <a:rPr lang="en-US" dirty="0" err="1">
                <a:highlight>
                  <a:srgbClr val="FFFF00"/>
                </a:highlight>
              </a:rPr>
              <a:t>tipo</a:t>
            </a:r>
            <a:r>
              <a:rPr lang="en-US" dirty="0">
                <a:highlight>
                  <a:srgbClr val="FFFF00"/>
                </a:highlight>
              </a:rPr>
              <a:t> span) ma solo con </a:t>
            </a:r>
            <a:r>
              <a:rPr lang="en-US" dirty="0" err="1">
                <a:highlight>
                  <a:srgbClr val="FFFF00"/>
                </a:highlight>
              </a:rPr>
              <a:t>elementi</a:t>
            </a:r>
            <a:r>
              <a:rPr lang="en-US" dirty="0">
                <a:highlight>
                  <a:srgbClr val="FFFF00"/>
                </a:highlight>
              </a:rPr>
              <a:t> di </a:t>
            </a:r>
            <a:r>
              <a:rPr lang="en-US" dirty="0" err="1">
                <a:highlight>
                  <a:srgbClr val="FFFF00"/>
                </a:highlight>
              </a:rPr>
              <a:t>blocco</a:t>
            </a:r>
            <a:r>
              <a:rPr lang="en-US" dirty="0">
                <a:highlight>
                  <a:srgbClr val="FFFF00"/>
                </a:highlight>
              </a:rPr>
              <a:t> (</a:t>
            </a:r>
            <a:r>
              <a:rPr lang="en-US" dirty="0" err="1">
                <a:highlight>
                  <a:srgbClr val="FFFF00"/>
                </a:highlight>
              </a:rPr>
              <a:t>p,h,div</a:t>
            </a:r>
            <a:r>
              <a:rPr lang="en-US" dirty="0">
                <a:highlight>
                  <a:srgbClr val="FFFF00"/>
                </a:highlight>
              </a:rPr>
              <a:t> …)</a:t>
            </a:r>
          </a:p>
          <a:p>
            <a:endParaRPr lang="it-IT" dirty="0"/>
          </a:p>
        </p:txBody>
      </p:sp>
    </p:spTree>
    <p:extLst>
      <p:ext uri="{BB962C8B-B14F-4D97-AF65-F5344CB8AC3E}">
        <p14:creationId xmlns:p14="http://schemas.microsoft.com/office/powerpoint/2010/main" val="2365541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2027E-6D93-48B5-B4DF-DEBA7EEDF2F2}"/>
              </a:ext>
            </a:extLst>
          </p:cNvPr>
          <p:cNvSpPr>
            <a:spLocks noGrp="1"/>
          </p:cNvSpPr>
          <p:nvPr>
            <p:ph type="title"/>
          </p:nvPr>
        </p:nvSpPr>
        <p:spPr/>
        <p:txBody>
          <a:bodyPr/>
          <a:lstStyle/>
          <a:p>
            <a:r>
              <a:rPr lang="it-IT" dirty="0"/>
              <a:t>::first-</a:t>
            </a:r>
            <a:r>
              <a:rPr lang="it-IT" dirty="0" err="1"/>
              <a:t>letter</a:t>
            </a:r>
            <a:endParaRPr lang="it-IT" dirty="0"/>
          </a:p>
        </p:txBody>
      </p:sp>
      <p:sp>
        <p:nvSpPr>
          <p:cNvPr id="3" name="Segnaposto contenuto 2">
            <a:extLst>
              <a:ext uri="{FF2B5EF4-FFF2-40B4-BE49-F238E27FC236}">
                <a16:creationId xmlns:a16="http://schemas.microsoft.com/office/drawing/2014/main" id="{775A0F80-9A9F-432C-AB6A-BD61B1A34F88}"/>
              </a:ext>
            </a:extLst>
          </p:cNvPr>
          <p:cNvSpPr>
            <a:spLocks noGrp="1"/>
          </p:cNvSpPr>
          <p:nvPr>
            <p:ph idx="1"/>
          </p:nvPr>
        </p:nvSpPr>
        <p:spPr/>
        <p:txBody>
          <a:bodyPr>
            <a:normAutofit/>
          </a:bodyPr>
          <a:lstStyle/>
          <a:p>
            <a:r>
              <a:rPr lang="it-IT" dirty="0"/>
              <a:t>è possibile formattare la </a:t>
            </a:r>
            <a:r>
              <a:rPr lang="it-IT" b="1" dirty="0"/>
              <a:t>prima lettera</a:t>
            </a:r>
            <a:r>
              <a:rPr lang="it-IT" dirty="0"/>
              <a:t> di qualunque elemento contenente del testo. Le proprietà modificabili sono ovviamente tutte quelle relative al carattere e al testo, ma anche quelle legate al colore, allo sfondo, ai margini, ai bordi e al </a:t>
            </a:r>
            <a:r>
              <a:rPr lang="it-IT" dirty="0" err="1"/>
              <a:t>padding</a:t>
            </a:r>
            <a:r>
              <a:rPr lang="it-IT" dirty="0"/>
              <a:t>.</a:t>
            </a:r>
          </a:p>
          <a:p>
            <a:r>
              <a:rPr lang="en-US" dirty="0"/>
              <a:t>p::first-letter {color: white; font-weight: bold;}</a:t>
            </a:r>
          </a:p>
          <a:p>
            <a:endParaRPr lang="en-US" dirty="0"/>
          </a:p>
          <a:p>
            <a:r>
              <a:rPr lang="en-US" dirty="0"/>
              <a:t>È </a:t>
            </a:r>
            <a:r>
              <a:rPr lang="en-US" dirty="0" err="1"/>
              <a:t>possibile</a:t>
            </a:r>
            <a:r>
              <a:rPr lang="en-US" dirty="0"/>
              <a:t> </a:t>
            </a:r>
            <a:r>
              <a:rPr lang="en-US" dirty="0" err="1"/>
              <a:t>anche</a:t>
            </a:r>
            <a:r>
              <a:rPr lang="en-US" dirty="0"/>
              <a:t> </a:t>
            </a:r>
            <a:r>
              <a:rPr lang="en-US" dirty="0" err="1"/>
              <a:t>usare</a:t>
            </a:r>
            <a:r>
              <a:rPr lang="en-US" dirty="0"/>
              <a:t> </a:t>
            </a:r>
            <a:r>
              <a:rPr lang="en-US" dirty="0" err="1"/>
              <a:t>classi</a:t>
            </a:r>
            <a:r>
              <a:rPr lang="en-US" dirty="0"/>
              <a:t>:</a:t>
            </a:r>
          </a:p>
          <a:p>
            <a:endParaRPr lang="en-US" dirty="0"/>
          </a:p>
          <a:p>
            <a:r>
              <a:rPr lang="en-US" dirty="0" err="1"/>
              <a:t>p.classe</a:t>
            </a:r>
            <a:r>
              <a:rPr lang="en-US" dirty="0"/>
              <a:t>::first-letter {color: white; font-weight: bold;}</a:t>
            </a:r>
          </a:p>
          <a:p>
            <a:r>
              <a:rPr lang="en-US" dirty="0"/>
              <a:t>O </a:t>
            </a:r>
            <a:r>
              <a:rPr lang="en-US" dirty="0" err="1"/>
              <a:t>selettori</a:t>
            </a:r>
            <a:r>
              <a:rPr lang="en-US" dirty="0"/>
              <a:t> di id:</a:t>
            </a:r>
          </a:p>
          <a:p>
            <a:endParaRPr lang="en-US" dirty="0"/>
          </a:p>
          <a:p>
            <a:r>
              <a:rPr lang="en-US" dirty="0" err="1"/>
              <a:t>p#id</a:t>
            </a:r>
            <a:r>
              <a:rPr lang="en-US" dirty="0"/>
              <a:t>::first-letter {color: white; font-weight: bold;}</a:t>
            </a:r>
          </a:p>
          <a:p>
            <a:r>
              <a:rPr lang="it-IT" dirty="0" err="1"/>
              <a:t>td</a:t>
            </a:r>
            <a:r>
              <a:rPr lang="it-IT" dirty="0"/>
              <a:t>::first-</a:t>
            </a:r>
            <a:r>
              <a:rPr lang="it-IT" dirty="0" err="1"/>
              <a:t>letter</a:t>
            </a:r>
            <a:r>
              <a:rPr lang="it-IT" dirty="0"/>
              <a:t>{font-</a:t>
            </a:r>
            <a:r>
              <a:rPr lang="it-IT" dirty="0" err="1"/>
              <a:t>variant</a:t>
            </a:r>
            <a:r>
              <a:rPr lang="it-IT" dirty="0"/>
              <a:t>-</a:t>
            </a:r>
            <a:r>
              <a:rPr lang="it-IT" dirty="0" err="1"/>
              <a:t>caps</a:t>
            </a:r>
            <a:r>
              <a:rPr lang="it-IT" dirty="0"/>
              <a:t>: small-</a:t>
            </a:r>
            <a:r>
              <a:rPr lang="it-IT" dirty="0" err="1"/>
              <a:t>caps</a:t>
            </a:r>
            <a:r>
              <a:rPr lang="it-IT" dirty="0"/>
              <a:t>}</a:t>
            </a:r>
          </a:p>
          <a:p>
            <a:endParaRPr lang="it-IT" dirty="0"/>
          </a:p>
        </p:txBody>
      </p:sp>
    </p:spTree>
    <p:extLst>
      <p:ext uri="{BB962C8B-B14F-4D97-AF65-F5344CB8AC3E}">
        <p14:creationId xmlns:p14="http://schemas.microsoft.com/office/powerpoint/2010/main" val="243356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2027E-6D93-48B5-B4DF-DEBA7EEDF2F2}"/>
              </a:ext>
            </a:extLst>
          </p:cNvPr>
          <p:cNvSpPr>
            <a:spLocks noGrp="1"/>
          </p:cNvSpPr>
          <p:nvPr>
            <p:ph type="title"/>
          </p:nvPr>
        </p:nvSpPr>
        <p:spPr/>
        <p:txBody>
          <a:bodyPr/>
          <a:lstStyle/>
          <a:p>
            <a:r>
              <a:rPr lang="it-IT" dirty="0"/>
              <a:t>::first-line</a:t>
            </a:r>
          </a:p>
        </p:txBody>
      </p:sp>
      <p:sp>
        <p:nvSpPr>
          <p:cNvPr id="3" name="Segnaposto contenuto 2">
            <a:extLst>
              <a:ext uri="{FF2B5EF4-FFF2-40B4-BE49-F238E27FC236}">
                <a16:creationId xmlns:a16="http://schemas.microsoft.com/office/drawing/2014/main" id="{775A0F80-9A9F-432C-AB6A-BD61B1A34F88}"/>
              </a:ext>
            </a:extLst>
          </p:cNvPr>
          <p:cNvSpPr>
            <a:spLocks noGrp="1"/>
          </p:cNvSpPr>
          <p:nvPr>
            <p:ph idx="1"/>
          </p:nvPr>
        </p:nvSpPr>
        <p:spPr/>
        <p:txBody>
          <a:bodyPr/>
          <a:lstStyle/>
          <a:p>
            <a:r>
              <a:rPr lang="it-IT" dirty="0"/>
              <a:t>imposta lo stile della prima riga di un elemento contenente del testo.</a:t>
            </a:r>
          </a:p>
          <a:p>
            <a:endParaRPr lang="it-IT" dirty="0"/>
          </a:p>
          <a:p>
            <a:r>
              <a:rPr lang="it-IT" dirty="0"/>
              <a:t>Sintassi ed esempi</a:t>
            </a:r>
          </a:p>
          <a:p>
            <a:endParaRPr lang="it-IT" dirty="0"/>
          </a:p>
          <a:p>
            <a:r>
              <a:rPr lang="it-IT" dirty="0"/>
              <a:t>Valgono le stesse regole generali viste per :first-</a:t>
            </a:r>
            <a:r>
              <a:rPr lang="it-IT" dirty="0" err="1"/>
              <a:t>letter</a:t>
            </a:r>
            <a:r>
              <a:rPr lang="it-IT" dirty="0"/>
              <a:t>.</a:t>
            </a:r>
          </a:p>
          <a:p>
            <a:endParaRPr lang="it-IT" dirty="0"/>
          </a:p>
          <a:p>
            <a:r>
              <a:rPr lang="it-IT" dirty="0"/>
              <a:t>p::first-line {color: white; }</a:t>
            </a:r>
          </a:p>
          <a:p>
            <a:r>
              <a:rPr lang="it-IT" dirty="0" err="1"/>
              <a:t>p.classe</a:t>
            </a:r>
            <a:r>
              <a:rPr lang="it-IT"/>
              <a:t>::first-line </a:t>
            </a:r>
            <a:r>
              <a:rPr lang="it-IT" dirty="0"/>
              <a:t>{color: white; font-weight: </a:t>
            </a:r>
            <a:r>
              <a:rPr lang="it-IT" dirty="0" err="1"/>
              <a:t>bold</a:t>
            </a:r>
            <a:r>
              <a:rPr lang="it-IT" dirty="0"/>
              <a:t>;}</a:t>
            </a:r>
          </a:p>
          <a:p>
            <a:r>
              <a:rPr lang="it-IT" dirty="0" err="1"/>
              <a:t>p#id</a:t>
            </a:r>
            <a:r>
              <a:rPr lang="it-IT" dirty="0"/>
              <a:t>::first-line {color: white; font-weight: </a:t>
            </a:r>
            <a:r>
              <a:rPr lang="it-IT" dirty="0" err="1"/>
              <a:t>bold</a:t>
            </a:r>
            <a:r>
              <a:rPr lang="it-IT" dirty="0"/>
              <a:t>;}</a:t>
            </a:r>
          </a:p>
        </p:txBody>
      </p:sp>
    </p:spTree>
    <p:extLst>
      <p:ext uri="{BB962C8B-B14F-4D97-AF65-F5344CB8AC3E}">
        <p14:creationId xmlns:p14="http://schemas.microsoft.com/office/powerpoint/2010/main" val="3253310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2027E-6D93-48B5-B4DF-DEBA7EEDF2F2}"/>
              </a:ext>
            </a:extLst>
          </p:cNvPr>
          <p:cNvSpPr>
            <a:spLocks noGrp="1"/>
          </p:cNvSpPr>
          <p:nvPr>
            <p:ph type="title"/>
          </p:nvPr>
        </p:nvSpPr>
        <p:spPr/>
        <p:txBody>
          <a:bodyPr/>
          <a:lstStyle/>
          <a:p>
            <a:r>
              <a:rPr lang="it-IT" dirty="0"/>
              <a:t>::</a:t>
            </a:r>
            <a:r>
              <a:rPr lang="it-IT" dirty="0" err="1"/>
              <a:t>before</a:t>
            </a:r>
            <a:r>
              <a:rPr lang="it-IT" dirty="0"/>
              <a:t>, ::</a:t>
            </a:r>
            <a:r>
              <a:rPr lang="it-IT" dirty="0" err="1"/>
              <a:t>after</a:t>
            </a:r>
            <a:r>
              <a:rPr lang="it-IT" dirty="0"/>
              <a:t> e il contenuto generato</a:t>
            </a:r>
          </a:p>
        </p:txBody>
      </p:sp>
      <p:sp>
        <p:nvSpPr>
          <p:cNvPr id="3" name="Segnaposto contenuto 2">
            <a:extLst>
              <a:ext uri="{FF2B5EF4-FFF2-40B4-BE49-F238E27FC236}">
                <a16:creationId xmlns:a16="http://schemas.microsoft.com/office/drawing/2014/main" id="{775A0F80-9A9F-432C-AB6A-BD61B1A34F88}"/>
              </a:ext>
            </a:extLst>
          </p:cNvPr>
          <p:cNvSpPr>
            <a:spLocks noGrp="1"/>
          </p:cNvSpPr>
          <p:nvPr>
            <p:ph sz="half" idx="1"/>
          </p:nvPr>
        </p:nvSpPr>
        <p:spPr/>
        <p:txBody>
          <a:bodyPr>
            <a:normAutofit fontScale="92500" lnSpcReduction="20000"/>
          </a:bodyPr>
          <a:lstStyle/>
          <a:p>
            <a:r>
              <a:rPr lang="it-IT" dirty="0"/>
              <a:t>è possibile inserire nel documento HTML un contenuto non presente nel documento </a:t>
            </a:r>
            <a:r>
              <a:rPr lang="it-IT" dirty="0" err="1"/>
              <a:t>stess</a:t>
            </a:r>
            <a:endParaRPr lang="it-IT" dirty="0"/>
          </a:p>
          <a:p>
            <a:endParaRPr lang="it-IT" dirty="0"/>
          </a:p>
          <a:p>
            <a:r>
              <a:rPr lang="it-IT" dirty="0"/>
              <a:t>Pseudo-elemento	Descrizione</a:t>
            </a:r>
          </a:p>
          <a:p>
            <a:r>
              <a:rPr lang="it-IT" dirty="0"/>
              <a:t>::</a:t>
            </a:r>
            <a:r>
              <a:rPr lang="it-IT" dirty="0" err="1"/>
              <a:t>before</a:t>
            </a:r>
            <a:r>
              <a:rPr lang="it-IT" dirty="0"/>
              <a:t>	inserisce un altro elemento all’inizio del contenuto dell’elemento individuato dal selettore</a:t>
            </a:r>
          </a:p>
          <a:p>
            <a:r>
              <a:rPr lang="it-IT" dirty="0"/>
              <a:t>::</a:t>
            </a:r>
            <a:r>
              <a:rPr lang="it-IT" dirty="0" err="1"/>
              <a:t>after</a:t>
            </a:r>
            <a:r>
              <a:rPr lang="it-IT" dirty="0"/>
              <a:t>	inserisce un elemento a chiudere il contenuto dell’elemento individuato dal selettore</a:t>
            </a:r>
          </a:p>
          <a:p>
            <a:r>
              <a:rPr lang="it-IT" dirty="0"/>
              <a:t>inserisce un numero prima di un titolo h3</a:t>
            </a:r>
          </a:p>
          <a:p>
            <a:r>
              <a:rPr lang="it-IT" dirty="0"/>
              <a:t>h3::</a:t>
            </a:r>
            <a:r>
              <a:rPr lang="it-IT" dirty="0" err="1"/>
              <a:t>before</a:t>
            </a:r>
            <a:r>
              <a:rPr lang="it-IT" dirty="0"/>
              <a:t> {</a:t>
            </a:r>
            <a:r>
              <a:rPr lang="it-IT" dirty="0" err="1"/>
              <a:t>content</a:t>
            </a:r>
            <a:r>
              <a:rPr lang="it-IT" dirty="0"/>
              <a:t>: "1 ";}</a:t>
            </a:r>
          </a:p>
          <a:p>
            <a:r>
              <a:rPr lang="it-IT" dirty="0"/>
              <a:t>inserisce un numero dopo il titolo h4</a:t>
            </a:r>
          </a:p>
          <a:p>
            <a:r>
              <a:rPr lang="it-IT" dirty="0"/>
              <a:t>h4::</a:t>
            </a:r>
            <a:r>
              <a:rPr lang="it-IT" dirty="0" err="1"/>
              <a:t>after</a:t>
            </a:r>
            <a:r>
              <a:rPr lang="it-IT" dirty="0"/>
              <a:t> {</a:t>
            </a:r>
            <a:r>
              <a:rPr lang="it-IT" dirty="0" err="1"/>
              <a:t>content</a:t>
            </a:r>
            <a:r>
              <a:rPr lang="it-IT" dirty="0"/>
              <a:t>: " 1";}</a:t>
            </a:r>
          </a:p>
        </p:txBody>
      </p:sp>
      <p:sp>
        <p:nvSpPr>
          <p:cNvPr id="4" name="Segnaposto contenuto 3">
            <a:extLst>
              <a:ext uri="{FF2B5EF4-FFF2-40B4-BE49-F238E27FC236}">
                <a16:creationId xmlns:a16="http://schemas.microsoft.com/office/drawing/2014/main" id="{DB7F36AB-0BD1-4B61-B724-292168D465A2}"/>
              </a:ext>
            </a:extLst>
          </p:cNvPr>
          <p:cNvSpPr>
            <a:spLocks noGrp="1"/>
          </p:cNvSpPr>
          <p:nvPr>
            <p:ph sz="half" idx="2"/>
          </p:nvPr>
        </p:nvSpPr>
        <p:spPr/>
        <p:txBody>
          <a:bodyPr/>
          <a:lstStyle/>
          <a:p>
            <a:r>
              <a:rPr lang="it-IT" dirty="0"/>
              <a:t>h3.numero::</a:t>
            </a:r>
            <a:r>
              <a:rPr lang="it-IT" dirty="0" err="1"/>
              <a:t>before</a:t>
            </a:r>
            <a:r>
              <a:rPr lang="it-IT" dirty="0"/>
              <a:t> {</a:t>
            </a:r>
          </a:p>
          <a:p>
            <a:r>
              <a:rPr lang="it-IT" dirty="0"/>
              <a:t>    </a:t>
            </a:r>
            <a:r>
              <a:rPr lang="it-IT" dirty="0" err="1"/>
              <a:t>content</a:t>
            </a:r>
            <a:r>
              <a:rPr lang="it-IT" dirty="0"/>
              <a:t>: "1 ";</a:t>
            </a:r>
          </a:p>
          <a:p>
            <a:r>
              <a:rPr lang="it-IT" dirty="0"/>
              <a:t>    display: </a:t>
            </a:r>
            <a:r>
              <a:rPr lang="it-IT" dirty="0" err="1"/>
              <a:t>inline-block</a:t>
            </a:r>
            <a:r>
              <a:rPr lang="it-IT" dirty="0"/>
              <a:t>;</a:t>
            </a:r>
          </a:p>
          <a:p>
            <a:r>
              <a:rPr lang="it-IT" dirty="0"/>
              <a:t>    </a:t>
            </a:r>
            <a:r>
              <a:rPr lang="it-IT" dirty="0" err="1"/>
              <a:t>width</a:t>
            </a:r>
            <a:r>
              <a:rPr lang="it-IT" dirty="0"/>
              <a:t>: 30px;</a:t>
            </a:r>
          </a:p>
          <a:p>
            <a:r>
              <a:rPr lang="it-IT" dirty="0"/>
              <a:t>    </a:t>
            </a:r>
            <a:r>
              <a:rPr lang="it-IT" dirty="0" err="1"/>
              <a:t>height</a:t>
            </a:r>
            <a:r>
              <a:rPr lang="it-IT" dirty="0"/>
              <a:t>: 30px;</a:t>
            </a:r>
          </a:p>
          <a:p>
            <a:r>
              <a:rPr lang="it-IT" dirty="0"/>
              <a:t>    background: red;</a:t>
            </a:r>
          </a:p>
          <a:p>
            <a:r>
              <a:rPr lang="it-IT" dirty="0"/>
              <a:t>    </a:t>
            </a:r>
            <a:r>
              <a:rPr lang="it-IT" dirty="0" err="1"/>
              <a:t>padding</a:t>
            </a:r>
            <a:r>
              <a:rPr lang="it-IT" dirty="0"/>
              <a:t>: 3px;</a:t>
            </a:r>
          </a:p>
          <a:p>
            <a:r>
              <a:rPr lang="it-IT" dirty="0"/>
              <a:t>    </a:t>
            </a:r>
            <a:r>
              <a:rPr lang="it-IT" dirty="0" err="1"/>
              <a:t>margin</a:t>
            </a:r>
            <a:r>
              <a:rPr lang="it-IT" dirty="0"/>
              <a:t>-right: 5px;</a:t>
            </a:r>
          </a:p>
          <a:p>
            <a:r>
              <a:rPr lang="it-IT" dirty="0"/>
              <a:t>    color: white;</a:t>
            </a:r>
          </a:p>
          <a:p>
            <a:r>
              <a:rPr lang="it-IT" dirty="0"/>
              <a:t>    font-</a:t>
            </a:r>
            <a:r>
              <a:rPr lang="it-IT" dirty="0" err="1"/>
              <a:t>size</a:t>
            </a:r>
            <a:r>
              <a:rPr lang="it-IT" dirty="0"/>
              <a:t>: 22px;</a:t>
            </a:r>
          </a:p>
          <a:p>
            <a:r>
              <a:rPr lang="it-IT" dirty="0"/>
              <a:t>}</a:t>
            </a:r>
          </a:p>
        </p:txBody>
      </p:sp>
      <p:sp>
        <p:nvSpPr>
          <p:cNvPr id="5" name="Segnaposto contenuto 4">
            <a:extLst>
              <a:ext uri="{FF2B5EF4-FFF2-40B4-BE49-F238E27FC236}">
                <a16:creationId xmlns:a16="http://schemas.microsoft.com/office/drawing/2014/main" id="{F3A67D95-3402-4BE5-BD27-A7275852BB21}"/>
              </a:ext>
            </a:extLst>
          </p:cNvPr>
          <p:cNvSpPr>
            <a:spLocks noGrp="1"/>
          </p:cNvSpPr>
          <p:nvPr>
            <p:ph sz="half" idx="13"/>
          </p:nvPr>
        </p:nvSpPr>
        <p:spPr>
          <a:xfrm>
            <a:off x="457200" y="5811520"/>
            <a:ext cx="3657600" cy="629919"/>
          </a:xfrm>
        </p:spPr>
        <p:txBody>
          <a:bodyPr>
            <a:normAutofit fontScale="70000" lnSpcReduction="20000"/>
          </a:bodyPr>
          <a:lstStyle/>
          <a:p>
            <a:r>
              <a:rPr lang="en-US" dirty="0"/>
              <a:t>table::before{content: "ciao"; }</a:t>
            </a:r>
          </a:p>
          <a:p>
            <a:r>
              <a:rPr lang="en-US" dirty="0"/>
              <a:t>div::after {content: "hi";}</a:t>
            </a:r>
          </a:p>
          <a:p>
            <a:endParaRPr lang="it-IT" dirty="0"/>
          </a:p>
        </p:txBody>
      </p:sp>
      <p:sp>
        <p:nvSpPr>
          <p:cNvPr id="6" name="Rettangolo 5">
            <a:extLst>
              <a:ext uri="{FF2B5EF4-FFF2-40B4-BE49-F238E27FC236}">
                <a16:creationId xmlns:a16="http://schemas.microsoft.com/office/drawing/2014/main" id="{11FBD139-A155-483C-921B-382FB1030EAC}"/>
              </a:ext>
            </a:extLst>
          </p:cNvPr>
          <p:cNvSpPr/>
          <p:nvPr/>
        </p:nvSpPr>
        <p:spPr>
          <a:xfrm>
            <a:off x="4403545" y="5174653"/>
            <a:ext cx="4572000" cy="646331"/>
          </a:xfrm>
          <a:prstGeom prst="rect">
            <a:avLst/>
          </a:prstGeom>
        </p:spPr>
        <p:txBody>
          <a:bodyPr>
            <a:spAutoFit/>
          </a:bodyPr>
          <a:lstStyle/>
          <a:p>
            <a:r>
              <a:rPr lang="en-US" dirty="0" err="1">
                <a:solidFill>
                  <a:srgbClr val="7A3E9D"/>
                </a:solidFill>
                <a:latin typeface="Consolas" panose="020B0609020204030204" pitchFamily="49" charset="0"/>
              </a:rPr>
              <a:t>input</a:t>
            </a:r>
            <a:r>
              <a:rPr lang="en-US" dirty="0" err="1">
                <a:solidFill>
                  <a:srgbClr val="AB6526"/>
                </a:solidFill>
                <a:latin typeface="Consolas" panose="020B0609020204030204" pitchFamily="49" charset="0"/>
              </a:rPr>
              <a:t>:</a:t>
            </a:r>
            <a:r>
              <a:rPr lang="en-US" dirty="0" err="1">
                <a:solidFill>
                  <a:srgbClr val="7A3E9D"/>
                </a:solidFill>
                <a:latin typeface="Consolas" panose="020B0609020204030204" pitchFamily="49" charset="0"/>
              </a:rPr>
              <a:t>checked</a:t>
            </a:r>
            <a:r>
              <a:rPr lang="en-US" dirty="0">
                <a:solidFill>
                  <a:srgbClr val="AB6526"/>
                </a:solidFill>
                <a:latin typeface="Consolas" panose="020B0609020204030204" pitchFamily="49" charset="0"/>
              </a:rPr>
              <a:t>::</a:t>
            </a:r>
            <a:r>
              <a:rPr lang="en-US" dirty="0">
                <a:solidFill>
                  <a:srgbClr val="7A3E9D"/>
                </a:solidFill>
                <a:latin typeface="Consolas" panose="020B0609020204030204" pitchFamily="49" charset="0"/>
              </a:rPr>
              <a:t>before</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background-color</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c21365</a:t>
            </a:r>
            <a:r>
              <a:rPr lang="en-US" dirty="0">
                <a:solidFill>
                  <a:srgbClr val="777777"/>
                </a:solidFill>
                <a:latin typeface="Consolas" panose="020B0609020204030204" pitchFamily="49" charset="0"/>
              </a:rPr>
              <a:t>;</a:t>
            </a:r>
            <a:r>
              <a:rPr lang="en-US" dirty="0">
                <a:solidFill>
                  <a:srgbClr val="AB6526"/>
                </a:solidFill>
                <a:latin typeface="Consolas" panose="020B0609020204030204" pitchFamily="49" charset="0"/>
              </a:rPr>
              <a:t>content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ciao</a:t>
            </a:r>
            <a:r>
              <a:rPr lang="en-US" dirty="0">
                <a:solidFill>
                  <a:srgbClr val="777777"/>
                </a:solidFill>
                <a:latin typeface="Consolas" panose="020B0609020204030204" pitchFamily="49" charset="0"/>
              </a:rPr>
              <a:t>"}</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099625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AB5599-6907-4900-B3C6-10BB9431F6D0}"/>
              </a:ext>
            </a:extLst>
          </p:cNvPr>
          <p:cNvSpPr>
            <a:spLocks noGrp="1"/>
          </p:cNvSpPr>
          <p:nvPr>
            <p:ph type="title"/>
          </p:nvPr>
        </p:nvSpPr>
        <p:spPr/>
        <p:txBody>
          <a:bodyPr/>
          <a:lstStyle/>
          <a:p>
            <a:r>
              <a:rPr lang="it-IT" dirty="0"/>
              <a:t>Box Model</a:t>
            </a:r>
          </a:p>
        </p:txBody>
      </p:sp>
      <p:sp>
        <p:nvSpPr>
          <p:cNvPr id="3" name="Segnaposto contenuto 2">
            <a:extLst>
              <a:ext uri="{FF2B5EF4-FFF2-40B4-BE49-F238E27FC236}">
                <a16:creationId xmlns:a16="http://schemas.microsoft.com/office/drawing/2014/main" id="{04F4DE35-1C69-4725-9686-8D2017C79B12}"/>
              </a:ext>
            </a:extLst>
          </p:cNvPr>
          <p:cNvSpPr>
            <a:spLocks noGrp="1"/>
          </p:cNvSpPr>
          <p:nvPr>
            <p:ph sz="half" idx="1"/>
          </p:nvPr>
        </p:nvSpPr>
        <p:spPr/>
        <p:txBody>
          <a:bodyPr/>
          <a:lstStyle/>
          <a:p>
            <a:r>
              <a:rPr lang="it-IT" dirty="0"/>
              <a:t>Componenti del box model</a:t>
            </a:r>
          </a:p>
          <a:p>
            <a:r>
              <a:rPr lang="it-IT" dirty="0"/>
              <a:t>Tutto l’insieme di regole che gestisce l’aspetto visuale degli </a:t>
            </a:r>
            <a:r>
              <a:rPr lang="it-IT" b="1" dirty="0">
                <a:highlight>
                  <a:srgbClr val="FFFF00"/>
                </a:highlight>
              </a:rPr>
              <a:t>elementi blocco</a:t>
            </a:r>
            <a:r>
              <a:rPr lang="it-IT" dirty="0">
                <a:highlight>
                  <a:srgbClr val="FFFF00"/>
                </a:highlight>
              </a:rPr>
              <a:t> </a:t>
            </a:r>
            <a:r>
              <a:rPr lang="it-IT" dirty="0"/>
              <a:t>viene in genere riferito, appunto, al cosiddetto box model.</a:t>
            </a:r>
          </a:p>
          <a:p>
            <a:r>
              <a:rPr lang="it-IT" dirty="0"/>
              <a:t>Ogni box comprende un certo numero di componenti di base, ciascuno modificabile con proprietà dei CSS. La figura qui sotto mostra visivamente tali componenti:</a:t>
            </a:r>
          </a:p>
          <a:p>
            <a:endParaRPr lang="it-IT" dirty="0"/>
          </a:p>
        </p:txBody>
      </p:sp>
      <p:pic>
        <p:nvPicPr>
          <p:cNvPr id="6146" name="Picture 2" descr="screenshot">
            <a:extLst>
              <a:ext uri="{FF2B5EF4-FFF2-40B4-BE49-F238E27FC236}">
                <a16:creationId xmlns:a16="http://schemas.microsoft.com/office/drawing/2014/main" id="{0EE99DE2-4248-4653-9EFA-583EFC6D59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419600" y="2381506"/>
            <a:ext cx="3657600" cy="289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7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AB5599-6907-4900-B3C6-10BB9431F6D0}"/>
              </a:ext>
            </a:extLst>
          </p:cNvPr>
          <p:cNvSpPr>
            <a:spLocks noGrp="1"/>
          </p:cNvSpPr>
          <p:nvPr>
            <p:ph type="title"/>
          </p:nvPr>
        </p:nvSpPr>
        <p:spPr/>
        <p:txBody>
          <a:bodyPr/>
          <a:lstStyle/>
          <a:p>
            <a:r>
              <a:rPr lang="it-IT" dirty="0"/>
              <a:t>Box Model</a:t>
            </a:r>
          </a:p>
        </p:txBody>
      </p:sp>
      <p:sp>
        <p:nvSpPr>
          <p:cNvPr id="3" name="Segnaposto contenuto 2">
            <a:extLst>
              <a:ext uri="{FF2B5EF4-FFF2-40B4-BE49-F238E27FC236}">
                <a16:creationId xmlns:a16="http://schemas.microsoft.com/office/drawing/2014/main" id="{04F4DE35-1C69-4725-9686-8D2017C79B12}"/>
              </a:ext>
            </a:extLst>
          </p:cNvPr>
          <p:cNvSpPr>
            <a:spLocks noGrp="1"/>
          </p:cNvSpPr>
          <p:nvPr>
            <p:ph idx="1"/>
          </p:nvPr>
        </p:nvSpPr>
        <p:spPr>
          <a:xfrm>
            <a:off x="457200" y="1196752"/>
            <a:ext cx="7620000" cy="5204048"/>
          </a:xfrm>
        </p:spPr>
        <p:txBody>
          <a:bodyPr>
            <a:normAutofit/>
          </a:bodyPr>
          <a:lstStyle/>
          <a:p>
            <a:r>
              <a:rPr lang="it-IT" sz="1400" dirty="0"/>
              <a:t>Larghezza del box</a:t>
            </a:r>
          </a:p>
          <a:p>
            <a:endParaRPr lang="it-IT" sz="1400" dirty="0"/>
          </a:p>
          <a:p>
            <a:r>
              <a:rPr lang="it-IT" sz="1400" dirty="0"/>
              <a:t>Bisogna distinguere tra tre concetti:</a:t>
            </a:r>
          </a:p>
          <a:p>
            <a:endParaRPr lang="it-IT" sz="1400" dirty="0"/>
          </a:p>
          <a:p>
            <a:r>
              <a:rPr lang="it-IT" sz="1400" dirty="0"/>
              <a:t>la larghezza dell’area del contenuto;</a:t>
            </a:r>
          </a:p>
          <a:p>
            <a:r>
              <a:rPr lang="it-IT" sz="1400" dirty="0"/>
              <a:t>la larghezza complessiva;</a:t>
            </a:r>
          </a:p>
          <a:p>
            <a:r>
              <a:rPr lang="it-IT" sz="1400" dirty="0"/>
              <a:t>la larghezza dell’area visibile.</a:t>
            </a:r>
          </a:p>
          <a:p>
            <a:r>
              <a:rPr lang="it-IT" sz="1400" dirty="0"/>
              <a:t>La </a:t>
            </a:r>
            <a:r>
              <a:rPr lang="it-IT" sz="1400" dirty="0">
                <a:highlight>
                  <a:srgbClr val="FFFF00"/>
                </a:highlight>
              </a:rPr>
              <a:t>prima</a:t>
            </a:r>
            <a:r>
              <a:rPr lang="it-IT" sz="1400" dirty="0"/>
              <a:t> è data dal valore della proprietà </a:t>
            </a:r>
            <a:r>
              <a:rPr lang="it-IT" sz="2400" dirty="0" err="1"/>
              <a:t>width</a:t>
            </a:r>
            <a:r>
              <a:rPr lang="it-IT" sz="1400" dirty="0"/>
              <a:t>.</a:t>
            </a:r>
          </a:p>
          <a:p>
            <a:endParaRPr lang="it-IT" sz="1400" dirty="0"/>
          </a:p>
          <a:p>
            <a:r>
              <a:rPr lang="it-IT" sz="1400" dirty="0"/>
              <a:t>La </a:t>
            </a:r>
            <a:r>
              <a:rPr lang="it-IT" sz="1400" dirty="0">
                <a:highlight>
                  <a:srgbClr val="FFFF00"/>
                </a:highlight>
              </a:rPr>
              <a:t>seconda</a:t>
            </a:r>
            <a:r>
              <a:rPr lang="it-IT" sz="1400" dirty="0"/>
              <a:t> corrisponde allo spazio occupato sulla pagina compresi i margini ed è data da questa somma:</a:t>
            </a:r>
          </a:p>
          <a:p>
            <a:r>
              <a:rPr lang="it-IT" dirty="0"/>
              <a:t>margine sinistro + bordo sinistro + </a:t>
            </a:r>
            <a:r>
              <a:rPr lang="it-IT" dirty="0" err="1"/>
              <a:t>padding</a:t>
            </a:r>
            <a:r>
              <a:rPr lang="it-IT" dirty="0"/>
              <a:t> sinistro </a:t>
            </a:r>
          </a:p>
          <a:p>
            <a:r>
              <a:rPr lang="it-IT" sz="1400" dirty="0"/>
              <a:t>+ </a:t>
            </a:r>
            <a:r>
              <a:rPr lang="it-IT" sz="1900" dirty="0"/>
              <a:t>area del contenuto </a:t>
            </a:r>
          </a:p>
          <a:p>
            <a:r>
              <a:rPr lang="it-IT" sz="1900" dirty="0"/>
              <a:t>+ </a:t>
            </a:r>
            <a:r>
              <a:rPr lang="it-IT" sz="1900" dirty="0" err="1"/>
              <a:t>padding</a:t>
            </a:r>
            <a:r>
              <a:rPr lang="it-IT" sz="1900" dirty="0"/>
              <a:t> destro + bordo destro + margine destro</a:t>
            </a:r>
          </a:p>
          <a:p>
            <a:endParaRPr lang="it-IT" sz="1400" dirty="0"/>
          </a:p>
          <a:p>
            <a:r>
              <a:rPr lang="it-IT" sz="1400" dirty="0"/>
              <a:t>La </a:t>
            </a:r>
            <a:r>
              <a:rPr lang="it-IT" sz="1400" dirty="0">
                <a:highlight>
                  <a:srgbClr val="FFFF00"/>
                </a:highlight>
              </a:rPr>
              <a:t>terza</a:t>
            </a:r>
            <a:r>
              <a:rPr lang="it-IT" sz="1400" dirty="0"/>
              <a:t> corrisponde allo spazio occupato sulla pagina esclusi i margini, parliamo insomma della parte del box delimitata dai bordi e a cui si può applicare uno sfondo. È data da questa somma:</a:t>
            </a:r>
          </a:p>
          <a:p>
            <a:r>
              <a:rPr lang="it-IT" sz="1800" dirty="0"/>
              <a:t>+ area del contenuto </a:t>
            </a:r>
          </a:p>
          <a:p>
            <a:r>
              <a:rPr lang="it-IT" sz="1800" dirty="0"/>
              <a:t>+ </a:t>
            </a:r>
            <a:r>
              <a:rPr lang="it-IT" sz="1800" dirty="0" err="1"/>
              <a:t>padding</a:t>
            </a:r>
            <a:r>
              <a:rPr lang="it-IT" sz="1800" dirty="0"/>
              <a:t> destro + bordo destro +bordo sinistro + </a:t>
            </a:r>
            <a:r>
              <a:rPr lang="it-IT" sz="1800" dirty="0" err="1"/>
              <a:t>padding</a:t>
            </a:r>
            <a:r>
              <a:rPr lang="it-IT" sz="1800" dirty="0"/>
              <a:t> sinistro </a:t>
            </a:r>
          </a:p>
          <a:p>
            <a:endParaRPr lang="it-IT" sz="1400" dirty="0"/>
          </a:p>
        </p:txBody>
      </p:sp>
    </p:spTree>
    <p:extLst>
      <p:ext uri="{BB962C8B-B14F-4D97-AF65-F5344CB8AC3E}">
        <p14:creationId xmlns:p14="http://schemas.microsoft.com/office/powerpoint/2010/main" val="373418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C6010-0DBD-4389-A35D-02148EC519A6}"/>
              </a:ext>
            </a:extLst>
          </p:cNvPr>
          <p:cNvSpPr>
            <a:spLocks noGrp="1"/>
          </p:cNvSpPr>
          <p:nvPr>
            <p:ph type="title"/>
          </p:nvPr>
        </p:nvSpPr>
        <p:spPr/>
        <p:txBody>
          <a:bodyPr/>
          <a:lstStyle/>
          <a:p>
            <a:r>
              <a:rPr lang="it-IT" dirty="0"/>
              <a:t>Com’è fatto un CSS</a:t>
            </a:r>
          </a:p>
        </p:txBody>
      </p:sp>
      <p:pic>
        <p:nvPicPr>
          <p:cNvPr id="1026" name="Picture 2" descr="Struttura di una regola">
            <a:extLst>
              <a:ext uri="{FF2B5EF4-FFF2-40B4-BE49-F238E27FC236}">
                <a16:creationId xmlns:a16="http://schemas.microsoft.com/office/drawing/2014/main" id="{41CA9E51-386E-465A-8C3E-02860C1A4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417638"/>
            <a:ext cx="7692206" cy="223224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10822931-B500-4DBA-B106-6E69CDFBFE55}"/>
              </a:ext>
            </a:extLst>
          </p:cNvPr>
          <p:cNvSpPr txBox="1"/>
          <p:nvPr/>
        </p:nvSpPr>
        <p:spPr>
          <a:xfrm>
            <a:off x="457200" y="4221088"/>
            <a:ext cx="7499176" cy="1754326"/>
          </a:xfrm>
          <a:prstGeom prst="rect">
            <a:avLst/>
          </a:prstGeom>
          <a:noFill/>
        </p:spPr>
        <p:txBody>
          <a:bodyPr wrap="square" rtlCol="0">
            <a:spAutoFit/>
          </a:bodyPr>
          <a:lstStyle/>
          <a:p>
            <a:r>
              <a:rPr lang="it-IT" dirty="0"/>
              <a:t>h1 {</a:t>
            </a:r>
          </a:p>
          <a:p>
            <a:r>
              <a:rPr lang="it-IT" dirty="0"/>
              <a:t> color: red;</a:t>
            </a:r>
          </a:p>
          <a:p>
            <a:r>
              <a:rPr lang="it-IT" dirty="0"/>
              <a:t> font: 36px </a:t>
            </a:r>
            <a:r>
              <a:rPr lang="it-IT" dirty="0" err="1"/>
              <a:t>Helvetica</a:t>
            </a:r>
            <a:r>
              <a:rPr lang="it-IT" dirty="0"/>
              <a:t>, </a:t>
            </a:r>
            <a:r>
              <a:rPr lang="it-IT" dirty="0" err="1"/>
              <a:t>Arial</a:t>
            </a:r>
            <a:r>
              <a:rPr lang="it-IT" dirty="0"/>
              <a:t>, sans-</a:t>
            </a:r>
            <a:r>
              <a:rPr lang="it-IT" dirty="0" err="1"/>
              <a:t>serif</a:t>
            </a:r>
            <a:r>
              <a:rPr lang="it-IT" dirty="0"/>
              <a:t>;</a:t>
            </a:r>
          </a:p>
          <a:p>
            <a:r>
              <a:rPr lang="it-IT" dirty="0"/>
              <a:t>}</a:t>
            </a:r>
          </a:p>
          <a:p>
            <a:r>
              <a:rPr lang="it-IT" u="sng" dirty="0"/>
              <a:t>Gli spazi bianchi lasciati all’interno di una regola non influiscono sul risultato</a:t>
            </a:r>
          </a:p>
          <a:p>
            <a:r>
              <a:rPr lang="nn-NO" b="1" dirty="0"/>
              <a:t>p {font: 12px Verdana, arial;}</a:t>
            </a:r>
            <a:endParaRPr lang="it-IT" b="1" dirty="0"/>
          </a:p>
        </p:txBody>
      </p:sp>
    </p:spTree>
    <p:extLst>
      <p:ext uri="{BB962C8B-B14F-4D97-AF65-F5344CB8AC3E}">
        <p14:creationId xmlns:p14="http://schemas.microsoft.com/office/powerpoint/2010/main" val="39093572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56BF7A-6125-457D-BF3D-4E120CA60111}"/>
              </a:ext>
            </a:extLst>
          </p:cNvPr>
          <p:cNvSpPr>
            <a:spLocks noGrp="1"/>
          </p:cNvSpPr>
          <p:nvPr>
            <p:ph type="title"/>
          </p:nvPr>
        </p:nvSpPr>
        <p:spPr/>
        <p:txBody>
          <a:bodyPr/>
          <a:lstStyle/>
          <a:p>
            <a:r>
              <a:rPr lang="it-IT" dirty="0"/>
              <a:t>auto</a:t>
            </a:r>
          </a:p>
        </p:txBody>
      </p:sp>
      <p:sp>
        <p:nvSpPr>
          <p:cNvPr id="3" name="Segnaposto contenuto 2">
            <a:extLst>
              <a:ext uri="{FF2B5EF4-FFF2-40B4-BE49-F238E27FC236}">
                <a16:creationId xmlns:a16="http://schemas.microsoft.com/office/drawing/2014/main" id="{63D3F54C-CEAF-480C-95AF-25A7655B8C56}"/>
              </a:ext>
            </a:extLst>
          </p:cNvPr>
          <p:cNvSpPr>
            <a:spLocks noGrp="1"/>
          </p:cNvSpPr>
          <p:nvPr>
            <p:ph idx="1"/>
          </p:nvPr>
        </p:nvSpPr>
        <p:spPr/>
        <p:txBody>
          <a:bodyPr/>
          <a:lstStyle/>
          <a:p>
            <a:r>
              <a:rPr lang="it-IT" dirty="0"/>
              <a:t>Solo per tre proprietà è possibile impostare il valore auto: margini (</a:t>
            </a:r>
            <a:r>
              <a:rPr lang="it-IT" sz="2800" b="1" dirty="0" err="1"/>
              <a:t>margin</a:t>
            </a:r>
            <a:r>
              <a:rPr lang="it-IT" dirty="0"/>
              <a:t>), altezza (</a:t>
            </a:r>
            <a:r>
              <a:rPr lang="it-IT" sz="2800" b="1" dirty="0" err="1"/>
              <a:t>height</a:t>
            </a:r>
            <a:r>
              <a:rPr lang="it-IT" dirty="0"/>
              <a:t>) e larghezza (</a:t>
            </a:r>
            <a:r>
              <a:rPr lang="it-IT" sz="2800" b="1" dirty="0" err="1"/>
              <a:t>width</a:t>
            </a:r>
            <a:r>
              <a:rPr lang="it-IT" dirty="0"/>
              <a:t>). L’effetto dell’uso di auto è quello di lasciar calcolare al browser l’ammontare del valore per ciascuna di queste proprietà</a:t>
            </a:r>
          </a:p>
          <a:p>
            <a:endParaRPr lang="it-IT" dirty="0"/>
          </a:p>
          <a:p>
            <a:r>
              <a:rPr lang="it-IT" dirty="0"/>
              <a:t>Solo i margini possono avere </a:t>
            </a:r>
            <a:r>
              <a:rPr lang="it-IT" b="1" dirty="0"/>
              <a:t>valori negativi</a:t>
            </a:r>
            <a:r>
              <a:rPr lang="it-IT" dirty="0"/>
              <a:t>. Ciò non è consentito per </a:t>
            </a:r>
            <a:r>
              <a:rPr lang="it-IT" dirty="0" err="1"/>
              <a:t>padding</a:t>
            </a:r>
            <a:r>
              <a:rPr lang="it-IT" dirty="0"/>
              <a:t>, bordi, altezza e larghezza.</a:t>
            </a:r>
          </a:p>
        </p:txBody>
      </p:sp>
    </p:spTree>
    <p:extLst>
      <p:ext uri="{BB962C8B-B14F-4D97-AF65-F5344CB8AC3E}">
        <p14:creationId xmlns:p14="http://schemas.microsoft.com/office/powerpoint/2010/main" val="3226597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90815-468D-4FFC-8090-E6FD041BF632}"/>
              </a:ext>
            </a:extLst>
          </p:cNvPr>
          <p:cNvSpPr>
            <a:spLocks noGrp="1"/>
          </p:cNvSpPr>
          <p:nvPr>
            <p:ph type="title"/>
          </p:nvPr>
        </p:nvSpPr>
        <p:spPr/>
        <p:txBody>
          <a:bodyPr/>
          <a:lstStyle/>
          <a:p>
            <a:r>
              <a:rPr lang="it-IT" dirty="0"/>
              <a:t>Margini verticali e orizzontali tra gli elementi</a:t>
            </a:r>
          </a:p>
        </p:txBody>
      </p:sp>
      <p:sp>
        <p:nvSpPr>
          <p:cNvPr id="3" name="Segnaposto contenuto 2">
            <a:extLst>
              <a:ext uri="{FF2B5EF4-FFF2-40B4-BE49-F238E27FC236}">
                <a16:creationId xmlns:a16="http://schemas.microsoft.com/office/drawing/2014/main" id="{2D95C8A6-FA18-4BE4-A053-464ED3477492}"/>
              </a:ext>
            </a:extLst>
          </p:cNvPr>
          <p:cNvSpPr>
            <a:spLocks noGrp="1"/>
          </p:cNvSpPr>
          <p:nvPr>
            <p:ph idx="1"/>
          </p:nvPr>
        </p:nvSpPr>
        <p:spPr/>
        <p:txBody>
          <a:bodyPr/>
          <a:lstStyle/>
          <a:p>
            <a:r>
              <a:rPr lang="it-IT" dirty="0"/>
              <a:t>Per due box adiacenti </a:t>
            </a:r>
            <a:r>
              <a:rPr lang="it-IT" b="1" dirty="0">
                <a:highlight>
                  <a:srgbClr val="FFFF00"/>
                </a:highlight>
              </a:rPr>
              <a:t>in senso verticale </a:t>
            </a:r>
            <a:r>
              <a:rPr lang="it-IT" dirty="0"/>
              <a:t>che abbiano impostato un margine inferiore e uno superiore </a:t>
            </a:r>
            <a:r>
              <a:rPr lang="it-IT" b="1" dirty="0"/>
              <a:t>la distanza NON sarà data dalla somma delle due distanze</a:t>
            </a:r>
            <a:r>
              <a:rPr lang="it-IT" dirty="0"/>
              <a:t>. </a:t>
            </a:r>
            <a:r>
              <a:rPr lang="it-IT" dirty="0">
                <a:highlight>
                  <a:srgbClr val="00FF00"/>
                </a:highlight>
              </a:rPr>
              <a:t>A prevalere sarà invece la distanza maggiore tra le due</a:t>
            </a:r>
            <a:r>
              <a:rPr lang="it-IT" dirty="0"/>
              <a:t>. È il meccanismo del cosiddetto </a:t>
            </a:r>
            <a:r>
              <a:rPr lang="it-IT" sz="3200" b="1" dirty="0" err="1">
                <a:highlight>
                  <a:srgbClr val="00FF00"/>
                </a:highlight>
              </a:rPr>
              <a:t>margin</a:t>
            </a:r>
            <a:r>
              <a:rPr lang="it-IT" sz="3200" b="1" dirty="0">
                <a:highlight>
                  <a:srgbClr val="00FF00"/>
                </a:highlight>
              </a:rPr>
              <a:t> </a:t>
            </a:r>
            <a:r>
              <a:rPr lang="it-IT" sz="3200" b="1" dirty="0" err="1">
                <a:highlight>
                  <a:srgbClr val="00FF00"/>
                </a:highlight>
              </a:rPr>
              <a:t>collapsing</a:t>
            </a:r>
            <a:r>
              <a:rPr lang="it-IT" sz="3200" dirty="0"/>
              <a:t>. </a:t>
            </a:r>
          </a:p>
          <a:p>
            <a:endParaRPr lang="it-IT" dirty="0"/>
          </a:p>
          <a:p>
            <a:r>
              <a:rPr lang="it-IT" dirty="0"/>
              <a:t>Le regole sono uguali se i div sono uno sotto l’altro:</a:t>
            </a:r>
          </a:p>
          <a:p>
            <a:r>
              <a:rPr lang="en-US" dirty="0"/>
              <a:t>#my {margin-bottom: 50px}</a:t>
            </a:r>
          </a:p>
          <a:p>
            <a:r>
              <a:rPr lang="en-US" dirty="0"/>
              <a:t>#my2 {margin-top: 50px}</a:t>
            </a:r>
          </a:p>
          <a:p>
            <a:endParaRPr lang="it-IT" dirty="0"/>
          </a:p>
          <a:p>
            <a:r>
              <a:rPr lang="en-US" dirty="0"/>
              <a:t>/*#my {margin-bottom: 50px}*/</a:t>
            </a:r>
          </a:p>
          <a:p>
            <a:r>
              <a:rPr lang="en-US" dirty="0"/>
              <a:t>#my2 {margin-top: 50px}</a:t>
            </a:r>
          </a:p>
          <a:p>
            <a:endParaRPr lang="it-IT" dirty="0"/>
          </a:p>
        </p:txBody>
      </p:sp>
    </p:spTree>
    <p:extLst>
      <p:ext uri="{BB962C8B-B14F-4D97-AF65-F5344CB8AC3E}">
        <p14:creationId xmlns:p14="http://schemas.microsoft.com/office/powerpoint/2010/main" val="83290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61D8EC-18FB-4A37-B332-58BAD7E5BEC1}"/>
              </a:ext>
            </a:extLst>
          </p:cNvPr>
          <p:cNvSpPr>
            <a:spLocks noGrp="1"/>
          </p:cNvSpPr>
          <p:nvPr>
            <p:ph type="title"/>
          </p:nvPr>
        </p:nvSpPr>
        <p:spPr/>
        <p:txBody>
          <a:bodyPr/>
          <a:lstStyle/>
          <a:p>
            <a:r>
              <a:rPr lang="it-IT" dirty="0"/>
              <a:t>La proprietà </a:t>
            </a:r>
            <a:r>
              <a:rPr lang="it-IT" dirty="0" err="1"/>
              <a:t>height</a:t>
            </a:r>
            <a:endParaRPr lang="it-IT" dirty="0"/>
          </a:p>
        </p:txBody>
      </p:sp>
      <p:sp>
        <p:nvSpPr>
          <p:cNvPr id="3" name="Segnaposto contenuto 2">
            <a:extLst>
              <a:ext uri="{FF2B5EF4-FFF2-40B4-BE49-F238E27FC236}">
                <a16:creationId xmlns:a16="http://schemas.microsoft.com/office/drawing/2014/main" id="{56B60889-ED6D-422D-A833-129D8E3D1342}"/>
              </a:ext>
            </a:extLst>
          </p:cNvPr>
          <p:cNvSpPr>
            <a:spLocks noGrp="1"/>
          </p:cNvSpPr>
          <p:nvPr>
            <p:ph idx="1"/>
          </p:nvPr>
        </p:nvSpPr>
        <p:spPr/>
        <p:txBody>
          <a:bodyPr>
            <a:normAutofit fontScale="77500" lnSpcReduction="20000"/>
          </a:bodyPr>
          <a:lstStyle/>
          <a:p>
            <a:r>
              <a:rPr lang="it-IT" dirty="0"/>
              <a:t>definisce la distanza tra il bordo superiore e quello inferiore di un elemento. </a:t>
            </a:r>
            <a:r>
              <a:rPr lang="it-IT" b="1" dirty="0"/>
              <a:t>Non è ereditata </a:t>
            </a:r>
            <a:r>
              <a:rPr lang="it-IT" dirty="0"/>
              <a:t>e si applica a tutti gli elementi tranne:</a:t>
            </a:r>
          </a:p>
          <a:p>
            <a:r>
              <a:rPr lang="it-IT" dirty="0"/>
              <a:t>colonne di tabelle;</a:t>
            </a:r>
          </a:p>
          <a:p>
            <a:r>
              <a:rPr lang="it-IT" dirty="0"/>
              <a:t>elementi </a:t>
            </a:r>
            <a:r>
              <a:rPr lang="it-IT" dirty="0" err="1"/>
              <a:t>inline</a:t>
            </a:r>
            <a:r>
              <a:rPr lang="it-IT" dirty="0"/>
              <a:t> non rimpiazzati. </a:t>
            </a:r>
          </a:p>
          <a:p>
            <a:r>
              <a:rPr lang="it-IT" sz="1600" i="1" dirty="0"/>
              <a:t>---</a:t>
            </a:r>
          </a:p>
          <a:p>
            <a:r>
              <a:rPr lang="it-IT" sz="1600" i="1" dirty="0"/>
              <a:t>Es uno </a:t>
            </a:r>
            <a:r>
              <a:rPr lang="it-IT" sz="1600" i="1" dirty="0" err="1"/>
              <a:t>span</a:t>
            </a:r>
            <a:r>
              <a:rPr lang="it-IT" sz="1600" i="1" dirty="0"/>
              <a:t> (elemento </a:t>
            </a:r>
            <a:r>
              <a:rPr lang="it-IT" sz="1600" i="1" dirty="0" err="1"/>
              <a:t>inline</a:t>
            </a:r>
            <a:r>
              <a:rPr lang="it-IT" sz="1600" i="1" dirty="0"/>
              <a:t> non rimpiazzato) non prenderà altezza in questo caso</a:t>
            </a:r>
          </a:p>
          <a:p>
            <a:r>
              <a:rPr lang="it-IT" sz="1600" i="1" dirty="0"/>
              <a:t>.</a:t>
            </a:r>
            <a:r>
              <a:rPr lang="en-US" sz="1600" i="1" dirty="0">
                <a:solidFill>
                  <a:srgbClr val="D7BA7D"/>
                </a:solidFill>
                <a:effectLst/>
                <a:latin typeface="Consolas" panose="020B0609020204030204" pitchFamily="49" charset="0"/>
              </a:rPr>
              <a:t>span</a:t>
            </a:r>
            <a:r>
              <a:rPr lang="en-US" sz="1600" i="1" dirty="0">
                <a:solidFill>
                  <a:srgbClr val="D4D4D4"/>
                </a:solidFill>
                <a:effectLst/>
                <a:latin typeface="Consolas" panose="020B0609020204030204" pitchFamily="49" charset="0"/>
              </a:rPr>
              <a:t> {</a:t>
            </a:r>
          </a:p>
          <a:p>
            <a:r>
              <a:rPr lang="en-US" sz="1600" i="1" dirty="0">
                <a:solidFill>
                  <a:srgbClr val="D4D4D4"/>
                </a:solidFill>
                <a:effectLst/>
                <a:latin typeface="Consolas" panose="020B0609020204030204" pitchFamily="49" charset="0"/>
              </a:rPr>
              <a:t>        </a:t>
            </a:r>
            <a:r>
              <a:rPr lang="en-US" sz="1600" i="1" dirty="0">
                <a:solidFill>
                  <a:srgbClr val="9CDCFE"/>
                </a:solidFill>
                <a:effectLst/>
                <a:latin typeface="Consolas" panose="020B0609020204030204" pitchFamily="49" charset="0"/>
              </a:rPr>
              <a:t>height</a:t>
            </a:r>
            <a:r>
              <a:rPr lang="en-US" sz="1600" i="1" dirty="0">
                <a:solidFill>
                  <a:srgbClr val="D4D4D4"/>
                </a:solidFill>
                <a:effectLst/>
                <a:latin typeface="Consolas" panose="020B0609020204030204" pitchFamily="49" charset="0"/>
              </a:rPr>
              <a:t>: </a:t>
            </a:r>
            <a:r>
              <a:rPr lang="en-US" sz="1600" i="1" dirty="0">
                <a:solidFill>
                  <a:srgbClr val="B5CEA8"/>
                </a:solidFill>
                <a:effectLst/>
                <a:latin typeface="Consolas" panose="020B0609020204030204" pitchFamily="49" charset="0"/>
              </a:rPr>
              <a:t>500px</a:t>
            </a:r>
            <a:r>
              <a:rPr lang="en-US" sz="1600" i="1" dirty="0">
                <a:solidFill>
                  <a:srgbClr val="D4D4D4"/>
                </a:solidFill>
                <a:effectLst/>
                <a:latin typeface="Consolas" panose="020B0609020204030204" pitchFamily="49" charset="0"/>
              </a:rPr>
              <a:t>;</a:t>
            </a:r>
          </a:p>
          <a:p>
            <a:r>
              <a:rPr lang="en-US" sz="1600" i="1" dirty="0">
                <a:solidFill>
                  <a:srgbClr val="D4D4D4"/>
                </a:solidFill>
                <a:effectLst/>
                <a:latin typeface="Consolas" panose="020B0609020204030204" pitchFamily="49" charset="0"/>
              </a:rPr>
              <a:t>        </a:t>
            </a:r>
            <a:r>
              <a:rPr lang="en-US" sz="1600" i="1" dirty="0">
                <a:solidFill>
                  <a:srgbClr val="9CDCFE"/>
                </a:solidFill>
                <a:effectLst/>
                <a:latin typeface="Consolas" panose="020B0609020204030204" pitchFamily="49" charset="0"/>
              </a:rPr>
              <a:t>border</a:t>
            </a:r>
            <a:r>
              <a:rPr lang="en-US" sz="1600" i="1" dirty="0">
                <a:solidFill>
                  <a:srgbClr val="D4D4D4"/>
                </a:solidFill>
                <a:effectLst/>
                <a:latin typeface="Consolas" panose="020B0609020204030204" pitchFamily="49" charset="0"/>
              </a:rPr>
              <a:t>: </a:t>
            </a:r>
            <a:r>
              <a:rPr lang="en-US" sz="1600" i="1" dirty="0">
                <a:solidFill>
                  <a:srgbClr val="B5CEA8"/>
                </a:solidFill>
                <a:effectLst/>
                <a:latin typeface="Consolas" panose="020B0609020204030204" pitchFamily="49" charset="0"/>
              </a:rPr>
              <a:t>1px</a:t>
            </a:r>
            <a:r>
              <a:rPr lang="en-US" sz="1600" i="1" dirty="0">
                <a:solidFill>
                  <a:srgbClr val="D4D4D4"/>
                </a:solidFill>
                <a:effectLst/>
                <a:latin typeface="Consolas" panose="020B0609020204030204" pitchFamily="49" charset="0"/>
              </a:rPr>
              <a:t> </a:t>
            </a:r>
            <a:r>
              <a:rPr lang="en-US" sz="1600" i="1" dirty="0">
                <a:solidFill>
                  <a:srgbClr val="CE9178"/>
                </a:solidFill>
                <a:effectLst/>
                <a:latin typeface="Consolas" panose="020B0609020204030204" pitchFamily="49" charset="0"/>
              </a:rPr>
              <a:t>solid</a:t>
            </a:r>
            <a:r>
              <a:rPr lang="en-US" sz="1600" i="1" dirty="0">
                <a:solidFill>
                  <a:srgbClr val="D4D4D4"/>
                </a:solidFill>
                <a:effectLst/>
                <a:latin typeface="Consolas" panose="020B0609020204030204" pitchFamily="49" charset="0"/>
              </a:rPr>
              <a:t> </a:t>
            </a:r>
            <a:r>
              <a:rPr lang="en-US" sz="1600" i="1" dirty="0">
                <a:solidFill>
                  <a:srgbClr val="CE9178"/>
                </a:solidFill>
                <a:effectLst/>
                <a:latin typeface="Consolas" panose="020B0609020204030204" pitchFamily="49" charset="0"/>
              </a:rPr>
              <a:t>blue</a:t>
            </a:r>
            <a:r>
              <a:rPr lang="en-US" sz="1600" i="1" dirty="0">
                <a:solidFill>
                  <a:srgbClr val="D4D4D4"/>
                </a:solidFill>
                <a:effectLst/>
                <a:latin typeface="Consolas" panose="020B0609020204030204" pitchFamily="49" charset="0"/>
              </a:rPr>
              <a:t>;</a:t>
            </a:r>
          </a:p>
          <a:p>
            <a:r>
              <a:rPr lang="en-US" sz="1600" i="1" dirty="0">
                <a:solidFill>
                  <a:srgbClr val="D4D4D4"/>
                </a:solidFill>
                <a:effectLst/>
                <a:latin typeface="Consolas" panose="020B0609020204030204" pitchFamily="49" charset="0"/>
              </a:rPr>
              <a:t>    }</a:t>
            </a:r>
          </a:p>
          <a:p>
            <a:r>
              <a:rPr lang="it-IT" sz="1600" i="1" dirty="0"/>
              <a:t>Ma se aggiungo display: </a:t>
            </a:r>
            <a:r>
              <a:rPr lang="it-IT" sz="1600" i="1" dirty="0" err="1"/>
              <a:t>block</a:t>
            </a:r>
            <a:r>
              <a:rPr lang="it-IT" sz="1600" i="1" dirty="0"/>
              <a:t> alla regola lo prenderà</a:t>
            </a:r>
          </a:p>
          <a:p>
            <a:r>
              <a:rPr lang="it-IT" dirty="0"/>
              <a:t>---</a:t>
            </a:r>
          </a:p>
          <a:p>
            <a:r>
              <a:rPr lang="it-IT" dirty="0"/>
              <a:t>Il valore può essere espresso da:</a:t>
            </a:r>
          </a:p>
          <a:p>
            <a:r>
              <a:rPr lang="it-IT" dirty="0"/>
              <a:t>un valore numerico con unità di misura;</a:t>
            </a:r>
          </a:p>
          <a:p>
            <a:r>
              <a:rPr lang="it-IT" dirty="0"/>
              <a:t>un valore in percentuale: il valore in percentuale è sempre definito rispetto all’altezza del blocco contenitore, purché esso abbia un’altezza esplicitamente dichiarata; diversamente, la percentuale viene interpretata come auto;</a:t>
            </a:r>
          </a:p>
          <a:p>
            <a:r>
              <a:rPr lang="it-IT" dirty="0">
                <a:highlight>
                  <a:srgbClr val="FFFF00"/>
                </a:highlight>
              </a:rPr>
              <a:t>auto: l’altezza sarà quella determinata dal contenuto.</a:t>
            </a:r>
          </a:p>
          <a:p>
            <a:r>
              <a:rPr lang="it-IT" dirty="0"/>
              <a:t>div {</a:t>
            </a:r>
            <a:r>
              <a:rPr lang="it-IT" dirty="0" err="1"/>
              <a:t>height</a:t>
            </a:r>
            <a:r>
              <a:rPr lang="it-IT" dirty="0"/>
              <a:t>: 250px;}</a:t>
            </a:r>
          </a:p>
          <a:p>
            <a:r>
              <a:rPr lang="it-IT" dirty="0" err="1"/>
              <a:t>ul</a:t>
            </a:r>
            <a:r>
              <a:rPr lang="it-IT" dirty="0"/>
              <a:t> {</a:t>
            </a:r>
            <a:r>
              <a:rPr lang="it-IT" dirty="0" err="1"/>
              <a:t>height</a:t>
            </a:r>
            <a:r>
              <a:rPr lang="it-IT" dirty="0"/>
              <a:t>: 50%;}</a:t>
            </a:r>
          </a:p>
          <a:p>
            <a:r>
              <a:rPr lang="it-IT" dirty="0"/>
              <a:t>p {</a:t>
            </a:r>
            <a:r>
              <a:rPr lang="it-IT" dirty="0" err="1"/>
              <a:t>height</a:t>
            </a:r>
            <a:r>
              <a:rPr lang="it-IT" dirty="0"/>
              <a:t>: auto;}</a:t>
            </a:r>
          </a:p>
        </p:txBody>
      </p:sp>
    </p:spTree>
    <p:extLst>
      <p:ext uri="{BB962C8B-B14F-4D97-AF65-F5344CB8AC3E}">
        <p14:creationId xmlns:p14="http://schemas.microsoft.com/office/powerpoint/2010/main" val="602471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280033-A4BD-4052-9DE6-5C62A5B3661D}"/>
              </a:ext>
            </a:extLst>
          </p:cNvPr>
          <p:cNvSpPr>
            <a:spLocks noGrp="1"/>
          </p:cNvSpPr>
          <p:nvPr>
            <p:ph type="title"/>
          </p:nvPr>
        </p:nvSpPr>
        <p:spPr/>
        <p:txBody>
          <a:bodyPr/>
          <a:lstStyle/>
          <a:p>
            <a:r>
              <a:rPr lang="it-IT" dirty="0"/>
              <a:t>La proprietà </a:t>
            </a:r>
            <a:r>
              <a:rPr lang="it-IT" dirty="0" err="1"/>
              <a:t>min-height</a:t>
            </a:r>
            <a:endParaRPr lang="it-IT" dirty="0"/>
          </a:p>
        </p:txBody>
      </p:sp>
      <p:sp>
        <p:nvSpPr>
          <p:cNvPr id="3" name="Segnaposto contenuto 2">
            <a:extLst>
              <a:ext uri="{FF2B5EF4-FFF2-40B4-BE49-F238E27FC236}">
                <a16:creationId xmlns:a16="http://schemas.microsoft.com/office/drawing/2014/main" id="{3E3AF1F1-61C1-4C12-8EFA-ADE907F5A4E6}"/>
              </a:ext>
            </a:extLst>
          </p:cNvPr>
          <p:cNvSpPr>
            <a:spLocks noGrp="1"/>
          </p:cNvSpPr>
          <p:nvPr>
            <p:ph idx="1"/>
          </p:nvPr>
        </p:nvSpPr>
        <p:spPr/>
        <p:txBody>
          <a:bodyPr>
            <a:normAutofit/>
          </a:bodyPr>
          <a:lstStyle/>
          <a:p>
            <a:r>
              <a:rPr lang="it-IT" dirty="0"/>
              <a:t>Imposta un’altezza minima per un elemento. Valgono per questa proprietà le stesse osservazioni fatte per </a:t>
            </a:r>
            <a:r>
              <a:rPr lang="it-IT" dirty="0" err="1"/>
              <a:t>height</a:t>
            </a:r>
            <a:r>
              <a:rPr lang="it-IT" dirty="0"/>
              <a:t> relativamente al contenuto. Non è ereditata.</a:t>
            </a:r>
          </a:p>
          <a:p>
            <a:endParaRPr lang="it-IT" dirty="0"/>
          </a:p>
          <a:p>
            <a:r>
              <a:rPr lang="it-IT" dirty="0"/>
              <a:t>Sintassi ed esempi</a:t>
            </a:r>
          </a:p>
          <a:p>
            <a:endParaRPr lang="it-IT" dirty="0"/>
          </a:p>
          <a:p>
            <a:r>
              <a:rPr lang="it-IT" dirty="0"/>
              <a:t>selettore {</a:t>
            </a:r>
            <a:r>
              <a:rPr lang="it-IT" dirty="0" err="1"/>
              <a:t>min-height</a:t>
            </a:r>
            <a:r>
              <a:rPr lang="it-IT" dirty="0"/>
              <a:t>: valore;}</a:t>
            </a:r>
          </a:p>
          <a:p>
            <a:r>
              <a:rPr lang="it-IT" dirty="0"/>
              <a:t>I valori possono essere:</a:t>
            </a:r>
          </a:p>
          <a:p>
            <a:r>
              <a:rPr lang="it-IT" dirty="0"/>
              <a:t>un valore numerico con unità di misura;</a:t>
            </a:r>
          </a:p>
          <a:p>
            <a:r>
              <a:rPr lang="it-IT" dirty="0"/>
              <a:t>un valore in percentuale.</a:t>
            </a:r>
          </a:p>
          <a:p>
            <a:r>
              <a:rPr lang="it-IT" dirty="0"/>
              <a:t>div {</a:t>
            </a:r>
            <a:r>
              <a:rPr lang="it-IT" dirty="0" err="1"/>
              <a:t>min-height</a:t>
            </a:r>
            <a:r>
              <a:rPr lang="it-IT" dirty="0"/>
              <a:t>: 200px;}</a:t>
            </a:r>
          </a:p>
          <a:p>
            <a:r>
              <a:rPr lang="it-IT" dirty="0"/>
              <a:t>p {</a:t>
            </a:r>
            <a:r>
              <a:rPr lang="it-IT" dirty="0" err="1"/>
              <a:t>min-height</a:t>
            </a:r>
            <a:r>
              <a:rPr lang="it-IT" dirty="0"/>
              <a:t>: 30%;}</a:t>
            </a:r>
          </a:p>
        </p:txBody>
      </p:sp>
    </p:spTree>
    <p:extLst>
      <p:ext uri="{BB962C8B-B14F-4D97-AF65-F5344CB8AC3E}">
        <p14:creationId xmlns:p14="http://schemas.microsoft.com/office/powerpoint/2010/main" val="3469489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F2BCCA-8B62-4BA1-B24E-060A173A0EEE}"/>
              </a:ext>
            </a:extLst>
          </p:cNvPr>
          <p:cNvSpPr>
            <a:spLocks noGrp="1"/>
          </p:cNvSpPr>
          <p:nvPr>
            <p:ph type="title"/>
          </p:nvPr>
        </p:nvSpPr>
        <p:spPr/>
        <p:txBody>
          <a:bodyPr/>
          <a:lstStyle/>
          <a:p>
            <a:r>
              <a:rPr lang="it-IT" dirty="0"/>
              <a:t>La proprietà </a:t>
            </a:r>
            <a:r>
              <a:rPr lang="it-IT" dirty="0" err="1"/>
              <a:t>max-height</a:t>
            </a:r>
            <a:endParaRPr lang="it-IT" dirty="0"/>
          </a:p>
        </p:txBody>
      </p:sp>
      <p:sp>
        <p:nvSpPr>
          <p:cNvPr id="3" name="Segnaposto contenuto 2">
            <a:extLst>
              <a:ext uri="{FF2B5EF4-FFF2-40B4-BE49-F238E27FC236}">
                <a16:creationId xmlns:a16="http://schemas.microsoft.com/office/drawing/2014/main" id="{2833303A-2921-42EB-AE6D-4384783281CF}"/>
              </a:ext>
            </a:extLst>
          </p:cNvPr>
          <p:cNvSpPr>
            <a:spLocks noGrp="1"/>
          </p:cNvSpPr>
          <p:nvPr>
            <p:ph idx="1"/>
          </p:nvPr>
        </p:nvSpPr>
        <p:spPr/>
        <p:txBody>
          <a:bodyPr>
            <a:normAutofit fontScale="92500" lnSpcReduction="10000"/>
          </a:bodyPr>
          <a:lstStyle/>
          <a:p>
            <a:r>
              <a:rPr lang="it-IT" dirty="0"/>
              <a:t>La proprietà </a:t>
            </a:r>
            <a:r>
              <a:rPr lang="it-IT" dirty="0" err="1"/>
              <a:t>max-height</a:t>
            </a:r>
            <a:r>
              <a:rPr lang="it-IT" dirty="0"/>
              <a:t> serve a impostare l’altezza massima di un elemento. Anche per essa valgono le osservazioni già fatte per il contenuto eccedente. Non è ereditata.</a:t>
            </a:r>
          </a:p>
          <a:p>
            <a:r>
              <a:rPr lang="it-IT" dirty="0"/>
              <a:t>IMPORTANTE</a:t>
            </a:r>
          </a:p>
          <a:p>
            <a:r>
              <a:rPr lang="it-IT" dirty="0"/>
              <a:t>Sintassi ed esempi</a:t>
            </a:r>
          </a:p>
          <a:p>
            <a:endParaRPr lang="it-IT" dirty="0"/>
          </a:p>
          <a:p>
            <a:r>
              <a:rPr lang="it-IT" dirty="0"/>
              <a:t>selettore {</a:t>
            </a:r>
            <a:r>
              <a:rPr lang="it-IT" dirty="0" err="1"/>
              <a:t>max-height</a:t>
            </a:r>
            <a:r>
              <a:rPr lang="it-IT" dirty="0"/>
              <a:t>: valore;}</a:t>
            </a:r>
          </a:p>
          <a:p>
            <a:r>
              <a:rPr lang="it-IT" dirty="0"/>
              <a:t>Per i valori possiamo ricorrere a:</a:t>
            </a:r>
          </a:p>
          <a:p>
            <a:endParaRPr lang="it-IT" dirty="0"/>
          </a:p>
          <a:p>
            <a:r>
              <a:rPr lang="it-IT" dirty="0">
                <a:highlight>
                  <a:srgbClr val="00FF00"/>
                </a:highlight>
              </a:rPr>
              <a:t>none:</a:t>
            </a:r>
            <a:r>
              <a:rPr lang="it-IT" dirty="0"/>
              <a:t> valore iniziale e di default, l’altezza dell’elemento non è limitata;</a:t>
            </a:r>
          </a:p>
          <a:p>
            <a:r>
              <a:rPr lang="it-IT" dirty="0"/>
              <a:t>un valore numerico con unità di misura;</a:t>
            </a:r>
          </a:p>
          <a:p>
            <a:r>
              <a:rPr lang="it-IT" dirty="0"/>
              <a:t>un valore in percentuale.</a:t>
            </a:r>
          </a:p>
          <a:p>
            <a:r>
              <a:rPr lang="it-IT" dirty="0"/>
              <a:t>div {</a:t>
            </a:r>
            <a:r>
              <a:rPr lang="it-IT" dirty="0" err="1"/>
              <a:t>max-height</a:t>
            </a:r>
            <a:r>
              <a:rPr lang="it-IT" dirty="0"/>
              <a:t>: 400px;}</a:t>
            </a:r>
          </a:p>
          <a:p>
            <a:r>
              <a:rPr lang="it-IT" dirty="0"/>
              <a:t>p {</a:t>
            </a:r>
            <a:r>
              <a:rPr lang="it-IT" dirty="0" err="1"/>
              <a:t>max-height</a:t>
            </a:r>
            <a:r>
              <a:rPr lang="it-IT" dirty="0"/>
              <a:t>: 40%;}</a:t>
            </a:r>
          </a:p>
          <a:p>
            <a:r>
              <a:rPr lang="it-IT" dirty="0" err="1"/>
              <a:t>form</a:t>
            </a:r>
            <a:r>
              <a:rPr lang="it-IT" dirty="0"/>
              <a:t> {</a:t>
            </a:r>
            <a:r>
              <a:rPr lang="it-IT" dirty="0" err="1"/>
              <a:t>max-height</a:t>
            </a:r>
            <a:r>
              <a:rPr lang="it-IT" dirty="0"/>
              <a:t>: none;}</a:t>
            </a:r>
          </a:p>
        </p:txBody>
      </p:sp>
    </p:spTree>
    <p:extLst>
      <p:ext uri="{BB962C8B-B14F-4D97-AF65-F5344CB8AC3E}">
        <p14:creationId xmlns:p14="http://schemas.microsoft.com/office/powerpoint/2010/main" val="513693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305408-6E7B-48B1-90F5-588321BE99DB}"/>
              </a:ext>
            </a:extLst>
          </p:cNvPr>
          <p:cNvSpPr>
            <a:spLocks noGrp="1"/>
          </p:cNvSpPr>
          <p:nvPr>
            <p:ph type="title"/>
          </p:nvPr>
        </p:nvSpPr>
        <p:spPr/>
        <p:txBody>
          <a:bodyPr/>
          <a:lstStyle/>
          <a:p>
            <a:r>
              <a:rPr lang="it-IT" dirty="0"/>
              <a:t>La proprietà </a:t>
            </a:r>
            <a:r>
              <a:rPr lang="it-IT" dirty="0" err="1"/>
              <a:t>overflow</a:t>
            </a:r>
            <a:endParaRPr lang="it-IT" dirty="0"/>
          </a:p>
        </p:txBody>
      </p:sp>
      <p:sp>
        <p:nvSpPr>
          <p:cNvPr id="3" name="Segnaposto contenuto 2">
            <a:extLst>
              <a:ext uri="{FF2B5EF4-FFF2-40B4-BE49-F238E27FC236}">
                <a16:creationId xmlns:a16="http://schemas.microsoft.com/office/drawing/2014/main" id="{0D220B2F-71D6-44DE-8F93-97A66490F7D4}"/>
              </a:ext>
            </a:extLst>
          </p:cNvPr>
          <p:cNvSpPr>
            <a:spLocks noGrp="1"/>
          </p:cNvSpPr>
          <p:nvPr>
            <p:ph idx="1"/>
          </p:nvPr>
        </p:nvSpPr>
        <p:spPr/>
        <p:txBody>
          <a:bodyPr>
            <a:normAutofit fontScale="92500" lnSpcReduction="20000"/>
          </a:bodyPr>
          <a:lstStyle/>
          <a:p>
            <a:r>
              <a:rPr lang="it-IT" dirty="0"/>
              <a:t>fornisce un modo per </a:t>
            </a:r>
            <a:r>
              <a:rPr lang="it-IT" b="1" dirty="0"/>
              <a:t>gestire il contenuto che superi i limiti imposti con </a:t>
            </a:r>
            <a:r>
              <a:rPr lang="it-IT" b="1" dirty="0" err="1"/>
              <a:t>height</a:t>
            </a:r>
            <a:r>
              <a:rPr lang="it-IT" dirty="0"/>
              <a:t>. Serve infatti per definire il comportamento di un </a:t>
            </a:r>
            <a:r>
              <a:rPr lang="it-IT" b="1" dirty="0">
                <a:highlight>
                  <a:srgbClr val="FFFF00"/>
                </a:highlight>
              </a:rPr>
              <a:t>elemento blocco nel caso il suo contenuto ecceda dalle sue dimensioni esplicite</a:t>
            </a:r>
          </a:p>
          <a:p>
            <a:endParaRPr lang="it-IT" dirty="0"/>
          </a:p>
          <a:p>
            <a:r>
              <a:rPr lang="it-IT" dirty="0"/>
              <a:t>selettore {</a:t>
            </a:r>
            <a:r>
              <a:rPr lang="it-IT" dirty="0" err="1"/>
              <a:t>overflow</a:t>
            </a:r>
            <a:r>
              <a:rPr lang="it-IT" dirty="0"/>
              <a:t> : valore;}</a:t>
            </a:r>
          </a:p>
          <a:p>
            <a:r>
              <a:rPr lang="it-IT" dirty="0"/>
              <a:t>I valori possono essere espressi con le parole chiave:</a:t>
            </a:r>
          </a:p>
          <a:p>
            <a:endParaRPr lang="it-IT" dirty="0"/>
          </a:p>
          <a:p>
            <a:r>
              <a:rPr lang="it-IT" dirty="0" err="1"/>
              <a:t>visible</a:t>
            </a:r>
            <a:r>
              <a:rPr lang="it-IT" dirty="0"/>
              <a:t>: valore iniziale, il contenuto eccedente rimane visibile;</a:t>
            </a:r>
          </a:p>
          <a:p>
            <a:r>
              <a:rPr lang="it-IT" dirty="0" err="1"/>
              <a:t>hidden</a:t>
            </a:r>
            <a:r>
              <a:rPr lang="it-IT" dirty="0"/>
              <a:t>: il contenuto eccedente non viene mostrato;</a:t>
            </a:r>
          </a:p>
          <a:p>
            <a:r>
              <a:rPr lang="it-IT" dirty="0"/>
              <a:t>scroll: il browser crea barre di scorrimento che consentono di fruire del contenuto eccedente;</a:t>
            </a:r>
          </a:p>
          <a:p>
            <a:r>
              <a:rPr lang="it-IT" dirty="0"/>
              <a:t>auto: </a:t>
            </a:r>
            <a:r>
              <a:rPr lang="it-IT" dirty="0">
                <a:highlight>
                  <a:srgbClr val="FFFF00"/>
                </a:highlight>
              </a:rPr>
              <a:t>il browser tratta il contenuto eccedente secondo le sue impostazioni predefinite; di norma dovrebbe mostrare una barra di scorrimento laterale</a:t>
            </a:r>
            <a:r>
              <a:rPr lang="it-IT" dirty="0"/>
              <a:t>.</a:t>
            </a:r>
          </a:p>
          <a:p>
            <a:r>
              <a:rPr lang="it-IT" dirty="0" err="1"/>
              <a:t>initial</a:t>
            </a:r>
            <a:r>
              <a:rPr lang="it-IT" dirty="0"/>
              <a:t>: imposta la dimensione del contenitore al contenuto </a:t>
            </a:r>
          </a:p>
          <a:p>
            <a:r>
              <a:rPr lang="it-IT" dirty="0"/>
              <a:t>div {</a:t>
            </a:r>
            <a:r>
              <a:rPr lang="it-IT" dirty="0" err="1"/>
              <a:t>overflow</a:t>
            </a:r>
            <a:r>
              <a:rPr lang="it-IT" dirty="0"/>
              <a:t>: auto;}</a:t>
            </a:r>
          </a:p>
          <a:p>
            <a:r>
              <a:rPr lang="it-IT" dirty="0"/>
              <a:t>p {</a:t>
            </a:r>
            <a:r>
              <a:rPr lang="it-IT" dirty="0" err="1"/>
              <a:t>overflow</a:t>
            </a:r>
            <a:r>
              <a:rPr lang="it-IT" dirty="0"/>
              <a:t>: </a:t>
            </a:r>
            <a:r>
              <a:rPr lang="it-IT" dirty="0" err="1"/>
              <a:t>hidden</a:t>
            </a:r>
            <a:r>
              <a:rPr lang="it-IT" dirty="0"/>
              <a:t>;}</a:t>
            </a:r>
          </a:p>
          <a:p>
            <a:r>
              <a:rPr lang="it-IT" dirty="0"/>
              <a:t>div {</a:t>
            </a:r>
            <a:r>
              <a:rPr lang="it-IT" dirty="0" err="1"/>
              <a:t>overflow</a:t>
            </a:r>
            <a:r>
              <a:rPr lang="it-IT" dirty="0"/>
              <a:t>: </a:t>
            </a:r>
            <a:r>
              <a:rPr lang="it-IT" dirty="0" err="1"/>
              <a:t>visible</a:t>
            </a:r>
            <a:r>
              <a:rPr lang="it-IT" dirty="0"/>
              <a:t>;}</a:t>
            </a:r>
          </a:p>
          <a:p>
            <a:r>
              <a:rPr lang="it-IT" dirty="0"/>
              <a:t>p {</a:t>
            </a:r>
            <a:r>
              <a:rPr lang="it-IT" dirty="0" err="1"/>
              <a:t>overflow</a:t>
            </a:r>
            <a:r>
              <a:rPr lang="it-IT" dirty="0"/>
              <a:t>: scroll;}</a:t>
            </a:r>
          </a:p>
        </p:txBody>
      </p:sp>
    </p:spTree>
    <p:extLst>
      <p:ext uri="{BB962C8B-B14F-4D97-AF65-F5344CB8AC3E}">
        <p14:creationId xmlns:p14="http://schemas.microsoft.com/office/powerpoint/2010/main" val="3929820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90DE23-75C5-4B83-A979-BDBA38873DFA}"/>
              </a:ext>
            </a:extLst>
          </p:cNvPr>
          <p:cNvSpPr>
            <a:spLocks noGrp="1"/>
          </p:cNvSpPr>
          <p:nvPr>
            <p:ph type="title"/>
          </p:nvPr>
        </p:nvSpPr>
        <p:spPr/>
        <p:txBody>
          <a:bodyPr/>
          <a:lstStyle/>
          <a:p>
            <a:r>
              <a:rPr lang="it-IT" dirty="0" err="1"/>
              <a:t>width</a:t>
            </a:r>
            <a:endParaRPr lang="it-IT" dirty="0"/>
          </a:p>
        </p:txBody>
      </p:sp>
      <p:sp>
        <p:nvSpPr>
          <p:cNvPr id="3" name="Segnaposto contenuto 2">
            <a:extLst>
              <a:ext uri="{FF2B5EF4-FFF2-40B4-BE49-F238E27FC236}">
                <a16:creationId xmlns:a16="http://schemas.microsoft.com/office/drawing/2014/main" id="{334C6AE9-1974-4198-9C15-A11B1DEC037D}"/>
              </a:ext>
            </a:extLst>
          </p:cNvPr>
          <p:cNvSpPr>
            <a:spLocks noGrp="1"/>
          </p:cNvSpPr>
          <p:nvPr>
            <p:ph idx="1"/>
          </p:nvPr>
        </p:nvSpPr>
        <p:spPr/>
        <p:txBody>
          <a:bodyPr>
            <a:normAutofit fontScale="92500" lnSpcReduction="20000"/>
          </a:bodyPr>
          <a:lstStyle/>
          <a:p>
            <a:r>
              <a:rPr lang="it-IT" dirty="0"/>
              <a:t>Con la proprietà </a:t>
            </a:r>
            <a:r>
              <a:rPr lang="it-IT" dirty="0" err="1"/>
              <a:t>width</a:t>
            </a:r>
            <a:r>
              <a:rPr lang="it-IT" dirty="0"/>
              <a:t>, dunque, impostiamo la larghezza dell’area del contenuto di un box, esclusi </a:t>
            </a:r>
            <a:r>
              <a:rPr lang="it-IT" dirty="0" err="1"/>
              <a:t>padding</a:t>
            </a:r>
            <a:r>
              <a:rPr lang="it-IT" dirty="0"/>
              <a:t> e bordi.</a:t>
            </a:r>
          </a:p>
          <a:p>
            <a:endParaRPr lang="it-IT" dirty="0"/>
          </a:p>
          <a:p>
            <a:r>
              <a:rPr lang="it-IT" dirty="0"/>
              <a:t>selettore: {</a:t>
            </a:r>
            <a:r>
              <a:rPr lang="it-IT" dirty="0" err="1"/>
              <a:t>width</a:t>
            </a:r>
            <a:r>
              <a:rPr lang="it-IT" dirty="0"/>
              <a:t>: valore;}</a:t>
            </a:r>
          </a:p>
          <a:p>
            <a:r>
              <a:rPr lang="it-IT" dirty="0"/>
              <a:t>Il valore per </a:t>
            </a:r>
            <a:r>
              <a:rPr lang="it-IT" dirty="0" err="1"/>
              <a:t>width</a:t>
            </a:r>
            <a:r>
              <a:rPr lang="it-IT" dirty="0"/>
              <a:t> può corrispondere a:</a:t>
            </a:r>
          </a:p>
          <a:p>
            <a:endParaRPr lang="it-IT" dirty="0"/>
          </a:p>
          <a:p>
            <a:r>
              <a:rPr lang="it-IT" dirty="0"/>
              <a:t>auto: </a:t>
            </a:r>
            <a:r>
              <a:rPr lang="it-IT" b="1" dirty="0"/>
              <a:t>valore iniziale e di default</a:t>
            </a:r>
            <a:r>
              <a:rPr lang="it-IT" dirty="0"/>
              <a:t>; se non si impostano margini, bordi e </a:t>
            </a:r>
            <a:r>
              <a:rPr lang="it-IT" dirty="0" err="1"/>
              <a:t>padding</a:t>
            </a:r>
            <a:r>
              <a:rPr lang="it-IT" dirty="0"/>
              <a:t> la larghezza dell’elemento sarà uguale all’area del contenuto dell’elemento contenitore;</a:t>
            </a:r>
          </a:p>
          <a:p>
            <a:r>
              <a:rPr lang="it-IT" dirty="0"/>
              <a:t>un valore numerico con unità di misura;</a:t>
            </a:r>
          </a:p>
          <a:p>
            <a:r>
              <a:rPr lang="it-IT" dirty="0"/>
              <a:t>un valore in percentuale: la larghezza sarà calcolata rispetto a quella dell’elemento contenitore.</a:t>
            </a:r>
          </a:p>
          <a:p>
            <a:r>
              <a:rPr lang="it-IT" dirty="0"/>
              <a:t>La proprietà </a:t>
            </a:r>
            <a:r>
              <a:rPr lang="it-IT" dirty="0" err="1"/>
              <a:t>width</a:t>
            </a:r>
            <a:r>
              <a:rPr lang="it-IT" dirty="0"/>
              <a:t> non è ereditata.</a:t>
            </a:r>
          </a:p>
          <a:p>
            <a:endParaRPr lang="it-IT" dirty="0"/>
          </a:p>
          <a:p>
            <a:r>
              <a:rPr lang="it-IT" dirty="0"/>
              <a:t>div {</a:t>
            </a:r>
            <a:r>
              <a:rPr lang="it-IT" dirty="0" err="1"/>
              <a:t>width</a:t>
            </a:r>
            <a:r>
              <a:rPr lang="it-IT" dirty="0"/>
              <a:t>: auto;}</a:t>
            </a:r>
          </a:p>
          <a:p>
            <a:r>
              <a:rPr lang="it-IT" dirty="0"/>
              <a:t>p {</a:t>
            </a:r>
            <a:r>
              <a:rPr lang="it-IT" dirty="0" err="1"/>
              <a:t>width</a:t>
            </a:r>
            <a:r>
              <a:rPr lang="it-IT" dirty="0"/>
              <a:t>: 90px;}</a:t>
            </a:r>
          </a:p>
          <a:p>
            <a:r>
              <a:rPr lang="it-IT" dirty="0" err="1"/>
              <a:t>div.box</a:t>
            </a:r>
            <a:r>
              <a:rPr lang="it-IT" dirty="0"/>
              <a:t> {</a:t>
            </a:r>
            <a:r>
              <a:rPr lang="it-IT" dirty="0" err="1"/>
              <a:t>width</a:t>
            </a:r>
            <a:r>
              <a:rPr lang="it-IT" dirty="0"/>
              <a:t>: 50%;}</a:t>
            </a:r>
          </a:p>
        </p:txBody>
      </p:sp>
    </p:spTree>
    <p:extLst>
      <p:ext uri="{BB962C8B-B14F-4D97-AF65-F5344CB8AC3E}">
        <p14:creationId xmlns:p14="http://schemas.microsoft.com/office/powerpoint/2010/main" val="1428312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5B773A-C320-4D8A-96F5-5CB4850273D8}"/>
              </a:ext>
            </a:extLst>
          </p:cNvPr>
          <p:cNvSpPr>
            <a:spLocks noGrp="1"/>
          </p:cNvSpPr>
          <p:nvPr>
            <p:ph type="title"/>
          </p:nvPr>
        </p:nvSpPr>
        <p:spPr/>
        <p:txBody>
          <a:bodyPr/>
          <a:lstStyle/>
          <a:p>
            <a:r>
              <a:rPr lang="it-IT" dirty="0"/>
              <a:t>La proprietà </a:t>
            </a:r>
            <a:r>
              <a:rPr lang="it-IT" dirty="0" err="1"/>
              <a:t>min-width</a:t>
            </a:r>
            <a:endParaRPr lang="it-IT" dirty="0"/>
          </a:p>
        </p:txBody>
      </p:sp>
      <p:sp>
        <p:nvSpPr>
          <p:cNvPr id="3" name="Segnaposto contenuto 2">
            <a:extLst>
              <a:ext uri="{FF2B5EF4-FFF2-40B4-BE49-F238E27FC236}">
                <a16:creationId xmlns:a16="http://schemas.microsoft.com/office/drawing/2014/main" id="{5E50B01A-5F54-4C4B-8B71-697DFCC42D2D}"/>
              </a:ext>
            </a:extLst>
          </p:cNvPr>
          <p:cNvSpPr>
            <a:spLocks noGrp="1"/>
          </p:cNvSpPr>
          <p:nvPr>
            <p:ph idx="1"/>
          </p:nvPr>
        </p:nvSpPr>
        <p:spPr/>
        <p:txBody>
          <a:bodyPr>
            <a:normAutofit/>
          </a:bodyPr>
          <a:lstStyle/>
          <a:p>
            <a:r>
              <a:rPr lang="it-IT" dirty="0"/>
              <a:t>Imposta la larghezza minima di un elemento. Si applica a tutti gli elementi, tranne a quelli in linea non rimpiazzati e agli elementi di tabelle. Proprietà non ereditata.</a:t>
            </a:r>
          </a:p>
          <a:p>
            <a:endParaRPr lang="it-IT" dirty="0"/>
          </a:p>
          <a:p>
            <a:r>
              <a:rPr lang="it-IT" dirty="0"/>
              <a:t>Sintassi ed esempi</a:t>
            </a:r>
          </a:p>
          <a:p>
            <a:endParaRPr lang="it-IT" dirty="0"/>
          </a:p>
          <a:p>
            <a:r>
              <a:rPr lang="it-IT" dirty="0"/>
              <a:t>selettore {</a:t>
            </a:r>
            <a:r>
              <a:rPr lang="it-IT" dirty="0" err="1"/>
              <a:t>min-width</a:t>
            </a:r>
            <a:r>
              <a:rPr lang="it-IT" dirty="0"/>
              <a:t>: valore;}</a:t>
            </a:r>
          </a:p>
          <a:p>
            <a:r>
              <a:rPr lang="it-IT" dirty="0"/>
              <a:t>I valori possono essere:</a:t>
            </a:r>
          </a:p>
          <a:p>
            <a:endParaRPr lang="it-IT" dirty="0"/>
          </a:p>
          <a:p>
            <a:r>
              <a:rPr lang="it-IT" dirty="0"/>
              <a:t>un valore numerico con unità di misura;</a:t>
            </a:r>
          </a:p>
          <a:p>
            <a:r>
              <a:rPr lang="it-IT" dirty="0"/>
              <a:t>un valore in percentuale: la larghezza sarà come minimo quella espressa dalla percentuale riferita alla larghezza dell’elemento contenitore.</a:t>
            </a:r>
          </a:p>
          <a:p>
            <a:r>
              <a:rPr lang="it-IT" dirty="0"/>
              <a:t>div {</a:t>
            </a:r>
            <a:r>
              <a:rPr lang="it-IT" dirty="0" err="1"/>
              <a:t>min-width</a:t>
            </a:r>
            <a:r>
              <a:rPr lang="it-IT" dirty="0"/>
              <a:t>: 400px;}</a:t>
            </a:r>
          </a:p>
          <a:p>
            <a:r>
              <a:rPr lang="it-IT" dirty="0"/>
              <a:t>p {</a:t>
            </a:r>
            <a:r>
              <a:rPr lang="it-IT" dirty="0" err="1"/>
              <a:t>min-width</a:t>
            </a:r>
            <a:r>
              <a:rPr lang="it-IT" dirty="0"/>
              <a:t>: 40%;}</a:t>
            </a:r>
          </a:p>
        </p:txBody>
      </p:sp>
    </p:spTree>
    <p:extLst>
      <p:ext uri="{BB962C8B-B14F-4D97-AF65-F5344CB8AC3E}">
        <p14:creationId xmlns:p14="http://schemas.microsoft.com/office/powerpoint/2010/main" val="3252819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699992-1B9A-48BC-B1CA-E0A71B766F48}"/>
              </a:ext>
            </a:extLst>
          </p:cNvPr>
          <p:cNvSpPr>
            <a:spLocks noGrp="1"/>
          </p:cNvSpPr>
          <p:nvPr>
            <p:ph type="title"/>
          </p:nvPr>
        </p:nvSpPr>
        <p:spPr/>
        <p:txBody>
          <a:bodyPr/>
          <a:lstStyle/>
          <a:p>
            <a:r>
              <a:rPr lang="it-IT" dirty="0"/>
              <a:t>La proprietà </a:t>
            </a:r>
            <a:r>
              <a:rPr lang="it-IT" dirty="0" err="1"/>
              <a:t>max-width</a:t>
            </a:r>
            <a:endParaRPr lang="it-IT" dirty="0"/>
          </a:p>
        </p:txBody>
      </p:sp>
      <p:sp>
        <p:nvSpPr>
          <p:cNvPr id="3" name="Segnaposto contenuto 2">
            <a:extLst>
              <a:ext uri="{FF2B5EF4-FFF2-40B4-BE49-F238E27FC236}">
                <a16:creationId xmlns:a16="http://schemas.microsoft.com/office/drawing/2014/main" id="{C99351BD-519B-48CF-8C2C-30E200C9930B}"/>
              </a:ext>
            </a:extLst>
          </p:cNvPr>
          <p:cNvSpPr>
            <a:spLocks noGrp="1"/>
          </p:cNvSpPr>
          <p:nvPr>
            <p:ph idx="1"/>
          </p:nvPr>
        </p:nvSpPr>
        <p:spPr/>
        <p:txBody>
          <a:bodyPr>
            <a:normAutofit lnSpcReduction="10000"/>
          </a:bodyPr>
          <a:lstStyle/>
          <a:p>
            <a:r>
              <a:rPr lang="it-IT" dirty="0"/>
              <a:t>Imposta la larghezza massima di un elemento. Non è ereditata.</a:t>
            </a:r>
          </a:p>
          <a:p>
            <a:r>
              <a:rPr lang="it-IT" dirty="0"/>
              <a:t>l’elemento può assumere una larghezza inferiore rispetto al valore impostato ma non un valore superiore</a:t>
            </a:r>
          </a:p>
          <a:p>
            <a:endParaRPr lang="it-IT" dirty="0"/>
          </a:p>
          <a:p>
            <a:r>
              <a:rPr lang="it-IT" dirty="0"/>
              <a:t>Sintassi ed esempi</a:t>
            </a:r>
          </a:p>
          <a:p>
            <a:endParaRPr lang="it-IT" dirty="0"/>
          </a:p>
          <a:p>
            <a:r>
              <a:rPr lang="it-IT" dirty="0"/>
              <a:t>selettore {</a:t>
            </a:r>
            <a:r>
              <a:rPr lang="it-IT" dirty="0" err="1"/>
              <a:t>max-width</a:t>
            </a:r>
            <a:r>
              <a:rPr lang="it-IT" dirty="0"/>
              <a:t>: valore;}</a:t>
            </a:r>
          </a:p>
          <a:p>
            <a:r>
              <a:rPr lang="it-IT" dirty="0"/>
              <a:t>Per quanto riguarda i valori, essi possono essere rappresentati da:</a:t>
            </a:r>
          </a:p>
          <a:p>
            <a:endParaRPr lang="it-IT" dirty="0"/>
          </a:p>
          <a:p>
            <a:r>
              <a:rPr lang="it-IT" dirty="0"/>
              <a:t>none: valore di default, non c’è un limite per larghezza dell’elemento;</a:t>
            </a:r>
          </a:p>
          <a:p>
            <a:r>
              <a:rPr lang="it-IT" dirty="0"/>
              <a:t>un valore numerico con unità di misura;</a:t>
            </a:r>
          </a:p>
          <a:p>
            <a:r>
              <a:rPr lang="it-IT" dirty="0"/>
              <a:t>un valore in percentuale.</a:t>
            </a:r>
          </a:p>
          <a:p>
            <a:r>
              <a:rPr lang="it-IT" dirty="0"/>
              <a:t>div {</a:t>
            </a:r>
            <a:r>
              <a:rPr lang="it-IT" dirty="0" err="1"/>
              <a:t>max-width</a:t>
            </a:r>
            <a:r>
              <a:rPr lang="it-IT" dirty="0"/>
              <a:t>: 400px;}</a:t>
            </a:r>
          </a:p>
          <a:p>
            <a:r>
              <a:rPr lang="it-IT" dirty="0"/>
              <a:t>p {</a:t>
            </a:r>
            <a:r>
              <a:rPr lang="it-IT" dirty="0" err="1"/>
              <a:t>max-width</a:t>
            </a:r>
            <a:r>
              <a:rPr lang="it-IT" dirty="0"/>
              <a:t>: 40%;}</a:t>
            </a:r>
          </a:p>
        </p:txBody>
      </p:sp>
    </p:spTree>
    <p:extLst>
      <p:ext uri="{BB962C8B-B14F-4D97-AF65-F5344CB8AC3E}">
        <p14:creationId xmlns:p14="http://schemas.microsoft.com/office/powerpoint/2010/main" val="30405105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5030BF-7948-443D-92A7-1829687D5772}"/>
              </a:ext>
            </a:extLst>
          </p:cNvPr>
          <p:cNvSpPr>
            <a:spLocks noGrp="1"/>
          </p:cNvSpPr>
          <p:nvPr>
            <p:ph type="title"/>
          </p:nvPr>
        </p:nvSpPr>
        <p:spPr/>
        <p:txBody>
          <a:bodyPr/>
          <a:lstStyle/>
          <a:p>
            <a:r>
              <a:rPr lang="it-IT" dirty="0"/>
              <a:t>Nota max-</a:t>
            </a:r>
            <a:r>
              <a:rPr lang="it-IT" dirty="0" err="1"/>
              <a:t>width</a:t>
            </a:r>
            <a:endParaRPr lang="it-IT" dirty="0"/>
          </a:p>
        </p:txBody>
      </p:sp>
      <p:sp>
        <p:nvSpPr>
          <p:cNvPr id="3" name="Segnaposto contenuto 2">
            <a:extLst>
              <a:ext uri="{FF2B5EF4-FFF2-40B4-BE49-F238E27FC236}">
                <a16:creationId xmlns:a16="http://schemas.microsoft.com/office/drawing/2014/main" id="{55236D38-9A76-4FA0-A3DF-7EA3F597FB4A}"/>
              </a:ext>
            </a:extLst>
          </p:cNvPr>
          <p:cNvSpPr>
            <a:spLocks noGrp="1"/>
          </p:cNvSpPr>
          <p:nvPr>
            <p:ph idx="1"/>
          </p:nvPr>
        </p:nvSpPr>
        <p:spPr/>
        <p:txBody>
          <a:bodyPr/>
          <a:lstStyle/>
          <a:p>
            <a:r>
              <a:rPr lang="it-IT" dirty="0"/>
              <a:t>Una immagine per essere responsive andrebbe utilizzata la proprietà max-</a:t>
            </a:r>
            <a:r>
              <a:rPr lang="it-IT" dirty="0" err="1"/>
              <a:t>width</a:t>
            </a:r>
            <a:r>
              <a:rPr lang="it-IT" dirty="0"/>
              <a:t>: 100% e </a:t>
            </a:r>
            <a:r>
              <a:rPr lang="it-IT" dirty="0" err="1"/>
              <a:t>height</a:t>
            </a:r>
            <a:r>
              <a:rPr lang="it-IT" dirty="0"/>
              <a:t>: auto</a:t>
            </a:r>
          </a:p>
          <a:p>
            <a:r>
              <a:rPr lang="it-IT" dirty="0"/>
              <a:t>Questo permette di avere una immagine con si adatta al 100% del contenitore e che non perde di qualità se contenitore troppo grande</a:t>
            </a:r>
          </a:p>
        </p:txBody>
      </p:sp>
      <p:pic>
        <p:nvPicPr>
          <p:cNvPr id="5" name="Immagine 4">
            <a:extLst>
              <a:ext uri="{FF2B5EF4-FFF2-40B4-BE49-F238E27FC236}">
                <a16:creationId xmlns:a16="http://schemas.microsoft.com/office/drawing/2014/main" id="{23F0CCF7-CA5D-488A-9384-D350308EDB88}"/>
              </a:ext>
            </a:extLst>
          </p:cNvPr>
          <p:cNvPicPr>
            <a:picLocks noChangeAspect="1"/>
          </p:cNvPicPr>
          <p:nvPr/>
        </p:nvPicPr>
        <p:blipFill>
          <a:blip r:embed="rId2"/>
          <a:stretch>
            <a:fillRect/>
          </a:stretch>
        </p:blipFill>
        <p:spPr>
          <a:xfrm>
            <a:off x="1547664" y="3068960"/>
            <a:ext cx="5580112" cy="3209938"/>
          </a:xfrm>
          <a:prstGeom prst="rect">
            <a:avLst/>
          </a:prstGeom>
        </p:spPr>
      </p:pic>
    </p:spTree>
    <p:extLst>
      <p:ext uri="{BB962C8B-B14F-4D97-AF65-F5344CB8AC3E}">
        <p14:creationId xmlns:p14="http://schemas.microsoft.com/office/powerpoint/2010/main" val="319563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0D00DC-BE71-47CE-A91B-3850D048CBC7}"/>
              </a:ext>
            </a:extLst>
          </p:cNvPr>
          <p:cNvSpPr>
            <a:spLocks noGrp="1"/>
          </p:cNvSpPr>
          <p:nvPr>
            <p:ph type="title"/>
          </p:nvPr>
        </p:nvSpPr>
        <p:spPr/>
        <p:txBody>
          <a:bodyPr/>
          <a:lstStyle/>
          <a:p>
            <a:r>
              <a:rPr lang="it-IT" dirty="0"/>
              <a:t>Proprietà singole e a sintassi abbreviata</a:t>
            </a:r>
          </a:p>
        </p:txBody>
      </p:sp>
      <p:sp>
        <p:nvSpPr>
          <p:cNvPr id="3" name="Segnaposto contenuto 2">
            <a:extLst>
              <a:ext uri="{FF2B5EF4-FFF2-40B4-BE49-F238E27FC236}">
                <a16:creationId xmlns:a16="http://schemas.microsoft.com/office/drawing/2014/main" id="{4ADB4AB7-5548-43CA-9548-CCF1031C94EC}"/>
              </a:ext>
            </a:extLst>
          </p:cNvPr>
          <p:cNvSpPr>
            <a:spLocks noGrp="1"/>
          </p:cNvSpPr>
          <p:nvPr>
            <p:ph idx="1"/>
          </p:nvPr>
        </p:nvSpPr>
        <p:spPr/>
        <p:txBody>
          <a:bodyPr>
            <a:normAutofit fontScale="85000" lnSpcReduction="20000"/>
          </a:bodyPr>
          <a:lstStyle/>
          <a:p>
            <a:r>
              <a:rPr lang="it-IT" dirty="0"/>
              <a:t>è possibile fare uso di </a:t>
            </a:r>
            <a:r>
              <a:rPr lang="it-IT" b="1" dirty="0"/>
              <a:t>proprietà singole</a:t>
            </a:r>
            <a:r>
              <a:rPr lang="it-IT" dirty="0"/>
              <a:t> e </a:t>
            </a:r>
            <a:r>
              <a:rPr lang="it-IT" b="1" dirty="0"/>
              <a:t>proprietà a sintassi abbreviata</a:t>
            </a:r>
          </a:p>
          <a:p>
            <a:r>
              <a:rPr lang="it-IT" dirty="0" err="1"/>
              <a:t>margin</a:t>
            </a:r>
            <a:r>
              <a:rPr lang="it-IT" dirty="0"/>
              <a:t>-top</a:t>
            </a:r>
          </a:p>
          <a:p>
            <a:r>
              <a:rPr lang="it-IT" dirty="0" err="1"/>
              <a:t>margin</a:t>
            </a:r>
            <a:r>
              <a:rPr lang="it-IT" dirty="0"/>
              <a:t>-right</a:t>
            </a:r>
          </a:p>
          <a:p>
            <a:r>
              <a:rPr lang="it-IT" dirty="0" err="1"/>
              <a:t>margin</a:t>
            </a:r>
            <a:r>
              <a:rPr lang="it-IT" dirty="0"/>
              <a:t>-bottom</a:t>
            </a:r>
          </a:p>
          <a:p>
            <a:r>
              <a:rPr lang="it-IT" dirty="0" err="1"/>
              <a:t>margin-left</a:t>
            </a:r>
            <a:endParaRPr lang="it-IT" dirty="0"/>
          </a:p>
          <a:p>
            <a:r>
              <a:rPr lang="it-IT" dirty="0"/>
              <a:t>La regola sarebbe questa:</a:t>
            </a:r>
          </a:p>
          <a:p>
            <a:endParaRPr lang="it-IT" dirty="0"/>
          </a:p>
          <a:p>
            <a:r>
              <a:rPr lang="it-IT" dirty="0"/>
              <a:t>div { </a:t>
            </a:r>
          </a:p>
          <a:p>
            <a:r>
              <a:rPr lang="it-IT" dirty="0"/>
              <a:t> </a:t>
            </a:r>
            <a:r>
              <a:rPr lang="it-IT" dirty="0" err="1"/>
              <a:t>margin</a:t>
            </a:r>
            <a:r>
              <a:rPr lang="it-IT" dirty="0"/>
              <a:t>-top: 10px;</a:t>
            </a:r>
          </a:p>
          <a:p>
            <a:r>
              <a:rPr lang="it-IT" dirty="0"/>
              <a:t> </a:t>
            </a:r>
            <a:r>
              <a:rPr lang="it-IT" dirty="0" err="1"/>
              <a:t>margin-right</a:t>
            </a:r>
            <a:r>
              <a:rPr lang="it-IT" dirty="0"/>
              <a:t>: 5px;</a:t>
            </a:r>
          </a:p>
          <a:p>
            <a:r>
              <a:rPr lang="it-IT" dirty="0"/>
              <a:t> </a:t>
            </a:r>
            <a:r>
              <a:rPr lang="it-IT" dirty="0" err="1"/>
              <a:t>margin</a:t>
            </a:r>
            <a:r>
              <a:rPr lang="it-IT" dirty="0"/>
              <a:t>-bottom: 10px;</a:t>
            </a:r>
          </a:p>
          <a:p>
            <a:r>
              <a:rPr lang="it-IT" dirty="0"/>
              <a:t> </a:t>
            </a:r>
            <a:r>
              <a:rPr lang="it-IT" dirty="0" err="1"/>
              <a:t>margin-left</a:t>
            </a:r>
            <a:r>
              <a:rPr lang="it-IT" dirty="0"/>
              <a:t>: 5px;</a:t>
            </a:r>
          </a:p>
          <a:p>
            <a:r>
              <a:rPr lang="it-IT" dirty="0"/>
              <a:t>}</a:t>
            </a:r>
          </a:p>
          <a:p>
            <a:r>
              <a:rPr lang="it-IT" dirty="0"/>
              <a:t>Lo stesso risultato si può ottenere usando la proprietà a sintassi abbreviata </a:t>
            </a:r>
            <a:r>
              <a:rPr lang="it-IT" dirty="0" err="1"/>
              <a:t>margin</a:t>
            </a:r>
            <a:r>
              <a:rPr lang="it-IT" dirty="0"/>
              <a:t>:</a:t>
            </a:r>
          </a:p>
          <a:p>
            <a:endParaRPr lang="it-IT" dirty="0"/>
          </a:p>
          <a:p>
            <a:r>
              <a:rPr lang="it-IT" dirty="0"/>
              <a:t>div {</a:t>
            </a:r>
            <a:r>
              <a:rPr lang="it-IT" dirty="0" err="1"/>
              <a:t>margin</a:t>
            </a:r>
            <a:r>
              <a:rPr lang="it-IT" dirty="0"/>
              <a:t>: 10px 5px 10px 5px;} TOP – RIGHT – BOTTOM - LEFT</a:t>
            </a:r>
          </a:p>
          <a:p>
            <a:r>
              <a:rPr lang="it-IT" dirty="0"/>
              <a:t>div {</a:t>
            </a:r>
            <a:r>
              <a:rPr lang="it-IT" dirty="0" err="1"/>
              <a:t>margin</a:t>
            </a:r>
            <a:r>
              <a:rPr lang="it-IT" dirty="0"/>
              <a:t>: 10px 5px;} TOP+BOTTOM – RIGHT+LEFT</a:t>
            </a:r>
          </a:p>
          <a:p>
            <a:r>
              <a:rPr lang="it-IT" dirty="0"/>
              <a:t>div {</a:t>
            </a:r>
            <a:r>
              <a:rPr lang="it-IT" dirty="0" err="1"/>
              <a:t>margin</a:t>
            </a:r>
            <a:r>
              <a:rPr lang="it-IT" dirty="0"/>
              <a:t>: 10px;} TOP+BOTTOM+RIGHT+LEFT</a:t>
            </a:r>
          </a:p>
          <a:p>
            <a:endParaRPr lang="it-IT" dirty="0"/>
          </a:p>
        </p:txBody>
      </p:sp>
    </p:spTree>
    <p:extLst>
      <p:ext uri="{BB962C8B-B14F-4D97-AF65-F5344CB8AC3E}">
        <p14:creationId xmlns:p14="http://schemas.microsoft.com/office/powerpoint/2010/main" val="22221087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EA7093-8054-449D-B395-C4A4A0151339}"/>
              </a:ext>
            </a:extLst>
          </p:cNvPr>
          <p:cNvSpPr>
            <a:spLocks noGrp="1"/>
          </p:cNvSpPr>
          <p:nvPr>
            <p:ph type="title"/>
          </p:nvPr>
        </p:nvSpPr>
        <p:spPr/>
        <p:txBody>
          <a:bodyPr/>
          <a:lstStyle/>
          <a:p>
            <a:r>
              <a:rPr lang="it-IT" dirty="0" err="1"/>
              <a:t>Overflow</a:t>
            </a:r>
            <a:endParaRPr lang="it-IT" dirty="0"/>
          </a:p>
        </p:txBody>
      </p:sp>
      <p:pic>
        <p:nvPicPr>
          <p:cNvPr id="27650" name="Picture 2" descr="screenshot">
            <a:extLst>
              <a:ext uri="{FF2B5EF4-FFF2-40B4-BE49-F238E27FC236}">
                <a16:creationId xmlns:a16="http://schemas.microsoft.com/office/drawing/2014/main" id="{9AE0BFB2-87ED-4B51-9D76-FB13059A7A6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199" y="1116696"/>
            <a:ext cx="2880695" cy="2024272"/>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screenshot">
            <a:extLst>
              <a:ext uri="{FF2B5EF4-FFF2-40B4-BE49-F238E27FC236}">
                <a16:creationId xmlns:a16="http://schemas.microsoft.com/office/drawing/2014/main" id="{5A5BBDFC-9B16-4E1C-B7FE-C49C6F995F9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91020" y="3283634"/>
            <a:ext cx="2946874" cy="1398783"/>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contenuto 4">
            <a:extLst>
              <a:ext uri="{FF2B5EF4-FFF2-40B4-BE49-F238E27FC236}">
                <a16:creationId xmlns:a16="http://schemas.microsoft.com/office/drawing/2014/main" id="{2C3667CD-3261-419E-8AC4-D12FD2B717D5}"/>
              </a:ext>
            </a:extLst>
          </p:cNvPr>
          <p:cNvSpPr>
            <a:spLocks noGrp="1"/>
          </p:cNvSpPr>
          <p:nvPr>
            <p:ph sz="half" idx="13"/>
          </p:nvPr>
        </p:nvSpPr>
        <p:spPr/>
        <p:txBody>
          <a:bodyPr/>
          <a:lstStyle/>
          <a:p>
            <a:endParaRPr lang="it-IT"/>
          </a:p>
        </p:txBody>
      </p:sp>
      <p:pic>
        <p:nvPicPr>
          <p:cNvPr id="27654" name="Picture 6" descr="screenshot">
            <a:extLst>
              <a:ext uri="{FF2B5EF4-FFF2-40B4-BE49-F238E27FC236}">
                <a16:creationId xmlns:a16="http://schemas.microsoft.com/office/drawing/2014/main" id="{CA596DB0-C320-4D00-9B1F-175812BA3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942" y="4965275"/>
            <a:ext cx="2898951" cy="1375243"/>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20C6BFA1-9840-494A-A8DD-A84AB0F0BDF9}"/>
              </a:ext>
            </a:extLst>
          </p:cNvPr>
          <p:cNvSpPr txBox="1"/>
          <p:nvPr/>
        </p:nvSpPr>
        <p:spPr>
          <a:xfrm>
            <a:off x="4918507" y="1860756"/>
            <a:ext cx="3471387" cy="2308324"/>
          </a:xfrm>
          <a:prstGeom prst="rect">
            <a:avLst/>
          </a:prstGeom>
          <a:noFill/>
        </p:spPr>
        <p:txBody>
          <a:bodyPr wrap="square" rtlCol="0">
            <a:spAutoFit/>
          </a:bodyPr>
          <a:lstStyle/>
          <a:p>
            <a:r>
              <a:rPr lang="it-IT" dirty="0"/>
              <a:t>#box2 {</a:t>
            </a:r>
          </a:p>
          <a:p>
            <a:r>
              <a:rPr lang="it-IT" dirty="0"/>
              <a:t>background: #4c74be;</a:t>
            </a:r>
          </a:p>
          <a:p>
            <a:r>
              <a:rPr lang="it-IT" dirty="0" err="1"/>
              <a:t>width</a:t>
            </a:r>
            <a:r>
              <a:rPr lang="it-IT" dirty="0"/>
              <a:t>: 300px;</a:t>
            </a:r>
          </a:p>
          <a:p>
            <a:r>
              <a:rPr lang="it-IT" dirty="0" err="1"/>
              <a:t>height</a:t>
            </a:r>
            <a:r>
              <a:rPr lang="it-IT" dirty="0"/>
              <a:t>: 200px;</a:t>
            </a:r>
          </a:p>
          <a:p>
            <a:r>
              <a:rPr lang="it-IT" dirty="0" err="1"/>
              <a:t>padding</a:t>
            </a:r>
            <a:r>
              <a:rPr lang="it-IT" dirty="0"/>
              <a:t>: 30px;</a:t>
            </a:r>
          </a:p>
          <a:p>
            <a:r>
              <a:rPr lang="it-IT" dirty="0" err="1"/>
              <a:t>margin</a:t>
            </a:r>
            <a:r>
              <a:rPr lang="it-IT" dirty="0"/>
              <a:t>-bottom: 40px;</a:t>
            </a:r>
          </a:p>
          <a:p>
            <a:r>
              <a:rPr lang="it-IT" dirty="0" err="1"/>
              <a:t>overflow</a:t>
            </a:r>
            <a:r>
              <a:rPr lang="it-IT" dirty="0"/>
              <a:t>-x: scroll;</a:t>
            </a:r>
          </a:p>
          <a:p>
            <a:r>
              <a:rPr lang="it-IT" dirty="0"/>
              <a:t>}</a:t>
            </a:r>
          </a:p>
        </p:txBody>
      </p:sp>
      <p:pic>
        <p:nvPicPr>
          <p:cNvPr id="27656" name="Picture 8" descr="screenshot">
            <a:extLst>
              <a:ext uri="{FF2B5EF4-FFF2-40B4-BE49-F238E27FC236}">
                <a16:creationId xmlns:a16="http://schemas.microsoft.com/office/drawing/2014/main" id="{C993EE47-1F8A-4970-AF5C-745FEBAA51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2848" y="4169080"/>
            <a:ext cx="2622572" cy="195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042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A8A303-E774-4871-816A-355397138D31}"/>
              </a:ext>
            </a:extLst>
          </p:cNvPr>
          <p:cNvSpPr>
            <a:spLocks noGrp="1"/>
          </p:cNvSpPr>
          <p:nvPr>
            <p:ph type="title"/>
          </p:nvPr>
        </p:nvSpPr>
        <p:spPr/>
        <p:txBody>
          <a:bodyPr/>
          <a:lstStyle/>
          <a:p>
            <a:r>
              <a:rPr lang="it-IT" dirty="0" err="1"/>
              <a:t>margin</a:t>
            </a:r>
            <a:r>
              <a:rPr lang="it-IT" dirty="0"/>
              <a:t>-top, </a:t>
            </a:r>
            <a:r>
              <a:rPr lang="it-IT" dirty="0" err="1"/>
              <a:t>left</a:t>
            </a:r>
            <a:r>
              <a:rPr lang="it-IT" dirty="0"/>
              <a:t>, right, bottom</a:t>
            </a:r>
          </a:p>
        </p:txBody>
      </p:sp>
      <p:sp>
        <p:nvSpPr>
          <p:cNvPr id="3" name="Segnaposto contenuto 2">
            <a:extLst>
              <a:ext uri="{FF2B5EF4-FFF2-40B4-BE49-F238E27FC236}">
                <a16:creationId xmlns:a16="http://schemas.microsoft.com/office/drawing/2014/main" id="{C5BB9C12-69C6-4923-BACF-E22FD972FCCC}"/>
              </a:ext>
            </a:extLst>
          </p:cNvPr>
          <p:cNvSpPr>
            <a:spLocks noGrp="1"/>
          </p:cNvSpPr>
          <p:nvPr>
            <p:ph idx="1"/>
          </p:nvPr>
        </p:nvSpPr>
        <p:spPr/>
        <p:txBody>
          <a:bodyPr>
            <a:normAutofit/>
          </a:bodyPr>
          <a:lstStyle/>
          <a:p>
            <a:r>
              <a:rPr lang="it-IT" dirty="0"/>
              <a:t>Imposta la distanza tra il lato i un elemento e gli elementi adiacenti. Si applica a tutti gli elementi e non è ereditata.</a:t>
            </a:r>
          </a:p>
          <a:p>
            <a:endParaRPr lang="it-IT" dirty="0"/>
          </a:p>
          <a:p>
            <a:r>
              <a:rPr lang="it-IT" dirty="0"/>
              <a:t>selettore {</a:t>
            </a:r>
            <a:r>
              <a:rPr lang="it-IT" dirty="0" err="1"/>
              <a:t>margin</a:t>
            </a:r>
            <a:r>
              <a:rPr lang="it-IT" dirty="0"/>
              <a:t>-top: valore;}</a:t>
            </a:r>
          </a:p>
          <a:p>
            <a:r>
              <a:rPr lang="it-IT" dirty="0"/>
              <a:t>I valori possibili sono:</a:t>
            </a:r>
          </a:p>
          <a:p>
            <a:endParaRPr lang="it-IT" dirty="0"/>
          </a:p>
          <a:p>
            <a:r>
              <a:rPr lang="it-IT" dirty="0"/>
              <a:t>un valore numerico con unità di misura: il valore è espresso in termini assoluti;</a:t>
            </a:r>
          </a:p>
          <a:p>
            <a:r>
              <a:rPr lang="it-IT" dirty="0"/>
              <a:t>un valore in percentuale: il valore è calcolato come percentuale rispetto alla larghezza (</a:t>
            </a:r>
            <a:r>
              <a:rPr lang="it-IT" dirty="0" err="1"/>
              <a:t>width</a:t>
            </a:r>
            <a:r>
              <a:rPr lang="it-IT" dirty="0"/>
              <a:t>) del blocco contenitore;</a:t>
            </a:r>
          </a:p>
          <a:p>
            <a:r>
              <a:rPr lang="it-IT" dirty="0"/>
              <a:t>auto: il browser calcola automaticamente la distanza.</a:t>
            </a:r>
          </a:p>
          <a:p>
            <a:r>
              <a:rPr lang="it-IT" dirty="0"/>
              <a:t>div {</a:t>
            </a:r>
            <a:r>
              <a:rPr lang="it-IT" dirty="0" err="1"/>
              <a:t>margin</a:t>
            </a:r>
            <a:r>
              <a:rPr lang="it-IT" dirty="0"/>
              <a:t>-top: 20px;} </a:t>
            </a:r>
          </a:p>
          <a:p>
            <a:r>
              <a:rPr lang="it-IT" dirty="0"/>
              <a:t>p {</a:t>
            </a:r>
            <a:r>
              <a:rPr lang="it-IT" dirty="0" err="1"/>
              <a:t>margin</a:t>
            </a:r>
            <a:r>
              <a:rPr lang="it-IT" dirty="0"/>
              <a:t>-top: 10%;}</a:t>
            </a:r>
          </a:p>
          <a:p>
            <a:r>
              <a:rPr lang="it-IT" dirty="0" err="1"/>
              <a:t>img</a:t>
            </a:r>
            <a:r>
              <a:rPr lang="it-IT" dirty="0"/>
              <a:t> {</a:t>
            </a:r>
            <a:r>
              <a:rPr lang="it-IT" dirty="0" err="1"/>
              <a:t>margin</a:t>
            </a:r>
            <a:r>
              <a:rPr lang="it-IT" dirty="0"/>
              <a:t>-top: auto;}</a:t>
            </a:r>
          </a:p>
          <a:p>
            <a:r>
              <a:rPr lang="it-IT" dirty="0"/>
              <a:t>Oppure </a:t>
            </a:r>
            <a:r>
              <a:rPr lang="it-IT" dirty="0" err="1"/>
              <a:t>margin-left</a:t>
            </a:r>
            <a:r>
              <a:rPr lang="it-IT" dirty="0"/>
              <a:t> </a:t>
            </a:r>
            <a:r>
              <a:rPr lang="it-IT" dirty="0" err="1"/>
              <a:t>ecc</a:t>
            </a:r>
            <a:r>
              <a:rPr lang="it-IT" dirty="0"/>
              <a:t>…</a:t>
            </a:r>
          </a:p>
        </p:txBody>
      </p:sp>
    </p:spTree>
    <p:extLst>
      <p:ext uri="{BB962C8B-B14F-4D97-AF65-F5344CB8AC3E}">
        <p14:creationId xmlns:p14="http://schemas.microsoft.com/office/powerpoint/2010/main" val="19072079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AEAD8-479D-4768-B17C-ABBDB144E7AA}"/>
              </a:ext>
            </a:extLst>
          </p:cNvPr>
          <p:cNvSpPr>
            <a:spLocks noGrp="1"/>
          </p:cNvSpPr>
          <p:nvPr>
            <p:ph type="title"/>
          </p:nvPr>
        </p:nvSpPr>
        <p:spPr/>
        <p:txBody>
          <a:bodyPr/>
          <a:lstStyle/>
          <a:p>
            <a:r>
              <a:rPr lang="it-IT" dirty="0" err="1"/>
              <a:t>margin</a:t>
            </a:r>
            <a:endParaRPr lang="it-IT" dirty="0"/>
          </a:p>
        </p:txBody>
      </p:sp>
      <p:sp>
        <p:nvSpPr>
          <p:cNvPr id="3" name="Segnaposto contenuto 2">
            <a:extLst>
              <a:ext uri="{FF2B5EF4-FFF2-40B4-BE49-F238E27FC236}">
                <a16:creationId xmlns:a16="http://schemas.microsoft.com/office/drawing/2014/main" id="{1C288ED4-C477-45CA-B30F-ED7418FC4C25}"/>
              </a:ext>
            </a:extLst>
          </p:cNvPr>
          <p:cNvSpPr>
            <a:spLocks noGrp="1"/>
          </p:cNvSpPr>
          <p:nvPr>
            <p:ph idx="1"/>
          </p:nvPr>
        </p:nvSpPr>
        <p:spPr/>
        <p:txBody>
          <a:bodyPr>
            <a:normAutofit fontScale="85000" lnSpcReduction="20000"/>
          </a:bodyPr>
          <a:lstStyle/>
          <a:p>
            <a:r>
              <a:rPr lang="it-IT" dirty="0"/>
              <a:t>È una proprietà a sintassi abbreviata. Con essa è possibile specificare in una sola regola i valori per tutti e quattro i lati di un elemento. Si applica a tutti gli elementi e non è ereditata. I tipi di valori esprimibili sono gli stessi visti per le proprietà singole.</a:t>
            </a:r>
          </a:p>
          <a:p>
            <a:endParaRPr lang="it-IT" dirty="0"/>
          </a:p>
          <a:p>
            <a:r>
              <a:rPr lang="it-IT" dirty="0"/>
              <a:t>Sintassi ed esempi</a:t>
            </a:r>
          </a:p>
          <a:p>
            <a:endParaRPr lang="it-IT" dirty="0"/>
          </a:p>
          <a:p>
            <a:r>
              <a:rPr lang="it-IT" dirty="0"/>
              <a:t>La sintassi di base per questa proprietà è la seguente:</a:t>
            </a:r>
          </a:p>
          <a:p>
            <a:endParaRPr lang="it-IT" dirty="0"/>
          </a:p>
          <a:p>
            <a:r>
              <a:rPr lang="it-IT" dirty="0"/>
              <a:t>selettore {</a:t>
            </a:r>
            <a:r>
              <a:rPr lang="it-IT" dirty="0" err="1"/>
              <a:t>margin</a:t>
            </a:r>
            <a:r>
              <a:rPr lang="it-IT" dirty="0"/>
              <a:t>: valore-1, valore-2, valore-3, valore-4;}</a:t>
            </a:r>
          </a:p>
          <a:p>
            <a:endParaRPr lang="it-IT" dirty="0"/>
          </a:p>
          <a:p>
            <a:r>
              <a:rPr lang="it-IT" dirty="0"/>
              <a:t>L’ordine di lettura va inteso in senso orario. Per cui: il primo valore si riferisce al lato superiore, il secondo a quello destro, il terzo al lato inferiore, il quarto a quello sinistro. In pratica, usare la sintassi vista nell’esempio equivale a scrivere:</a:t>
            </a:r>
          </a:p>
          <a:p>
            <a:endParaRPr lang="it-IT" dirty="0"/>
          </a:p>
          <a:p>
            <a:r>
              <a:rPr lang="it-IT" dirty="0"/>
              <a:t>div {</a:t>
            </a:r>
          </a:p>
          <a:p>
            <a:r>
              <a:rPr lang="it-IT" dirty="0"/>
              <a:t> </a:t>
            </a:r>
            <a:r>
              <a:rPr lang="it-IT" dirty="0" err="1"/>
              <a:t>margin</a:t>
            </a:r>
            <a:r>
              <a:rPr lang="it-IT" dirty="0"/>
              <a:t>-top: 10px; </a:t>
            </a:r>
          </a:p>
          <a:p>
            <a:r>
              <a:rPr lang="it-IT" dirty="0"/>
              <a:t> </a:t>
            </a:r>
            <a:r>
              <a:rPr lang="it-IT" dirty="0" err="1"/>
              <a:t>margin</a:t>
            </a:r>
            <a:r>
              <a:rPr lang="it-IT" dirty="0"/>
              <a:t>-right: 15px; </a:t>
            </a:r>
          </a:p>
          <a:p>
            <a:r>
              <a:rPr lang="it-IT" dirty="0"/>
              <a:t> </a:t>
            </a:r>
            <a:r>
              <a:rPr lang="it-IT" dirty="0" err="1"/>
              <a:t>margin</a:t>
            </a:r>
            <a:r>
              <a:rPr lang="it-IT" dirty="0"/>
              <a:t>-bottom: 10px;</a:t>
            </a:r>
          </a:p>
          <a:p>
            <a:r>
              <a:rPr lang="it-IT" dirty="0"/>
              <a:t> </a:t>
            </a:r>
            <a:r>
              <a:rPr lang="it-IT" dirty="0" err="1"/>
              <a:t>margin-left</a:t>
            </a:r>
            <a:r>
              <a:rPr lang="it-IT" dirty="0"/>
              <a:t>: 20px; </a:t>
            </a:r>
          </a:p>
          <a:p>
            <a:r>
              <a:rPr lang="it-IT" dirty="0"/>
              <a:t>}</a:t>
            </a:r>
          </a:p>
        </p:txBody>
      </p:sp>
    </p:spTree>
    <p:extLst>
      <p:ext uri="{BB962C8B-B14F-4D97-AF65-F5344CB8AC3E}">
        <p14:creationId xmlns:p14="http://schemas.microsoft.com/office/powerpoint/2010/main" val="9601368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DE1346-DF06-4AC2-A4EF-9E9553ECDBBA}"/>
              </a:ext>
            </a:extLst>
          </p:cNvPr>
          <p:cNvSpPr>
            <a:spLocks noGrp="1"/>
          </p:cNvSpPr>
          <p:nvPr>
            <p:ph type="title"/>
          </p:nvPr>
        </p:nvSpPr>
        <p:spPr/>
        <p:txBody>
          <a:bodyPr/>
          <a:lstStyle/>
          <a:p>
            <a:r>
              <a:rPr lang="it-IT" dirty="0" err="1"/>
              <a:t>margin</a:t>
            </a:r>
            <a:endParaRPr lang="it-IT" dirty="0"/>
          </a:p>
        </p:txBody>
      </p:sp>
      <p:sp>
        <p:nvSpPr>
          <p:cNvPr id="3" name="Segnaposto contenuto 2">
            <a:extLst>
              <a:ext uri="{FF2B5EF4-FFF2-40B4-BE49-F238E27FC236}">
                <a16:creationId xmlns:a16="http://schemas.microsoft.com/office/drawing/2014/main" id="{FD4850B4-2AC9-4E2E-89A3-1810145990FF}"/>
              </a:ext>
            </a:extLst>
          </p:cNvPr>
          <p:cNvSpPr>
            <a:spLocks noGrp="1"/>
          </p:cNvSpPr>
          <p:nvPr>
            <p:ph idx="1"/>
          </p:nvPr>
        </p:nvSpPr>
        <p:spPr/>
        <p:txBody>
          <a:bodyPr/>
          <a:lstStyle/>
          <a:p>
            <a:r>
              <a:rPr lang="it-IT" dirty="0"/>
              <a:t>Un’ulteriore abbreviazione della sintassi si può ottenere usando tre, due o un solo valore. Queste le regole:</a:t>
            </a:r>
          </a:p>
          <a:p>
            <a:endParaRPr lang="it-IT" dirty="0"/>
          </a:p>
          <a:p>
            <a:r>
              <a:rPr lang="it-IT" dirty="0"/>
              <a:t>se si usano </a:t>
            </a:r>
            <a:r>
              <a:rPr lang="it-IT" b="1" dirty="0"/>
              <a:t>tre valori</a:t>
            </a:r>
            <a:r>
              <a:rPr lang="it-IT" dirty="0"/>
              <a:t>, il primo si riferisce al margine superiore, il secondo a quelli sinistro e destro, il terzo a quello inferiore;</a:t>
            </a:r>
          </a:p>
          <a:p>
            <a:r>
              <a:rPr lang="it-IT" dirty="0"/>
              <a:t>se si usano </a:t>
            </a:r>
            <a:r>
              <a:rPr lang="it-IT" b="1" dirty="0"/>
              <a:t>due valori</a:t>
            </a:r>
            <a:r>
              <a:rPr lang="it-IT" dirty="0"/>
              <a:t>, il primo si riferisce ai lati superiore e inferiore, il secondo al sinistro e al destro;</a:t>
            </a:r>
          </a:p>
          <a:p>
            <a:r>
              <a:rPr lang="it-IT" dirty="0"/>
              <a:t>se si usa </a:t>
            </a:r>
            <a:r>
              <a:rPr lang="it-IT" b="1" dirty="0"/>
              <a:t>un solo valore</a:t>
            </a:r>
            <a:r>
              <a:rPr lang="it-IT" dirty="0"/>
              <a:t>, un uguale distanza sarà applicata ai quattro lati.</a:t>
            </a:r>
          </a:p>
        </p:txBody>
      </p:sp>
    </p:spTree>
    <p:extLst>
      <p:ext uri="{BB962C8B-B14F-4D97-AF65-F5344CB8AC3E}">
        <p14:creationId xmlns:p14="http://schemas.microsoft.com/office/powerpoint/2010/main" val="8191273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A8A303-E774-4871-816A-355397138D31}"/>
              </a:ext>
            </a:extLst>
          </p:cNvPr>
          <p:cNvSpPr>
            <a:spLocks noGrp="1"/>
          </p:cNvSpPr>
          <p:nvPr>
            <p:ph type="title"/>
          </p:nvPr>
        </p:nvSpPr>
        <p:spPr/>
        <p:txBody>
          <a:bodyPr/>
          <a:lstStyle/>
          <a:p>
            <a:r>
              <a:rPr lang="it-IT" dirty="0" err="1"/>
              <a:t>padding</a:t>
            </a:r>
            <a:r>
              <a:rPr lang="it-IT" dirty="0"/>
              <a:t>-top, </a:t>
            </a:r>
            <a:r>
              <a:rPr lang="it-IT" dirty="0" err="1"/>
              <a:t>left</a:t>
            </a:r>
            <a:r>
              <a:rPr lang="it-IT" dirty="0"/>
              <a:t>, right, bottom</a:t>
            </a:r>
          </a:p>
        </p:txBody>
      </p:sp>
      <p:sp>
        <p:nvSpPr>
          <p:cNvPr id="3" name="Segnaposto contenuto 2">
            <a:extLst>
              <a:ext uri="{FF2B5EF4-FFF2-40B4-BE49-F238E27FC236}">
                <a16:creationId xmlns:a16="http://schemas.microsoft.com/office/drawing/2014/main" id="{C5BB9C12-69C6-4923-BACF-E22FD972FCCC}"/>
              </a:ext>
            </a:extLst>
          </p:cNvPr>
          <p:cNvSpPr>
            <a:spLocks noGrp="1"/>
          </p:cNvSpPr>
          <p:nvPr>
            <p:ph idx="1"/>
          </p:nvPr>
        </p:nvSpPr>
        <p:spPr/>
        <p:txBody>
          <a:bodyPr>
            <a:normAutofit/>
          </a:bodyPr>
          <a:lstStyle/>
          <a:p>
            <a:r>
              <a:rPr lang="it-IT" dirty="0"/>
              <a:t>Imposta l’ampiezza del </a:t>
            </a:r>
            <a:r>
              <a:rPr lang="it-IT" dirty="0" err="1"/>
              <a:t>padding</a:t>
            </a:r>
            <a:r>
              <a:rPr lang="it-IT" dirty="0"/>
              <a:t> sul lato superiore di un elemento. Si applica  a tutti gli elementi e non è ereditata</a:t>
            </a:r>
          </a:p>
          <a:p>
            <a:r>
              <a:rPr lang="it-IT" dirty="0"/>
              <a:t>selettore {</a:t>
            </a:r>
            <a:r>
              <a:rPr lang="it-IT" dirty="0" err="1"/>
              <a:t>padding</a:t>
            </a:r>
            <a:r>
              <a:rPr lang="it-IT" dirty="0"/>
              <a:t>-top: valore;}</a:t>
            </a:r>
          </a:p>
          <a:p>
            <a:r>
              <a:rPr lang="it-IT" dirty="0"/>
              <a:t>I valori possono essere:</a:t>
            </a:r>
          </a:p>
          <a:p>
            <a:endParaRPr lang="it-IT" dirty="0"/>
          </a:p>
          <a:p>
            <a:r>
              <a:rPr lang="it-IT" dirty="0"/>
              <a:t>un valore numerico con unità di misura;</a:t>
            </a:r>
          </a:p>
          <a:p>
            <a:r>
              <a:rPr lang="it-IT" dirty="0"/>
              <a:t>un valore in percentuale calcolato come percentuale rispetto alla larghezza (</a:t>
            </a:r>
            <a:r>
              <a:rPr lang="it-IT" dirty="0" err="1"/>
              <a:t>width</a:t>
            </a:r>
            <a:r>
              <a:rPr lang="it-IT" dirty="0"/>
              <a:t>) del blocco contenitore.</a:t>
            </a:r>
          </a:p>
          <a:p>
            <a:r>
              <a:rPr lang="it-IT" dirty="0"/>
              <a:t>div {</a:t>
            </a:r>
            <a:r>
              <a:rPr lang="it-IT" dirty="0" err="1"/>
              <a:t>padding</a:t>
            </a:r>
            <a:r>
              <a:rPr lang="it-IT" dirty="0"/>
              <a:t>-top: 40px;}</a:t>
            </a:r>
          </a:p>
          <a:p>
            <a:r>
              <a:rPr lang="it-IT" dirty="0"/>
              <a:t>p {</a:t>
            </a:r>
            <a:r>
              <a:rPr lang="it-IT" dirty="0" err="1"/>
              <a:t>padding</a:t>
            </a:r>
            <a:r>
              <a:rPr lang="it-IT" dirty="0"/>
              <a:t>-top: 20%;}</a:t>
            </a:r>
          </a:p>
          <a:p>
            <a:endParaRPr lang="it-IT" dirty="0"/>
          </a:p>
          <a:p>
            <a:r>
              <a:rPr lang="it-IT" dirty="0"/>
              <a:t>Oppure </a:t>
            </a:r>
            <a:r>
              <a:rPr lang="it-IT" dirty="0" err="1"/>
              <a:t>padding-left</a:t>
            </a:r>
            <a:r>
              <a:rPr lang="it-IT" dirty="0"/>
              <a:t> </a:t>
            </a:r>
            <a:r>
              <a:rPr lang="it-IT" dirty="0" err="1"/>
              <a:t>ecc</a:t>
            </a:r>
            <a:r>
              <a:rPr lang="it-IT" dirty="0"/>
              <a:t>…</a:t>
            </a:r>
          </a:p>
        </p:txBody>
      </p:sp>
    </p:spTree>
    <p:extLst>
      <p:ext uri="{BB962C8B-B14F-4D97-AF65-F5344CB8AC3E}">
        <p14:creationId xmlns:p14="http://schemas.microsoft.com/office/powerpoint/2010/main" val="29823211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AEAD8-479D-4768-B17C-ABBDB144E7AA}"/>
              </a:ext>
            </a:extLst>
          </p:cNvPr>
          <p:cNvSpPr>
            <a:spLocks noGrp="1"/>
          </p:cNvSpPr>
          <p:nvPr>
            <p:ph type="title"/>
          </p:nvPr>
        </p:nvSpPr>
        <p:spPr/>
        <p:txBody>
          <a:bodyPr/>
          <a:lstStyle/>
          <a:p>
            <a:r>
              <a:rPr lang="it-IT" dirty="0" err="1"/>
              <a:t>padding</a:t>
            </a:r>
            <a:br>
              <a:rPr lang="it-IT" dirty="0"/>
            </a:br>
            <a:endParaRPr lang="it-IT" dirty="0"/>
          </a:p>
        </p:txBody>
      </p:sp>
      <p:sp>
        <p:nvSpPr>
          <p:cNvPr id="3" name="Segnaposto contenuto 2">
            <a:extLst>
              <a:ext uri="{FF2B5EF4-FFF2-40B4-BE49-F238E27FC236}">
                <a16:creationId xmlns:a16="http://schemas.microsoft.com/office/drawing/2014/main" id="{1C288ED4-C477-45CA-B30F-ED7418FC4C25}"/>
              </a:ext>
            </a:extLst>
          </p:cNvPr>
          <p:cNvSpPr>
            <a:spLocks noGrp="1"/>
          </p:cNvSpPr>
          <p:nvPr>
            <p:ph idx="1"/>
          </p:nvPr>
        </p:nvSpPr>
        <p:spPr/>
        <p:txBody>
          <a:bodyPr>
            <a:normAutofit fontScale="92500" lnSpcReduction="10000"/>
          </a:bodyPr>
          <a:lstStyle/>
          <a:p>
            <a:r>
              <a:rPr lang="it-IT" dirty="0"/>
              <a:t>Proprietà a sintassi abbreviata. Serve a impostare i valori del </a:t>
            </a:r>
            <a:r>
              <a:rPr lang="it-IT" dirty="0" err="1"/>
              <a:t>padding</a:t>
            </a:r>
            <a:r>
              <a:rPr lang="it-IT" dirty="0"/>
              <a:t> per tutti e quattro i lati di un elemento. Valgono per essa tutte le osservazioni e le regole sintattiche viste per la proprietà </a:t>
            </a:r>
            <a:r>
              <a:rPr lang="it-IT" dirty="0" err="1"/>
              <a:t>margin</a:t>
            </a:r>
            <a:r>
              <a:rPr lang="it-IT" dirty="0"/>
              <a:t>.</a:t>
            </a:r>
          </a:p>
          <a:p>
            <a:endParaRPr lang="it-IT" dirty="0"/>
          </a:p>
          <a:p>
            <a:r>
              <a:rPr lang="it-IT" dirty="0"/>
              <a:t>Sintassi ed esempi</a:t>
            </a:r>
          </a:p>
          <a:p>
            <a:endParaRPr lang="it-IT" dirty="0"/>
          </a:p>
          <a:p>
            <a:r>
              <a:rPr lang="it-IT" dirty="0"/>
              <a:t>La sintassi di base per questa proprietà è la seguente:</a:t>
            </a:r>
          </a:p>
          <a:p>
            <a:endParaRPr lang="it-IT" dirty="0"/>
          </a:p>
          <a:p>
            <a:r>
              <a:rPr lang="it-IT" dirty="0"/>
              <a:t>selettore {</a:t>
            </a:r>
            <a:r>
              <a:rPr lang="it-IT" dirty="0" err="1"/>
              <a:t>padding</a:t>
            </a:r>
            <a:r>
              <a:rPr lang="it-IT" dirty="0"/>
              <a:t>: valore-1, valore-2, valore-3, valore-4;}</a:t>
            </a:r>
          </a:p>
          <a:p>
            <a:r>
              <a:rPr lang="it-IT" dirty="0"/>
              <a:t>I valori possono essere:</a:t>
            </a:r>
          </a:p>
          <a:p>
            <a:endParaRPr lang="it-IT" dirty="0"/>
          </a:p>
          <a:p>
            <a:r>
              <a:rPr lang="it-IT" dirty="0"/>
              <a:t>un elenco di valori numerici con unità di misura;</a:t>
            </a:r>
          </a:p>
          <a:p>
            <a:r>
              <a:rPr lang="it-IT" dirty="0"/>
              <a:t>un elenco di valori in percentuale.</a:t>
            </a:r>
          </a:p>
          <a:p>
            <a:r>
              <a:rPr lang="it-IT" dirty="0"/>
              <a:t>Nella definizione dei valori è possibile mischiare percentuali con valori assoluti in unità di misura.</a:t>
            </a:r>
          </a:p>
        </p:txBody>
      </p:sp>
    </p:spTree>
    <p:extLst>
      <p:ext uri="{BB962C8B-B14F-4D97-AF65-F5344CB8AC3E}">
        <p14:creationId xmlns:p14="http://schemas.microsoft.com/office/powerpoint/2010/main" val="2162558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DE1346-DF06-4AC2-A4EF-9E9553ECDBBA}"/>
              </a:ext>
            </a:extLst>
          </p:cNvPr>
          <p:cNvSpPr>
            <a:spLocks noGrp="1"/>
          </p:cNvSpPr>
          <p:nvPr>
            <p:ph type="title"/>
          </p:nvPr>
        </p:nvSpPr>
        <p:spPr/>
        <p:txBody>
          <a:bodyPr/>
          <a:lstStyle/>
          <a:p>
            <a:r>
              <a:rPr lang="it-IT" dirty="0" err="1"/>
              <a:t>padding</a:t>
            </a:r>
            <a:endParaRPr lang="it-IT" dirty="0"/>
          </a:p>
        </p:txBody>
      </p:sp>
      <p:sp>
        <p:nvSpPr>
          <p:cNvPr id="3" name="Segnaposto contenuto 2">
            <a:extLst>
              <a:ext uri="{FF2B5EF4-FFF2-40B4-BE49-F238E27FC236}">
                <a16:creationId xmlns:a16="http://schemas.microsoft.com/office/drawing/2014/main" id="{FD4850B4-2AC9-4E2E-89A3-1810145990FF}"/>
              </a:ext>
            </a:extLst>
          </p:cNvPr>
          <p:cNvSpPr>
            <a:spLocks noGrp="1"/>
          </p:cNvSpPr>
          <p:nvPr>
            <p:ph idx="1"/>
          </p:nvPr>
        </p:nvSpPr>
        <p:spPr/>
        <p:txBody>
          <a:bodyPr/>
          <a:lstStyle/>
          <a:p>
            <a:r>
              <a:rPr lang="it-IT" dirty="0"/>
              <a:t>Un’ulteriore abbreviazione della sintassi si può ottenere usando tre, due o un solo valore. Queste le regole:</a:t>
            </a:r>
          </a:p>
          <a:p>
            <a:r>
              <a:rPr lang="it-IT" dirty="0"/>
              <a:t>se si usano </a:t>
            </a:r>
            <a:r>
              <a:rPr lang="it-IT" b="1" dirty="0"/>
              <a:t>tre valori</a:t>
            </a:r>
            <a:r>
              <a:rPr lang="it-IT" dirty="0"/>
              <a:t>, il primo si riferisce al margine superiore, il secondo a quelli sinistro e destro, il terzo a quello inferiore;</a:t>
            </a:r>
          </a:p>
          <a:p>
            <a:r>
              <a:rPr lang="it-IT" dirty="0"/>
              <a:t>se si usano </a:t>
            </a:r>
            <a:r>
              <a:rPr lang="it-IT" b="1" dirty="0"/>
              <a:t>due valori</a:t>
            </a:r>
            <a:r>
              <a:rPr lang="it-IT" dirty="0"/>
              <a:t>, il primo si riferisce ai lati superiore e inferiore, il secondo al sinistro e al destro;</a:t>
            </a:r>
          </a:p>
          <a:p>
            <a:r>
              <a:rPr lang="it-IT" dirty="0"/>
              <a:t>se si usa </a:t>
            </a:r>
            <a:r>
              <a:rPr lang="it-IT" b="1" dirty="0"/>
              <a:t>un solo valore</a:t>
            </a:r>
            <a:r>
              <a:rPr lang="it-IT" dirty="0"/>
              <a:t>, un uguale distanza sarà applicata ai quattro lati</a:t>
            </a:r>
          </a:p>
        </p:txBody>
      </p:sp>
    </p:spTree>
    <p:extLst>
      <p:ext uri="{BB962C8B-B14F-4D97-AF65-F5344CB8AC3E}">
        <p14:creationId xmlns:p14="http://schemas.microsoft.com/office/powerpoint/2010/main" val="15317678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B6F0A1-4994-4128-95AF-DF28E00CCB03}"/>
              </a:ext>
            </a:extLst>
          </p:cNvPr>
          <p:cNvSpPr>
            <a:spLocks noGrp="1"/>
          </p:cNvSpPr>
          <p:nvPr>
            <p:ph type="title"/>
          </p:nvPr>
        </p:nvSpPr>
        <p:spPr/>
        <p:txBody>
          <a:bodyPr/>
          <a:lstStyle/>
          <a:p>
            <a:r>
              <a:rPr lang="it-IT" dirty="0"/>
              <a:t>Definire lo stile di un singolo bordo</a:t>
            </a:r>
          </a:p>
        </p:txBody>
      </p:sp>
      <p:sp>
        <p:nvSpPr>
          <p:cNvPr id="3" name="Segnaposto contenuto 2">
            <a:extLst>
              <a:ext uri="{FF2B5EF4-FFF2-40B4-BE49-F238E27FC236}">
                <a16:creationId xmlns:a16="http://schemas.microsoft.com/office/drawing/2014/main" id="{5A89234E-6E39-455A-B7C0-F37482F355D9}"/>
              </a:ext>
            </a:extLst>
          </p:cNvPr>
          <p:cNvSpPr>
            <a:spLocks noGrp="1"/>
          </p:cNvSpPr>
          <p:nvPr>
            <p:ph idx="1"/>
          </p:nvPr>
        </p:nvSpPr>
        <p:spPr/>
        <p:txBody>
          <a:bodyPr>
            <a:normAutofit fontScale="92500" lnSpcReduction="10000"/>
          </a:bodyPr>
          <a:lstStyle/>
          <a:p>
            <a:r>
              <a:rPr lang="it-IT" dirty="0"/>
              <a:t>Iniziamo a vedere come impostare le proprietà per un singolo bordo. Questa la sintassi di base con le proprietà singole:</a:t>
            </a:r>
          </a:p>
          <a:p>
            <a:endParaRPr lang="it-IT" dirty="0"/>
          </a:p>
          <a:p>
            <a:r>
              <a:rPr lang="it-IT" dirty="0"/>
              <a:t>selettore {</a:t>
            </a:r>
          </a:p>
          <a:p>
            <a:r>
              <a:rPr lang="it-IT" dirty="0"/>
              <a:t> </a:t>
            </a:r>
            <a:r>
              <a:rPr lang="it-IT" dirty="0" err="1"/>
              <a:t>border</a:t>
            </a:r>
            <a:r>
              <a:rPr lang="it-IT" dirty="0"/>
              <a:t>-&lt;lato&gt;-color: &lt;valore&gt;;</a:t>
            </a:r>
          </a:p>
          <a:p>
            <a:r>
              <a:rPr lang="it-IT" dirty="0"/>
              <a:t> </a:t>
            </a:r>
            <a:r>
              <a:rPr lang="it-IT" dirty="0" err="1"/>
              <a:t>border</a:t>
            </a:r>
            <a:r>
              <a:rPr lang="it-IT" dirty="0"/>
              <a:t>-&lt;lato&gt;-style: &lt;valore&gt;;</a:t>
            </a:r>
          </a:p>
          <a:p>
            <a:r>
              <a:rPr lang="it-IT" dirty="0"/>
              <a:t> </a:t>
            </a:r>
            <a:r>
              <a:rPr lang="it-IT" dirty="0" err="1"/>
              <a:t>border</a:t>
            </a:r>
            <a:r>
              <a:rPr lang="it-IT" dirty="0"/>
              <a:t>-&lt;lato&gt;-</a:t>
            </a:r>
            <a:r>
              <a:rPr lang="it-IT" dirty="0" err="1"/>
              <a:t>width</a:t>
            </a:r>
            <a:r>
              <a:rPr lang="it-IT" dirty="0"/>
              <a:t>: &lt;valore&gt;;</a:t>
            </a:r>
          </a:p>
          <a:p>
            <a:r>
              <a:rPr lang="it-IT" dirty="0"/>
              <a:t>}</a:t>
            </a:r>
          </a:p>
          <a:p>
            <a:r>
              <a:rPr lang="it-IT" dirty="0"/>
              <a:t>E questa la sintassi abbreviata:</a:t>
            </a:r>
          </a:p>
          <a:p>
            <a:endParaRPr lang="it-IT" dirty="0"/>
          </a:p>
          <a:p>
            <a:r>
              <a:rPr lang="it-IT" dirty="0"/>
              <a:t>selettore {</a:t>
            </a:r>
          </a:p>
          <a:p>
            <a:r>
              <a:rPr lang="it-IT" dirty="0"/>
              <a:t> </a:t>
            </a:r>
            <a:r>
              <a:rPr lang="it-IT" dirty="0" err="1"/>
              <a:t>border</a:t>
            </a:r>
            <a:r>
              <a:rPr lang="it-IT" dirty="0"/>
              <a:t>-&lt;lato&gt;: &lt;valore </a:t>
            </a:r>
            <a:r>
              <a:rPr lang="it-IT" dirty="0" err="1"/>
              <a:t>width</a:t>
            </a:r>
            <a:r>
              <a:rPr lang="it-IT" dirty="0"/>
              <a:t>&gt; </a:t>
            </a:r>
          </a:p>
          <a:p>
            <a:r>
              <a:rPr lang="it-IT" dirty="0"/>
              <a:t>  &lt;valore style&gt; </a:t>
            </a:r>
          </a:p>
          <a:p>
            <a:r>
              <a:rPr lang="it-IT" dirty="0"/>
              <a:t>  &lt;valore color&gt;; </a:t>
            </a:r>
          </a:p>
          <a:p>
            <a:r>
              <a:rPr lang="it-IT" dirty="0"/>
              <a:t>}</a:t>
            </a:r>
          </a:p>
        </p:txBody>
      </p:sp>
    </p:spTree>
    <p:extLst>
      <p:ext uri="{BB962C8B-B14F-4D97-AF65-F5344CB8AC3E}">
        <p14:creationId xmlns:p14="http://schemas.microsoft.com/office/powerpoint/2010/main" val="3887213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FE1C3-F4FA-4561-A33A-7D068C731F2F}"/>
              </a:ext>
            </a:extLst>
          </p:cNvPr>
          <p:cNvSpPr>
            <a:spLocks noGrp="1"/>
          </p:cNvSpPr>
          <p:nvPr>
            <p:ph type="title"/>
          </p:nvPr>
        </p:nvSpPr>
        <p:spPr/>
        <p:txBody>
          <a:bodyPr/>
          <a:lstStyle/>
          <a:p>
            <a:r>
              <a:rPr lang="it-IT" dirty="0" err="1"/>
              <a:t>Border</a:t>
            </a:r>
            <a:r>
              <a:rPr lang="it-IT" dirty="0"/>
              <a:t>: lato e valori</a:t>
            </a:r>
          </a:p>
        </p:txBody>
      </p:sp>
      <p:sp>
        <p:nvSpPr>
          <p:cNvPr id="3" name="Segnaposto contenuto 2">
            <a:extLst>
              <a:ext uri="{FF2B5EF4-FFF2-40B4-BE49-F238E27FC236}">
                <a16:creationId xmlns:a16="http://schemas.microsoft.com/office/drawing/2014/main" id="{3693951E-B3EE-4985-AFBF-0A4F52F90A4C}"/>
              </a:ext>
            </a:extLst>
          </p:cNvPr>
          <p:cNvSpPr>
            <a:spLocks noGrp="1"/>
          </p:cNvSpPr>
          <p:nvPr>
            <p:ph idx="1"/>
          </p:nvPr>
        </p:nvSpPr>
        <p:spPr/>
        <p:txBody>
          <a:bodyPr/>
          <a:lstStyle/>
          <a:p>
            <a:r>
              <a:rPr lang="it-IT" dirty="0"/>
              <a:t>In entrambi gli esempi di sintassi sostituite a </a:t>
            </a:r>
            <a:r>
              <a:rPr lang="it-IT" b="1" dirty="0"/>
              <a:t>&lt;lato&gt;</a:t>
            </a:r>
            <a:r>
              <a:rPr lang="it-IT" dirty="0"/>
              <a:t> uno degli indicatori dei quattro lati: </a:t>
            </a:r>
            <a:r>
              <a:rPr lang="it-IT" b="1" dirty="0"/>
              <a:t>top, right, bottom o </a:t>
            </a:r>
            <a:r>
              <a:rPr lang="it-IT" b="1" dirty="0" err="1"/>
              <a:t>left</a:t>
            </a:r>
            <a:endParaRPr lang="it-IT" b="1" dirty="0"/>
          </a:p>
          <a:p>
            <a:endParaRPr lang="it-IT" dirty="0"/>
          </a:p>
          <a:p>
            <a:r>
              <a:rPr lang="it-IT" dirty="0"/>
              <a:t>Per quanto concerne i valori, come si vede dall’elenco delle proprietà, di ciascun lato si possono definire per il bordo tre aspetti:</a:t>
            </a:r>
          </a:p>
          <a:p>
            <a:endParaRPr lang="it-IT" dirty="0"/>
          </a:p>
          <a:p>
            <a:r>
              <a:rPr lang="it-IT" dirty="0"/>
              <a:t>il colore (color);</a:t>
            </a:r>
          </a:p>
          <a:p>
            <a:r>
              <a:rPr lang="it-IT" dirty="0"/>
              <a:t>lo stile (style);</a:t>
            </a:r>
          </a:p>
          <a:p>
            <a:r>
              <a:rPr lang="it-IT" dirty="0"/>
              <a:t>lo spessore (</a:t>
            </a:r>
            <a:r>
              <a:rPr lang="it-IT" dirty="0" err="1"/>
              <a:t>width</a:t>
            </a:r>
            <a:r>
              <a:rPr lang="it-IT" dirty="0"/>
              <a:t>).</a:t>
            </a:r>
          </a:p>
        </p:txBody>
      </p:sp>
    </p:spTree>
    <p:extLst>
      <p:ext uri="{BB962C8B-B14F-4D97-AF65-F5344CB8AC3E}">
        <p14:creationId xmlns:p14="http://schemas.microsoft.com/office/powerpoint/2010/main" val="38363761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3D5032-8D61-41CE-8363-E55AC06010D9}"/>
              </a:ext>
            </a:extLst>
          </p:cNvPr>
          <p:cNvSpPr>
            <a:spLocks noGrp="1"/>
          </p:cNvSpPr>
          <p:nvPr>
            <p:ph type="title"/>
          </p:nvPr>
        </p:nvSpPr>
        <p:spPr/>
        <p:txBody>
          <a:bodyPr/>
          <a:lstStyle/>
          <a:p>
            <a:r>
              <a:rPr lang="it-IT" dirty="0" err="1"/>
              <a:t>Border</a:t>
            </a:r>
            <a:endParaRPr lang="it-IT" dirty="0"/>
          </a:p>
        </p:txBody>
      </p:sp>
      <p:sp>
        <p:nvSpPr>
          <p:cNvPr id="3" name="Segnaposto contenuto 2">
            <a:extLst>
              <a:ext uri="{FF2B5EF4-FFF2-40B4-BE49-F238E27FC236}">
                <a16:creationId xmlns:a16="http://schemas.microsoft.com/office/drawing/2014/main" id="{12CFB968-9A7C-4D5A-8CF6-3EC388792ACB}"/>
              </a:ext>
            </a:extLst>
          </p:cNvPr>
          <p:cNvSpPr>
            <a:spLocks noGrp="1"/>
          </p:cNvSpPr>
          <p:nvPr>
            <p:ph idx="1"/>
          </p:nvPr>
        </p:nvSpPr>
        <p:spPr/>
        <p:txBody>
          <a:bodyPr>
            <a:normAutofit/>
          </a:bodyPr>
          <a:lstStyle/>
          <a:p>
            <a:r>
              <a:rPr lang="it-IT" b="1" dirty="0"/>
              <a:t>-color</a:t>
            </a:r>
          </a:p>
          <a:p>
            <a:r>
              <a:rPr lang="it-IT" b="1" dirty="0"/>
              <a:t>-style</a:t>
            </a:r>
          </a:p>
          <a:p>
            <a:r>
              <a:rPr lang="it-IT" b="1" dirty="0"/>
              <a:t>-</a:t>
            </a:r>
            <a:r>
              <a:rPr lang="it-IT" b="1" dirty="0" err="1"/>
              <a:t>width</a:t>
            </a:r>
            <a:endParaRPr lang="it-IT" b="1" dirty="0"/>
          </a:p>
          <a:p>
            <a:r>
              <a:rPr lang="it-IT" dirty="0"/>
              <a:t>In linea di massima possiamo suddividere le proprietà relative ai bordi in due categorie: </a:t>
            </a:r>
            <a:r>
              <a:rPr lang="it-IT" b="1" dirty="0"/>
              <a:t>proprietà singole</a:t>
            </a:r>
            <a:r>
              <a:rPr lang="it-IT" dirty="0"/>
              <a:t> e </a:t>
            </a:r>
            <a:r>
              <a:rPr lang="it-IT" b="1" dirty="0"/>
              <a:t>proprietà a sintassi abbreviata</a:t>
            </a:r>
          </a:p>
          <a:p>
            <a:endParaRPr lang="it-IT" b="1" dirty="0"/>
          </a:p>
          <a:p>
            <a:r>
              <a:rPr lang="it-IT" dirty="0"/>
              <a:t>Sono proprietà singole:</a:t>
            </a:r>
          </a:p>
          <a:p>
            <a:r>
              <a:rPr lang="it-IT" dirty="0" err="1"/>
              <a:t>border</a:t>
            </a:r>
            <a:r>
              <a:rPr lang="it-IT" dirty="0"/>
              <a:t>-top-color, </a:t>
            </a:r>
            <a:r>
              <a:rPr lang="it-IT" dirty="0" err="1"/>
              <a:t>border</a:t>
            </a:r>
            <a:r>
              <a:rPr lang="it-IT" dirty="0"/>
              <a:t>-top-style, </a:t>
            </a:r>
            <a:r>
              <a:rPr lang="it-IT" dirty="0" err="1"/>
              <a:t>border</a:t>
            </a:r>
            <a:r>
              <a:rPr lang="it-IT" dirty="0"/>
              <a:t>-top-</a:t>
            </a:r>
            <a:r>
              <a:rPr lang="it-IT" dirty="0" err="1"/>
              <a:t>width</a:t>
            </a:r>
            <a:r>
              <a:rPr lang="it-IT" dirty="0"/>
              <a:t>, </a:t>
            </a:r>
            <a:r>
              <a:rPr lang="it-IT" dirty="0" err="1"/>
              <a:t>border</a:t>
            </a:r>
            <a:r>
              <a:rPr lang="it-IT" dirty="0"/>
              <a:t>-bottom-color,</a:t>
            </a:r>
          </a:p>
          <a:p>
            <a:r>
              <a:rPr lang="it-IT" dirty="0" err="1"/>
              <a:t>border</a:t>
            </a:r>
            <a:r>
              <a:rPr lang="it-IT" dirty="0"/>
              <a:t>-bottom-style, </a:t>
            </a:r>
            <a:r>
              <a:rPr lang="it-IT" dirty="0" err="1"/>
              <a:t>border</a:t>
            </a:r>
            <a:r>
              <a:rPr lang="it-IT" dirty="0"/>
              <a:t>-bottom-</a:t>
            </a:r>
            <a:r>
              <a:rPr lang="it-IT" dirty="0" err="1"/>
              <a:t>width</a:t>
            </a:r>
            <a:r>
              <a:rPr lang="it-IT" dirty="0"/>
              <a:t>, </a:t>
            </a:r>
            <a:r>
              <a:rPr lang="it-IT" dirty="0" err="1"/>
              <a:t>border</a:t>
            </a:r>
            <a:r>
              <a:rPr lang="it-IT" dirty="0"/>
              <a:t>-right-color, </a:t>
            </a:r>
            <a:r>
              <a:rPr lang="it-IT" dirty="0" err="1"/>
              <a:t>border</a:t>
            </a:r>
            <a:r>
              <a:rPr lang="it-IT" dirty="0"/>
              <a:t>-right-style,</a:t>
            </a:r>
          </a:p>
          <a:p>
            <a:r>
              <a:rPr lang="it-IT" dirty="0" err="1"/>
              <a:t>border</a:t>
            </a:r>
            <a:r>
              <a:rPr lang="it-IT" dirty="0"/>
              <a:t>-right-</a:t>
            </a:r>
            <a:r>
              <a:rPr lang="it-IT" dirty="0" err="1"/>
              <a:t>width</a:t>
            </a:r>
            <a:r>
              <a:rPr lang="it-IT" dirty="0"/>
              <a:t>, </a:t>
            </a:r>
            <a:r>
              <a:rPr lang="it-IT" dirty="0" err="1"/>
              <a:t>border</a:t>
            </a:r>
            <a:r>
              <a:rPr lang="it-IT" dirty="0"/>
              <a:t>-</a:t>
            </a:r>
            <a:r>
              <a:rPr lang="it-IT" dirty="0" err="1"/>
              <a:t>left</a:t>
            </a:r>
            <a:r>
              <a:rPr lang="it-IT" dirty="0"/>
              <a:t>-color, </a:t>
            </a:r>
            <a:r>
              <a:rPr lang="it-IT" dirty="0" err="1"/>
              <a:t>border</a:t>
            </a:r>
            <a:r>
              <a:rPr lang="it-IT" dirty="0"/>
              <a:t>-</a:t>
            </a:r>
            <a:r>
              <a:rPr lang="it-IT" dirty="0" err="1"/>
              <a:t>left</a:t>
            </a:r>
            <a:r>
              <a:rPr lang="it-IT" dirty="0"/>
              <a:t>-style, </a:t>
            </a:r>
            <a:r>
              <a:rPr lang="it-IT" dirty="0" err="1"/>
              <a:t>border-left-width</a:t>
            </a:r>
            <a:endParaRPr lang="it-IT" dirty="0"/>
          </a:p>
          <a:p>
            <a:r>
              <a:rPr lang="it-IT" dirty="0"/>
              <a:t>Sono proprietà a sintassi abbreviata:</a:t>
            </a:r>
          </a:p>
          <a:p>
            <a:r>
              <a:rPr lang="it-IT" dirty="0" err="1"/>
              <a:t>border</a:t>
            </a:r>
            <a:r>
              <a:rPr lang="it-IT" dirty="0"/>
              <a:t>, </a:t>
            </a:r>
            <a:r>
              <a:rPr lang="it-IT" dirty="0" err="1"/>
              <a:t>border</a:t>
            </a:r>
            <a:r>
              <a:rPr lang="it-IT" dirty="0"/>
              <a:t>-bottom, </a:t>
            </a:r>
            <a:r>
              <a:rPr lang="it-IT" dirty="0" err="1"/>
              <a:t>border</a:t>
            </a:r>
            <a:r>
              <a:rPr lang="it-IT" dirty="0"/>
              <a:t>-top, </a:t>
            </a:r>
            <a:r>
              <a:rPr lang="it-IT" dirty="0" err="1"/>
              <a:t>border</a:t>
            </a:r>
            <a:r>
              <a:rPr lang="it-IT" dirty="0"/>
              <a:t>-right, </a:t>
            </a:r>
            <a:r>
              <a:rPr lang="it-IT" dirty="0" err="1"/>
              <a:t>border-left</a:t>
            </a:r>
            <a:r>
              <a:rPr lang="it-IT" dirty="0"/>
              <a:t>, </a:t>
            </a:r>
            <a:r>
              <a:rPr lang="it-IT" dirty="0" err="1"/>
              <a:t>border</a:t>
            </a:r>
            <a:r>
              <a:rPr lang="it-IT" dirty="0"/>
              <a:t>-color,</a:t>
            </a:r>
          </a:p>
          <a:p>
            <a:r>
              <a:rPr lang="it-IT" dirty="0" err="1"/>
              <a:t>border</a:t>
            </a:r>
            <a:r>
              <a:rPr lang="it-IT" dirty="0"/>
              <a:t>-style, </a:t>
            </a:r>
            <a:r>
              <a:rPr lang="it-IT" dirty="0" err="1"/>
              <a:t>border-width</a:t>
            </a:r>
            <a:endParaRPr lang="it-IT" dirty="0"/>
          </a:p>
        </p:txBody>
      </p:sp>
    </p:spTree>
    <p:extLst>
      <p:ext uri="{BB962C8B-B14F-4D97-AF65-F5344CB8AC3E}">
        <p14:creationId xmlns:p14="http://schemas.microsoft.com/office/powerpoint/2010/main" val="201009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063007-51D2-4002-802E-F2E30CCC4E8C}"/>
              </a:ext>
            </a:extLst>
          </p:cNvPr>
          <p:cNvSpPr>
            <a:spLocks noGrp="1"/>
          </p:cNvSpPr>
          <p:nvPr>
            <p:ph type="title"/>
          </p:nvPr>
        </p:nvSpPr>
        <p:spPr/>
        <p:txBody>
          <a:bodyPr/>
          <a:lstStyle/>
          <a:p>
            <a:r>
              <a:rPr lang="it-IT" dirty="0"/>
              <a:t>Commenti</a:t>
            </a:r>
          </a:p>
        </p:txBody>
      </p:sp>
      <p:sp>
        <p:nvSpPr>
          <p:cNvPr id="3" name="Segnaposto contenuto 2">
            <a:extLst>
              <a:ext uri="{FF2B5EF4-FFF2-40B4-BE49-F238E27FC236}">
                <a16:creationId xmlns:a16="http://schemas.microsoft.com/office/drawing/2014/main" id="{4E3373D5-3931-4EE2-9B51-771959B9067D}"/>
              </a:ext>
            </a:extLst>
          </p:cNvPr>
          <p:cNvSpPr>
            <a:spLocks noGrp="1"/>
          </p:cNvSpPr>
          <p:nvPr>
            <p:ph idx="1"/>
          </p:nvPr>
        </p:nvSpPr>
        <p:spPr/>
        <p:txBody>
          <a:bodyPr/>
          <a:lstStyle/>
          <a:p>
            <a:r>
              <a:rPr lang="it-IT" dirty="0"/>
              <a:t>Nello </a:t>
            </a:r>
            <a:r>
              <a:rPr lang="it-IT" dirty="0" err="1"/>
              <a:t>snippet</a:t>
            </a:r>
            <a:r>
              <a:rPr lang="it-IT" dirty="0"/>
              <a:t> di codice visto ad inizio lezione, le parti racchiuse tra i segni /* e */, rappresentano commenti al codice</a:t>
            </a:r>
          </a:p>
          <a:p>
            <a:r>
              <a:rPr lang="it-IT" dirty="0"/>
              <a:t>/* Stili per i titoli h1 */</a:t>
            </a:r>
          </a:p>
          <a:p>
            <a:r>
              <a:rPr lang="it-IT" dirty="0"/>
              <a:t> </a:t>
            </a:r>
          </a:p>
          <a:p>
            <a:r>
              <a:rPr lang="it-IT" dirty="0"/>
              <a:t>/* Colore del testo delle liste */</a:t>
            </a:r>
          </a:p>
          <a:p>
            <a:r>
              <a:rPr lang="it-IT" dirty="0"/>
              <a:t> </a:t>
            </a:r>
          </a:p>
          <a:p>
            <a:r>
              <a:rPr lang="it-IT" dirty="0"/>
              <a:t>/* Colore dei titoli h1 per la stampa */</a:t>
            </a:r>
          </a:p>
        </p:txBody>
      </p:sp>
    </p:spTree>
    <p:extLst>
      <p:ext uri="{BB962C8B-B14F-4D97-AF65-F5344CB8AC3E}">
        <p14:creationId xmlns:p14="http://schemas.microsoft.com/office/powerpoint/2010/main" val="13608665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F29149-551E-4333-A4EB-02C647E61F1E}"/>
              </a:ext>
            </a:extLst>
          </p:cNvPr>
          <p:cNvSpPr>
            <a:spLocks noGrp="1"/>
          </p:cNvSpPr>
          <p:nvPr>
            <p:ph type="title"/>
          </p:nvPr>
        </p:nvSpPr>
        <p:spPr/>
        <p:txBody>
          <a:bodyPr/>
          <a:lstStyle/>
          <a:p>
            <a:r>
              <a:rPr lang="it-IT" dirty="0" err="1"/>
              <a:t>border</a:t>
            </a:r>
            <a:r>
              <a:rPr lang="it-IT" dirty="0"/>
              <a:t>-color, </a:t>
            </a:r>
            <a:r>
              <a:rPr lang="it-IT" dirty="0" err="1"/>
              <a:t>border-width</a:t>
            </a:r>
            <a:endParaRPr lang="it-IT" dirty="0"/>
          </a:p>
        </p:txBody>
      </p:sp>
      <p:sp>
        <p:nvSpPr>
          <p:cNvPr id="3" name="Segnaposto contenuto 2">
            <a:extLst>
              <a:ext uri="{FF2B5EF4-FFF2-40B4-BE49-F238E27FC236}">
                <a16:creationId xmlns:a16="http://schemas.microsoft.com/office/drawing/2014/main" id="{9670A9BC-BB90-4633-BEF9-9D20F0A78287}"/>
              </a:ext>
            </a:extLst>
          </p:cNvPr>
          <p:cNvSpPr>
            <a:spLocks noGrp="1"/>
          </p:cNvSpPr>
          <p:nvPr>
            <p:ph idx="1"/>
          </p:nvPr>
        </p:nvSpPr>
        <p:spPr/>
        <p:txBody>
          <a:bodyPr>
            <a:normAutofit/>
          </a:bodyPr>
          <a:lstStyle/>
          <a:p>
            <a:r>
              <a:rPr lang="it-IT" dirty="0"/>
              <a:t>I valori possibili per il </a:t>
            </a:r>
            <a:r>
              <a:rPr lang="it-IT" dirty="0">
                <a:highlight>
                  <a:srgbClr val="FFFF00"/>
                </a:highlight>
              </a:rPr>
              <a:t>color</a:t>
            </a:r>
            <a:r>
              <a:rPr lang="it-IT" dirty="0"/>
              <a:t> sono:</a:t>
            </a:r>
          </a:p>
          <a:p>
            <a:endParaRPr lang="it-IT" dirty="0"/>
          </a:p>
          <a:p>
            <a:r>
              <a:rPr lang="it-IT" dirty="0"/>
              <a:t>un qualsiasi colore;</a:t>
            </a:r>
          </a:p>
          <a:p>
            <a:r>
              <a:rPr lang="it-IT" dirty="0"/>
              <a:t>la parola chiave </a:t>
            </a:r>
            <a:r>
              <a:rPr lang="it-IT" dirty="0" err="1"/>
              <a:t>inherit</a:t>
            </a:r>
            <a:r>
              <a:rPr lang="it-IT" dirty="0"/>
              <a:t>.</a:t>
            </a:r>
          </a:p>
          <a:p>
            <a:endParaRPr lang="it-IT" dirty="0"/>
          </a:p>
          <a:p>
            <a:endParaRPr lang="it-IT" dirty="0"/>
          </a:p>
          <a:p>
            <a:r>
              <a:rPr lang="it-IT" dirty="0"/>
              <a:t>il </a:t>
            </a:r>
            <a:r>
              <a:rPr lang="it-IT" b="1" dirty="0" err="1">
                <a:highlight>
                  <a:srgbClr val="FFFF00"/>
                </a:highlight>
              </a:rPr>
              <a:t>width</a:t>
            </a:r>
            <a:r>
              <a:rPr lang="it-IT" dirty="0"/>
              <a:t>. Esso può essere modificato secondo i seguenti valori:</a:t>
            </a:r>
          </a:p>
          <a:p>
            <a:r>
              <a:rPr lang="it-IT" b="1" dirty="0"/>
              <a:t>un valore numerico con unità di misura</a:t>
            </a:r>
            <a:r>
              <a:rPr lang="it-IT" dirty="0"/>
              <a:t>;</a:t>
            </a:r>
          </a:p>
          <a:p>
            <a:r>
              <a:rPr lang="it-IT" b="1" dirty="0" err="1"/>
              <a:t>thin</a:t>
            </a:r>
            <a:r>
              <a:rPr lang="it-IT" dirty="0"/>
              <a:t>: bordo sottile;</a:t>
            </a:r>
          </a:p>
          <a:p>
            <a:r>
              <a:rPr lang="it-IT" b="1" dirty="0"/>
              <a:t>medium</a:t>
            </a:r>
            <a:r>
              <a:rPr lang="it-IT" dirty="0"/>
              <a:t>: bordo di spessore medio;</a:t>
            </a:r>
          </a:p>
          <a:p>
            <a:r>
              <a:rPr lang="it-IT" b="1" dirty="0" err="1"/>
              <a:t>thick</a:t>
            </a:r>
            <a:r>
              <a:rPr lang="it-IT" dirty="0"/>
              <a:t>: bordo di spessore largo.</a:t>
            </a:r>
          </a:p>
        </p:txBody>
      </p:sp>
    </p:spTree>
    <p:extLst>
      <p:ext uri="{BB962C8B-B14F-4D97-AF65-F5344CB8AC3E}">
        <p14:creationId xmlns:p14="http://schemas.microsoft.com/office/powerpoint/2010/main" val="20053115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AC8C4-C5BB-4F70-AADB-C3032890644A}"/>
              </a:ext>
            </a:extLst>
          </p:cNvPr>
          <p:cNvSpPr>
            <a:spLocks noGrp="1"/>
          </p:cNvSpPr>
          <p:nvPr>
            <p:ph type="title"/>
          </p:nvPr>
        </p:nvSpPr>
        <p:spPr/>
        <p:txBody>
          <a:bodyPr/>
          <a:lstStyle/>
          <a:p>
            <a:r>
              <a:rPr lang="it-IT" dirty="0" err="1"/>
              <a:t>border</a:t>
            </a:r>
            <a:r>
              <a:rPr lang="it-IT" dirty="0"/>
              <a:t>-style</a:t>
            </a:r>
          </a:p>
        </p:txBody>
      </p:sp>
      <p:sp>
        <p:nvSpPr>
          <p:cNvPr id="3" name="Segnaposto contenuto 2">
            <a:extLst>
              <a:ext uri="{FF2B5EF4-FFF2-40B4-BE49-F238E27FC236}">
                <a16:creationId xmlns:a16="http://schemas.microsoft.com/office/drawing/2014/main" id="{AF0EDF08-A650-4474-B00A-84D9CD3BA7F0}"/>
              </a:ext>
            </a:extLst>
          </p:cNvPr>
          <p:cNvSpPr>
            <a:spLocks noGrp="1"/>
          </p:cNvSpPr>
          <p:nvPr>
            <p:ph idx="1"/>
          </p:nvPr>
        </p:nvSpPr>
        <p:spPr/>
        <p:txBody>
          <a:bodyPr>
            <a:normAutofit lnSpcReduction="10000"/>
          </a:bodyPr>
          <a:lstStyle/>
          <a:p>
            <a:r>
              <a:rPr lang="it-IT" dirty="0"/>
              <a:t>Lo stile di un bordo può invece essere espresso con una delle seguenti parole chiave:</a:t>
            </a:r>
          </a:p>
          <a:p>
            <a:endParaRPr lang="it-IT" dirty="0"/>
          </a:p>
          <a:p>
            <a:r>
              <a:rPr lang="it-IT" dirty="0"/>
              <a:t>Stile bordo	Descrizione</a:t>
            </a:r>
          </a:p>
          <a:p>
            <a:r>
              <a:rPr lang="it-IT" dirty="0"/>
              <a:t>none	l’elemento non presenta alcun bordo e lo spessore equivale a 0</a:t>
            </a:r>
          </a:p>
          <a:p>
            <a:r>
              <a:rPr lang="it-IT" dirty="0" err="1"/>
              <a:t>hidden</a:t>
            </a:r>
            <a:r>
              <a:rPr lang="it-IT" dirty="0"/>
              <a:t>	equivalente a none</a:t>
            </a:r>
          </a:p>
          <a:p>
            <a:r>
              <a:rPr lang="it-IT" dirty="0" err="1"/>
              <a:t>dotted</a:t>
            </a:r>
            <a:r>
              <a:rPr lang="it-IT" dirty="0"/>
              <a:t>	bordo a puntini</a:t>
            </a:r>
          </a:p>
          <a:p>
            <a:r>
              <a:rPr lang="it-IT" dirty="0" err="1"/>
              <a:t>dashed</a:t>
            </a:r>
            <a:r>
              <a:rPr lang="it-IT" dirty="0"/>
              <a:t>	bordo a lineette</a:t>
            </a:r>
          </a:p>
          <a:p>
            <a:r>
              <a:rPr lang="it-IT" dirty="0" err="1"/>
              <a:t>solid</a:t>
            </a:r>
            <a:r>
              <a:rPr lang="it-IT" dirty="0"/>
              <a:t>	bordo solido e continuo</a:t>
            </a:r>
          </a:p>
          <a:p>
            <a:r>
              <a:rPr lang="it-IT" dirty="0"/>
              <a:t>double	bordo solido, continuo e doppio</a:t>
            </a:r>
          </a:p>
          <a:p>
            <a:r>
              <a:rPr lang="it-IT" dirty="0" err="1"/>
              <a:t>groove</a:t>
            </a:r>
            <a:r>
              <a:rPr lang="it-IT" dirty="0"/>
              <a:t>	tipo di bordo in rilievo</a:t>
            </a:r>
          </a:p>
          <a:p>
            <a:r>
              <a:rPr lang="it-IT" dirty="0" err="1"/>
              <a:t>ridge</a:t>
            </a:r>
            <a:r>
              <a:rPr lang="it-IT" dirty="0"/>
              <a:t>	altro tipo di bordo in rilievo</a:t>
            </a:r>
          </a:p>
          <a:p>
            <a:r>
              <a:rPr lang="it-IT" dirty="0" err="1"/>
              <a:t>inset</a:t>
            </a:r>
            <a:r>
              <a:rPr lang="it-IT" dirty="0"/>
              <a:t>	effetto ‘incastonato’</a:t>
            </a:r>
          </a:p>
          <a:p>
            <a:r>
              <a:rPr lang="it-IT" dirty="0" err="1"/>
              <a:t>outset</a:t>
            </a:r>
            <a:r>
              <a:rPr lang="it-IT" dirty="0"/>
              <a:t>	effetto ‘sbalzato’</a:t>
            </a:r>
          </a:p>
          <a:p>
            <a:endParaRPr lang="it-IT" dirty="0"/>
          </a:p>
        </p:txBody>
      </p:sp>
    </p:spTree>
    <p:extLst>
      <p:ext uri="{BB962C8B-B14F-4D97-AF65-F5344CB8AC3E}">
        <p14:creationId xmlns:p14="http://schemas.microsoft.com/office/powerpoint/2010/main" val="7920108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654850-7DE8-4144-B128-756AA9A3A739}"/>
              </a:ext>
            </a:extLst>
          </p:cNvPr>
          <p:cNvSpPr>
            <a:spLocks noGrp="1"/>
          </p:cNvSpPr>
          <p:nvPr>
            <p:ph type="title"/>
          </p:nvPr>
        </p:nvSpPr>
        <p:spPr/>
        <p:txBody>
          <a:bodyPr/>
          <a:lstStyle/>
          <a:p>
            <a:r>
              <a:rPr lang="it-IT" dirty="0"/>
              <a:t>Esempio </a:t>
            </a:r>
            <a:r>
              <a:rPr lang="it-IT" dirty="0" err="1"/>
              <a:t>border</a:t>
            </a:r>
            <a:endParaRPr lang="it-IT" dirty="0"/>
          </a:p>
        </p:txBody>
      </p:sp>
      <p:sp>
        <p:nvSpPr>
          <p:cNvPr id="3" name="Segnaposto contenuto 2">
            <a:extLst>
              <a:ext uri="{FF2B5EF4-FFF2-40B4-BE49-F238E27FC236}">
                <a16:creationId xmlns:a16="http://schemas.microsoft.com/office/drawing/2014/main" id="{6920D394-73C3-41D8-94DA-49A279EA9152}"/>
              </a:ext>
            </a:extLst>
          </p:cNvPr>
          <p:cNvSpPr>
            <a:spLocks noGrp="1"/>
          </p:cNvSpPr>
          <p:nvPr>
            <p:ph idx="1"/>
          </p:nvPr>
        </p:nvSpPr>
        <p:spPr/>
        <p:txBody>
          <a:bodyPr/>
          <a:lstStyle/>
          <a:p>
            <a:r>
              <a:rPr lang="it-IT" dirty="0"/>
              <a:t>Come scrivere, dunque, una regola per impostare uno solo dei bordi? Si può fare così, usando le proprietà singole:</a:t>
            </a:r>
          </a:p>
          <a:p>
            <a:endParaRPr lang="it-IT" dirty="0"/>
          </a:p>
          <a:p>
            <a:r>
              <a:rPr lang="it-IT" dirty="0"/>
              <a:t>div {</a:t>
            </a:r>
          </a:p>
          <a:p>
            <a:r>
              <a:rPr lang="it-IT" dirty="0"/>
              <a:t> </a:t>
            </a:r>
            <a:r>
              <a:rPr lang="it-IT" dirty="0" err="1"/>
              <a:t>border</a:t>
            </a:r>
            <a:r>
              <a:rPr lang="it-IT" dirty="0"/>
              <a:t>-</a:t>
            </a:r>
            <a:r>
              <a:rPr lang="it-IT" dirty="0" err="1"/>
              <a:t>left</a:t>
            </a:r>
            <a:r>
              <a:rPr lang="it-IT" dirty="0"/>
              <a:t>-color: </a:t>
            </a:r>
            <a:r>
              <a:rPr lang="it-IT" dirty="0" err="1"/>
              <a:t>black</a:t>
            </a:r>
            <a:r>
              <a:rPr lang="it-IT" dirty="0"/>
              <a:t>;</a:t>
            </a:r>
          </a:p>
          <a:p>
            <a:r>
              <a:rPr lang="it-IT" dirty="0"/>
              <a:t> </a:t>
            </a:r>
            <a:r>
              <a:rPr lang="it-IT" dirty="0" err="1"/>
              <a:t>border</a:t>
            </a:r>
            <a:r>
              <a:rPr lang="it-IT" dirty="0"/>
              <a:t>-</a:t>
            </a:r>
            <a:r>
              <a:rPr lang="it-IT" dirty="0" err="1"/>
              <a:t>left</a:t>
            </a:r>
            <a:r>
              <a:rPr lang="it-IT" dirty="0"/>
              <a:t>-style: </a:t>
            </a:r>
            <a:r>
              <a:rPr lang="it-IT" dirty="0" err="1"/>
              <a:t>solid</a:t>
            </a:r>
            <a:r>
              <a:rPr lang="it-IT" dirty="0"/>
              <a:t>;</a:t>
            </a:r>
          </a:p>
          <a:p>
            <a:r>
              <a:rPr lang="it-IT" dirty="0"/>
              <a:t> </a:t>
            </a:r>
            <a:r>
              <a:rPr lang="it-IT" dirty="0" err="1"/>
              <a:t>border-left-width</a:t>
            </a:r>
            <a:r>
              <a:rPr lang="it-IT" dirty="0"/>
              <a:t>: 1px;</a:t>
            </a:r>
          </a:p>
          <a:p>
            <a:r>
              <a:rPr lang="it-IT" dirty="0"/>
              <a:t>}</a:t>
            </a:r>
          </a:p>
          <a:p>
            <a:r>
              <a:rPr lang="it-IT" dirty="0"/>
              <a:t>Ma è molto più comodo scrivere così, facendo ricorso alla proprietà a sintassi abbreviata:</a:t>
            </a:r>
          </a:p>
          <a:p>
            <a:endParaRPr lang="it-IT" dirty="0"/>
          </a:p>
          <a:p>
            <a:r>
              <a:rPr lang="it-IT" dirty="0"/>
              <a:t>div {</a:t>
            </a:r>
            <a:r>
              <a:rPr lang="it-IT" dirty="0" err="1"/>
              <a:t>border-left</a:t>
            </a:r>
            <a:r>
              <a:rPr lang="it-IT" dirty="0"/>
              <a:t>: 1px </a:t>
            </a:r>
            <a:r>
              <a:rPr lang="it-IT" dirty="0" err="1"/>
              <a:t>solid</a:t>
            </a:r>
            <a:r>
              <a:rPr lang="it-IT" dirty="0"/>
              <a:t> </a:t>
            </a:r>
            <a:r>
              <a:rPr lang="it-IT" dirty="0" err="1"/>
              <a:t>black</a:t>
            </a:r>
            <a:r>
              <a:rPr lang="it-IT" dirty="0"/>
              <a:t>;}</a:t>
            </a:r>
          </a:p>
        </p:txBody>
      </p:sp>
    </p:spTree>
    <p:extLst>
      <p:ext uri="{BB962C8B-B14F-4D97-AF65-F5344CB8AC3E}">
        <p14:creationId xmlns:p14="http://schemas.microsoft.com/office/powerpoint/2010/main" val="42892182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A4137-B8C1-4803-B9CE-5C6BC3498D32}"/>
              </a:ext>
            </a:extLst>
          </p:cNvPr>
          <p:cNvSpPr>
            <a:spLocks noGrp="1"/>
          </p:cNvSpPr>
          <p:nvPr>
            <p:ph type="title"/>
          </p:nvPr>
        </p:nvSpPr>
        <p:spPr/>
        <p:txBody>
          <a:bodyPr/>
          <a:lstStyle/>
          <a:p>
            <a:r>
              <a:rPr lang="it-IT" dirty="0"/>
              <a:t>Stili per tutti e 4 i bordi</a:t>
            </a:r>
          </a:p>
        </p:txBody>
      </p:sp>
      <p:sp>
        <p:nvSpPr>
          <p:cNvPr id="3" name="Segnaposto contenuto 2">
            <a:extLst>
              <a:ext uri="{FF2B5EF4-FFF2-40B4-BE49-F238E27FC236}">
                <a16:creationId xmlns:a16="http://schemas.microsoft.com/office/drawing/2014/main" id="{BF11C86E-0C1B-43FA-AC83-95917F8A5A93}"/>
              </a:ext>
            </a:extLst>
          </p:cNvPr>
          <p:cNvSpPr>
            <a:spLocks noGrp="1"/>
          </p:cNvSpPr>
          <p:nvPr>
            <p:ph idx="1"/>
          </p:nvPr>
        </p:nvSpPr>
        <p:spPr/>
        <p:txBody>
          <a:bodyPr>
            <a:normAutofit fontScale="92500" lnSpcReduction="10000"/>
          </a:bodyPr>
          <a:lstStyle/>
          <a:p>
            <a:r>
              <a:rPr lang="it-IT" dirty="0"/>
              <a:t>Se si vogliono impostare stili per tutti e quattro i bordi del box, si hanno ancora una volta due opzioni. La prima è da usare quando si vogliono impostare insieme i quattro bordi ma si vuole assegnare a ciascuno uno stile diverso in quanto a colore, spessore, stile:</a:t>
            </a:r>
          </a:p>
          <a:p>
            <a:endParaRPr lang="it-IT" dirty="0"/>
          </a:p>
          <a:p>
            <a:r>
              <a:rPr lang="it-IT" dirty="0"/>
              <a:t>selettore {</a:t>
            </a:r>
          </a:p>
          <a:p>
            <a:r>
              <a:rPr lang="it-IT" dirty="0"/>
              <a:t> </a:t>
            </a:r>
            <a:r>
              <a:rPr lang="it-IT" dirty="0" err="1"/>
              <a:t>border-width</a:t>
            </a:r>
            <a:r>
              <a:rPr lang="it-IT" dirty="0"/>
              <a:t>: &lt;valori&gt;;</a:t>
            </a:r>
          </a:p>
          <a:p>
            <a:r>
              <a:rPr lang="it-IT" dirty="0"/>
              <a:t> </a:t>
            </a:r>
            <a:r>
              <a:rPr lang="it-IT" dirty="0" err="1"/>
              <a:t>border</a:t>
            </a:r>
            <a:r>
              <a:rPr lang="it-IT" dirty="0"/>
              <a:t>-style: &lt;valori&gt;;</a:t>
            </a:r>
          </a:p>
          <a:p>
            <a:r>
              <a:rPr lang="it-IT" dirty="0"/>
              <a:t> </a:t>
            </a:r>
            <a:r>
              <a:rPr lang="it-IT" dirty="0" err="1"/>
              <a:t>border</a:t>
            </a:r>
            <a:r>
              <a:rPr lang="it-IT" dirty="0"/>
              <a:t>-color: &lt;valori&gt;;</a:t>
            </a:r>
          </a:p>
          <a:p>
            <a:r>
              <a:rPr lang="it-IT" dirty="0"/>
              <a:t>}</a:t>
            </a:r>
          </a:p>
          <a:p>
            <a:endParaRPr lang="it-IT" dirty="0"/>
          </a:p>
          <a:p>
            <a:r>
              <a:rPr lang="it-IT" dirty="0"/>
              <a:t>div {</a:t>
            </a:r>
          </a:p>
          <a:p>
            <a:r>
              <a:rPr lang="it-IT" dirty="0"/>
              <a:t> </a:t>
            </a:r>
            <a:r>
              <a:rPr lang="it-IT" dirty="0" err="1"/>
              <a:t>border-width</a:t>
            </a:r>
            <a:r>
              <a:rPr lang="it-IT" dirty="0"/>
              <a:t>: 1px 2px 1px 2px;</a:t>
            </a:r>
          </a:p>
          <a:p>
            <a:r>
              <a:rPr lang="it-IT" dirty="0"/>
              <a:t> </a:t>
            </a:r>
            <a:r>
              <a:rPr lang="it-IT" dirty="0" err="1"/>
              <a:t>border</a:t>
            </a:r>
            <a:r>
              <a:rPr lang="it-IT" dirty="0"/>
              <a:t>-style: </a:t>
            </a:r>
            <a:r>
              <a:rPr lang="it-IT" dirty="0" err="1"/>
              <a:t>solid</a:t>
            </a:r>
            <a:r>
              <a:rPr lang="it-IT" dirty="0"/>
              <a:t>;</a:t>
            </a:r>
          </a:p>
          <a:p>
            <a:r>
              <a:rPr lang="it-IT" dirty="0"/>
              <a:t> </a:t>
            </a:r>
            <a:r>
              <a:rPr lang="it-IT" dirty="0" err="1"/>
              <a:t>border</a:t>
            </a:r>
            <a:r>
              <a:rPr lang="it-IT" dirty="0"/>
              <a:t>-color: </a:t>
            </a:r>
            <a:r>
              <a:rPr lang="it-IT" dirty="0" err="1"/>
              <a:t>black</a:t>
            </a:r>
            <a:r>
              <a:rPr lang="it-IT" dirty="0"/>
              <a:t> red </a:t>
            </a:r>
            <a:r>
              <a:rPr lang="it-IT" dirty="0" err="1"/>
              <a:t>black</a:t>
            </a:r>
            <a:r>
              <a:rPr lang="it-IT" dirty="0"/>
              <a:t> red;</a:t>
            </a:r>
          </a:p>
          <a:p>
            <a:r>
              <a:rPr lang="it-IT" dirty="0"/>
              <a:t>}</a:t>
            </a:r>
          </a:p>
        </p:txBody>
      </p:sp>
    </p:spTree>
    <p:extLst>
      <p:ext uri="{BB962C8B-B14F-4D97-AF65-F5344CB8AC3E}">
        <p14:creationId xmlns:p14="http://schemas.microsoft.com/office/powerpoint/2010/main" val="22361889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19EFFF-66A2-4E5F-852B-7F6B61F46676}"/>
              </a:ext>
            </a:extLst>
          </p:cNvPr>
          <p:cNvSpPr>
            <a:spLocks noGrp="1"/>
          </p:cNvSpPr>
          <p:nvPr>
            <p:ph type="title"/>
          </p:nvPr>
        </p:nvSpPr>
        <p:spPr/>
        <p:txBody>
          <a:bodyPr/>
          <a:lstStyle/>
          <a:p>
            <a:r>
              <a:rPr lang="it-IT" dirty="0"/>
              <a:t>Usare la proprietà </a:t>
            </a:r>
            <a:r>
              <a:rPr lang="it-IT" dirty="0" err="1"/>
              <a:t>border</a:t>
            </a:r>
            <a:endParaRPr lang="it-IT" dirty="0"/>
          </a:p>
        </p:txBody>
      </p:sp>
      <p:sp>
        <p:nvSpPr>
          <p:cNvPr id="3" name="Segnaposto contenuto 2">
            <a:extLst>
              <a:ext uri="{FF2B5EF4-FFF2-40B4-BE49-F238E27FC236}">
                <a16:creationId xmlns:a16="http://schemas.microsoft.com/office/drawing/2014/main" id="{6E8188FE-6A32-47FD-A383-EBBC33E418C7}"/>
              </a:ext>
            </a:extLst>
          </p:cNvPr>
          <p:cNvSpPr>
            <a:spLocks noGrp="1"/>
          </p:cNvSpPr>
          <p:nvPr>
            <p:ph idx="1"/>
          </p:nvPr>
        </p:nvSpPr>
        <p:spPr/>
        <p:txBody>
          <a:bodyPr>
            <a:normAutofit fontScale="92500" lnSpcReduction="10000"/>
          </a:bodyPr>
          <a:lstStyle/>
          <a:p>
            <a:r>
              <a:rPr lang="it-IT" dirty="0"/>
              <a:t>L’ultima proprietà a sintassi abbreviata è </a:t>
            </a:r>
            <a:r>
              <a:rPr lang="it-IT" dirty="0" err="1"/>
              <a:t>border</a:t>
            </a:r>
            <a:r>
              <a:rPr lang="it-IT" dirty="0"/>
              <a:t>. Con essa possiamo definire con una sola regola le impostazioni per i quattro bordi. Il suo uso è però limitato a un solo caso, peraltro molto comune: che i quattro bordi abbiano tutti lo stesso colore, lo stesso stile e lo stesso spessore.</a:t>
            </a:r>
          </a:p>
          <a:p>
            <a:endParaRPr lang="it-IT" dirty="0"/>
          </a:p>
          <a:p>
            <a:r>
              <a:rPr lang="it-IT" dirty="0"/>
              <a:t>Questa la sintassi:</a:t>
            </a:r>
          </a:p>
          <a:p>
            <a:endParaRPr lang="it-IT" dirty="0"/>
          </a:p>
          <a:p>
            <a:r>
              <a:rPr lang="it-IT" dirty="0"/>
              <a:t>selettore {</a:t>
            </a:r>
          </a:p>
          <a:p>
            <a:r>
              <a:rPr lang="it-IT" dirty="0"/>
              <a:t> </a:t>
            </a:r>
            <a:r>
              <a:rPr lang="it-IT" dirty="0" err="1"/>
              <a:t>border</a:t>
            </a:r>
            <a:r>
              <a:rPr lang="it-IT" dirty="0"/>
              <a:t>: &lt;valore spessore&gt; </a:t>
            </a:r>
          </a:p>
          <a:p>
            <a:r>
              <a:rPr lang="it-IT" dirty="0"/>
              <a:t> &lt;valore stile&gt;</a:t>
            </a:r>
          </a:p>
          <a:p>
            <a:r>
              <a:rPr lang="it-IT" dirty="0"/>
              <a:t> &lt;valore colore&gt;;</a:t>
            </a:r>
          </a:p>
          <a:p>
            <a:r>
              <a:rPr lang="it-IT" dirty="0"/>
              <a:t>}</a:t>
            </a:r>
          </a:p>
          <a:p>
            <a:r>
              <a:rPr lang="it-IT" dirty="0"/>
              <a:t>Che tradotto in codice reale diventa:</a:t>
            </a:r>
          </a:p>
          <a:p>
            <a:endParaRPr lang="it-IT" dirty="0"/>
          </a:p>
          <a:p>
            <a:r>
              <a:rPr lang="it-IT" b="1" dirty="0"/>
              <a:t>div {</a:t>
            </a:r>
            <a:r>
              <a:rPr lang="it-IT" b="1" dirty="0" err="1"/>
              <a:t>border</a:t>
            </a:r>
            <a:r>
              <a:rPr lang="it-IT" b="1" dirty="0"/>
              <a:t>: 2px </a:t>
            </a:r>
            <a:r>
              <a:rPr lang="it-IT" b="1" dirty="0" err="1"/>
              <a:t>solid</a:t>
            </a:r>
            <a:r>
              <a:rPr lang="it-IT" b="1" dirty="0"/>
              <a:t> </a:t>
            </a:r>
            <a:r>
              <a:rPr lang="it-IT" b="1" dirty="0" err="1"/>
              <a:t>black</a:t>
            </a:r>
            <a:r>
              <a:rPr lang="it-IT" b="1" dirty="0"/>
              <a:t>;}</a:t>
            </a:r>
          </a:p>
        </p:txBody>
      </p:sp>
    </p:spTree>
    <p:extLst>
      <p:ext uri="{BB962C8B-B14F-4D97-AF65-F5344CB8AC3E}">
        <p14:creationId xmlns:p14="http://schemas.microsoft.com/office/powerpoint/2010/main" val="6954689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24A1D8-92EB-45FD-8C07-BB239258BC27}"/>
              </a:ext>
            </a:extLst>
          </p:cNvPr>
          <p:cNvSpPr>
            <a:spLocks noGrp="1"/>
          </p:cNvSpPr>
          <p:nvPr>
            <p:ph type="title"/>
          </p:nvPr>
        </p:nvSpPr>
        <p:spPr/>
        <p:txBody>
          <a:bodyPr/>
          <a:lstStyle/>
          <a:p>
            <a:r>
              <a:rPr lang="it-IT" dirty="0"/>
              <a:t>La proprietà </a:t>
            </a:r>
            <a:r>
              <a:rPr lang="it-IT" dirty="0" err="1"/>
              <a:t>outline</a:t>
            </a:r>
            <a:endParaRPr lang="it-IT" dirty="0"/>
          </a:p>
        </p:txBody>
      </p:sp>
      <p:sp>
        <p:nvSpPr>
          <p:cNvPr id="3" name="Segnaposto contenuto 2">
            <a:extLst>
              <a:ext uri="{FF2B5EF4-FFF2-40B4-BE49-F238E27FC236}">
                <a16:creationId xmlns:a16="http://schemas.microsoft.com/office/drawing/2014/main" id="{865A447C-1EC8-4F54-B542-39FD6128D7FA}"/>
              </a:ext>
            </a:extLst>
          </p:cNvPr>
          <p:cNvSpPr>
            <a:spLocks noGrp="1"/>
          </p:cNvSpPr>
          <p:nvPr>
            <p:ph idx="1"/>
          </p:nvPr>
        </p:nvSpPr>
        <p:spPr/>
        <p:txBody>
          <a:bodyPr>
            <a:normAutofit lnSpcReduction="10000"/>
          </a:bodyPr>
          <a:lstStyle/>
          <a:p>
            <a:r>
              <a:rPr lang="it-IT" dirty="0"/>
              <a:t>La cosiddetta ‘</a:t>
            </a:r>
            <a:r>
              <a:rPr lang="it-IT" dirty="0" err="1"/>
              <a:t>outline</a:t>
            </a:r>
            <a:r>
              <a:rPr lang="it-IT" dirty="0"/>
              <a:t>’ è una sorta di bordo che è possibile inserire attorno ad oggetti di un documento per evidenziarli. Se impostata, l’</a:t>
            </a:r>
            <a:r>
              <a:rPr lang="it-IT" dirty="0" err="1"/>
              <a:t>outline</a:t>
            </a:r>
            <a:r>
              <a:rPr lang="it-IT" dirty="0"/>
              <a:t> si colloca esternamente rispetto al bordo definito per l’elemento.</a:t>
            </a:r>
          </a:p>
          <a:p>
            <a:endParaRPr lang="it-IT" dirty="0"/>
          </a:p>
          <a:p>
            <a:r>
              <a:rPr lang="it-IT" dirty="0"/>
              <a:t>È possibile definire l’aspetto dell’</a:t>
            </a:r>
            <a:r>
              <a:rPr lang="it-IT" dirty="0" err="1"/>
              <a:t>outline</a:t>
            </a:r>
            <a:r>
              <a:rPr lang="it-IT" dirty="0"/>
              <a:t> secondo le seguenti proprietà:</a:t>
            </a:r>
          </a:p>
          <a:p>
            <a:r>
              <a:rPr lang="it-IT" dirty="0" err="1"/>
              <a:t>outline</a:t>
            </a:r>
            <a:r>
              <a:rPr lang="it-IT" dirty="0"/>
              <a:t>-color il colore </a:t>
            </a:r>
          </a:p>
          <a:p>
            <a:r>
              <a:rPr lang="it-IT" dirty="0" err="1"/>
              <a:t>outline</a:t>
            </a:r>
            <a:r>
              <a:rPr lang="it-IT" dirty="0"/>
              <a:t>-style lo stile</a:t>
            </a:r>
          </a:p>
          <a:p>
            <a:r>
              <a:rPr lang="it-IT" dirty="0" err="1"/>
              <a:t>outline-width</a:t>
            </a:r>
            <a:r>
              <a:rPr lang="it-IT" dirty="0"/>
              <a:t>: lo spessore.</a:t>
            </a:r>
          </a:p>
          <a:p>
            <a:endParaRPr lang="it-IT" dirty="0"/>
          </a:p>
          <a:p>
            <a:r>
              <a:rPr lang="it-IT" dirty="0"/>
              <a:t>Per eliminarla basterà una regola siffatta:</a:t>
            </a:r>
          </a:p>
          <a:p>
            <a:r>
              <a:rPr lang="it-IT" dirty="0"/>
              <a:t>input, </a:t>
            </a:r>
            <a:r>
              <a:rPr lang="it-IT" dirty="0" err="1"/>
              <a:t>select</a:t>
            </a:r>
            <a:r>
              <a:rPr lang="it-IT" dirty="0"/>
              <a:t>,</a:t>
            </a:r>
          </a:p>
          <a:p>
            <a:r>
              <a:rPr lang="it-IT" dirty="0" err="1"/>
              <a:t>textarea</a:t>
            </a:r>
            <a:r>
              <a:rPr lang="it-IT" dirty="0"/>
              <a:t>, </a:t>
            </a:r>
            <a:r>
              <a:rPr lang="it-IT" dirty="0" err="1"/>
              <a:t>button</a:t>
            </a:r>
            <a:r>
              <a:rPr lang="it-IT" dirty="0"/>
              <a:t> {</a:t>
            </a:r>
          </a:p>
          <a:p>
            <a:r>
              <a:rPr lang="it-IT" dirty="0"/>
              <a:t> </a:t>
            </a:r>
            <a:r>
              <a:rPr lang="it-IT" dirty="0" err="1"/>
              <a:t>outline</a:t>
            </a:r>
            <a:r>
              <a:rPr lang="it-IT" dirty="0"/>
              <a:t>: none;</a:t>
            </a:r>
          </a:p>
          <a:p>
            <a:r>
              <a:rPr lang="it-IT" dirty="0"/>
              <a:t>}</a:t>
            </a:r>
          </a:p>
          <a:p>
            <a:endParaRPr lang="it-IT" dirty="0"/>
          </a:p>
          <a:p>
            <a:endParaRPr lang="it-IT" dirty="0"/>
          </a:p>
        </p:txBody>
      </p:sp>
      <p:pic>
        <p:nvPicPr>
          <p:cNvPr id="12290" name="Picture 2" descr="screenshot">
            <a:extLst>
              <a:ext uri="{FF2B5EF4-FFF2-40B4-BE49-F238E27FC236}">
                <a16:creationId xmlns:a16="http://schemas.microsoft.com/office/drawing/2014/main" id="{C71DCFD2-B544-4517-AB96-C8B879889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872" y="4924425"/>
            <a:ext cx="3057525"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a:extLst>
              <a:ext uri="{FF2B5EF4-FFF2-40B4-BE49-F238E27FC236}">
                <a16:creationId xmlns:a16="http://schemas.microsoft.com/office/drawing/2014/main" id="{A131BA26-27CD-44CC-B0AA-217D66AD83D9}"/>
              </a:ext>
            </a:extLst>
          </p:cNvPr>
          <p:cNvSpPr/>
          <p:nvPr/>
        </p:nvSpPr>
        <p:spPr>
          <a:xfrm>
            <a:off x="4649712" y="6459680"/>
            <a:ext cx="2970685" cy="369332"/>
          </a:xfrm>
          <a:prstGeom prst="rect">
            <a:avLst/>
          </a:prstGeom>
        </p:spPr>
        <p:txBody>
          <a:bodyPr wrap="none">
            <a:spAutoFit/>
          </a:bodyPr>
          <a:lstStyle/>
          <a:p>
            <a:r>
              <a:rPr lang="it-IT" dirty="0">
                <a:solidFill>
                  <a:srgbClr val="7A3E9D"/>
                </a:solidFill>
                <a:latin typeface="Consolas" panose="020B0609020204030204" pitchFamily="49" charset="0"/>
              </a:rPr>
              <a:t>input</a:t>
            </a:r>
            <a:r>
              <a:rPr lang="it-IT" dirty="0">
                <a:solidFill>
                  <a:srgbClr val="333333"/>
                </a:solidFill>
                <a:latin typeface="Consolas" panose="020B0609020204030204" pitchFamily="49" charset="0"/>
              </a:rPr>
              <a:t> </a:t>
            </a:r>
            <a:r>
              <a:rPr lang="it-IT" dirty="0">
                <a:solidFill>
                  <a:srgbClr val="777777"/>
                </a:solidFill>
                <a:latin typeface="Consolas" panose="020B0609020204030204" pitchFamily="49" charset="0"/>
              </a:rPr>
              <a:t>{</a:t>
            </a:r>
            <a:r>
              <a:rPr lang="it-IT" dirty="0" err="1">
                <a:solidFill>
                  <a:srgbClr val="AB6526"/>
                </a:solidFill>
                <a:latin typeface="Consolas" panose="020B0609020204030204" pitchFamily="49" charset="0"/>
              </a:rPr>
              <a:t>outline</a:t>
            </a:r>
            <a:r>
              <a:rPr lang="it-IT" dirty="0">
                <a:solidFill>
                  <a:srgbClr val="777777"/>
                </a:solidFill>
                <a:latin typeface="Consolas" panose="020B0609020204030204" pitchFamily="49" charset="0"/>
              </a:rPr>
              <a:t>:</a:t>
            </a:r>
            <a:r>
              <a:rPr lang="it-IT" dirty="0">
                <a:solidFill>
                  <a:srgbClr val="333333"/>
                </a:solidFill>
                <a:latin typeface="Consolas" panose="020B0609020204030204" pitchFamily="49" charset="0"/>
              </a:rPr>
              <a:t> </a:t>
            </a:r>
            <a:r>
              <a:rPr lang="it-IT" dirty="0">
                <a:solidFill>
                  <a:srgbClr val="448C27"/>
                </a:solidFill>
                <a:latin typeface="Consolas" panose="020B0609020204030204" pitchFamily="49" charset="0"/>
              </a:rPr>
              <a:t>none</a:t>
            </a:r>
            <a:r>
              <a:rPr lang="it-IT" dirty="0">
                <a:solidFill>
                  <a:srgbClr val="777777"/>
                </a:solidFill>
                <a:latin typeface="Consolas" panose="020B0609020204030204" pitchFamily="49" charset="0"/>
              </a:rPr>
              <a:t>;}</a:t>
            </a:r>
            <a:endParaRPr lang="it-IT"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3652133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AC8D8A-4CD1-416A-A5F2-4F625848E246}"/>
              </a:ext>
            </a:extLst>
          </p:cNvPr>
          <p:cNvSpPr>
            <a:spLocks noGrp="1"/>
          </p:cNvSpPr>
          <p:nvPr>
            <p:ph type="title"/>
          </p:nvPr>
        </p:nvSpPr>
        <p:spPr/>
        <p:txBody>
          <a:bodyPr/>
          <a:lstStyle/>
          <a:p>
            <a:r>
              <a:rPr lang="it-IT" dirty="0" err="1"/>
              <a:t>Border-radius</a:t>
            </a:r>
            <a:endParaRPr lang="it-IT" dirty="0"/>
          </a:p>
        </p:txBody>
      </p:sp>
      <p:sp>
        <p:nvSpPr>
          <p:cNvPr id="3" name="Segnaposto contenuto 2">
            <a:extLst>
              <a:ext uri="{FF2B5EF4-FFF2-40B4-BE49-F238E27FC236}">
                <a16:creationId xmlns:a16="http://schemas.microsoft.com/office/drawing/2014/main" id="{44692898-FD92-4F3D-BBE4-9484CEDA70E7}"/>
              </a:ext>
            </a:extLst>
          </p:cNvPr>
          <p:cNvSpPr>
            <a:spLocks noGrp="1"/>
          </p:cNvSpPr>
          <p:nvPr>
            <p:ph idx="1"/>
          </p:nvPr>
        </p:nvSpPr>
        <p:spPr/>
        <p:txBody>
          <a:bodyPr>
            <a:normAutofit fontScale="85000" lnSpcReduction="20000"/>
          </a:bodyPr>
          <a:lstStyle/>
          <a:p>
            <a:r>
              <a:rPr lang="it-IT" dirty="0"/>
              <a:t>si possono realizzare in maniera semplice e intuitiva </a:t>
            </a:r>
            <a:r>
              <a:rPr lang="it-IT" b="1" dirty="0"/>
              <a:t>angoli arrotondati</a:t>
            </a:r>
          </a:p>
          <a:p>
            <a:r>
              <a:rPr lang="it-IT" dirty="0"/>
              <a:t>Vediamo nei dettagli come la specifica definisce questa funzionalità.</a:t>
            </a:r>
          </a:p>
          <a:p>
            <a:endParaRPr lang="it-IT" dirty="0"/>
          </a:p>
          <a:p>
            <a:r>
              <a:rPr lang="it-IT" dirty="0"/>
              <a:t>Le proprietà coinvolte sono cinque:</a:t>
            </a:r>
          </a:p>
          <a:p>
            <a:endParaRPr lang="it-IT" dirty="0"/>
          </a:p>
          <a:p>
            <a:r>
              <a:rPr lang="it-IT" dirty="0" err="1"/>
              <a:t>border</a:t>
            </a:r>
            <a:r>
              <a:rPr lang="it-IT" dirty="0"/>
              <a:t>-top-</a:t>
            </a:r>
            <a:r>
              <a:rPr lang="it-IT" dirty="0" err="1"/>
              <a:t>left</a:t>
            </a:r>
            <a:r>
              <a:rPr lang="it-IT" dirty="0"/>
              <a:t>-</a:t>
            </a:r>
            <a:r>
              <a:rPr lang="it-IT" dirty="0" err="1"/>
              <a:t>radius</a:t>
            </a:r>
            <a:endParaRPr lang="it-IT" dirty="0"/>
          </a:p>
          <a:p>
            <a:r>
              <a:rPr lang="it-IT" dirty="0" err="1"/>
              <a:t>border</a:t>
            </a:r>
            <a:r>
              <a:rPr lang="it-IT" dirty="0"/>
              <a:t>-top-right-</a:t>
            </a:r>
            <a:r>
              <a:rPr lang="it-IT" dirty="0" err="1"/>
              <a:t>radius</a:t>
            </a:r>
            <a:endParaRPr lang="it-IT" dirty="0"/>
          </a:p>
          <a:p>
            <a:r>
              <a:rPr lang="it-IT" dirty="0" err="1"/>
              <a:t>border</a:t>
            </a:r>
            <a:r>
              <a:rPr lang="it-IT" dirty="0"/>
              <a:t>-bottom-right-</a:t>
            </a:r>
            <a:r>
              <a:rPr lang="it-IT" dirty="0" err="1"/>
              <a:t>radius</a:t>
            </a:r>
            <a:endParaRPr lang="it-IT" dirty="0"/>
          </a:p>
          <a:p>
            <a:r>
              <a:rPr lang="it-IT" dirty="0" err="1"/>
              <a:t>border</a:t>
            </a:r>
            <a:r>
              <a:rPr lang="it-IT" dirty="0"/>
              <a:t>-bottom-</a:t>
            </a:r>
            <a:r>
              <a:rPr lang="it-IT" dirty="0" err="1"/>
              <a:t>left</a:t>
            </a:r>
            <a:r>
              <a:rPr lang="it-IT" dirty="0"/>
              <a:t>-</a:t>
            </a:r>
            <a:r>
              <a:rPr lang="it-IT" dirty="0" err="1"/>
              <a:t>radius</a:t>
            </a:r>
            <a:endParaRPr lang="it-IT" dirty="0"/>
          </a:p>
          <a:p>
            <a:r>
              <a:rPr lang="it-IT" dirty="0" err="1"/>
              <a:t>border-radius</a:t>
            </a:r>
            <a:endParaRPr lang="it-IT" dirty="0"/>
          </a:p>
          <a:p>
            <a:endParaRPr lang="it-IT" dirty="0"/>
          </a:p>
          <a:p>
            <a:r>
              <a:rPr lang="it-IT" dirty="0"/>
              <a:t>#box1 {</a:t>
            </a:r>
            <a:r>
              <a:rPr lang="it-IT" dirty="0" err="1"/>
              <a:t>border</a:t>
            </a:r>
            <a:r>
              <a:rPr lang="it-IT" dirty="0"/>
              <a:t>-top-</a:t>
            </a:r>
            <a:r>
              <a:rPr lang="it-IT" dirty="0" err="1"/>
              <a:t>left</a:t>
            </a:r>
            <a:r>
              <a:rPr lang="it-IT" dirty="0"/>
              <a:t>-</a:t>
            </a:r>
            <a:r>
              <a:rPr lang="it-IT" dirty="0" err="1"/>
              <a:t>radius</a:t>
            </a:r>
            <a:r>
              <a:rPr lang="it-IT" dirty="0"/>
              <a:t>: 20px}</a:t>
            </a:r>
          </a:p>
          <a:p>
            <a:r>
              <a:rPr lang="it-IT" dirty="0"/>
              <a:t> </a:t>
            </a:r>
          </a:p>
          <a:p>
            <a:r>
              <a:rPr lang="it-IT" dirty="0"/>
              <a:t>#box2 {</a:t>
            </a:r>
            <a:r>
              <a:rPr lang="it-IT" dirty="0" err="1"/>
              <a:t>border</a:t>
            </a:r>
            <a:r>
              <a:rPr lang="it-IT" dirty="0"/>
              <a:t>-top-</a:t>
            </a:r>
            <a:r>
              <a:rPr lang="it-IT" dirty="0" err="1"/>
              <a:t>left</a:t>
            </a:r>
            <a:r>
              <a:rPr lang="it-IT" dirty="0"/>
              <a:t>-</a:t>
            </a:r>
            <a:r>
              <a:rPr lang="it-IT" dirty="0" err="1"/>
              <a:t>radius</a:t>
            </a:r>
            <a:r>
              <a:rPr lang="it-IT" dirty="0"/>
              <a:t>: 20px 10px}</a:t>
            </a:r>
          </a:p>
          <a:p>
            <a:r>
              <a:rPr lang="it-IT" dirty="0">
                <a:highlight>
                  <a:srgbClr val="FFFF00"/>
                </a:highlight>
              </a:rPr>
              <a:t>Se si definiscono due valori diversi, il primo imposta la misura del raggio orizzontale, il secondo quello del raggio verticale</a:t>
            </a:r>
          </a:p>
          <a:p>
            <a:r>
              <a:rPr lang="it-IT" dirty="0"/>
              <a:t>Per concludere un esempio con quattro valori:</a:t>
            </a:r>
          </a:p>
          <a:p>
            <a:endParaRPr lang="it-IT" dirty="0"/>
          </a:p>
          <a:p>
            <a:r>
              <a:rPr lang="it-IT" dirty="0"/>
              <a:t>#box {</a:t>
            </a:r>
            <a:r>
              <a:rPr lang="it-IT" dirty="0" err="1"/>
              <a:t>border-radius</a:t>
            </a:r>
            <a:r>
              <a:rPr lang="it-IT" dirty="0"/>
              <a:t>: 20px 40px 60px 80px  (top-</a:t>
            </a:r>
            <a:r>
              <a:rPr lang="it-IT" dirty="0" err="1"/>
              <a:t>left</a:t>
            </a:r>
            <a:r>
              <a:rPr lang="it-IT" dirty="0"/>
              <a:t>, top-</a:t>
            </a:r>
            <a:r>
              <a:rPr lang="it-IT" dirty="0" err="1"/>
              <a:t>right</a:t>
            </a:r>
            <a:r>
              <a:rPr lang="it-IT" dirty="0"/>
              <a:t>, bottom-</a:t>
            </a:r>
            <a:r>
              <a:rPr lang="it-IT" dirty="0" err="1"/>
              <a:t>right</a:t>
            </a:r>
            <a:r>
              <a:rPr lang="it-IT" dirty="0"/>
              <a:t>, bottom-</a:t>
            </a:r>
            <a:r>
              <a:rPr lang="it-IT" dirty="0" err="1"/>
              <a:t>left</a:t>
            </a:r>
            <a:r>
              <a:rPr lang="it-IT" dirty="0"/>
              <a:t>)</a:t>
            </a:r>
          </a:p>
        </p:txBody>
      </p:sp>
      <p:pic>
        <p:nvPicPr>
          <p:cNvPr id="4" name="Immagine 3">
            <a:extLst>
              <a:ext uri="{FF2B5EF4-FFF2-40B4-BE49-F238E27FC236}">
                <a16:creationId xmlns:a16="http://schemas.microsoft.com/office/drawing/2014/main" id="{B8F6E9A3-D842-4864-A513-98BAAEE153C8}"/>
              </a:ext>
            </a:extLst>
          </p:cNvPr>
          <p:cNvPicPr>
            <a:picLocks noChangeAspect="1"/>
          </p:cNvPicPr>
          <p:nvPr/>
        </p:nvPicPr>
        <p:blipFill>
          <a:blip r:embed="rId2"/>
          <a:stretch>
            <a:fillRect/>
          </a:stretch>
        </p:blipFill>
        <p:spPr>
          <a:xfrm>
            <a:off x="5220072" y="3126795"/>
            <a:ext cx="3781425" cy="1428750"/>
          </a:xfrm>
          <a:prstGeom prst="rect">
            <a:avLst/>
          </a:prstGeom>
        </p:spPr>
      </p:pic>
    </p:spTree>
    <p:extLst>
      <p:ext uri="{BB962C8B-B14F-4D97-AF65-F5344CB8AC3E}">
        <p14:creationId xmlns:p14="http://schemas.microsoft.com/office/powerpoint/2010/main" val="3604384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92DA91-F3EF-46DC-909F-AA625E811CD5}"/>
              </a:ext>
            </a:extLst>
          </p:cNvPr>
          <p:cNvSpPr>
            <a:spLocks noGrp="1"/>
          </p:cNvSpPr>
          <p:nvPr>
            <p:ph type="title"/>
          </p:nvPr>
        </p:nvSpPr>
        <p:spPr/>
        <p:txBody>
          <a:bodyPr/>
          <a:lstStyle/>
          <a:p>
            <a:r>
              <a:rPr lang="it-IT" dirty="0"/>
              <a:t>Colori</a:t>
            </a:r>
          </a:p>
        </p:txBody>
      </p:sp>
      <p:sp>
        <p:nvSpPr>
          <p:cNvPr id="3" name="Segnaposto contenuto 2">
            <a:extLst>
              <a:ext uri="{FF2B5EF4-FFF2-40B4-BE49-F238E27FC236}">
                <a16:creationId xmlns:a16="http://schemas.microsoft.com/office/drawing/2014/main" id="{10ECC837-3E22-4BF9-943D-6717BA66A311}"/>
              </a:ext>
            </a:extLst>
          </p:cNvPr>
          <p:cNvSpPr>
            <a:spLocks noGrp="1"/>
          </p:cNvSpPr>
          <p:nvPr>
            <p:ph idx="1"/>
          </p:nvPr>
        </p:nvSpPr>
        <p:spPr/>
        <p:txBody>
          <a:bodyPr>
            <a:normAutofit fontScale="92500" lnSpcReduction="20000"/>
          </a:bodyPr>
          <a:lstStyle/>
          <a:p>
            <a:r>
              <a:rPr lang="it-IT" dirty="0"/>
              <a:t>Definizione dei colori</a:t>
            </a:r>
          </a:p>
          <a:p>
            <a:r>
              <a:rPr lang="it-IT" dirty="0"/>
              <a:t>I colori possono essere espressi in vari modi nel contesto di una regola CSS.</a:t>
            </a:r>
          </a:p>
          <a:p>
            <a:endParaRPr lang="it-IT" dirty="0"/>
          </a:p>
          <a:p>
            <a:r>
              <a:rPr lang="it-IT" dirty="0"/>
              <a:t>Parole chiave</a:t>
            </a:r>
          </a:p>
          <a:p>
            <a:endParaRPr lang="it-IT" dirty="0"/>
          </a:p>
          <a:p>
            <a:r>
              <a:rPr lang="it-IT" dirty="0"/>
              <a:t>Si tratta di sedici keyword che definiscono i colori della palette VGA standard di Windows:</a:t>
            </a:r>
          </a:p>
          <a:p>
            <a:endParaRPr lang="it-IT" dirty="0"/>
          </a:p>
          <a:p>
            <a:r>
              <a:rPr lang="it-IT" dirty="0"/>
              <a:t>Figura 1 – I sedici colori della palette VGA standard</a:t>
            </a:r>
          </a:p>
          <a:p>
            <a:endParaRPr lang="it-IT" dirty="0"/>
          </a:p>
          <a:p>
            <a:endParaRPr lang="it-IT" dirty="0"/>
          </a:p>
          <a:p>
            <a:r>
              <a:rPr lang="it-IT" dirty="0"/>
              <a:t>Ecco la lista completa:</a:t>
            </a:r>
          </a:p>
          <a:p>
            <a:endParaRPr lang="it-IT" dirty="0"/>
          </a:p>
          <a:p>
            <a:r>
              <a:rPr lang="it-IT" dirty="0" err="1"/>
              <a:t>black</a:t>
            </a:r>
            <a:r>
              <a:rPr lang="it-IT" dirty="0"/>
              <a:t> | </a:t>
            </a:r>
            <a:r>
              <a:rPr lang="it-IT" dirty="0" err="1"/>
              <a:t>navy</a:t>
            </a:r>
            <a:r>
              <a:rPr lang="it-IT" dirty="0"/>
              <a:t> | blue | </a:t>
            </a:r>
            <a:r>
              <a:rPr lang="it-IT" dirty="0" err="1"/>
              <a:t>maroon</a:t>
            </a:r>
            <a:r>
              <a:rPr lang="it-IT" dirty="0"/>
              <a:t> | </a:t>
            </a:r>
            <a:r>
              <a:rPr lang="it-IT" dirty="0" err="1"/>
              <a:t>purple</a:t>
            </a:r>
            <a:r>
              <a:rPr lang="it-IT" dirty="0"/>
              <a:t> | green | red | </a:t>
            </a:r>
            <a:r>
              <a:rPr lang="it-IT" dirty="0" err="1"/>
              <a:t>teal</a:t>
            </a:r>
            <a:r>
              <a:rPr lang="it-IT" dirty="0"/>
              <a:t> | </a:t>
            </a:r>
            <a:r>
              <a:rPr lang="it-IT" dirty="0" err="1"/>
              <a:t>fuchsia</a:t>
            </a:r>
            <a:r>
              <a:rPr lang="it-IT" dirty="0"/>
              <a:t> |</a:t>
            </a:r>
          </a:p>
          <a:p>
            <a:r>
              <a:rPr lang="it-IT" dirty="0"/>
              <a:t>olive | </a:t>
            </a:r>
            <a:r>
              <a:rPr lang="it-IT" dirty="0" err="1"/>
              <a:t>gray</a:t>
            </a:r>
            <a:r>
              <a:rPr lang="it-IT" dirty="0"/>
              <a:t> | lime | </a:t>
            </a:r>
            <a:r>
              <a:rPr lang="it-IT" dirty="0" err="1"/>
              <a:t>aqua</a:t>
            </a:r>
            <a:r>
              <a:rPr lang="it-IT" dirty="0"/>
              <a:t> | silver | </a:t>
            </a:r>
            <a:r>
              <a:rPr lang="it-IT" dirty="0" err="1"/>
              <a:t>yellow</a:t>
            </a:r>
            <a:r>
              <a:rPr lang="it-IT" dirty="0"/>
              <a:t> | white</a:t>
            </a:r>
          </a:p>
          <a:p>
            <a:endParaRPr lang="it-IT" dirty="0"/>
          </a:p>
          <a:p>
            <a:r>
              <a:rPr lang="it-IT" dirty="0"/>
              <a:t>Estese nei browser più moderni</a:t>
            </a:r>
          </a:p>
        </p:txBody>
      </p:sp>
      <p:pic>
        <p:nvPicPr>
          <p:cNvPr id="13314" name="Picture 2" descr="screenshot">
            <a:extLst>
              <a:ext uri="{FF2B5EF4-FFF2-40B4-BE49-F238E27FC236}">
                <a16:creationId xmlns:a16="http://schemas.microsoft.com/office/drawing/2014/main" id="{417C9BD5-EACC-4ED7-9A76-097E21D6C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569707"/>
            <a:ext cx="216217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3844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CA564A-DC1F-49B2-A080-E8A0E5E988FD}"/>
              </a:ext>
            </a:extLst>
          </p:cNvPr>
          <p:cNvSpPr>
            <a:spLocks noGrp="1"/>
          </p:cNvSpPr>
          <p:nvPr>
            <p:ph type="title"/>
          </p:nvPr>
        </p:nvSpPr>
        <p:spPr/>
        <p:txBody>
          <a:bodyPr/>
          <a:lstStyle/>
          <a:p>
            <a:r>
              <a:rPr lang="it-IT" dirty="0"/>
              <a:t>Notazione esadecimale: #RRGGBB</a:t>
            </a:r>
          </a:p>
        </p:txBody>
      </p:sp>
      <p:sp>
        <p:nvSpPr>
          <p:cNvPr id="3" name="Segnaposto contenuto 2">
            <a:extLst>
              <a:ext uri="{FF2B5EF4-FFF2-40B4-BE49-F238E27FC236}">
                <a16:creationId xmlns:a16="http://schemas.microsoft.com/office/drawing/2014/main" id="{DFEEF287-AEDE-4C0A-ABF1-B3BC52E96CC6}"/>
              </a:ext>
            </a:extLst>
          </p:cNvPr>
          <p:cNvSpPr>
            <a:spLocks noGrp="1"/>
          </p:cNvSpPr>
          <p:nvPr>
            <p:ph idx="1"/>
          </p:nvPr>
        </p:nvSpPr>
        <p:spPr/>
        <p:txBody>
          <a:bodyPr/>
          <a:lstStyle/>
          <a:p>
            <a:r>
              <a:rPr lang="it-IT" dirty="0"/>
              <a:t> dunque possibile impostare il colore di un elemento servendosi di codici con notazione esadecimale. In essi, le prime due lettere (o numeri) corrispondono ai valori per il colore rosso (RED), la seconda coppia fa riferimento al verde (GREEN), l’ultima al blue (BLUE). Il codice va preceduto dal simbolo del cancelletto (#).</a:t>
            </a:r>
          </a:p>
          <a:p>
            <a:endParaRPr lang="it-IT" dirty="0"/>
          </a:p>
          <a:p>
            <a:r>
              <a:rPr lang="it-IT" dirty="0"/>
              <a:t>Un esempio:</a:t>
            </a:r>
          </a:p>
          <a:p>
            <a:endParaRPr lang="it-IT" dirty="0"/>
          </a:p>
          <a:p>
            <a:r>
              <a:rPr lang="it-IT" dirty="0"/>
              <a:t>color: #CC0000</a:t>
            </a:r>
          </a:p>
          <a:p>
            <a:endParaRPr lang="it-IT" dirty="0"/>
          </a:p>
        </p:txBody>
      </p:sp>
    </p:spTree>
    <p:extLst>
      <p:ext uri="{BB962C8B-B14F-4D97-AF65-F5344CB8AC3E}">
        <p14:creationId xmlns:p14="http://schemas.microsoft.com/office/powerpoint/2010/main" val="31612897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98AFD0-D097-4E92-BB24-8BAA7423FD36}"/>
              </a:ext>
            </a:extLst>
          </p:cNvPr>
          <p:cNvSpPr>
            <a:spLocks noGrp="1"/>
          </p:cNvSpPr>
          <p:nvPr>
            <p:ph type="title"/>
          </p:nvPr>
        </p:nvSpPr>
        <p:spPr/>
        <p:txBody>
          <a:bodyPr/>
          <a:lstStyle/>
          <a:p>
            <a:r>
              <a:rPr lang="it-IT" dirty="0"/>
              <a:t>RGB</a:t>
            </a:r>
          </a:p>
        </p:txBody>
      </p:sp>
      <p:sp>
        <p:nvSpPr>
          <p:cNvPr id="3" name="Segnaposto contenuto 2">
            <a:extLst>
              <a:ext uri="{FF2B5EF4-FFF2-40B4-BE49-F238E27FC236}">
                <a16:creationId xmlns:a16="http://schemas.microsoft.com/office/drawing/2014/main" id="{FE30B058-83D1-4283-9126-C53DBDB78075}"/>
              </a:ext>
            </a:extLst>
          </p:cNvPr>
          <p:cNvSpPr>
            <a:spLocks noGrp="1"/>
          </p:cNvSpPr>
          <p:nvPr>
            <p:ph idx="1"/>
          </p:nvPr>
        </p:nvSpPr>
        <p:spPr/>
        <p:txBody>
          <a:bodyPr/>
          <a:lstStyle/>
          <a:p>
            <a:r>
              <a:rPr lang="it-IT" dirty="0"/>
              <a:t>Notazione decimale con RGB</a:t>
            </a:r>
          </a:p>
          <a:p>
            <a:endParaRPr lang="it-IT" dirty="0"/>
          </a:p>
          <a:p>
            <a:r>
              <a:rPr lang="it-IT" dirty="0"/>
              <a:t>Un altro modo per rappresentare i colori è quello di usare per i tre elementi base del sistema RGB una lista di valori separati da una virgola. I valori possono essere espressi in percentuale (da 0% a 100%) o con una scala che va da 0 (il nero) a 255 (il bianco).</a:t>
            </a:r>
          </a:p>
          <a:p>
            <a:endParaRPr lang="it-IT" dirty="0"/>
          </a:p>
          <a:p>
            <a:r>
              <a:rPr lang="it-IT" dirty="0"/>
              <a:t>Per indicare il nero useremo, ad esempio:</a:t>
            </a:r>
          </a:p>
          <a:p>
            <a:endParaRPr lang="it-IT" dirty="0"/>
          </a:p>
          <a:p>
            <a:r>
              <a:rPr lang="it-IT" dirty="0"/>
              <a:t>color: </a:t>
            </a:r>
            <a:r>
              <a:rPr lang="it-IT" dirty="0" err="1"/>
              <a:t>rgb</a:t>
            </a:r>
            <a:r>
              <a:rPr lang="it-IT" dirty="0"/>
              <a:t>(0%, 0%, 0%);</a:t>
            </a:r>
          </a:p>
          <a:p>
            <a:r>
              <a:rPr lang="it-IT" dirty="0"/>
              <a:t>color: </a:t>
            </a:r>
            <a:r>
              <a:rPr lang="it-IT" dirty="0" err="1"/>
              <a:t>rgb</a:t>
            </a:r>
            <a:r>
              <a:rPr lang="it-IT" dirty="0"/>
              <a:t>(0, 0, 0);</a:t>
            </a:r>
          </a:p>
        </p:txBody>
      </p:sp>
    </p:spTree>
    <p:extLst>
      <p:ext uri="{BB962C8B-B14F-4D97-AF65-F5344CB8AC3E}">
        <p14:creationId xmlns:p14="http://schemas.microsoft.com/office/powerpoint/2010/main" val="46079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0448E4-0171-458A-9ADF-DB934AC2D0A1}"/>
              </a:ext>
            </a:extLst>
          </p:cNvPr>
          <p:cNvSpPr>
            <a:spLocks noGrp="1"/>
          </p:cNvSpPr>
          <p:nvPr>
            <p:ph type="title"/>
          </p:nvPr>
        </p:nvSpPr>
        <p:spPr/>
        <p:txBody>
          <a:bodyPr/>
          <a:lstStyle/>
          <a:p>
            <a:r>
              <a:rPr lang="it-IT" dirty="0"/>
              <a:t>Valori e unità di misura nei CSS</a:t>
            </a:r>
          </a:p>
        </p:txBody>
      </p:sp>
      <p:sp>
        <p:nvSpPr>
          <p:cNvPr id="3" name="Segnaposto contenuto 2">
            <a:extLst>
              <a:ext uri="{FF2B5EF4-FFF2-40B4-BE49-F238E27FC236}">
                <a16:creationId xmlns:a16="http://schemas.microsoft.com/office/drawing/2014/main" id="{9D8B8BC9-03E2-4469-A2EC-E6C4049FFA9B}"/>
              </a:ext>
            </a:extLst>
          </p:cNvPr>
          <p:cNvSpPr>
            <a:spLocks noGrp="1"/>
          </p:cNvSpPr>
          <p:nvPr>
            <p:ph sz="half" idx="1"/>
          </p:nvPr>
        </p:nvSpPr>
        <p:spPr>
          <a:xfrm>
            <a:off x="457200" y="1536192"/>
            <a:ext cx="4114800" cy="4590288"/>
          </a:xfrm>
        </p:spPr>
        <p:txBody>
          <a:bodyPr>
            <a:normAutofit fontScale="92500" lnSpcReduction="20000"/>
          </a:bodyPr>
          <a:lstStyle/>
          <a:p>
            <a:r>
              <a:rPr lang="it-IT" dirty="0"/>
              <a:t> I </a:t>
            </a:r>
            <a:r>
              <a:rPr lang="it-IT" dirty="0">
                <a:highlight>
                  <a:srgbClr val="FFFF00"/>
                </a:highlight>
              </a:rPr>
              <a:t>valori di una proprietà </a:t>
            </a:r>
            <a:r>
              <a:rPr lang="it-IT" b="1" dirty="0">
                <a:highlight>
                  <a:srgbClr val="FFFF00"/>
                </a:highlight>
              </a:rPr>
              <a:t>non vanno</a:t>
            </a:r>
            <a:r>
              <a:rPr lang="it-IT" dirty="0">
                <a:highlight>
                  <a:srgbClr val="FFFF00"/>
                </a:highlight>
              </a:rPr>
              <a:t> </a:t>
            </a:r>
            <a:r>
              <a:rPr lang="it-IT" b="1" dirty="0">
                <a:highlight>
                  <a:srgbClr val="FFFF00"/>
                </a:highlight>
              </a:rPr>
              <a:t>mai messi tra virgolette</a:t>
            </a:r>
            <a:r>
              <a:rPr lang="it-IT" dirty="0"/>
              <a:t>. </a:t>
            </a:r>
          </a:p>
          <a:p>
            <a:r>
              <a:rPr lang="it-IT" dirty="0"/>
              <a:t>Le uniche eccezioni riguardano i valori espressi da stringhe di testo e i nomi dei font formati da più di una parola. </a:t>
            </a:r>
          </a:p>
          <a:p>
            <a:r>
              <a:rPr lang="it-IT" dirty="0"/>
              <a:t>p {font-family: "Times New Roman", Georgia, </a:t>
            </a:r>
            <a:r>
              <a:rPr lang="it-IT" dirty="0" err="1"/>
              <a:t>serif</a:t>
            </a:r>
            <a:r>
              <a:rPr lang="it-IT" dirty="0"/>
              <a:t>;}</a:t>
            </a:r>
          </a:p>
          <a:p>
            <a:endParaRPr lang="it-IT" dirty="0"/>
          </a:p>
          <a:p>
            <a:r>
              <a:rPr lang="it-IT" dirty="0"/>
              <a:t>Nei CSS i valori possono essere espressi da:</a:t>
            </a:r>
          </a:p>
          <a:p>
            <a:r>
              <a:rPr lang="it-IT" dirty="0"/>
              <a:t>numeri possono essere definiti come numeri interi (1, 23, 45, etc.) o in virgola mobile (1.2, 3.45, 4.90, etc.)</a:t>
            </a:r>
          </a:p>
          <a:p>
            <a:r>
              <a:rPr lang="it-IT" dirty="0"/>
              <a:t>unità di misura</a:t>
            </a:r>
          </a:p>
          <a:p>
            <a:r>
              <a:rPr lang="it-IT" dirty="0"/>
              <a:t>percentuali</a:t>
            </a:r>
          </a:p>
          <a:p>
            <a:r>
              <a:rPr lang="it-IT" dirty="0"/>
              <a:t>codici per la definizione dei colori</a:t>
            </a:r>
          </a:p>
          <a:p>
            <a:r>
              <a:rPr lang="it-IT" dirty="0"/>
              <a:t>URI</a:t>
            </a:r>
          </a:p>
          <a:p>
            <a:r>
              <a:rPr lang="it-IT" dirty="0"/>
              <a:t>parole chiave (</a:t>
            </a:r>
            <a:r>
              <a:rPr lang="it-IT" dirty="0" err="1"/>
              <a:t>keywords</a:t>
            </a:r>
            <a:r>
              <a:rPr lang="it-IT" dirty="0"/>
              <a:t>)</a:t>
            </a:r>
          </a:p>
          <a:p>
            <a:r>
              <a:rPr lang="it-IT" dirty="0"/>
              <a:t>stringhe di testo</a:t>
            </a:r>
          </a:p>
          <a:p>
            <a:endParaRPr lang="it-IT" dirty="0"/>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EB29F091-63A1-407F-B28E-484519FF2F86}"/>
              </a:ext>
            </a:extLst>
          </p:cNvPr>
          <p:cNvSpPr>
            <a:spLocks noGrp="1"/>
          </p:cNvSpPr>
          <p:nvPr>
            <p:ph sz="half" idx="2"/>
          </p:nvPr>
        </p:nvSpPr>
        <p:spPr/>
        <p:txBody>
          <a:bodyPr>
            <a:normAutofit fontScale="85000" lnSpcReduction="10000"/>
          </a:bodyPr>
          <a:lstStyle/>
          <a:p>
            <a:r>
              <a:rPr lang="it-IT" dirty="0"/>
              <a:t>/* Altezza di linea con un </a:t>
            </a:r>
            <a:r>
              <a:rPr lang="it-IT" b="1" dirty="0">
                <a:highlight>
                  <a:srgbClr val="FFFF00"/>
                </a:highlight>
              </a:rPr>
              <a:t>numero</a:t>
            </a:r>
            <a:r>
              <a:rPr lang="it-IT" dirty="0"/>
              <a:t> */</a:t>
            </a:r>
          </a:p>
          <a:p>
            <a:r>
              <a:rPr lang="it-IT" dirty="0"/>
              <a:t>p {line-</a:t>
            </a:r>
            <a:r>
              <a:rPr lang="it-IT" dirty="0" err="1"/>
              <a:t>height</a:t>
            </a:r>
            <a:r>
              <a:rPr lang="it-IT" dirty="0"/>
              <a:t>: </a:t>
            </a:r>
            <a:r>
              <a:rPr lang="it-IT" dirty="0">
                <a:highlight>
                  <a:srgbClr val="FFFF00"/>
                </a:highlight>
              </a:rPr>
              <a:t>1.2;</a:t>
            </a:r>
            <a:r>
              <a:rPr lang="it-IT" dirty="0"/>
              <a:t>}</a:t>
            </a:r>
          </a:p>
          <a:p>
            <a:r>
              <a:rPr lang="it-IT" dirty="0"/>
              <a:t> /* Larghezza con </a:t>
            </a:r>
            <a:r>
              <a:rPr lang="it-IT" b="1" dirty="0"/>
              <a:t>unità di misura </a:t>
            </a:r>
            <a:r>
              <a:rPr lang="it-IT" dirty="0"/>
              <a:t>*/</a:t>
            </a:r>
          </a:p>
          <a:p>
            <a:r>
              <a:rPr lang="it-IT" dirty="0"/>
              <a:t>div {</a:t>
            </a:r>
            <a:r>
              <a:rPr lang="it-IT" dirty="0" err="1"/>
              <a:t>width</a:t>
            </a:r>
            <a:r>
              <a:rPr lang="it-IT" dirty="0"/>
              <a:t>: 300</a:t>
            </a:r>
            <a:r>
              <a:rPr lang="it-IT" dirty="0">
                <a:highlight>
                  <a:srgbClr val="FFFF00"/>
                </a:highlight>
              </a:rPr>
              <a:t>px</a:t>
            </a:r>
            <a:r>
              <a:rPr lang="it-IT" dirty="0"/>
              <a:t>;}</a:t>
            </a:r>
          </a:p>
          <a:p>
            <a:r>
              <a:rPr lang="it-IT" dirty="0"/>
              <a:t> /* Larghezza in </a:t>
            </a:r>
            <a:r>
              <a:rPr lang="it-IT" b="1" dirty="0"/>
              <a:t>percentuale</a:t>
            </a:r>
            <a:r>
              <a:rPr lang="it-IT" dirty="0"/>
              <a:t> */</a:t>
            </a:r>
          </a:p>
          <a:p>
            <a:r>
              <a:rPr lang="it-IT" dirty="0"/>
              <a:t>div {</a:t>
            </a:r>
            <a:r>
              <a:rPr lang="it-IT" dirty="0" err="1"/>
              <a:t>width</a:t>
            </a:r>
            <a:r>
              <a:rPr lang="it-IT" dirty="0">
                <a:highlight>
                  <a:srgbClr val="FFFF00"/>
                </a:highlight>
              </a:rPr>
              <a:t>: 60%;}</a:t>
            </a:r>
          </a:p>
          <a:p>
            <a:r>
              <a:rPr lang="it-IT" dirty="0"/>
              <a:t> /* Colore con codice </a:t>
            </a:r>
            <a:r>
              <a:rPr lang="it-IT" b="1" dirty="0"/>
              <a:t>esadecimale</a:t>
            </a:r>
            <a:r>
              <a:rPr lang="it-IT" dirty="0"/>
              <a:t> */</a:t>
            </a:r>
          </a:p>
          <a:p>
            <a:r>
              <a:rPr lang="it-IT" dirty="0"/>
              <a:t>body {background-color</a:t>
            </a:r>
            <a:r>
              <a:rPr lang="it-IT" dirty="0">
                <a:highlight>
                  <a:srgbClr val="FFFF00"/>
                </a:highlight>
              </a:rPr>
              <a:t>: #2795b6</a:t>
            </a:r>
            <a:r>
              <a:rPr lang="it-IT" dirty="0"/>
              <a:t>;}</a:t>
            </a:r>
          </a:p>
          <a:p>
            <a:r>
              <a:rPr lang="it-IT" dirty="0"/>
              <a:t> /* </a:t>
            </a:r>
            <a:r>
              <a:rPr lang="it-IT" b="1" dirty="0"/>
              <a:t>URL</a:t>
            </a:r>
            <a:r>
              <a:rPr lang="it-IT" dirty="0"/>
              <a:t> per un'immagine di sfondo */</a:t>
            </a:r>
          </a:p>
          <a:p>
            <a:r>
              <a:rPr lang="it-IT" dirty="0"/>
              <a:t>body {background-image: </a:t>
            </a:r>
            <a:r>
              <a:rPr lang="it-IT" dirty="0" err="1">
                <a:highlight>
                  <a:srgbClr val="FFFF00"/>
                </a:highlight>
              </a:rPr>
              <a:t>url</a:t>
            </a:r>
            <a:r>
              <a:rPr lang="it-IT" dirty="0">
                <a:highlight>
                  <a:srgbClr val="FFFF00"/>
                </a:highlight>
              </a:rPr>
              <a:t>(sfondo.jpg);}</a:t>
            </a:r>
          </a:p>
          <a:p>
            <a:r>
              <a:rPr lang="it-IT" dirty="0"/>
              <a:t>/* Ripetizione dello sfondo con una </a:t>
            </a:r>
            <a:r>
              <a:rPr lang="it-IT" b="1" dirty="0"/>
              <a:t>keyword</a:t>
            </a:r>
            <a:r>
              <a:rPr lang="it-IT" dirty="0"/>
              <a:t> */</a:t>
            </a:r>
          </a:p>
          <a:p>
            <a:r>
              <a:rPr lang="it-IT" dirty="0"/>
              <a:t>body {background-</a:t>
            </a:r>
            <a:r>
              <a:rPr lang="it-IT" dirty="0" err="1"/>
              <a:t>repeat</a:t>
            </a:r>
            <a:r>
              <a:rPr lang="it-IT" dirty="0">
                <a:highlight>
                  <a:srgbClr val="FFFF00"/>
                </a:highlight>
              </a:rPr>
              <a:t>: no-</a:t>
            </a:r>
            <a:r>
              <a:rPr lang="it-IT" dirty="0" err="1">
                <a:highlight>
                  <a:srgbClr val="FFFF00"/>
                </a:highlight>
              </a:rPr>
              <a:t>repeat</a:t>
            </a:r>
            <a:r>
              <a:rPr lang="it-IT" dirty="0"/>
              <a:t>;}</a:t>
            </a:r>
          </a:p>
          <a:p>
            <a:r>
              <a:rPr lang="it-IT" dirty="0"/>
              <a:t>/* Stringa di testo   */</a:t>
            </a:r>
          </a:p>
          <a:p>
            <a:r>
              <a:rPr lang="it-IT" dirty="0" err="1"/>
              <a:t>content</a:t>
            </a:r>
            <a:r>
              <a:rPr lang="it-IT" dirty="0"/>
              <a:t>: </a:t>
            </a:r>
            <a:r>
              <a:rPr lang="it-IT" b="1" dirty="0">
                <a:highlight>
                  <a:srgbClr val="FFFF00"/>
                </a:highlight>
              </a:rPr>
              <a:t>"Viva i CSS";</a:t>
            </a:r>
          </a:p>
          <a:p>
            <a:endParaRPr lang="it-IT" dirty="0"/>
          </a:p>
        </p:txBody>
      </p:sp>
    </p:spTree>
    <p:extLst>
      <p:ext uri="{BB962C8B-B14F-4D97-AF65-F5344CB8AC3E}">
        <p14:creationId xmlns:p14="http://schemas.microsoft.com/office/powerpoint/2010/main" val="39135541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346C1F-3701-494E-9274-318378CF74DB}"/>
              </a:ext>
            </a:extLst>
          </p:cNvPr>
          <p:cNvSpPr>
            <a:spLocks noGrp="1"/>
          </p:cNvSpPr>
          <p:nvPr>
            <p:ph type="title"/>
          </p:nvPr>
        </p:nvSpPr>
        <p:spPr/>
        <p:txBody>
          <a:bodyPr/>
          <a:lstStyle/>
          <a:p>
            <a:r>
              <a:rPr lang="it-IT" dirty="0"/>
              <a:t>Colore </a:t>
            </a:r>
            <a:r>
              <a:rPr lang="it-IT" dirty="0" err="1"/>
              <a:t>RGBa</a:t>
            </a:r>
            <a:endParaRPr lang="it-IT" dirty="0"/>
          </a:p>
        </p:txBody>
      </p:sp>
      <p:sp>
        <p:nvSpPr>
          <p:cNvPr id="3" name="Segnaposto contenuto 2">
            <a:extLst>
              <a:ext uri="{FF2B5EF4-FFF2-40B4-BE49-F238E27FC236}">
                <a16:creationId xmlns:a16="http://schemas.microsoft.com/office/drawing/2014/main" id="{6214113C-FF0A-4C7C-AF9E-9D04E76C0DC7}"/>
              </a:ext>
            </a:extLst>
          </p:cNvPr>
          <p:cNvSpPr>
            <a:spLocks noGrp="1"/>
          </p:cNvSpPr>
          <p:nvPr>
            <p:ph idx="1"/>
          </p:nvPr>
        </p:nvSpPr>
        <p:spPr/>
        <p:txBody>
          <a:bodyPr/>
          <a:lstStyle/>
          <a:p>
            <a:endParaRPr lang="it-IT" dirty="0"/>
          </a:p>
          <a:p>
            <a:r>
              <a:rPr lang="it-IT" dirty="0"/>
              <a:t>i CSS3 introducono una novità di sicuro interesse. Si tratta della definizione del colore attraverso una notazione </a:t>
            </a:r>
            <a:r>
              <a:rPr lang="it-IT" b="1" dirty="0" err="1"/>
              <a:t>RGBa</a:t>
            </a:r>
            <a:r>
              <a:rPr lang="it-IT" dirty="0"/>
              <a:t>: Rosso (Red), Verde (Green), Blue (Blue) e Alfa</a:t>
            </a:r>
          </a:p>
          <a:p>
            <a:r>
              <a:rPr lang="en-US" dirty="0"/>
              <a:t>body {background-color: </a:t>
            </a:r>
            <a:r>
              <a:rPr lang="en-US" dirty="0" err="1">
                <a:highlight>
                  <a:srgbClr val="FFFF00"/>
                </a:highlight>
              </a:rPr>
              <a:t>rgba</a:t>
            </a:r>
            <a:r>
              <a:rPr lang="en-US" dirty="0"/>
              <a:t>(255, 255, 255, 0.5)}</a:t>
            </a:r>
            <a:endParaRPr lang="it-IT" dirty="0"/>
          </a:p>
        </p:txBody>
      </p:sp>
      <p:pic>
        <p:nvPicPr>
          <p:cNvPr id="4" name="Immagine 3">
            <a:extLst>
              <a:ext uri="{FF2B5EF4-FFF2-40B4-BE49-F238E27FC236}">
                <a16:creationId xmlns:a16="http://schemas.microsoft.com/office/drawing/2014/main" id="{2B4E6C08-CEFB-46AE-BE1C-B29AB89EF86B}"/>
              </a:ext>
            </a:extLst>
          </p:cNvPr>
          <p:cNvPicPr>
            <a:picLocks noChangeAspect="1"/>
          </p:cNvPicPr>
          <p:nvPr/>
        </p:nvPicPr>
        <p:blipFill>
          <a:blip r:embed="rId3"/>
          <a:stretch>
            <a:fillRect/>
          </a:stretch>
        </p:blipFill>
        <p:spPr>
          <a:xfrm>
            <a:off x="3923928" y="3789040"/>
            <a:ext cx="2933700" cy="2076450"/>
          </a:xfrm>
          <a:prstGeom prst="rect">
            <a:avLst/>
          </a:prstGeom>
        </p:spPr>
      </p:pic>
    </p:spTree>
    <p:extLst>
      <p:ext uri="{BB962C8B-B14F-4D97-AF65-F5344CB8AC3E}">
        <p14:creationId xmlns:p14="http://schemas.microsoft.com/office/powerpoint/2010/main" val="21123374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507D59-4DDD-4494-8754-DD9363BE5FEA}"/>
              </a:ext>
            </a:extLst>
          </p:cNvPr>
          <p:cNvSpPr>
            <a:spLocks noGrp="1"/>
          </p:cNvSpPr>
          <p:nvPr>
            <p:ph type="title"/>
          </p:nvPr>
        </p:nvSpPr>
        <p:spPr/>
        <p:txBody>
          <a:bodyPr/>
          <a:lstStyle/>
          <a:p>
            <a:r>
              <a:rPr lang="it-IT" dirty="0"/>
              <a:t>La proprietà color</a:t>
            </a:r>
          </a:p>
        </p:txBody>
      </p:sp>
      <p:sp>
        <p:nvSpPr>
          <p:cNvPr id="3" name="Segnaposto contenuto 2">
            <a:extLst>
              <a:ext uri="{FF2B5EF4-FFF2-40B4-BE49-F238E27FC236}">
                <a16:creationId xmlns:a16="http://schemas.microsoft.com/office/drawing/2014/main" id="{9E1E314C-FA8D-4E46-932B-10F01C721396}"/>
              </a:ext>
            </a:extLst>
          </p:cNvPr>
          <p:cNvSpPr>
            <a:spLocks noGrp="1"/>
          </p:cNvSpPr>
          <p:nvPr>
            <p:ph idx="1"/>
          </p:nvPr>
        </p:nvSpPr>
        <p:spPr/>
        <p:txBody>
          <a:bodyPr>
            <a:normAutofit/>
          </a:bodyPr>
          <a:lstStyle/>
          <a:p>
            <a:r>
              <a:rPr lang="it-IT" dirty="0"/>
              <a:t>Visti i sistemi per rappresentare i colori, dobbiamo ora chiarire un aspetto importante. Per ogni elemento si possono definire almeno tre colori:</a:t>
            </a:r>
          </a:p>
          <a:p>
            <a:endParaRPr lang="it-IT" dirty="0"/>
          </a:p>
          <a:p>
            <a:r>
              <a:rPr lang="it-IT" dirty="0"/>
              <a:t>il colore di </a:t>
            </a:r>
            <a:r>
              <a:rPr lang="it-IT" b="1" dirty="0"/>
              <a:t>primo piano</a:t>
            </a:r>
            <a:r>
              <a:rPr lang="it-IT" dirty="0"/>
              <a:t>;</a:t>
            </a:r>
          </a:p>
          <a:p>
            <a:r>
              <a:rPr lang="it-IT" dirty="0"/>
              <a:t>il colore di </a:t>
            </a:r>
            <a:r>
              <a:rPr lang="it-IT" b="1" dirty="0"/>
              <a:t>sfondo</a:t>
            </a:r>
            <a:r>
              <a:rPr lang="it-IT" dirty="0"/>
              <a:t>;</a:t>
            </a:r>
          </a:p>
          <a:p>
            <a:r>
              <a:rPr lang="it-IT" dirty="0"/>
              <a:t>il colore del </a:t>
            </a:r>
            <a:r>
              <a:rPr lang="it-IT" b="1" dirty="0"/>
              <a:t>bordo</a:t>
            </a:r>
            <a:r>
              <a:rPr lang="it-IT" dirty="0"/>
              <a:t>;</a:t>
            </a:r>
          </a:p>
          <a:p>
            <a:r>
              <a:rPr lang="it-IT" dirty="0"/>
              <a:t>La proprietà color definisce esclusivamente:</a:t>
            </a:r>
          </a:p>
          <a:p>
            <a:r>
              <a:rPr lang="it-IT" dirty="0"/>
              <a:t>il colore di primo piano, ovvero quello del testo;</a:t>
            </a:r>
          </a:p>
          <a:p>
            <a:r>
              <a:rPr lang="it-IT" dirty="0"/>
              <a:t>il colore del bordo di un elemento quando non si imposti esplicitamente quest’ultimo con le proprietà </a:t>
            </a:r>
            <a:r>
              <a:rPr lang="it-IT" dirty="0" err="1"/>
              <a:t>border</a:t>
            </a:r>
            <a:r>
              <a:rPr lang="it-IT" dirty="0"/>
              <a:t> o </a:t>
            </a:r>
            <a:r>
              <a:rPr lang="it-IT" dirty="0" err="1"/>
              <a:t>border</a:t>
            </a:r>
            <a:r>
              <a:rPr lang="it-IT" dirty="0"/>
              <a:t>-color.</a:t>
            </a:r>
          </a:p>
          <a:p>
            <a:endParaRPr lang="it-IT" dirty="0"/>
          </a:p>
          <a:p>
            <a:r>
              <a:rPr lang="en-US" dirty="0"/>
              <a:t>p {color: black;}</a:t>
            </a:r>
          </a:p>
          <a:p>
            <a:r>
              <a:rPr lang="en-US" dirty="0"/>
              <a:t>div {color: #CC0000;}</a:t>
            </a:r>
            <a:endParaRPr lang="it-IT" dirty="0"/>
          </a:p>
        </p:txBody>
      </p:sp>
    </p:spTree>
    <p:extLst>
      <p:ext uri="{BB962C8B-B14F-4D97-AF65-F5344CB8AC3E}">
        <p14:creationId xmlns:p14="http://schemas.microsoft.com/office/powerpoint/2010/main" val="39058039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B3D82-5079-470F-88AE-9EE6019D7C9E}"/>
              </a:ext>
            </a:extLst>
          </p:cNvPr>
          <p:cNvSpPr>
            <a:spLocks noGrp="1"/>
          </p:cNvSpPr>
          <p:nvPr>
            <p:ph type="title"/>
          </p:nvPr>
        </p:nvSpPr>
        <p:spPr/>
        <p:txBody>
          <a:bodyPr/>
          <a:lstStyle/>
          <a:p>
            <a:r>
              <a:rPr lang="it-IT" dirty="0"/>
              <a:t>Gestione dello sfondo</a:t>
            </a:r>
          </a:p>
        </p:txBody>
      </p:sp>
      <p:sp>
        <p:nvSpPr>
          <p:cNvPr id="3" name="Segnaposto contenuto 2">
            <a:extLst>
              <a:ext uri="{FF2B5EF4-FFF2-40B4-BE49-F238E27FC236}">
                <a16:creationId xmlns:a16="http://schemas.microsoft.com/office/drawing/2014/main" id="{AC449936-FBA8-4219-B8DE-F0C73212E88E}"/>
              </a:ext>
            </a:extLst>
          </p:cNvPr>
          <p:cNvSpPr>
            <a:spLocks noGrp="1"/>
          </p:cNvSpPr>
          <p:nvPr>
            <p:ph idx="1"/>
          </p:nvPr>
        </p:nvSpPr>
        <p:spPr/>
        <p:txBody>
          <a:bodyPr/>
          <a:lstStyle/>
          <a:p>
            <a:r>
              <a:rPr lang="it-IT" dirty="0"/>
              <a:t>La lista delle proprietà per lo sfondo, applicabili, ed è questa la prima grande innovazione dei CSS, a tutti gli elementi:</a:t>
            </a:r>
          </a:p>
          <a:p>
            <a:endParaRPr lang="it-IT" dirty="0"/>
          </a:p>
          <a:p>
            <a:r>
              <a:rPr lang="it-IT" dirty="0"/>
              <a:t>background-color</a:t>
            </a:r>
          </a:p>
          <a:p>
            <a:r>
              <a:rPr lang="it-IT" dirty="0"/>
              <a:t>background-image</a:t>
            </a:r>
          </a:p>
          <a:p>
            <a:r>
              <a:rPr lang="it-IT" dirty="0"/>
              <a:t>background-</a:t>
            </a:r>
            <a:r>
              <a:rPr lang="it-IT" dirty="0" err="1"/>
              <a:t>repeat</a:t>
            </a:r>
            <a:endParaRPr lang="it-IT" dirty="0"/>
          </a:p>
          <a:p>
            <a:r>
              <a:rPr lang="it-IT" dirty="0"/>
              <a:t>background-attachment</a:t>
            </a:r>
          </a:p>
          <a:p>
            <a:r>
              <a:rPr lang="it-IT" dirty="0"/>
              <a:t>background-position</a:t>
            </a:r>
          </a:p>
        </p:txBody>
      </p:sp>
    </p:spTree>
    <p:extLst>
      <p:ext uri="{BB962C8B-B14F-4D97-AF65-F5344CB8AC3E}">
        <p14:creationId xmlns:p14="http://schemas.microsoft.com/office/powerpoint/2010/main" val="11607535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EB1C40-497D-4D5B-AED7-2C9BA20612F9}"/>
              </a:ext>
            </a:extLst>
          </p:cNvPr>
          <p:cNvSpPr>
            <a:spLocks noGrp="1"/>
          </p:cNvSpPr>
          <p:nvPr>
            <p:ph type="title"/>
          </p:nvPr>
        </p:nvSpPr>
        <p:spPr/>
        <p:txBody>
          <a:bodyPr/>
          <a:lstStyle/>
          <a:p>
            <a:r>
              <a:rPr lang="it-IT" dirty="0"/>
              <a:t>background-color</a:t>
            </a:r>
          </a:p>
        </p:txBody>
      </p:sp>
      <p:sp>
        <p:nvSpPr>
          <p:cNvPr id="3" name="Segnaposto contenuto 2">
            <a:extLst>
              <a:ext uri="{FF2B5EF4-FFF2-40B4-BE49-F238E27FC236}">
                <a16:creationId xmlns:a16="http://schemas.microsoft.com/office/drawing/2014/main" id="{DBB44D3E-2DAB-4FEB-BFBD-0A842CE7AE2A}"/>
              </a:ext>
            </a:extLst>
          </p:cNvPr>
          <p:cNvSpPr>
            <a:spLocks noGrp="1"/>
          </p:cNvSpPr>
          <p:nvPr>
            <p:ph idx="1"/>
          </p:nvPr>
        </p:nvSpPr>
        <p:spPr/>
        <p:txBody>
          <a:bodyPr>
            <a:normAutofit fontScale="92500" lnSpcReduction="10000"/>
          </a:bodyPr>
          <a:lstStyle/>
          <a:p>
            <a:pPr algn="just"/>
            <a:r>
              <a:rPr lang="it-IT" b="1" dirty="0"/>
              <a:t>Definisce il colore di sfondo di un elemento</a:t>
            </a:r>
            <a:r>
              <a:rPr lang="it-IT" dirty="0"/>
              <a:t>. Questa proprietà non è ereditata.</a:t>
            </a:r>
          </a:p>
          <a:p>
            <a:endParaRPr lang="it-IT" dirty="0"/>
          </a:p>
          <a:p>
            <a:r>
              <a:rPr lang="it-IT" dirty="0"/>
              <a:t>Sintassi</a:t>
            </a:r>
          </a:p>
          <a:p>
            <a:endParaRPr lang="it-IT" dirty="0"/>
          </a:p>
          <a:p>
            <a:r>
              <a:rPr lang="it-IT" dirty="0"/>
              <a:t>selettore {background-color: valore;}</a:t>
            </a:r>
          </a:p>
          <a:p>
            <a:r>
              <a:rPr lang="it-IT" dirty="0"/>
              <a:t>Valori</a:t>
            </a:r>
          </a:p>
          <a:p>
            <a:endParaRPr lang="it-IT" dirty="0"/>
          </a:p>
          <a:p>
            <a:r>
              <a:rPr lang="it-IT" dirty="0"/>
              <a:t>un qualunque colore</a:t>
            </a:r>
          </a:p>
          <a:p>
            <a:r>
              <a:rPr lang="it-IT" dirty="0"/>
              <a:t>la parola chiave </a:t>
            </a:r>
            <a:r>
              <a:rPr lang="it-IT" dirty="0" err="1"/>
              <a:t>transparent</a:t>
            </a:r>
            <a:endParaRPr lang="it-IT" dirty="0"/>
          </a:p>
          <a:p>
            <a:r>
              <a:rPr lang="it-IT" dirty="0"/>
              <a:t>Usando </a:t>
            </a:r>
            <a:r>
              <a:rPr lang="it-IT" dirty="0" err="1"/>
              <a:t>transparent</a:t>
            </a:r>
            <a:r>
              <a:rPr lang="it-IT" dirty="0"/>
              <a:t> come valore un elemento avrà come colore quello dell’elemento parente. </a:t>
            </a:r>
          </a:p>
          <a:p>
            <a:endParaRPr lang="it-IT" dirty="0"/>
          </a:p>
          <a:p>
            <a:r>
              <a:rPr lang="it-IT" dirty="0"/>
              <a:t>body { background-color: white; }</a:t>
            </a:r>
          </a:p>
          <a:p>
            <a:r>
              <a:rPr lang="it-IT" dirty="0"/>
              <a:t>p { background-color: #FFFFFF; }</a:t>
            </a:r>
          </a:p>
          <a:p>
            <a:r>
              <a:rPr lang="it-IT" dirty="0"/>
              <a:t>.classe1 { background-color: </a:t>
            </a:r>
            <a:r>
              <a:rPr lang="it-IT" dirty="0" err="1"/>
              <a:t>rgb</a:t>
            </a:r>
            <a:r>
              <a:rPr lang="it-IT" dirty="0"/>
              <a:t>(0, 0, 0)</a:t>
            </a:r>
          </a:p>
        </p:txBody>
      </p:sp>
    </p:spTree>
    <p:extLst>
      <p:ext uri="{BB962C8B-B14F-4D97-AF65-F5344CB8AC3E}">
        <p14:creationId xmlns:p14="http://schemas.microsoft.com/office/powerpoint/2010/main" val="20846377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8602B-B2BF-4664-92C1-57984A091BF4}"/>
              </a:ext>
            </a:extLst>
          </p:cNvPr>
          <p:cNvSpPr>
            <a:spLocks noGrp="1"/>
          </p:cNvSpPr>
          <p:nvPr>
            <p:ph type="title"/>
          </p:nvPr>
        </p:nvSpPr>
        <p:spPr/>
        <p:txBody>
          <a:bodyPr/>
          <a:lstStyle/>
          <a:p>
            <a:r>
              <a:rPr lang="it-IT" dirty="0"/>
              <a:t>background-image</a:t>
            </a:r>
          </a:p>
        </p:txBody>
      </p:sp>
      <p:sp>
        <p:nvSpPr>
          <p:cNvPr id="3" name="Segnaposto contenuto 2">
            <a:extLst>
              <a:ext uri="{FF2B5EF4-FFF2-40B4-BE49-F238E27FC236}">
                <a16:creationId xmlns:a16="http://schemas.microsoft.com/office/drawing/2014/main" id="{488A1530-1D08-45FC-A22B-F6569A4DBD5F}"/>
              </a:ext>
            </a:extLst>
          </p:cNvPr>
          <p:cNvSpPr>
            <a:spLocks noGrp="1"/>
          </p:cNvSpPr>
          <p:nvPr>
            <p:ph idx="1"/>
          </p:nvPr>
        </p:nvSpPr>
        <p:spPr/>
        <p:txBody>
          <a:bodyPr/>
          <a:lstStyle/>
          <a:p>
            <a:r>
              <a:rPr lang="it-IT" b="1" dirty="0"/>
              <a:t>Definisce l’URL di un’immagine da usare</a:t>
            </a:r>
            <a:r>
              <a:rPr lang="it-IT" dirty="0"/>
              <a:t> come sfondo di un elemento. Questa proprietà non è ereditata.</a:t>
            </a:r>
          </a:p>
          <a:p>
            <a:endParaRPr lang="it-IT" dirty="0"/>
          </a:p>
          <a:p>
            <a:r>
              <a:rPr lang="it-IT" dirty="0"/>
              <a:t>Sintassi</a:t>
            </a:r>
          </a:p>
          <a:p>
            <a:endParaRPr lang="it-IT" dirty="0"/>
          </a:p>
          <a:p>
            <a:r>
              <a:rPr lang="it-IT" dirty="0"/>
              <a:t>selettore { background-image: </a:t>
            </a:r>
            <a:r>
              <a:rPr lang="it-IT" dirty="0" err="1"/>
              <a:t>url</a:t>
            </a:r>
            <a:r>
              <a:rPr lang="it-IT" dirty="0"/>
              <a:t>(valore); }</a:t>
            </a:r>
          </a:p>
          <a:p>
            <a:r>
              <a:rPr lang="it-IT" dirty="0"/>
              <a:t>Valori</a:t>
            </a:r>
          </a:p>
          <a:p>
            <a:endParaRPr lang="it-IT" dirty="0"/>
          </a:p>
          <a:p>
            <a:r>
              <a:rPr lang="it-IT" dirty="0"/>
              <a:t>un URL assoluto o relativo che punti ad un’immagine</a:t>
            </a:r>
          </a:p>
          <a:p>
            <a:r>
              <a:rPr lang="it-IT" dirty="0"/>
              <a:t>la parola chiave none. Valore di default.</a:t>
            </a:r>
          </a:p>
          <a:p>
            <a:r>
              <a:rPr lang="it-IT" dirty="0"/>
              <a:t>body {background-image: </a:t>
            </a:r>
            <a:r>
              <a:rPr lang="it-IT" dirty="0" err="1">
                <a:highlight>
                  <a:srgbClr val="00FF00"/>
                </a:highlight>
              </a:rPr>
              <a:t>url</a:t>
            </a:r>
            <a:r>
              <a:rPr lang="it-IT" dirty="0">
                <a:highlight>
                  <a:srgbClr val="00FF00"/>
                </a:highlight>
              </a:rPr>
              <a:t>(sfondo.gif); </a:t>
            </a:r>
            <a:r>
              <a:rPr lang="it-IT" dirty="0"/>
              <a:t>}</a:t>
            </a:r>
          </a:p>
          <a:p>
            <a:r>
              <a:rPr lang="it-IT" dirty="0"/>
              <a:t>div body {background-image: </a:t>
            </a:r>
            <a:r>
              <a:rPr lang="it-IT" dirty="0" err="1"/>
              <a:t>url</a:t>
            </a:r>
            <a:r>
              <a:rPr lang="it-IT" dirty="0"/>
              <a:t>(http://www.server.it/images/sfondo.gif); }</a:t>
            </a:r>
          </a:p>
        </p:txBody>
      </p:sp>
    </p:spTree>
    <p:extLst>
      <p:ext uri="{BB962C8B-B14F-4D97-AF65-F5344CB8AC3E}">
        <p14:creationId xmlns:p14="http://schemas.microsoft.com/office/powerpoint/2010/main" val="29918801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2D0B35-AE0B-4512-BF95-672BED207103}"/>
              </a:ext>
            </a:extLst>
          </p:cNvPr>
          <p:cNvSpPr>
            <a:spLocks noGrp="1"/>
          </p:cNvSpPr>
          <p:nvPr>
            <p:ph type="title"/>
          </p:nvPr>
        </p:nvSpPr>
        <p:spPr/>
        <p:txBody>
          <a:bodyPr/>
          <a:lstStyle/>
          <a:p>
            <a:r>
              <a:rPr lang="it-IT" dirty="0"/>
              <a:t>background-</a:t>
            </a:r>
            <a:r>
              <a:rPr lang="it-IT" dirty="0" err="1"/>
              <a:t>repeat</a:t>
            </a:r>
            <a:endParaRPr lang="it-IT" dirty="0"/>
          </a:p>
        </p:txBody>
      </p:sp>
      <p:sp>
        <p:nvSpPr>
          <p:cNvPr id="3" name="Segnaposto contenuto 2">
            <a:extLst>
              <a:ext uri="{FF2B5EF4-FFF2-40B4-BE49-F238E27FC236}">
                <a16:creationId xmlns:a16="http://schemas.microsoft.com/office/drawing/2014/main" id="{689C8921-8F2B-44C8-BC4F-85F9C9A5C91B}"/>
              </a:ext>
            </a:extLst>
          </p:cNvPr>
          <p:cNvSpPr>
            <a:spLocks noGrp="1"/>
          </p:cNvSpPr>
          <p:nvPr>
            <p:ph idx="1"/>
          </p:nvPr>
        </p:nvSpPr>
        <p:spPr/>
        <p:txBody>
          <a:bodyPr/>
          <a:lstStyle/>
          <a:p>
            <a:r>
              <a:rPr lang="it-IT" dirty="0"/>
              <a:t>consente di definire la direzione in cui l’immagine di sfondo viene ripetuta. Proprietà non ereditata.</a:t>
            </a:r>
          </a:p>
          <a:p>
            <a:endParaRPr lang="it-IT" dirty="0"/>
          </a:p>
          <a:p>
            <a:r>
              <a:rPr lang="it-IT" dirty="0"/>
              <a:t>Sintassi</a:t>
            </a:r>
          </a:p>
          <a:p>
            <a:endParaRPr lang="it-IT" dirty="0"/>
          </a:p>
          <a:p>
            <a:r>
              <a:rPr lang="it-IT" dirty="0"/>
              <a:t>selettore {background-</a:t>
            </a:r>
            <a:r>
              <a:rPr lang="it-IT" dirty="0" err="1"/>
              <a:t>repeat</a:t>
            </a:r>
            <a:r>
              <a:rPr lang="it-IT" dirty="0"/>
              <a:t>: valore;}</a:t>
            </a:r>
          </a:p>
          <a:p>
            <a:r>
              <a:rPr lang="it-IT" dirty="0"/>
              <a:t>Valori</a:t>
            </a:r>
          </a:p>
          <a:p>
            <a:endParaRPr lang="it-IT" dirty="0"/>
          </a:p>
          <a:p>
            <a:r>
              <a:rPr lang="it-IT" dirty="0" err="1"/>
              <a:t>repeat</a:t>
            </a:r>
            <a:r>
              <a:rPr lang="it-IT" dirty="0"/>
              <a:t>. L’immagine viene ripetuta in orizzontale e verticale. È il comportamento standard.</a:t>
            </a:r>
          </a:p>
          <a:p>
            <a:r>
              <a:rPr lang="it-IT" dirty="0" err="1"/>
              <a:t>repeat</a:t>
            </a:r>
            <a:r>
              <a:rPr lang="it-IT" dirty="0"/>
              <a:t>-x. L’immagine viene ripetuta solo in orizzontale.</a:t>
            </a:r>
          </a:p>
          <a:p>
            <a:r>
              <a:rPr lang="it-IT" dirty="0" err="1"/>
              <a:t>repeat</a:t>
            </a:r>
            <a:r>
              <a:rPr lang="it-IT" dirty="0"/>
              <a:t>-y. L’immagine viene ripetuta solo in verticale.</a:t>
            </a:r>
          </a:p>
          <a:p>
            <a:r>
              <a:rPr lang="it-IT" dirty="0"/>
              <a:t>no-</a:t>
            </a:r>
            <a:r>
              <a:rPr lang="it-IT" dirty="0" err="1"/>
              <a:t>repeat</a:t>
            </a:r>
            <a:r>
              <a:rPr lang="it-IT" dirty="0"/>
              <a:t>. L’immagine non viene ripetuta.</a:t>
            </a:r>
          </a:p>
        </p:txBody>
      </p:sp>
    </p:spTree>
    <p:extLst>
      <p:ext uri="{BB962C8B-B14F-4D97-AF65-F5344CB8AC3E}">
        <p14:creationId xmlns:p14="http://schemas.microsoft.com/office/powerpoint/2010/main" val="10889773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BAA153-04CE-4D08-82C5-43229B483962}"/>
              </a:ext>
            </a:extLst>
          </p:cNvPr>
          <p:cNvSpPr>
            <a:spLocks noGrp="1"/>
          </p:cNvSpPr>
          <p:nvPr>
            <p:ph type="title"/>
          </p:nvPr>
        </p:nvSpPr>
        <p:spPr/>
        <p:txBody>
          <a:bodyPr/>
          <a:lstStyle/>
          <a:p>
            <a:r>
              <a:rPr lang="it-IT" dirty="0"/>
              <a:t>background-attachment</a:t>
            </a:r>
          </a:p>
        </p:txBody>
      </p:sp>
      <p:sp>
        <p:nvSpPr>
          <p:cNvPr id="3" name="Segnaposto contenuto 2">
            <a:extLst>
              <a:ext uri="{FF2B5EF4-FFF2-40B4-BE49-F238E27FC236}">
                <a16:creationId xmlns:a16="http://schemas.microsoft.com/office/drawing/2014/main" id="{32BD8680-E60A-4FA7-BB2B-E9EA903E5A9C}"/>
              </a:ext>
            </a:extLst>
          </p:cNvPr>
          <p:cNvSpPr>
            <a:spLocks noGrp="1"/>
          </p:cNvSpPr>
          <p:nvPr>
            <p:ph idx="1"/>
          </p:nvPr>
        </p:nvSpPr>
        <p:spPr/>
        <p:txBody>
          <a:bodyPr>
            <a:normAutofit fontScale="92500" lnSpcReduction="20000"/>
          </a:bodyPr>
          <a:lstStyle/>
          <a:p>
            <a:r>
              <a:rPr lang="it-IT" dirty="0"/>
              <a:t>si imposta il comportamento </a:t>
            </a:r>
            <a:r>
              <a:rPr lang="it-IT" b="1" dirty="0"/>
              <a:t>dell’immagine di sfondo rispetto all’elemento cui è applicata e all’intera finestra del browser. Si decide, in pratica, se essa deve scorrere insieme al contenuto o se deve invece rimanere fissa</a:t>
            </a:r>
            <a:r>
              <a:rPr lang="it-IT" dirty="0"/>
              <a:t>. Proprietà non ereditata.</a:t>
            </a:r>
          </a:p>
          <a:p>
            <a:endParaRPr lang="it-IT" dirty="0"/>
          </a:p>
          <a:p>
            <a:r>
              <a:rPr lang="it-IT" dirty="0"/>
              <a:t>Sintassi</a:t>
            </a:r>
          </a:p>
          <a:p>
            <a:endParaRPr lang="it-IT" dirty="0"/>
          </a:p>
          <a:p>
            <a:r>
              <a:rPr lang="it-IT" dirty="0"/>
              <a:t>selettore {background-attachment: valore;}</a:t>
            </a:r>
          </a:p>
          <a:p>
            <a:endParaRPr lang="it-IT" dirty="0"/>
          </a:p>
          <a:p>
            <a:r>
              <a:rPr lang="it-IT" dirty="0"/>
              <a:t>Valori</a:t>
            </a:r>
          </a:p>
          <a:p>
            <a:endParaRPr lang="it-IT" dirty="0"/>
          </a:p>
          <a:p>
            <a:r>
              <a:rPr lang="it-IT" dirty="0"/>
              <a:t>scroll. L’immagine scorre con il resto del documento quando si fa lo scrolling della pagina (esempio)</a:t>
            </a:r>
          </a:p>
          <a:p>
            <a:r>
              <a:rPr lang="it-IT" dirty="0" err="1"/>
              <a:t>fixed</a:t>
            </a:r>
            <a:r>
              <a:rPr lang="it-IT" dirty="0"/>
              <a:t>. L’immagine rimane fissa mentre il documento scorre (esempio)</a:t>
            </a:r>
          </a:p>
          <a:p>
            <a:endParaRPr lang="it-IT" dirty="0"/>
          </a:p>
          <a:p>
            <a:r>
              <a:rPr lang="it-IT" dirty="0"/>
              <a:t>body { background-image: </a:t>
            </a:r>
            <a:r>
              <a:rPr lang="it-IT" dirty="0" err="1"/>
              <a:t>url</a:t>
            </a:r>
            <a:r>
              <a:rPr lang="it-IT" dirty="0"/>
              <a:t>(back_400.gif);</a:t>
            </a:r>
          </a:p>
          <a:p>
            <a:r>
              <a:rPr lang="it-IT" dirty="0"/>
              <a:t>background-</a:t>
            </a:r>
            <a:r>
              <a:rPr lang="it-IT" dirty="0" err="1"/>
              <a:t>repeat</a:t>
            </a:r>
            <a:r>
              <a:rPr lang="it-IT" dirty="0"/>
              <a:t>: </a:t>
            </a:r>
            <a:r>
              <a:rPr lang="it-IT" dirty="0" err="1"/>
              <a:t>repeat</a:t>
            </a:r>
            <a:r>
              <a:rPr lang="it-IT" dirty="0"/>
              <a:t>-x;</a:t>
            </a:r>
          </a:p>
          <a:p>
            <a:r>
              <a:rPr lang="it-IT" dirty="0"/>
              <a:t>background-attachment: </a:t>
            </a:r>
            <a:r>
              <a:rPr lang="it-IT" dirty="0" err="1"/>
              <a:t>fixed</a:t>
            </a:r>
            <a:r>
              <a:rPr lang="it-IT" dirty="0"/>
              <a:t>; }</a:t>
            </a:r>
          </a:p>
        </p:txBody>
      </p:sp>
    </p:spTree>
    <p:extLst>
      <p:ext uri="{BB962C8B-B14F-4D97-AF65-F5344CB8AC3E}">
        <p14:creationId xmlns:p14="http://schemas.microsoft.com/office/powerpoint/2010/main" val="34361051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DA3DB2-E69D-4F66-96AD-9156E0287AAF}"/>
              </a:ext>
            </a:extLst>
          </p:cNvPr>
          <p:cNvSpPr>
            <a:spLocks noGrp="1"/>
          </p:cNvSpPr>
          <p:nvPr>
            <p:ph type="title"/>
          </p:nvPr>
        </p:nvSpPr>
        <p:spPr/>
        <p:txBody>
          <a:bodyPr>
            <a:normAutofit/>
          </a:bodyPr>
          <a:lstStyle/>
          <a:p>
            <a:r>
              <a:rPr lang="it-IT" dirty="0"/>
              <a:t>background-position</a:t>
            </a:r>
          </a:p>
        </p:txBody>
      </p:sp>
      <p:sp>
        <p:nvSpPr>
          <p:cNvPr id="4" name="Segnaposto contenuto 3">
            <a:extLst>
              <a:ext uri="{FF2B5EF4-FFF2-40B4-BE49-F238E27FC236}">
                <a16:creationId xmlns:a16="http://schemas.microsoft.com/office/drawing/2014/main" id="{F40B61F2-7CDD-417A-B0D3-0C582F9CF555}"/>
              </a:ext>
            </a:extLst>
          </p:cNvPr>
          <p:cNvSpPr>
            <a:spLocks noGrp="1"/>
          </p:cNvSpPr>
          <p:nvPr>
            <p:ph sz="half" idx="1"/>
          </p:nvPr>
        </p:nvSpPr>
        <p:spPr/>
        <p:txBody>
          <a:bodyPr>
            <a:normAutofit fontScale="77500" lnSpcReduction="20000"/>
          </a:bodyPr>
          <a:lstStyle/>
          <a:p>
            <a:r>
              <a:rPr lang="it-IT" dirty="0"/>
              <a:t>Definisce il punto in cui verrà piazzata un’immagine di sfondo </a:t>
            </a:r>
            <a:r>
              <a:rPr lang="it-IT" b="1" dirty="0">
                <a:highlight>
                  <a:srgbClr val="FFFF00"/>
                </a:highlight>
              </a:rPr>
              <a:t>non ripetuta</a:t>
            </a:r>
            <a:r>
              <a:rPr lang="it-IT" dirty="0"/>
              <a:t> o da dove inizierà la ripetizione di una ripetuta. Si applica solo agli elementi blocco o rimpiazzati</a:t>
            </a:r>
          </a:p>
          <a:p>
            <a:r>
              <a:rPr lang="it-IT" dirty="0"/>
              <a:t>selettore {background-position: </a:t>
            </a:r>
            <a:r>
              <a:rPr lang="it-IT" dirty="0" err="1"/>
              <a:t>valoreOriz</a:t>
            </a:r>
            <a:r>
              <a:rPr lang="it-IT" dirty="0"/>
              <a:t> | </a:t>
            </a:r>
            <a:r>
              <a:rPr lang="it-IT" dirty="0" err="1"/>
              <a:t>valoreVert</a:t>
            </a:r>
            <a:r>
              <a:rPr lang="it-IT" dirty="0"/>
              <a:t>;}</a:t>
            </a:r>
          </a:p>
          <a:p>
            <a:endParaRPr lang="it-IT" dirty="0"/>
          </a:p>
          <a:p>
            <a:r>
              <a:rPr lang="it-IT" dirty="0"/>
              <a:t>I valori specificano le coordinate di un punto sull’asse verticale e su quello orizzontale e possono essere espressi con diverse unità di misura e modalità:</a:t>
            </a:r>
          </a:p>
          <a:p>
            <a:endParaRPr lang="it-IT" dirty="0"/>
          </a:p>
          <a:p>
            <a:r>
              <a:rPr lang="it-IT" i="1" dirty="0"/>
              <a:t>x% y% </a:t>
            </a:r>
          </a:p>
          <a:p>
            <a:r>
              <a:rPr lang="it-IT" i="1" dirty="0" err="1"/>
              <a:t>xpos</a:t>
            </a:r>
            <a:r>
              <a:rPr lang="it-IT" i="1" dirty="0"/>
              <a:t> </a:t>
            </a:r>
            <a:r>
              <a:rPr lang="it-IT" i="1" dirty="0" err="1"/>
              <a:t>ypos</a:t>
            </a:r>
            <a:endParaRPr lang="it-IT" dirty="0"/>
          </a:p>
          <a:p>
            <a:r>
              <a:rPr lang="en-US" dirty="0"/>
              <a:t>left top</a:t>
            </a:r>
            <a:br>
              <a:rPr lang="en-US" dirty="0"/>
            </a:br>
            <a:r>
              <a:rPr lang="en-US" dirty="0"/>
              <a:t>left center</a:t>
            </a:r>
            <a:br>
              <a:rPr lang="en-US" dirty="0"/>
            </a:br>
            <a:r>
              <a:rPr lang="en-US" dirty="0"/>
              <a:t>left bottom</a:t>
            </a:r>
            <a:br>
              <a:rPr lang="en-US" dirty="0"/>
            </a:br>
            <a:r>
              <a:rPr lang="en-US" dirty="0"/>
              <a:t>right top</a:t>
            </a:r>
            <a:br>
              <a:rPr lang="en-US" dirty="0"/>
            </a:br>
            <a:r>
              <a:rPr lang="en-US" dirty="0"/>
              <a:t>right center</a:t>
            </a:r>
            <a:br>
              <a:rPr lang="en-US" dirty="0"/>
            </a:br>
            <a:r>
              <a:rPr lang="en-US" dirty="0"/>
              <a:t>right bottom</a:t>
            </a:r>
            <a:br>
              <a:rPr lang="en-US" dirty="0"/>
            </a:br>
            <a:r>
              <a:rPr lang="en-US" dirty="0"/>
              <a:t>center top</a:t>
            </a:r>
            <a:br>
              <a:rPr lang="en-US" dirty="0"/>
            </a:br>
            <a:r>
              <a:rPr lang="en-US" dirty="0"/>
              <a:t>center </a:t>
            </a:r>
            <a:r>
              <a:rPr lang="en-US" dirty="0" err="1"/>
              <a:t>center</a:t>
            </a:r>
            <a:br>
              <a:rPr lang="en-US" dirty="0"/>
            </a:br>
            <a:r>
              <a:rPr lang="en-US" dirty="0" err="1"/>
              <a:t>center</a:t>
            </a:r>
            <a:r>
              <a:rPr lang="en-US" dirty="0"/>
              <a:t> bottom </a:t>
            </a:r>
          </a:p>
          <a:p>
            <a:endParaRPr lang="it-IT" dirty="0"/>
          </a:p>
        </p:txBody>
      </p:sp>
      <p:pic>
        <p:nvPicPr>
          <p:cNvPr id="7" name="Segnaposto contenuto 6">
            <a:extLst>
              <a:ext uri="{FF2B5EF4-FFF2-40B4-BE49-F238E27FC236}">
                <a16:creationId xmlns:a16="http://schemas.microsoft.com/office/drawing/2014/main" id="{3E2BC862-39D8-4821-AC3A-649521F41562}"/>
              </a:ext>
            </a:extLst>
          </p:cNvPr>
          <p:cNvPicPr>
            <a:picLocks noGrp="1" noChangeAspect="1"/>
          </p:cNvPicPr>
          <p:nvPr>
            <p:ph sz="half" idx="2"/>
          </p:nvPr>
        </p:nvPicPr>
        <p:blipFill>
          <a:blip r:embed="rId2"/>
          <a:stretch>
            <a:fillRect/>
          </a:stretch>
        </p:blipFill>
        <p:spPr>
          <a:xfrm>
            <a:off x="5292080" y="3573016"/>
            <a:ext cx="2143125" cy="2143125"/>
          </a:xfrm>
          <a:prstGeom prst="rect">
            <a:avLst/>
          </a:prstGeom>
        </p:spPr>
      </p:pic>
      <p:sp>
        <p:nvSpPr>
          <p:cNvPr id="6" name="Segnaposto contenuto 5">
            <a:extLst>
              <a:ext uri="{FF2B5EF4-FFF2-40B4-BE49-F238E27FC236}">
                <a16:creationId xmlns:a16="http://schemas.microsoft.com/office/drawing/2014/main" id="{2E2004BD-2C04-4F3E-9334-29E713D670A1}"/>
              </a:ext>
            </a:extLst>
          </p:cNvPr>
          <p:cNvSpPr>
            <a:spLocks noGrp="1"/>
          </p:cNvSpPr>
          <p:nvPr>
            <p:ph sz="half" idx="13"/>
          </p:nvPr>
        </p:nvSpPr>
        <p:spPr/>
        <p:txBody>
          <a:bodyPr/>
          <a:lstStyle/>
          <a:p>
            <a:endParaRPr lang="it-IT"/>
          </a:p>
        </p:txBody>
      </p:sp>
      <p:sp>
        <p:nvSpPr>
          <p:cNvPr id="9" name="Rettangolo 8">
            <a:extLst>
              <a:ext uri="{FF2B5EF4-FFF2-40B4-BE49-F238E27FC236}">
                <a16:creationId xmlns:a16="http://schemas.microsoft.com/office/drawing/2014/main" id="{C91198F6-51C8-4170-82CF-2A1DBEAF1667}"/>
              </a:ext>
            </a:extLst>
          </p:cNvPr>
          <p:cNvSpPr/>
          <p:nvPr/>
        </p:nvSpPr>
        <p:spPr>
          <a:xfrm>
            <a:off x="5176837" y="1523012"/>
            <a:ext cx="2743200" cy="2308324"/>
          </a:xfrm>
          <a:prstGeom prst="rect">
            <a:avLst/>
          </a:prstGeom>
        </p:spPr>
        <p:txBody>
          <a:bodyPr wrap="square">
            <a:spAutoFit/>
          </a:bodyPr>
          <a:lstStyle/>
          <a:p>
            <a:r>
              <a:rPr lang="it-IT" dirty="0"/>
              <a:t>body {</a:t>
            </a:r>
          </a:p>
          <a:p>
            <a:r>
              <a:rPr lang="it-IT" dirty="0"/>
              <a:t>  background-image: </a:t>
            </a:r>
            <a:r>
              <a:rPr lang="it-IT" dirty="0" err="1"/>
              <a:t>url</a:t>
            </a:r>
            <a:r>
              <a:rPr lang="it-IT" dirty="0"/>
              <a:t>(back_400.gif);</a:t>
            </a:r>
          </a:p>
          <a:p>
            <a:r>
              <a:rPr lang="it-IT" dirty="0"/>
              <a:t>  background-</a:t>
            </a:r>
            <a:r>
              <a:rPr lang="it-IT" dirty="0" err="1"/>
              <a:t>repeat</a:t>
            </a:r>
            <a:r>
              <a:rPr lang="it-IT" dirty="0"/>
              <a:t>: no-</a:t>
            </a:r>
            <a:r>
              <a:rPr lang="it-IT" dirty="0" err="1"/>
              <a:t>repeat</a:t>
            </a:r>
            <a:r>
              <a:rPr lang="it-IT" dirty="0"/>
              <a:t>;</a:t>
            </a:r>
          </a:p>
          <a:p>
            <a:r>
              <a:rPr lang="it-IT" dirty="0"/>
              <a:t>  background-position: 50px </a:t>
            </a:r>
            <a:r>
              <a:rPr lang="it-IT" dirty="0" err="1"/>
              <a:t>50px</a:t>
            </a:r>
            <a:r>
              <a:rPr lang="it-IT" dirty="0"/>
              <a:t>;</a:t>
            </a:r>
          </a:p>
          <a:p>
            <a:r>
              <a:rPr lang="it-IT" dirty="0"/>
              <a:t>}</a:t>
            </a:r>
          </a:p>
        </p:txBody>
      </p:sp>
    </p:spTree>
    <p:extLst>
      <p:ext uri="{BB962C8B-B14F-4D97-AF65-F5344CB8AC3E}">
        <p14:creationId xmlns:p14="http://schemas.microsoft.com/office/powerpoint/2010/main" val="32356750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DA3DB2-E69D-4F66-96AD-9156E0287AAF}"/>
              </a:ext>
            </a:extLst>
          </p:cNvPr>
          <p:cNvSpPr>
            <a:spLocks noGrp="1"/>
          </p:cNvSpPr>
          <p:nvPr>
            <p:ph type="title"/>
          </p:nvPr>
        </p:nvSpPr>
        <p:spPr/>
        <p:txBody>
          <a:bodyPr/>
          <a:lstStyle/>
          <a:p>
            <a:r>
              <a:rPr lang="it-IT" dirty="0"/>
              <a:t>background-</a:t>
            </a:r>
            <a:r>
              <a:rPr lang="it-IT" dirty="0" err="1"/>
              <a:t>size</a:t>
            </a:r>
            <a:endParaRPr lang="it-IT" dirty="0"/>
          </a:p>
        </p:txBody>
      </p:sp>
      <p:sp>
        <p:nvSpPr>
          <p:cNvPr id="4" name="Segnaposto contenuto 3">
            <a:extLst>
              <a:ext uri="{FF2B5EF4-FFF2-40B4-BE49-F238E27FC236}">
                <a16:creationId xmlns:a16="http://schemas.microsoft.com/office/drawing/2014/main" id="{F40B61F2-7CDD-417A-B0D3-0C582F9CF555}"/>
              </a:ext>
            </a:extLst>
          </p:cNvPr>
          <p:cNvSpPr>
            <a:spLocks noGrp="1"/>
          </p:cNvSpPr>
          <p:nvPr>
            <p:ph sz="half" idx="1"/>
          </p:nvPr>
        </p:nvSpPr>
        <p:spPr/>
        <p:txBody>
          <a:bodyPr>
            <a:normAutofit lnSpcReduction="10000"/>
          </a:bodyPr>
          <a:lstStyle/>
          <a:p>
            <a:r>
              <a:rPr lang="it-IT" dirty="0"/>
              <a:t>Definisce la dimensione dell’immagine di background</a:t>
            </a:r>
          </a:p>
          <a:p>
            <a:endParaRPr lang="it-IT" dirty="0"/>
          </a:p>
          <a:p>
            <a:r>
              <a:rPr lang="it-IT" dirty="0"/>
              <a:t>I valori possono essere espressi con diverse unità di misura e modalità:</a:t>
            </a:r>
          </a:p>
          <a:p>
            <a:endParaRPr lang="it-IT" dirty="0"/>
          </a:p>
          <a:p>
            <a:r>
              <a:rPr lang="it-IT" dirty="0"/>
              <a:t>con valori in percentuale</a:t>
            </a:r>
          </a:p>
          <a:p>
            <a:r>
              <a:rPr lang="it-IT" dirty="0"/>
              <a:t>cover: scala l’immagine più grande possibile per riempire il contenitore, ne fa vedere anche solo una parte</a:t>
            </a:r>
          </a:p>
          <a:p>
            <a:r>
              <a:rPr lang="it-IT" dirty="0" err="1"/>
              <a:t>contain</a:t>
            </a:r>
            <a:r>
              <a:rPr lang="it-IT" dirty="0"/>
              <a:t>: scala l’immagine più grande possibile per riempire il contenitore, ma la mostra sempre intera </a:t>
            </a:r>
          </a:p>
          <a:p>
            <a:endParaRPr lang="it-IT" dirty="0"/>
          </a:p>
        </p:txBody>
      </p:sp>
      <p:pic>
        <p:nvPicPr>
          <p:cNvPr id="10" name="Segnaposto contenuto 9">
            <a:extLst>
              <a:ext uri="{FF2B5EF4-FFF2-40B4-BE49-F238E27FC236}">
                <a16:creationId xmlns:a16="http://schemas.microsoft.com/office/drawing/2014/main" id="{B183A5B3-B927-4751-B32C-1A97732BE743}"/>
              </a:ext>
            </a:extLst>
          </p:cNvPr>
          <p:cNvPicPr>
            <a:picLocks noGrp="1" noChangeAspect="1"/>
          </p:cNvPicPr>
          <p:nvPr>
            <p:ph sz="half" idx="2"/>
          </p:nvPr>
        </p:nvPicPr>
        <p:blipFill>
          <a:blip r:embed="rId2"/>
          <a:stretch>
            <a:fillRect/>
          </a:stretch>
        </p:blipFill>
        <p:spPr>
          <a:xfrm>
            <a:off x="4432249" y="1536700"/>
            <a:ext cx="3632302" cy="4589463"/>
          </a:xfrm>
          <a:prstGeom prst="rect">
            <a:avLst/>
          </a:prstGeom>
        </p:spPr>
      </p:pic>
      <p:sp>
        <p:nvSpPr>
          <p:cNvPr id="6" name="Segnaposto contenuto 5">
            <a:extLst>
              <a:ext uri="{FF2B5EF4-FFF2-40B4-BE49-F238E27FC236}">
                <a16:creationId xmlns:a16="http://schemas.microsoft.com/office/drawing/2014/main" id="{2E2004BD-2C04-4F3E-9334-29E713D670A1}"/>
              </a:ext>
            </a:extLst>
          </p:cNvPr>
          <p:cNvSpPr>
            <a:spLocks noGrp="1"/>
          </p:cNvSpPr>
          <p:nvPr>
            <p:ph sz="half" idx="13"/>
          </p:nvPr>
        </p:nvSpPr>
        <p:spPr/>
        <p:txBody>
          <a:bodyPr/>
          <a:lstStyle/>
          <a:p>
            <a:endParaRPr lang="it-IT"/>
          </a:p>
        </p:txBody>
      </p:sp>
    </p:spTree>
    <p:extLst>
      <p:ext uri="{BB962C8B-B14F-4D97-AF65-F5344CB8AC3E}">
        <p14:creationId xmlns:p14="http://schemas.microsoft.com/office/powerpoint/2010/main" val="5765205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86679B-A7CC-48AD-BAB0-6CF7C3B267D3}"/>
              </a:ext>
            </a:extLst>
          </p:cNvPr>
          <p:cNvSpPr>
            <a:spLocks noGrp="1"/>
          </p:cNvSpPr>
          <p:nvPr>
            <p:ph type="title"/>
          </p:nvPr>
        </p:nvSpPr>
        <p:spPr/>
        <p:txBody>
          <a:bodyPr/>
          <a:lstStyle/>
          <a:p>
            <a:r>
              <a:rPr lang="it-IT" dirty="0"/>
              <a:t>background</a:t>
            </a:r>
          </a:p>
        </p:txBody>
      </p:sp>
      <p:sp>
        <p:nvSpPr>
          <p:cNvPr id="3" name="Segnaposto contenuto 2">
            <a:extLst>
              <a:ext uri="{FF2B5EF4-FFF2-40B4-BE49-F238E27FC236}">
                <a16:creationId xmlns:a16="http://schemas.microsoft.com/office/drawing/2014/main" id="{64CEE682-B370-4EAD-976C-E489E56C7057}"/>
              </a:ext>
            </a:extLst>
          </p:cNvPr>
          <p:cNvSpPr>
            <a:spLocks noGrp="1"/>
          </p:cNvSpPr>
          <p:nvPr>
            <p:ph idx="1"/>
          </p:nvPr>
        </p:nvSpPr>
        <p:spPr/>
        <p:txBody>
          <a:bodyPr>
            <a:normAutofit fontScale="92500" lnSpcReduction="20000"/>
          </a:bodyPr>
          <a:lstStyle/>
          <a:p>
            <a:r>
              <a:rPr lang="it-IT" dirty="0"/>
              <a:t>possiamo definire in un colpo solo tutti gli aspetti dello sfondo. Per essere valida, la dichiarazione non deve contenere necessariamente riferimenti a tutte le proprietà viste finora, ma deve contenere almeno la definizione del colore di sfondo.</a:t>
            </a:r>
          </a:p>
          <a:p>
            <a:endParaRPr lang="it-IT" dirty="0"/>
          </a:p>
          <a:p>
            <a:r>
              <a:rPr lang="it-IT" dirty="0"/>
              <a:t>Sintassi</a:t>
            </a:r>
          </a:p>
          <a:p>
            <a:endParaRPr lang="it-IT" dirty="0"/>
          </a:p>
          <a:p>
            <a:r>
              <a:rPr lang="it-IT" dirty="0"/>
              <a:t>background:</a:t>
            </a:r>
          </a:p>
          <a:p>
            <a:r>
              <a:rPr lang="it-IT" i="1" dirty="0" err="1"/>
              <a:t>bg</a:t>
            </a:r>
            <a:r>
              <a:rPr lang="it-IT" i="1" dirty="0"/>
              <a:t>-color </a:t>
            </a:r>
          </a:p>
          <a:p>
            <a:r>
              <a:rPr lang="it-IT" i="1" dirty="0" err="1"/>
              <a:t>bg</a:t>
            </a:r>
            <a:r>
              <a:rPr lang="it-IT" i="1" dirty="0"/>
              <a:t>-image position/</a:t>
            </a:r>
            <a:r>
              <a:rPr lang="it-IT" i="1" dirty="0" err="1"/>
              <a:t>bg-size</a:t>
            </a:r>
            <a:r>
              <a:rPr lang="it-IT" i="1" dirty="0"/>
              <a:t> </a:t>
            </a:r>
          </a:p>
          <a:p>
            <a:r>
              <a:rPr lang="it-IT" i="1" dirty="0" err="1"/>
              <a:t>bg-repeat</a:t>
            </a:r>
            <a:r>
              <a:rPr lang="it-IT" i="1" dirty="0"/>
              <a:t> </a:t>
            </a:r>
          </a:p>
          <a:p>
            <a:r>
              <a:rPr lang="it-IT" i="1" dirty="0" err="1"/>
              <a:t>bg-origin</a:t>
            </a:r>
            <a:r>
              <a:rPr lang="it-IT" i="1" dirty="0"/>
              <a:t> </a:t>
            </a:r>
          </a:p>
          <a:p>
            <a:r>
              <a:rPr lang="it-IT" i="1" dirty="0" err="1"/>
              <a:t>bg</a:t>
            </a:r>
            <a:r>
              <a:rPr lang="it-IT" i="1" dirty="0"/>
              <a:t>-clip (</a:t>
            </a:r>
            <a:r>
              <a:rPr lang="it-IT" i="1" dirty="0">
                <a:hlinkClick r:id="rId2"/>
              </a:rPr>
              <a:t>https://developer.mozilla.org/en-US/docs/Web/CSS/background-clip</a:t>
            </a:r>
            <a:endParaRPr lang="it-IT" i="1" dirty="0"/>
          </a:p>
          <a:p>
            <a:r>
              <a:rPr lang="it-IT" i="1" dirty="0" err="1"/>
              <a:t>border</a:t>
            </a:r>
            <a:r>
              <a:rPr lang="it-IT" i="1" dirty="0"/>
              <a:t>-box, </a:t>
            </a:r>
            <a:r>
              <a:rPr lang="it-IT" i="1" dirty="0" err="1"/>
              <a:t>padding</a:t>
            </a:r>
            <a:r>
              <a:rPr lang="it-IT" i="1" dirty="0"/>
              <a:t>-box, </a:t>
            </a:r>
            <a:r>
              <a:rPr lang="it-IT" i="1" dirty="0" err="1"/>
              <a:t>content</a:t>
            </a:r>
            <a:r>
              <a:rPr lang="it-IT" i="1" dirty="0"/>
              <a:t>-box, text)</a:t>
            </a:r>
          </a:p>
          <a:p>
            <a:r>
              <a:rPr lang="it-IT" i="1" dirty="0" err="1"/>
              <a:t>bg</a:t>
            </a:r>
            <a:r>
              <a:rPr lang="it-IT" i="1" dirty="0"/>
              <a:t>-attachment </a:t>
            </a:r>
            <a:r>
              <a:rPr lang="it-IT" dirty="0"/>
              <a:t>;</a:t>
            </a:r>
          </a:p>
          <a:p>
            <a:r>
              <a:rPr lang="en-US" dirty="0"/>
              <a:t>body { </a:t>
            </a:r>
            <a:br>
              <a:rPr lang="en-US" dirty="0"/>
            </a:br>
            <a:r>
              <a:rPr lang="en-US" dirty="0"/>
              <a:t>    background: #00ff00 </a:t>
            </a:r>
            <a:r>
              <a:rPr lang="en-US" dirty="0" err="1"/>
              <a:t>url</a:t>
            </a:r>
            <a:r>
              <a:rPr lang="en-US" dirty="0"/>
              <a:t>("smiley.gif") no-repeat fixed center; </a:t>
            </a:r>
            <a:br>
              <a:rPr lang="en-US" dirty="0"/>
            </a:br>
            <a:r>
              <a:rPr lang="en-US" dirty="0"/>
              <a:t>}</a:t>
            </a:r>
            <a:endParaRPr lang="it-IT" dirty="0"/>
          </a:p>
        </p:txBody>
      </p:sp>
    </p:spTree>
    <p:extLst>
      <p:ext uri="{BB962C8B-B14F-4D97-AF65-F5344CB8AC3E}">
        <p14:creationId xmlns:p14="http://schemas.microsoft.com/office/powerpoint/2010/main" val="2690275318"/>
      </p:ext>
    </p:extLst>
  </p:cSld>
  <p:clrMapOvr>
    <a:masterClrMapping/>
  </p:clrMapOvr>
</p:sld>
</file>

<file path=ppt/theme/theme1.xml><?xml version="1.0" encoding="utf-8"?>
<a:theme xmlns:a="http://schemas.openxmlformats.org/drawingml/2006/main" name="Tema1">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ma1" id="{26CBA7B9-647B-424A-B4DB-00377F9718D4}" vid="{D25215F3-C2FA-406A-8F88-2606268F099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12555</TotalTime>
  <Words>15125</Words>
  <Application>Microsoft Office PowerPoint</Application>
  <PresentationFormat>Presentazione su schermo (4:3)</PresentationFormat>
  <Paragraphs>1928</Paragraphs>
  <Slides>172</Slides>
  <Notes>3</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172</vt:i4>
      </vt:variant>
    </vt:vector>
  </HeadingPairs>
  <TitlesOfParts>
    <vt:vector size="181" baseType="lpstr">
      <vt:lpstr>Arial</vt:lpstr>
      <vt:lpstr>Arial</vt:lpstr>
      <vt:lpstr>Calibri</vt:lpstr>
      <vt:lpstr>Calibri Light</vt:lpstr>
      <vt:lpstr>Consolas</vt:lpstr>
      <vt:lpstr>medium-content-serif-font</vt:lpstr>
      <vt:lpstr>Menlo</vt:lpstr>
      <vt:lpstr>Open Sans</vt:lpstr>
      <vt:lpstr>Tema1</vt:lpstr>
      <vt:lpstr>CSS 3</vt:lpstr>
      <vt:lpstr>Cosa è il CSS</vt:lpstr>
      <vt:lpstr>albero del DOM</vt:lpstr>
      <vt:lpstr>albero del DOM</vt:lpstr>
      <vt:lpstr>Elementi Padri e figli</vt:lpstr>
      <vt:lpstr>Com’è fatto un CSS</vt:lpstr>
      <vt:lpstr>Proprietà singole e a sintassi abbreviata</vt:lpstr>
      <vt:lpstr>Commenti</vt:lpstr>
      <vt:lpstr>Valori e unità di misura nei CSS</vt:lpstr>
      <vt:lpstr>unità di misura</vt:lpstr>
      <vt:lpstr>Unità em vs rem </vt:lpstr>
      <vt:lpstr>Unità dp _ si utilizza nelle app e web app</vt:lpstr>
      <vt:lpstr>CSS esterni e interni</vt:lpstr>
      <vt:lpstr>@import </vt:lpstr>
      <vt:lpstr>@import</vt:lpstr>
      <vt:lpstr>Le @-rules</vt:lpstr>
      <vt:lpstr>Come dichiarare una media query</vt:lpstr>
      <vt:lpstr>CSS Interni</vt:lpstr>
      <vt:lpstr>CSS in linea</vt:lpstr>
      <vt:lpstr>Ereditarietà</vt:lpstr>
      <vt:lpstr>Peso</vt:lpstr>
      <vt:lpstr>Specificità</vt:lpstr>
      <vt:lpstr>Stili in cascata</vt:lpstr>
      <vt:lpstr>Importanza !important</vt:lpstr>
      <vt:lpstr>Selettori di Base: Selettore universale </vt:lpstr>
      <vt:lpstr>Selettori di Base: Selettori di tipo</vt:lpstr>
      <vt:lpstr>Selettori di Base: Selettori di classe</vt:lpstr>
      <vt:lpstr>Selettori di Base: Selettori di ID</vt:lpstr>
      <vt:lpstr>Selettori combinatori o di relazione</vt:lpstr>
      <vt:lpstr>Selettori discendenti</vt:lpstr>
      <vt:lpstr>Selettore di figli</vt:lpstr>
      <vt:lpstr>Selettore di fratelli adiacenti</vt:lpstr>
      <vt:lpstr>Selettore generale di fratelli</vt:lpstr>
      <vt:lpstr>esempio completo</vt:lpstr>
      <vt:lpstr>esempio completo 2</vt:lpstr>
      <vt:lpstr>Selettori di Attributo</vt:lpstr>
      <vt:lpstr>Pseudo-classi :first-child</vt:lpstr>
      <vt:lpstr>Pseudo-classi :link</vt:lpstr>
      <vt:lpstr>Pseudo-classi :visited</vt:lpstr>
      <vt:lpstr>Pseudo-classi :hover</vt:lpstr>
      <vt:lpstr>Pseudo-classi :active</vt:lpstr>
      <vt:lpstr>Pseudo-classi :lang</vt:lpstr>
      <vt:lpstr>pseudo-classi strutturali</vt:lpstr>
      <vt:lpstr>:root</vt:lpstr>
      <vt:lpstr>E:nth-child()</vt:lpstr>
      <vt:lpstr>E:nth-child() even=pari – odd=dispari</vt:lpstr>
      <vt:lpstr>E:nth-last-child()</vt:lpstr>
      <vt:lpstr>E:last-child</vt:lpstr>
      <vt:lpstr>E:empty</vt:lpstr>
      <vt:lpstr>E:not</vt:lpstr>
      <vt:lpstr>E:enabled</vt:lpstr>
      <vt:lpstr>E:disabled</vt:lpstr>
      <vt:lpstr>E:checked</vt:lpstr>
      <vt:lpstr>Pseudo-elementi</vt:lpstr>
      <vt:lpstr>::first-letter</vt:lpstr>
      <vt:lpstr>::first-line</vt:lpstr>
      <vt:lpstr>::before, ::after e il contenuto generato</vt:lpstr>
      <vt:lpstr>Box Model</vt:lpstr>
      <vt:lpstr>Box Model</vt:lpstr>
      <vt:lpstr>auto</vt:lpstr>
      <vt:lpstr>Margini verticali e orizzontali tra gli elementi</vt:lpstr>
      <vt:lpstr>La proprietà height</vt:lpstr>
      <vt:lpstr>La proprietà min-height</vt:lpstr>
      <vt:lpstr>La proprietà max-height</vt:lpstr>
      <vt:lpstr>La proprietà overflow</vt:lpstr>
      <vt:lpstr>width</vt:lpstr>
      <vt:lpstr>La proprietà min-width</vt:lpstr>
      <vt:lpstr>La proprietà max-width</vt:lpstr>
      <vt:lpstr>Nota max-width</vt:lpstr>
      <vt:lpstr>Overflow</vt:lpstr>
      <vt:lpstr>margin-top, left, right, bottom</vt:lpstr>
      <vt:lpstr>margin</vt:lpstr>
      <vt:lpstr>margin</vt:lpstr>
      <vt:lpstr>padding-top, left, right, bottom</vt:lpstr>
      <vt:lpstr>padding </vt:lpstr>
      <vt:lpstr>padding</vt:lpstr>
      <vt:lpstr>Definire lo stile di un singolo bordo</vt:lpstr>
      <vt:lpstr>Border: lato e valori</vt:lpstr>
      <vt:lpstr>Border</vt:lpstr>
      <vt:lpstr>border-color, border-width</vt:lpstr>
      <vt:lpstr>border-style</vt:lpstr>
      <vt:lpstr>Esempio border</vt:lpstr>
      <vt:lpstr>Stili per tutti e 4 i bordi</vt:lpstr>
      <vt:lpstr>Usare la proprietà border</vt:lpstr>
      <vt:lpstr>La proprietà outline</vt:lpstr>
      <vt:lpstr>Border-radius</vt:lpstr>
      <vt:lpstr>Colori</vt:lpstr>
      <vt:lpstr>Notazione esadecimale: #RRGGBB</vt:lpstr>
      <vt:lpstr>RGB</vt:lpstr>
      <vt:lpstr>Colore RGBa</vt:lpstr>
      <vt:lpstr>La proprietà color</vt:lpstr>
      <vt:lpstr>Gestione dello sfondo</vt:lpstr>
      <vt:lpstr>background-color</vt:lpstr>
      <vt:lpstr>background-image</vt:lpstr>
      <vt:lpstr>background-repeat</vt:lpstr>
      <vt:lpstr>background-attachment</vt:lpstr>
      <vt:lpstr>background-position</vt:lpstr>
      <vt:lpstr>background-size</vt:lpstr>
      <vt:lpstr>background</vt:lpstr>
      <vt:lpstr>object-fit</vt:lpstr>
      <vt:lpstr>object-position </vt:lpstr>
      <vt:lpstr>Sprite e CSS</vt:lpstr>
      <vt:lpstr>Sprite e CSS</vt:lpstr>
      <vt:lpstr>Sprite: il codice HTML</vt:lpstr>
      <vt:lpstr>La proprietà display</vt:lpstr>
      <vt:lpstr>Float</vt:lpstr>
      <vt:lpstr>clear</vt:lpstr>
      <vt:lpstr>position</vt:lpstr>
      <vt:lpstr>position: static</vt:lpstr>
      <vt:lpstr>position: relative</vt:lpstr>
      <vt:lpstr>position: absolute</vt:lpstr>
      <vt:lpstr>position: fixed</vt:lpstr>
      <vt:lpstr>Impostare la posizione: top</vt:lpstr>
      <vt:lpstr>left</vt:lpstr>
      <vt:lpstr>bottom</vt:lpstr>
      <vt:lpstr>right</vt:lpstr>
      <vt:lpstr>visibility</vt:lpstr>
      <vt:lpstr>La proprietà z-index</vt:lpstr>
      <vt:lpstr>Gestione del testo</vt:lpstr>
      <vt:lpstr>Font-family</vt:lpstr>
      <vt:lpstr>usare google font</vt:lpstr>
      <vt:lpstr>inserire un font dal ttf</vt:lpstr>
      <vt:lpstr>font-size</vt:lpstr>
      <vt:lpstr>font-size</vt:lpstr>
      <vt:lpstr>font-weight</vt:lpstr>
      <vt:lpstr>font-style</vt:lpstr>
      <vt:lpstr>line-height</vt:lpstr>
      <vt:lpstr>font</vt:lpstr>
      <vt:lpstr>text-decoration</vt:lpstr>
      <vt:lpstr>font-variant</vt:lpstr>
      <vt:lpstr>text-indent</vt:lpstr>
      <vt:lpstr>text-transform</vt:lpstr>
      <vt:lpstr>letter-spacing</vt:lpstr>
      <vt:lpstr>word-spacing</vt:lpstr>
      <vt:lpstr>@font-face</vt:lpstr>
      <vt:lpstr>Text-shadow</vt:lpstr>
      <vt:lpstr>list-style-image</vt:lpstr>
      <vt:lpstr>list-style-position</vt:lpstr>
      <vt:lpstr>Tabelle con i CSS: table-layout</vt:lpstr>
      <vt:lpstr>border-collapse</vt:lpstr>
      <vt:lpstr>empty-cells</vt:lpstr>
      <vt:lpstr>Modificare l’aspetto del cursore con i CSS</vt:lpstr>
      <vt:lpstr>Opacity</vt:lpstr>
      <vt:lpstr>Box-shadow</vt:lpstr>
      <vt:lpstr>-webkit- e -moz-</vt:lpstr>
      <vt:lpstr>Background-origin</vt:lpstr>
      <vt:lpstr>Box sizing</vt:lpstr>
      <vt:lpstr>Layout multicolonna 1</vt:lpstr>
      <vt:lpstr>column</vt:lpstr>
      <vt:lpstr>column-width e column-gap</vt:lpstr>
      <vt:lpstr>column-count</vt:lpstr>
      <vt:lpstr>column-rule</vt:lpstr>
      <vt:lpstr>column-span</vt:lpstr>
      <vt:lpstr>Flexible box layout (flexbox)</vt:lpstr>
      <vt:lpstr>Flexbox – orientamento verticale</vt:lpstr>
      <vt:lpstr>Flexbox – orientamento orizzontale</vt:lpstr>
      <vt:lpstr>Flexbox justify-content</vt:lpstr>
      <vt:lpstr>row-reverse, column-reverse</vt:lpstr>
      <vt:lpstr>align-items: allineamento verticale</vt:lpstr>
      <vt:lpstr>flex-wrap</vt:lpstr>
      <vt:lpstr>Datagrid – 3 colonne</vt:lpstr>
      <vt:lpstr>Datagrid – 2 colonne e span</vt:lpstr>
      <vt:lpstr>Datagrid – 2 colonne, 2 row  e span</vt:lpstr>
      <vt:lpstr>Grid: esempio su responsive codice &lt;=576px</vt:lpstr>
      <vt:lpstr>Grid: esempio su responsive codice &gt;576px</vt:lpstr>
      <vt:lpstr>backdrop-filter</vt:lpstr>
      <vt:lpstr>Animazioni in CSS</vt:lpstr>
      <vt:lpstr>proprietà delle animazioni</vt:lpstr>
      <vt:lpstr>animazione movimento</vt:lpstr>
      <vt:lpstr>css3 transition</vt:lpstr>
      <vt:lpstr>proprietà delle transition</vt:lpstr>
      <vt:lpstr>Riferimenti bibliografici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dc:creator>
  <cp:lastModifiedBy>Mauro Casadei</cp:lastModifiedBy>
  <cp:revision>448</cp:revision>
  <dcterms:created xsi:type="dcterms:W3CDTF">2015-12-28T12:54:34Z</dcterms:created>
  <dcterms:modified xsi:type="dcterms:W3CDTF">2022-01-09T14:15:39Z</dcterms:modified>
</cp:coreProperties>
</file>