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04" r:id="rId3"/>
    <p:sldId id="377" r:id="rId4"/>
    <p:sldId id="406" r:id="rId5"/>
    <p:sldId id="407" r:id="rId6"/>
    <p:sldId id="365" r:id="rId7"/>
    <p:sldId id="379" r:id="rId8"/>
    <p:sldId id="410" r:id="rId9"/>
    <p:sldId id="333" r:id="rId10"/>
    <p:sldId id="390" r:id="rId11"/>
    <p:sldId id="389" r:id="rId12"/>
    <p:sldId id="371" r:id="rId13"/>
    <p:sldId id="340" r:id="rId14"/>
    <p:sldId id="408" r:id="rId15"/>
    <p:sldId id="370" r:id="rId16"/>
    <p:sldId id="391" r:id="rId17"/>
    <p:sldId id="395" r:id="rId18"/>
    <p:sldId id="396" r:id="rId19"/>
    <p:sldId id="409" r:id="rId20"/>
    <p:sldId id="381" r:id="rId21"/>
    <p:sldId id="380" r:id="rId22"/>
    <p:sldId id="383" r:id="rId23"/>
    <p:sldId id="384" r:id="rId24"/>
    <p:sldId id="375" r:id="rId25"/>
    <p:sldId id="402" r:id="rId26"/>
    <p:sldId id="403" r:id="rId27"/>
    <p:sldId id="335" r:id="rId28"/>
    <p:sldId id="378" r:id="rId29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/>
    <p:restoredTop sz="89319" autoAdjust="0"/>
  </p:normalViewPr>
  <p:slideViewPr>
    <p:cSldViewPr>
      <p:cViewPr>
        <p:scale>
          <a:sx n="87" d="100"/>
          <a:sy n="87" d="100"/>
        </p:scale>
        <p:origin x="152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664" y="192"/>
      </p:cViewPr>
      <p:guideLst>
        <p:guide orient="horz" pos="3126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A92CD84-2FC9-EA43-B73B-1B902CA688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1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F586AC6-DC28-0B43-8F9D-038F07C439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236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816C0-2099-3941-9AFF-B48A8A13A45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287F1-89C8-A148-BE9B-094FA995F688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rgbClr val="FF0000"/>
                </a:solidFill>
                <a:cs typeface="+mn-cs"/>
              </a:rPr>
              <a:t>In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questa</a:t>
            </a:r>
            <a:r>
              <a:rPr lang="en-GB" dirty="0">
                <a:solidFill>
                  <a:srgbClr val="FF0000"/>
                </a:solidFill>
                <a:cs typeface="+mn-cs"/>
              </a:rPr>
              <a:t> slide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si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sintetizzano</a:t>
            </a:r>
            <a:r>
              <a:rPr lang="en-GB" dirty="0">
                <a:solidFill>
                  <a:srgbClr val="FF0000"/>
                </a:solidFill>
                <a:cs typeface="+mn-cs"/>
              </a:rPr>
              <a:t> circa 30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anni</a:t>
            </a:r>
            <a:r>
              <a:rPr lang="en-GB" dirty="0">
                <a:solidFill>
                  <a:srgbClr val="FF0000"/>
                </a:solidFill>
                <a:cs typeface="+mn-cs"/>
              </a:rPr>
              <a:t> di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storia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dell’ingegneria</a:t>
            </a:r>
            <a:r>
              <a:rPr lang="en-GB" dirty="0">
                <a:solidFill>
                  <a:srgbClr val="FF0000"/>
                </a:solidFill>
                <a:cs typeface="+mn-cs"/>
              </a:rPr>
              <a:t> del software</a:t>
            </a:r>
          </a:p>
        </p:txBody>
      </p:sp>
    </p:spTree>
    <p:extLst>
      <p:ext uri="{BB962C8B-B14F-4D97-AF65-F5344CB8AC3E}">
        <p14:creationId xmlns:p14="http://schemas.microsoft.com/office/powerpoint/2010/main" val="1609100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287F1-89C8-A148-BE9B-094FA995F688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rgbClr val="FF0000"/>
                </a:solidFill>
                <a:cs typeface="+mn-cs"/>
              </a:rPr>
              <a:t>Il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nostro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obiettivo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è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creare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degli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strumenti</a:t>
            </a:r>
            <a:r>
              <a:rPr lang="en-GB" dirty="0">
                <a:solidFill>
                  <a:srgbClr val="FF0000"/>
                </a:solidFill>
                <a:cs typeface="+mn-cs"/>
              </a:rPr>
              <a:t>, per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sviluppare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droni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intelligenti</a:t>
            </a:r>
            <a:r>
              <a:rPr lang="en-GB" dirty="0">
                <a:solidFill>
                  <a:srgbClr val="FF0000"/>
                </a:solidFill>
                <a:cs typeface="+mn-cs"/>
              </a:rPr>
              <a:t>,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che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possano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essere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usati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anche</a:t>
            </a:r>
            <a:r>
              <a:rPr lang="en-GB" dirty="0">
                <a:solidFill>
                  <a:srgbClr val="FF0000"/>
                </a:solidFill>
                <a:cs typeface="+mn-cs"/>
              </a:rPr>
              <a:t> da non </a:t>
            </a:r>
            <a:r>
              <a:rPr lang="en-GB" dirty="0" err="1">
                <a:solidFill>
                  <a:srgbClr val="FF0000"/>
                </a:solidFill>
                <a:cs typeface="+mn-cs"/>
              </a:rPr>
              <a:t>esperti</a:t>
            </a:r>
            <a:endParaRPr lang="en-GB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40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287F1-89C8-A148-BE9B-094FA995F688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49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DBD9BC-9C98-4E44-909A-E76EDFFEC70A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GB" dirty="0">
                <a:latin typeface="Verdana" charset="0"/>
                <a:cs typeface="Arial" charset="0"/>
              </a:rPr>
              <a:t>This technology is going to be relevant in several sectors because of services they can generate, improving traditional ways of doing things.</a:t>
            </a:r>
          </a:p>
        </p:txBody>
      </p:sp>
    </p:spTree>
    <p:extLst>
      <p:ext uri="{BB962C8B-B14F-4D97-AF65-F5344CB8AC3E}">
        <p14:creationId xmlns:p14="http://schemas.microsoft.com/office/powerpoint/2010/main" val="407247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287F1-89C8-A148-BE9B-094FA995F688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5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287F1-89C8-A148-BE9B-094FA995F688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4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287F1-89C8-A148-BE9B-094FA995F688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43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DBD9BC-9C98-4E44-909A-E76EDFFEC70A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GB" dirty="0">
                <a:latin typeface="Verdana" charset="0"/>
                <a:cs typeface="Arial" charset="0"/>
              </a:rPr>
              <a:t>This technology is going to be relevant in several sectors because of services they can generate, improving traditional ways of doing things.</a:t>
            </a:r>
          </a:p>
        </p:txBody>
      </p:sp>
    </p:spTree>
    <p:extLst>
      <p:ext uri="{BB962C8B-B14F-4D97-AF65-F5344CB8AC3E}">
        <p14:creationId xmlns:p14="http://schemas.microsoft.com/office/powerpoint/2010/main" val="4101473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CBD741-EC7C-4E4A-8CF9-1EF1CD55415C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endParaRPr lang="en-GB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60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CBD741-EC7C-4E4A-8CF9-1EF1CD55415C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GB" dirty="0">
                <a:latin typeface="Verdana" charset="0"/>
                <a:cs typeface="Arial" charset="0"/>
              </a:rPr>
              <a:t>The CHALLENGE</a:t>
            </a:r>
            <a:r>
              <a:rPr lang="en-GB" baseline="0" dirty="0">
                <a:latin typeface="Verdana" charset="0"/>
                <a:cs typeface="Arial" charset="0"/>
              </a:rPr>
              <a:t> is the integration process of several technologies</a:t>
            </a:r>
            <a:endParaRPr lang="en-GB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9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APPROCCIO BOTTOM-UP</a:t>
            </a:r>
          </a:p>
          <a:p>
            <a:pPr>
              <a:defRPr/>
            </a:pPr>
            <a:r>
              <a:rPr lang="it-IT" dirty="0"/>
              <a:t>Tanti anni passati a lavorare per la Commissione Europea…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816C0-2099-3941-9AFF-B48A8A13A45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0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2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46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AT" dirty="0">
                <a:latin typeface="Arial" charset="0"/>
              </a:rPr>
              <a:t>The Intel® Edison </a:t>
            </a:r>
            <a:r>
              <a:rPr lang="de-AT" dirty="0" err="1">
                <a:latin typeface="Arial" charset="0"/>
              </a:rPr>
              <a:t>module</a:t>
            </a:r>
            <a:r>
              <a:rPr lang="de-AT" dirty="0">
                <a:latin typeface="Arial" charset="0"/>
              </a:rPr>
              <a:t> </a:t>
            </a:r>
            <a:r>
              <a:rPr lang="de-AT" dirty="0" err="1">
                <a:latin typeface="Arial" charset="0"/>
              </a:rPr>
              <a:t>is</a:t>
            </a:r>
            <a:r>
              <a:rPr lang="de-AT" dirty="0">
                <a:latin typeface="Arial" charset="0"/>
              </a:rPr>
              <a:t> a </a:t>
            </a:r>
            <a:r>
              <a:rPr lang="de-AT" dirty="0" err="1">
                <a:latin typeface="Arial" charset="0"/>
              </a:rPr>
              <a:t>SoC</a:t>
            </a:r>
            <a:r>
              <a:rPr lang="de-AT" dirty="0">
                <a:latin typeface="Arial" charset="0"/>
              </a:rPr>
              <a:t> (System on Chip) </a:t>
            </a:r>
            <a:r>
              <a:rPr lang="de-AT" dirty="0" err="1">
                <a:latin typeface="Arial" charset="0"/>
              </a:rPr>
              <a:t>that</a:t>
            </a:r>
            <a:r>
              <a:rPr lang="de-AT" dirty="0">
                <a:latin typeface="Arial" charset="0"/>
              </a:rPr>
              <a:t> </a:t>
            </a:r>
            <a:r>
              <a:rPr lang="de-AT" dirty="0" err="1">
                <a:latin typeface="Arial" charset="0"/>
              </a:rPr>
              <a:t>includes</a:t>
            </a:r>
            <a:r>
              <a:rPr lang="de-AT" dirty="0">
                <a:latin typeface="Arial" charset="0"/>
              </a:rPr>
              <a:t> an Intel® Atom™ 500MHz dual-core, dual-</a:t>
            </a:r>
            <a:r>
              <a:rPr lang="de-AT" dirty="0" err="1">
                <a:latin typeface="Arial" charset="0"/>
              </a:rPr>
              <a:t>threaded</a:t>
            </a:r>
            <a:r>
              <a:rPr lang="de-AT" dirty="0">
                <a:latin typeface="Arial" charset="0"/>
              </a:rPr>
              <a:t> CPU </a:t>
            </a:r>
            <a:r>
              <a:rPr lang="de-AT" dirty="0" err="1">
                <a:latin typeface="Arial" charset="0"/>
              </a:rPr>
              <a:t>and</a:t>
            </a:r>
            <a:r>
              <a:rPr lang="de-AT" dirty="0">
                <a:latin typeface="Arial" charset="0"/>
              </a:rPr>
              <a:t> an Intel® Quark™ 100MHz </a:t>
            </a:r>
            <a:r>
              <a:rPr lang="de-AT" dirty="0" err="1">
                <a:latin typeface="Arial" charset="0"/>
              </a:rPr>
              <a:t>microcontroller</a:t>
            </a:r>
            <a:r>
              <a:rPr lang="de-AT" dirty="0">
                <a:latin typeface="Arial" charset="0"/>
              </a:rPr>
              <a:t>.</a:t>
            </a:r>
          </a:p>
          <a:p>
            <a:endParaRPr lang="de-AT" dirty="0">
              <a:latin typeface="Arial" charset="0"/>
            </a:endParaRPr>
          </a:p>
          <a:p>
            <a:endParaRPr lang="de-AT" dirty="0">
              <a:latin typeface="Arial" charset="0"/>
            </a:endParaRPr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B6C0E-326E-4A2D-8A94-145603E27007}" type="slidenum">
              <a:rPr lang="de-DE" smtClean="0">
                <a:cs typeface="Arial" charset="0"/>
              </a:rPr>
              <a:pPr/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47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287F1-89C8-A148-BE9B-094FA995F688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16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287F1-89C8-A148-BE9B-094FA995F688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86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D06617-A812-1C4F-A984-0A67542FDC1C}" type="slidenum">
              <a:rPr lang="it-IT"/>
              <a:pPr>
                <a:defRPr/>
              </a:pPr>
              <a:t>27</a:t>
            </a:fld>
            <a:endParaRPr lang="it-IT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D06617-A812-1C4F-A984-0A67542FDC1C}" type="slidenum">
              <a:rPr lang="it-IT"/>
              <a:pPr>
                <a:defRPr/>
              </a:pPr>
              <a:t>28</a:t>
            </a:fld>
            <a:endParaRPr lang="it-IT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2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CBD741-EC7C-4E4A-8CF9-1EF1CD55415C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GB" dirty="0">
                <a:latin typeface="Verdana" charset="0"/>
                <a:cs typeface="Arial" charset="0"/>
              </a:rPr>
              <a:t>Society is changing</a:t>
            </a:r>
          </a:p>
        </p:txBody>
      </p:sp>
    </p:spTree>
    <p:extLst>
      <p:ext uri="{BB962C8B-B14F-4D97-AF65-F5344CB8AC3E}">
        <p14:creationId xmlns:p14="http://schemas.microsoft.com/office/powerpoint/2010/main" val="44575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CBD741-EC7C-4E4A-8CF9-1EF1CD55415C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GB" dirty="0">
                <a:latin typeface="Verdana" charset="0"/>
                <a:cs typeface="Arial" charset="0"/>
              </a:rPr>
              <a:t>Society is changing</a:t>
            </a:r>
          </a:p>
        </p:txBody>
      </p:sp>
    </p:spTree>
    <p:extLst>
      <p:ext uri="{BB962C8B-B14F-4D97-AF65-F5344CB8AC3E}">
        <p14:creationId xmlns:p14="http://schemas.microsoft.com/office/powerpoint/2010/main" val="45945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CBD741-EC7C-4E4A-8CF9-1EF1CD55415C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GB" dirty="0" err="1">
                <a:latin typeface="Verdana" charset="0"/>
                <a:cs typeface="Arial" charset="0"/>
              </a:rPr>
              <a:t>Creare</a:t>
            </a:r>
            <a:r>
              <a:rPr lang="en-GB" dirty="0">
                <a:latin typeface="Verdana" charset="0"/>
                <a:cs typeface="Arial" charset="0"/>
              </a:rPr>
              <a:t> le </a:t>
            </a:r>
            <a:r>
              <a:rPr lang="en-GB" dirty="0" err="1">
                <a:latin typeface="Verdana" charset="0"/>
                <a:cs typeface="Arial" charset="0"/>
              </a:rPr>
              <a:t>giuste</a:t>
            </a:r>
            <a:r>
              <a:rPr lang="en-GB" dirty="0">
                <a:latin typeface="Verdana" charset="0"/>
                <a:cs typeface="Arial" charset="0"/>
              </a:rPr>
              <a:t> </a:t>
            </a:r>
            <a:r>
              <a:rPr lang="en-GB" dirty="0" err="1">
                <a:latin typeface="Verdana" charset="0"/>
                <a:cs typeface="Arial" charset="0"/>
              </a:rPr>
              <a:t>sinergie</a:t>
            </a:r>
            <a:r>
              <a:rPr lang="en-GB" dirty="0">
                <a:latin typeface="Verdana" charset="0"/>
                <a:cs typeface="Arial" charset="0"/>
              </a:rPr>
              <a:t> per </a:t>
            </a:r>
            <a:r>
              <a:rPr lang="en-GB" dirty="0" err="1">
                <a:latin typeface="Verdana" charset="0"/>
                <a:cs typeface="Arial" charset="0"/>
              </a:rPr>
              <a:t>favorire</a:t>
            </a:r>
            <a:r>
              <a:rPr lang="en-GB" dirty="0">
                <a:latin typeface="Verdana" charset="0"/>
                <a:cs typeface="Arial" charset="0"/>
              </a:rPr>
              <a:t> </a:t>
            </a:r>
            <a:r>
              <a:rPr lang="en-GB" dirty="0" err="1">
                <a:latin typeface="Verdana" charset="0"/>
                <a:cs typeface="Arial" charset="0"/>
              </a:rPr>
              <a:t>l’Innovazione</a:t>
            </a:r>
            <a:r>
              <a:rPr lang="en-GB" dirty="0">
                <a:latin typeface="Verdana" charset="0"/>
                <a:cs typeface="Arial" charset="0"/>
              </a:rPr>
              <a:t> </a:t>
            </a:r>
            <a:r>
              <a:rPr lang="en-GB" dirty="0" err="1">
                <a:latin typeface="Verdana" charset="0"/>
                <a:cs typeface="Arial" charset="0"/>
              </a:rPr>
              <a:t>Digitale</a:t>
            </a:r>
            <a:r>
              <a:rPr lang="en-GB" dirty="0">
                <a:latin typeface="Verdana" charset="0"/>
                <a:cs typeface="Arial" charset="0"/>
              </a:rPr>
              <a:t> come </a:t>
            </a:r>
            <a:r>
              <a:rPr lang="en-GB" dirty="0" err="1">
                <a:latin typeface="Verdana" charset="0"/>
                <a:cs typeface="Arial" charset="0"/>
              </a:rPr>
              <a:t>auspicato</a:t>
            </a:r>
            <a:r>
              <a:rPr lang="en-GB" dirty="0">
                <a:latin typeface="Verdana" charset="0"/>
                <a:cs typeface="Arial" charset="0"/>
              </a:rPr>
              <a:t> dal PNSD del MIUR e da Europa2020.</a:t>
            </a:r>
          </a:p>
        </p:txBody>
      </p:sp>
    </p:spTree>
    <p:extLst>
      <p:ext uri="{BB962C8B-B14F-4D97-AF65-F5344CB8AC3E}">
        <p14:creationId xmlns:p14="http://schemas.microsoft.com/office/powerpoint/2010/main" val="125641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DBD9BC-9C98-4E44-909A-E76EDFFEC70A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endParaRPr lang="en-GB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1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CBD741-EC7C-4E4A-8CF9-1EF1CD55415C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GB" dirty="0">
                <a:latin typeface="Verdana" charset="0"/>
                <a:cs typeface="Arial" charset="0"/>
              </a:rPr>
              <a:t>Autonomous systems include Self-Adaptive systems. The </a:t>
            </a:r>
            <a:r>
              <a:rPr lang="en-GB" dirty="0" err="1">
                <a:latin typeface="Verdana" charset="0"/>
                <a:cs typeface="Arial" charset="0"/>
              </a:rPr>
              <a:t>latters</a:t>
            </a:r>
            <a:r>
              <a:rPr lang="en-GB" dirty="0">
                <a:latin typeface="Verdana" charset="0"/>
                <a:cs typeface="Arial" charset="0"/>
              </a:rPr>
              <a:t> are the most complex ones.</a:t>
            </a:r>
          </a:p>
        </p:txBody>
      </p:sp>
    </p:spTree>
    <p:extLst>
      <p:ext uri="{BB962C8B-B14F-4D97-AF65-F5344CB8AC3E}">
        <p14:creationId xmlns:p14="http://schemas.microsoft.com/office/powerpoint/2010/main" val="20533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DBD9BC-9C98-4E44-909A-E76EDFFEC70A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GB" dirty="0">
                <a:latin typeface="Verdana" charset="0"/>
                <a:cs typeface="Arial" charset="0"/>
              </a:rPr>
              <a:t>This technology is going to be relevant in several sectors because of services they can generate, improving traditional ways of doing things.</a:t>
            </a:r>
          </a:p>
        </p:txBody>
      </p:sp>
    </p:spTree>
    <p:extLst>
      <p:ext uri="{BB962C8B-B14F-4D97-AF65-F5344CB8AC3E}">
        <p14:creationId xmlns:p14="http://schemas.microsoft.com/office/powerpoint/2010/main" val="69469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CBD741-EC7C-4E4A-8CF9-1EF1CD55415C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GB" dirty="0">
                <a:latin typeface="Verdana" charset="0"/>
                <a:cs typeface="Arial" charset="0"/>
              </a:rPr>
              <a:t>Autonomous systems include Self-Adaptive systems. The </a:t>
            </a:r>
            <a:r>
              <a:rPr lang="en-GB" dirty="0" err="1">
                <a:latin typeface="Verdana" charset="0"/>
                <a:cs typeface="Arial" charset="0"/>
              </a:rPr>
              <a:t>latters</a:t>
            </a:r>
            <a:r>
              <a:rPr lang="en-GB" dirty="0">
                <a:latin typeface="Verdana" charset="0"/>
                <a:cs typeface="Arial" charset="0"/>
              </a:rPr>
              <a:t> are the most complex ones.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187" indent="0" algn="ctr">
              <a:buNone/>
              <a:defRPr/>
            </a:lvl2pPr>
            <a:lvl3pPr marL="914372" indent="0" algn="ctr">
              <a:buNone/>
              <a:defRPr/>
            </a:lvl3pPr>
            <a:lvl4pPr marL="1371558" indent="0" algn="ctr">
              <a:buNone/>
              <a:defRPr/>
            </a:lvl4pPr>
            <a:lvl5pPr marL="1828743" indent="0" algn="ctr">
              <a:buNone/>
              <a:defRPr/>
            </a:lvl5pPr>
            <a:lvl6pPr marL="2285930" indent="0" algn="ctr">
              <a:buNone/>
              <a:defRPr/>
            </a:lvl6pPr>
            <a:lvl7pPr marL="2743115" indent="0" algn="ctr">
              <a:buNone/>
              <a:defRPr/>
            </a:lvl7pPr>
            <a:lvl8pPr marL="3200302" indent="0" algn="ctr">
              <a:buNone/>
              <a:defRPr/>
            </a:lvl8pPr>
            <a:lvl9pPr marL="3657487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FEEF8-866D-9046-8DFE-2B0846A316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3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424D-A9A7-5949-9D63-065C5EB4F7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1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9E89D-C8E3-E043-B24C-B16A59963E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5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64019-6C4B-BC43-9DC4-899CE14BB2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187" indent="0">
              <a:buNone/>
              <a:defRPr sz="1800"/>
            </a:lvl2pPr>
            <a:lvl3pPr marL="914372" indent="0">
              <a:buNone/>
              <a:defRPr sz="1600"/>
            </a:lvl3pPr>
            <a:lvl4pPr marL="1371558" indent="0">
              <a:buNone/>
              <a:defRPr sz="1400"/>
            </a:lvl4pPr>
            <a:lvl5pPr marL="1828743" indent="0">
              <a:buNone/>
              <a:defRPr sz="1400"/>
            </a:lvl5pPr>
            <a:lvl6pPr marL="2285930" indent="0">
              <a:buNone/>
              <a:defRPr sz="1400"/>
            </a:lvl6pPr>
            <a:lvl7pPr marL="2743115" indent="0">
              <a:buNone/>
              <a:defRPr sz="1400"/>
            </a:lvl7pPr>
            <a:lvl8pPr marL="3200302" indent="0">
              <a:buNone/>
              <a:defRPr sz="1400"/>
            </a:lvl8pPr>
            <a:lvl9pPr marL="3657487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73822-D7E0-BA43-8EA3-F1F918B8E2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9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CAFEA-4766-FC46-B229-CA8659D566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2" indent="0">
              <a:buNone/>
              <a:defRPr sz="1800" b="1"/>
            </a:lvl3pPr>
            <a:lvl4pPr marL="1371558" indent="0">
              <a:buNone/>
              <a:defRPr sz="1600" b="1"/>
            </a:lvl4pPr>
            <a:lvl5pPr marL="1828743" indent="0">
              <a:buNone/>
              <a:defRPr sz="1600" b="1"/>
            </a:lvl5pPr>
            <a:lvl6pPr marL="2285930" indent="0">
              <a:buNone/>
              <a:defRPr sz="1600" b="1"/>
            </a:lvl6pPr>
            <a:lvl7pPr marL="2743115" indent="0">
              <a:buNone/>
              <a:defRPr sz="1600" b="1"/>
            </a:lvl7pPr>
            <a:lvl8pPr marL="3200302" indent="0">
              <a:buNone/>
              <a:defRPr sz="1600" b="1"/>
            </a:lvl8pPr>
            <a:lvl9pPr marL="3657487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2" indent="0">
              <a:buNone/>
              <a:defRPr sz="1800" b="1"/>
            </a:lvl3pPr>
            <a:lvl4pPr marL="1371558" indent="0">
              <a:buNone/>
              <a:defRPr sz="1600" b="1"/>
            </a:lvl4pPr>
            <a:lvl5pPr marL="1828743" indent="0">
              <a:buNone/>
              <a:defRPr sz="1600" b="1"/>
            </a:lvl5pPr>
            <a:lvl6pPr marL="2285930" indent="0">
              <a:buNone/>
              <a:defRPr sz="1600" b="1"/>
            </a:lvl6pPr>
            <a:lvl7pPr marL="2743115" indent="0">
              <a:buNone/>
              <a:defRPr sz="1600" b="1"/>
            </a:lvl7pPr>
            <a:lvl8pPr marL="3200302" indent="0">
              <a:buNone/>
              <a:defRPr sz="1600" b="1"/>
            </a:lvl8pPr>
            <a:lvl9pPr marL="3657487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8E02-7071-9640-9530-6015704560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5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141C2-652F-7541-8405-FB79DFD625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1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61771-E3FC-CD47-B1EF-350FD2837D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7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1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2" indent="0">
              <a:buNone/>
              <a:defRPr sz="1000"/>
            </a:lvl3pPr>
            <a:lvl4pPr marL="1371558" indent="0">
              <a:buNone/>
              <a:defRPr sz="900"/>
            </a:lvl4pPr>
            <a:lvl5pPr marL="1828743" indent="0">
              <a:buNone/>
              <a:defRPr sz="900"/>
            </a:lvl5pPr>
            <a:lvl6pPr marL="2285930" indent="0">
              <a:buNone/>
              <a:defRPr sz="900"/>
            </a:lvl6pPr>
            <a:lvl7pPr marL="2743115" indent="0">
              <a:buNone/>
              <a:defRPr sz="900"/>
            </a:lvl7pPr>
            <a:lvl8pPr marL="3200302" indent="0">
              <a:buNone/>
              <a:defRPr sz="900"/>
            </a:lvl8pPr>
            <a:lvl9pPr marL="3657487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1AE02-C267-6346-B4A5-2B339D3511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9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2" indent="0">
              <a:buNone/>
              <a:defRPr sz="2400"/>
            </a:lvl3pPr>
            <a:lvl4pPr marL="1371558" indent="0">
              <a:buNone/>
              <a:defRPr sz="2000"/>
            </a:lvl4pPr>
            <a:lvl5pPr marL="1828743" indent="0">
              <a:buNone/>
              <a:defRPr sz="2000"/>
            </a:lvl5pPr>
            <a:lvl6pPr marL="2285930" indent="0">
              <a:buNone/>
              <a:defRPr sz="2000"/>
            </a:lvl6pPr>
            <a:lvl7pPr marL="2743115" indent="0">
              <a:buNone/>
              <a:defRPr sz="2000"/>
            </a:lvl7pPr>
            <a:lvl8pPr marL="3200302" indent="0">
              <a:buNone/>
              <a:defRPr sz="2000"/>
            </a:lvl8pPr>
            <a:lvl9pPr marL="3657487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2" indent="0">
              <a:buNone/>
              <a:defRPr sz="1000"/>
            </a:lvl3pPr>
            <a:lvl4pPr marL="1371558" indent="0">
              <a:buNone/>
              <a:defRPr sz="900"/>
            </a:lvl4pPr>
            <a:lvl5pPr marL="1828743" indent="0">
              <a:buNone/>
              <a:defRPr sz="900"/>
            </a:lvl5pPr>
            <a:lvl6pPr marL="2285930" indent="0">
              <a:buNone/>
              <a:defRPr sz="900"/>
            </a:lvl6pPr>
            <a:lvl7pPr marL="2743115" indent="0">
              <a:buNone/>
              <a:defRPr sz="900"/>
            </a:lvl7pPr>
            <a:lvl8pPr marL="3200302" indent="0">
              <a:buNone/>
              <a:defRPr sz="900"/>
            </a:lvl8pPr>
            <a:lvl9pPr marL="3657487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92EC6-5437-B345-BADB-450BD509E0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73A9C1D-DA21-B247-8C41-A3A3C8AD5F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Immagine 2" descr="droni-c.png">
            <a:extLst>
              <a:ext uri="{FF2B5EF4-FFF2-40B4-BE49-F238E27FC236}">
                <a16:creationId xmlns:a16="http://schemas.microsoft.com/office/drawing/2014/main" id="{FBACCBE8-4A1B-D24A-A943-F825CA199AD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" y="1"/>
            <a:ext cx="2034256" cy="180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6" descr="droni-b.png">
            <a:extLst>
              <a:ext uri="{FF2B5EF4-FFF2-40B4-BE49-F238E27FC236}">
                <a16:creationId xmlns:a16="http://schemas.microsoft.com/office/drawing/2014/main" id="{A4687D68-4452-EB4D-A351-C53EA259F74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90" y="15875"/>
            <a:ext cx="2843212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509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8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7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55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74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89" indent="-342889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27" indent="-285742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64" indent="-22859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50" indent="-22859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37" indent="-22859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23" indent="-22859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09" indent="-22859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895" indent="-22859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080" indent="-22859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8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5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2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pens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actoron.com/docs/releases/jadex-3.0.69/jadex-mkdocs/android/android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asa.europa.eu/document-library/notices-of-proposed-amendme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tp-technology.it/scuola/drone-ki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.panorama.it/news-video/sophia-primo-robot-con-cittadinanz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5765" y="1988842"/>
            <a:ext cx="8416925" cy="173831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5000"/>
              </a:lnSpc>
            </a:pPr>
            <a:r>
              <a:rPr lang="it-IT" sz="36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MARCHE DRONE WEEK 2018</a:t>
            </a:r>
            <a:br>
              <a:rPr lang="it-IT" sz="36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</a:br>
            <a:r>
              <a:rPr lang="it-IT" sz="18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patrocinio del Consiglio regionale</a:t>
            </a:r>
            <a:endParaRPr lang="it-IT" sz="3600" b="1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1663" y="3519010"/>
            <a:ext cx="5410200" cy="10795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000" b="1" dirty="0">
                <a:latin typeface="Arial" charset="0"/>
                <a:ea typeface="ＭＳ Ｐゴシック" charset="0"/>
              </a:rPr>
              <a:t>Prof. Ing. Loris Penserini</a:t>
            </a:r>
          </a:p>
          <a:p>
            <a:pPr eaLnBrk="1" hangingPunct="1">
              <a:lnSpc>
                <a:spcPct val="80000"/>
              </a:lnSpc>
            </a:pPr>
            <a:r>
              <a:rPr lang="en-GB" sz="1600" dirty="0">
                <a:latin typeface="Arial" charset="0"/>
                <a:ea typeface="ＭＳ Ｐゴシック" charset="0"/>
              </a:rPr>
              <a:t>CTIO, TTP Technology</a:t>
            </a:r>
          </a:p>
          <a:p>
            <a:pPr eaLnBrk="1" hangingPunct="1">
              <a:lnSpc>
                <a:spcPct val="80000"/>
              </a:lnSpc>
            </a:pPr>
            <a:r>
              <a:rPr lang="en-GB" sz="1600" dirty="0">
                <a:latin typeface="Arial" charset="0"/>
                <a:ea typeface="ＭＳ Ｐゴシック" charset="0"/>
                <a:hlinkClick r:id="rId3"/>
              </a:rPr>
              <a:t>elpense@gmail.com</a:t>
            </a:r>
            <a:r>
              <a:rPr lang="en-GB" sz="16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66556" y="4862770"/>
            <a:ext cx="801089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1600" i="1" u="sng" dirty="0" err="1">
                <a:latin typeface="Times New Roman" charset="0"/>
                <a:cs typeface="Arial" charset="0"/>
              </a:rPr>
              <a:t>Iniziativa</a:t>
            </a:r>
            <a:r>
              <a:rPr lang="en-GB" sz="1600" i="1" u="sng" dirty="0">
                <a:latin typeface="Times New Roman" charset="0"/>
                <a:cs typeface="Arial" charset="0"/>
              </a:rPr>
              <a:t> </a:t>
            </a:r>
            <a:r>
              <a:rPr lang="en-GB" sz="1600" i="1" u="sng" dirty="0" err="1">
                <a:latin typeface="Times New Roman" charset="0"/>
                <a:cs typeface="Arial" charset="0"/>
              </a:rPr>
              <a:t>realizzata</a:t>
            </a:r>
            <a:r>
              <a:rPr lang="en-GB" sz="1600" i="1" u="sng" dirty="0">
                <a:latin typeface="Times New Roman" charset="0"/>
                <a:cs typeface="Arial" charset="0"/>
              </a:rPr>
              <a:t> in </a:t>
            </a:r>
            <a:r>
              <a:rPr lang="en-GB" sz="1600" i="1" u="sng" dirty="0" err="1">
                <a:latin typeface="Times New Roman" charset="0"/>
                <a:cs typeface="Arial" charset="0"/>
              </a:rPr>
              <a:t>collaborazione</a:t>
            </a:r>
            <a:r>
              <a:rPr lang="en-GB" sz="1600" i="1" u="sng" dirty="0">
                <a:latin typeface="Times New Roman" charset="0"/>
                <a:cs typeface="Arial" charset="0"/>
              </a:rPr>
              <a:t> con</a:t>
            </a:r>
            <a:r>
              <a:rPr lang="it-IT" sz="1600" dirty="0">
                <a:latin typeface="Times New Roman" charset="0"/>
                <a:cs typeface="Arial" charset="0"/>
              </a:rPr>
              <a:t>:</a:t>
            </a:r>
          </a:p>
          <a:p>
            <a:pPr algn="ctr">
              <a:spcBef>
                <a:spcPct val="50000"/>
              </a:spcBef>
              <a:defRPr/>
            </a:pPr>
            <a:r>
              <a:rPr lang="it-IT" sz="1600" dirty="0">
                <a:latin typeface="Times New Roman" charset="0"/>
                <a:cs typeface="Arial" charset="0"/>
              </a:rPr>
              <a:t>Prof. E. Tonucci </a:t>
            </a:r>
            <a:r>
              <a:rPr lang="it-IT" sz="1600" b="1" dirty="0">
                <a:latin typeface="Times New Roman" charset="0"/>
                <a:cs typeface="Arial" charset="0"/>
              </a:rPr>
              <a:t>– TTP Technology, ITALY</a:t>
            </a:r>
            <a:endParaRPr lang="it-IT" b="1" dirty="0">
              <a:latin typeface="Times New Roman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it-IT" sz="1600" dirty="0">
                <a:latin typeface="Times New Roman" charset="0"/>
                <a:cs typeface="Arial" charset="0"/>
              </a:rPr>
              <a:t>Prof. G. Ippoliti – </a:t>
            </a:r>
            <a:r>
              <a:rPr lang="it-IT" sz="1600" b="1" dirty="0">
                <a:latin typeface="Times New Roman" charset="0"/>
                <a:cs typeface="Arial" charset="0"/>
              </a:rPr>
              <a:t>DII dell’Università Politecnica delle Marche</a:t>
            </a:r>
          </a:p>
          <a:p>
            <a:pPr algn="ctr">
              <a:spcBef>
                <a:spcPct val="50000"/>
              </a:spcBef>
              <a:defRPr/>
            </a:pPr>
            <a:r>
              <a:rPr lang="it-IT" sz="1600" dirty="0">
                <a:latin typeface="Times New Roman" charset="0"/>
                <a:cs typeface="Arial" charset="0"/>
              </a:rPr>
              <a:t>Dott. David </a:t>
            </a:r>
            <a:r>
              <a:rPr lang="it-IT" sz="1600" dirty="0" err="1">
                <a:latin typeface="Times New Roman" charset="0"/>
                <a:cs typeface="Arial" charset="0"/>
              </a:rPr>
              <a:t>Francescangeli</a:t>
            </a:r>
            <a:r>
              <a:rPr lang="it-IT" sz="1600" dirty="0">
                <a:latin typeface="Times New Roman" charset="0"/>
                <a:cs typeface="Arial" charset="0"/>
              </a:rPr>
              <a:t> – </a:t>
            </a:r>
            <a:r>
              <a:rPr lang="it-IT" sz="1600" b="1" dirty="0">
                <a:latin typeface="Times New Roman" charset="0"/>
                <a:cs typeface="Arial" charset="0"/>
              </a:rPr>
              <a:t>Centro Universitario Sportivo di Ancona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66F2B-A333-4245-A1AF-2BFE79750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71" y="3526599"/>
            <a:ext cx="1068705" cy="10731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862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GB" sz="40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31541" y="1133747"/>
            <a:ext cx="8281988" cy="63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89" indent="-342889" algn="just">
              <a:spcBef>
                <a:spcPct val="20000"/>
              </a:spcBef>
              <a:defRPr/>
            </a:pPr>
            <a:r>
              <a:rPr lang="en-GB" sz="2800" b="1" dirty="0">
                <a:cs typeface="+mn-cs"/>
              </a:rPr>
              <a:t>Abstraction Levels in Software Engineering:</a:t>
            </a:r>
          </a:p>
        </p:txBody>
      </p:sp>
      <p:pic>
        <p:nvPicPr>
          <p:cNvPr id="2" name="Immagine 1" descr="img-3D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2" y="2424437"/>
            <a:ext cx="2316003" cy="3474005"/>
          </a:xfrm>
          <a:prstGeom prst="rect">
            <a:avLst/>
          </a:prstGeom>
        </p:spPr>
      </p:pic>
      <p:pic>
        <p:nvPicPr>
          <p:cNvPr id="3" name="Immagine 2" descr="uml-env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2424438"/>
            <a:ext cx="2946799" cy="3132215"/>
          </a:xfrm>
          <a:prstGeom prst="rect">
            <a:avLst/>
          </a:prstGeom>
        </p:spPr>
      </p:pic>
      <p:pic>
        <p:nvPicPr>
          <p:cNvPr id="4" name="Immagine 3" descr="AUML-query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1" y="2469442"/>
            <a:ext cx="2241860" cy="4064905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1" y="1763818"/>
            <a:ext cx="25652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Flow-Chart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(Structured </a:t>
            </a:r>
            <a:r>
              <a:rPr lang="en-GB" sz="1600" b="1" dirty="0" err="1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1831" y="1763818"/>
            <a:ext cx="306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UML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(Object Oriented </a:t>
            </a:r>
            <a:r>
              <a:rPr lang="en-GB" sz="1600" b="1" dirty="0" err="1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19802" y="1763818"/>
            <a:ext cx="2989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Agent-UML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(Agent Oriented </a:t>
            </a:r>
            <a:r>
              <a:rPr lang="en-GB" sz="1600" b="1" dirty="0" err="1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16102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90838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863715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</a:rPr>
              <a:t>SE Programming tools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31541" y="2348881"/>
            <a:ext cx="8281988" cy="351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89" indent="-342889" algn="just">
              <a:spcBef>
                <a:spcPct val="20000"/>
              </a:spcBef>
              <a:defRPr/>
            </a:pPr>
            <a:r>
              <a:rPr lang="en-GB" sz="2400" b="1" dirty="0">
                <a:cs typeface="+mn-cs"/>
              </a:rPr>
              <a:t>Software Development tools that abstract from the </a:t>
            </a:r>
            <a:r>
              <a:rPr lang="en-GB" sz="2400" b="1" dirty="0"/>
              <a:t>complexity of the </a:t>
            </a:r>
            <a:r>
              <a:rPr lang="en-GB" sz="2400" b="1" dirty="0">
                <a:cs typeface="+mn-cs"/>
              </a:rPr>
              <a:t>programming language paradigms by using Software Engineering modelling languages:</a:t>
            </a:r>
          </a:p>
          <a:p>
            <a:pPr marL="457187" indent="-457187" algn="just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400" b="1" dirty="0">
                <a:solidFill>
                  <a:srgbClr val="0000FF"/>
                </a:solidFill>
                <a:cs typeface="+mn-cs"/>
              </a:rPr>
              <a:t>Flow-Chart</a:t>
            </a:r>
            <a:r>
              <a:rPr lang="en-GB" sz="2400" dirty="0">
                <a:cs typeface="+mn-cs"/>
              </a:rPr>
              <a:t> </a:t>
            </a:r>
            <a:r>
              <a:rPr lang="en-GB" sz="2400" dirty="0">
                <a:cs typeface="+mn-cs"/>
                <a:sym typeface="Wingdings"/>
              </a:rPr>
              <a:t> </a:t>
            </a:r>
            <a:r>
              <a:rPr lang="en-GB" sz="2400" dirty="0" err="1">
                <a:cs typeface="+mn-cs"/>
                <a:sym typeface="Wingdings"/>
              </a:rPr>
              <a:t>AlgoBuild</a:t>
            </a:r>
            <a:r>
              <a:rPr lang="en-GB" sz="2400" dirty="0">
                <a:cs typeface="+mn-cs"/>
                <a:sym typeface="Wingdings"/>
              </a:rPr>
              <a:t> </a:t>
            </a:r>
            <a:r>
              <a:rPr lang="en-GB" sz="2400" dirty="0">
                <a:sym typeface="Wingdings"/>
              </a:rPr>
              <a:t>–</a:t>
            </a:r>
            <a:r>
              <a:rPr lang="en-GB" sz="2400" dirty="0">
                <a:cs typeface="+mn-cs"/>
                <a:sym typeface="Wingdings"/>
              </a:rPr>
              <a:t> an educational software built to study programming and algorithms</a:t>
            </a:r>
          </a:p>
          <a:p>
            <a:pPr marL="457187" indent="-457187" algn="just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400" b="1" dirty="0">
                <a:solidFill>
                  <a:srgbClr val="0000FF"/>
                </a:solidFill>
                <a:cs typeface="+mn-cs"/>
                <a:sym typeface="Wingdings"/>
              </a:rPr>
              <a:t>UML</a:t>
            </a:r>
            <a:r>
              <a:rPr lang="en-GB" sz="2400" dirty="0">
                <a:cs typeface="+mn-cs"/>
                <a:sym typeface="Wingdings"/>
              </a:rPr>
              <a:t>  </a:t>
            </a:r>
            <a:r>
              <a:rPr lang="en-GB" sz="2400" dirty="0" err="1">
                <a:cs typeface="+mn-cs"/>
                <a:sym typeface="Wingdings"/>
              </a:rPr>
              <a:t>BlueJ</a:t>
            </a:r>
            <a:r>
              <a:rPr lang="en-GB" sz="2400" dirty="0">
                <a:cs typeface="+mn-cs"/>
                <a:sym typeface="Wingdings"/>
              </a:rPr>
              <a:t> – Interactive Java Environment</a:t>
            </a:r>
          </a:p>
          <a:p>
            <a:pPr marL="457187" indent="-457187" algn="just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400" b="1" dirty="0">
                <a:solidFill>
                  <a:srgbClr val="0000FF"/>
                </a:solidFill>
                <a:cs typeface="+mn-cs"/>
                <a:sym typeface="Wingdings"/>
              </a:rPr>
              <a:t>AOSE</a:t>
            </a:r>
            <a:r>
              <a:rPr lang="en-GB" sz="2400" dirty="0">
                <a:solidFill>
                  <a:srgbClr val="0000FF"/>
                </a:solidFill>
                <a:cs typeface="+mn-cs"/>
                <a:sym typeface="Wingdings"/>
              </a:rPr>
              <a:t> </a:t>
            </a:r>
            <a:r>
              <a:rPr lang="en-GB" sz="2400" dirty="0">
                <a:cs typeface="+mn-cs"/>
                <a:sym typeface="Wingdings"/>
              </a:rPr>
              <a:t> Taom4AS </a:t>
            </a:r>
            <a:r>
              <a:rPr lang="en-GB" sz="2400" dirty="0">
                <a:sym typeface="Wingdings"/>
              </a:rPr>
              <a:t>– Combines Goal Oriented and Agent Oriented methodologies</a:t>
            </a:r>
            <a:endParaRPr lang="en-GB" sz="2400" dirty="0">
              <a:cs typeface="+mn-cs"/>
            </a:endParaRP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458669"/>
            <a:ext cx="7772400" cy="117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Software Agents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31541" y="1702118"/>
            <a:ext cx="8281988" cy="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89" indent="-342889" algn="just">
              <a:spcBef>
                <a:spcPct val="20000"/>
              </a:spcBef>
              <a:defRPr/>
            </a:pPr>
            <a:r>
              <a:rPr lang="en-GB" dirty="0">
                <a:cs typeface="+mn-cs"/>
              </a:rPr>
              <a:t>Agent-technology has been applied in many scenarios, the most popular agents can be grouped as follows: 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7" y="2623050"/>
            <a:ext cx="6721515" cy="34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0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  <a:endParaRPr lang="en-GB" dirty="0"/>
          </a:p>
        </p:txBody>
      </p:sp>
      <p:sp>
        <p:nvSpPr>
          <p:cNvPr id="9" name="Rettangolo arrotondato 8"/>
          <p:cNvSpPr/>
          <p:nvPr/>
        </p:nvSpPr>
        <p:spPr>
          <a:xfrm>
            <a:off x="2006718" y="3969061"/>
            <a:ext cx="5940659" cy="2610291"/>
          </a:xfrm>
          <a:prstGeom prst="roundRect">
            <a:avLst/>
          </a:prstGeom>
          <a:solidFill>
            <a:srgbClr val="FFFF00"/>
          </a:solidFill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41" y="1988840"/>
            <a:ext cx="8577445" cy="193521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b="1" dirty="0">
                <a:solidFill>
                  <a:srgbClr val="3366FF"/>
                </a:solidFill>
              </a:rPr>
              <a:t>Agent Oriented Software Engineering </a:t>
            </a:r>
            <a:r>
              <a:rPr lang="en-GB" sz="2000" dirty="0"/>
              <a:t>(</a:t>
            </a:r>
            <a:r>
              <a:rPr lang="en-GB" sz="2000" dirty="0" err="1"/>
              <a:t>MaSE</a:t>
            </a:r>
            <a:r>
              <a:rPr lang="en-GB" sz="2000" dirty="0"/>
              <a:t>, GAIA, Tropos4AS,...)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1600" dirty="0"/>
              <a:t>[</a:t>
            </a:r>
            <a:r>
              <a:rPr lang="da-DK" sz="1600" dirty="0" err="1"/>
              <a:t>DeLoach</a:t>
            </a:r>
            <a:r>
              <a:rPr lang="da-DK" sz="1600" dirty="0"/>
              <a:t> et al., 2001][Henderson-Sellers and </a:t>
            </a:r>
            <a:r>
              <a:rPr lang="da-DK" sz="1600" dirty="0" err="1"/>
              <a:t>Giorgini</a:t>
            </a:r>
            <a:r>
              <a:rPr lang="da-DK" sz="1600" dirty="0"/>
              <a:t>, 2005] [</a:t>
            </a:r>
            <a:r>
              <a:rPr lang="da-DK" sz="1600" dirty="0" err="1"/>
              <a:t>Penserini</a:t>
            </a:r>
            <a:r>
              <a:rPr lang="da-DK" sz="1600" dirty="0"/>
              <a:t> et al., 2007a] …</a:t>
            </a:r>
          </a:p>
          <a:p>
            <a:pPr marL="0" indent="0">
              <a:lnSpc>
                <a:spcPct val="90000"/>
              </a:lnSpc>
              <a:buNone/>
            </a:pPr>
            <a:endParaRPr lang="en-GB" sz="800" dirty="0"/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>
                <a:solidFill>
                  <a:srgbClr val="3366FF"/>
                </a:solidFill>
              </a:rPr>
              <a:t>Agent </a:t>
            </a:r>
            <a:r>
              <a:rPr lang="it-IT" sz="2000" b="1" dirty="0" err="1">
                <a:solidFill>
                  <a:srgbClr val="3366FF"/>
                </a:solidFill>
              </a:rPr>
              <a:t>Oriented</a:t>
            </a:r>
            <a:r>
              <a:rPr lang="it-IT" sz="2000" b="1" dirty="0">
                <a:solidFill>
                  <a:srgbClr val="3366FF"/>
                </a:solidFill>
              </a:rPr>
              <a:t> Programming </a:t>
            </a:r>
            <a:r>
              <a:rPr lang="it-IT" sz="2000" dirty="0"/>
              <a:t>(JACK, 3APL, JADEX, …)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600" dirty="0"/>
              <a:t>[</a:t>
            </a:r>
            <a:r>
              <a:rPr lang="fr-FR" sz="1600" dirty="0" err="1"/>
              <a:t>Busetta</a:t>
            </a:r>
            <a:r>
              <a:rPr lang="fr-FR" sz="1600" dirty="0"/>
              <a:t> et al., 2000][</a:t>
            </a:r>
            <a:r>
              <a:rPr lang="fr-FR" sz="1600" dirty="0" err="1"/>
              <a:t>Dastani</a:t>
            </a:r>
            <a:r>
              <a:rPr lang="fr-FR" sz="1600" dirty="0"/>
              <a:t> et al., 2005]</a:t>
            </a:r>
            <a:r>
              <a:rPr lang="de-DE" sz="1600" dirty="0"/>
              <a:t>[</a:t>
            </a:r>
            <a:r>
              <a:rPr lang="de-DE" sz="1600" dirty="0" err="1"/>
              <a:t>Pokahr</a:t>
            </a:r>
            <a:r>
              <a:rPr lang="de-DE" sz="1600" dirty="0"/>
              <a:t> et al., 2005] </a:t>
            </a:r>
          </a:p>
          <a:p>
            <a:pPr marL="0" indent="0">
              <a:lnSpc>
                <a:spcPct val="90000"/>
              </a:lnSpc>
              <a:buNone/>
            </a:pPr>
            <a:endParaRPr lang="de-DE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b="1" dirty="0">
                <a:solidFill>
                  <a:srgbClr val="3366FF"/>
                </a:solidFill>
              </a:rPr>
              <a:t>BDI Agent Architecture: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85800" y="45867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Architecture of a </a:t>
            </a:r>
          </a:p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“Smart” Agent</a:t>
            </a:r>
          </a:p>
        </p:txBody>
      </p:sp>
      <p:sp>
        <p:nvSpPr>
          <p:cNvPr id="4" name="Ovale 3"/>
          <p:cNvSpPr/>
          <p:nvPr/>
        </p:nvSpPr>
        <p:spPr>
          <a:xfrm>
            <a:off x="3581890" y="4644137"/>
            <a:ext cx="1350151" cy="1035115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Agent</a:t>
            </a:r>
          </a:p>
          <a:p>
            <a:pPr algn="ctr"/>
            <a:r>
              <a:rPr lang="it-IT" b="1" dirty="0" err="1">
                <a:solidFill>
                  <a:schemeClr val="tx1"/>
                </a:solidFill>
              </a:rPr>
              <a:t>Kernel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916706" y="4239092"/>
            <a:ext cx="990111" cy="4050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1" name="Rettangolo 40"/>
          <p:cNvSpPr/>
          <p:nvPr/>
        </p:nvSpPr>
        <p:spPr>
          <a:xfrm>
            <a:off x="1916706" y="4914167"/>
            <a:ext cx="1170131" cy="54006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Commu-nication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Cilindro 7"/>
          <p:cNvSpPr/>
          <p:nvPr/>
        </p:nvSpPr>
        <p:spPr>
          <a:xfrm>
            <a:off x="5337087" y="4059071"/>
            <a:ext cx="1485165" cy="900100"/>
          </a:xfrm>
          <a:prstGeom prst="can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43" name="Cilindro 42"/>
          <p:cNvSpPr/>
          <p:nvPr/>
        </p:nvSpPr>
        <p:spPr>
          <a:xfrm>
            <a:off x="5292081" y="5544235"/>
            <a:ext cx="1485165" cy="900100"/>
          </a:xfrm>
          <a:prstGeom prst="can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Capabilities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916706" y="5724256"/>
            <a:ext cx="990111" cy="45005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5" name="Cilindro 44"/>
          <p:cNvSpPr/>
          <p:nvPr/>
        </p:nvSpPr>
        <p:spPr>
          <a:xfrm>
            <a:off x="6327197" y="4779151"/>
            <a:ext cx="1485165" cy="900100"/>
          </a:xfrm>
          <a:prstGeom prst="can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Goals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0" name="Freccia destra 9"/>
          <p:cNvSpPr/>
          <p:nvPr/>
        </p:nvSpPr>
        <p:spPr>
          <a:xfrm>
            <a:off x="1286638" y="4329102"/>
            <a:ext cx="585065" cy="225025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bidirezionale orizzontale 10"/>
          <p:cNvSpPr/>
          <p:nvPr/>
        </p:nvSpPr>
        <p:spPr>
          <a:xfrm>
            <a:off x="1241631" y="5859273"/>
            <a:ext cx="630071" cy="225025"/>
          </a:xfrm>
          <a:prstGeom prst="left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bidirezionale orizzontale 51"/>
          <p:cNvSpPr/>
          <p:nvPr/>
        </p:nvSpPr>
        <p:spPr>
          <a:xfrm>
            <a:off x="1241631" y="5094187"/>
            <a:ext cx="630071" cy="225025"/>
          </a:xfrm>
          <a:prstGeom prst="left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3581892" y="4014065"/>
            <a:ext cx="112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AGENT</a:t>
            </a:r>
          </a:p>
        </p:txBody>
      </p:sp>
      <p:cxnSp>
        <p:nvCxnSpPr>
          <p:cNvPr id="14" name="Connettore 2 13"/>
          <p:cNvCxnSpPr>
            <a:endCxn id="4" idx="1"/>
          </p:cNvCxnSpPr>
          <p:nvPr/>
        </p:nvCxnSpPr>
        <p:spPr>
          <a:xfrm>
            <a:off x="2906816" y="4419111"/>
            <a:ext cx="872800" cy="376615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endCxn id="4" idx="3"/>
          </p:cNvCxnSpPr>
          <p:nvPr/>
        </p:nvCxnSpPr>
        <p:spPr>
          <a:xfrm flipV="1">
            <a:off x="2906816" y="5527663"/>
            <a:ext cx="872800" cy="42162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endCxn id="4" idx="2"/>
          </p:cNvCxnSpPr>
          <p:nvPr/>
        </p:nvCxnSpPr>
        <p:spPr>
          <a:xfrm flipV="1">
            <a:off x="3086838" y="5161695"/>
            <a:ext cx="495055" cy="22503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4" idx="7"/>
          </p:cNvCxnSpPr>
          <p:nvPr/>
        </p:nvCxnSpPr>
        <p:spPr>
          <a:xfrm flipV="1">
            <a:off x="4734316" y="4509121"/>
            <a:ext cx="602771" cy="286604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endCxn id="45" idx="2"/>
          </p:cNvCxnSpPr>
          <p:nvPr/>
        </p:nvCxnSpPr>
        <p:spPr>
          <a:xfrm>
            <a:off x="4842032" y="5139189"/>
            <a:ext cx="1485165" cy="90011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4617006" y="5589241"/>
            <a:ext cx="675075" cy="405045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3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634625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Agenda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1677" y="2262351"/>
            <a:ext cx="80107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7" indent="-457187" algn="just">
              <a:spcBef>
                <a:spcPct val="500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it-IT" sz="2000" dirty="0">
                <a:latin typeface="Verdana" charset="0"/>
                <a:cs typeface="Arial" charset="0"/>
              </a:rPr>
              <a:t>FRAMEWORK PER LO SVILUPPO DI SISTEMI AUTONOMI</a:t>
            </a:r>
          </a:p>
          <a:p>
            <a:pPr marL="914400" lvl="1" indent="-457200" algn="just">
              <a:spcBef>
                <a:spcPct val="50000"/>
              </a:spcBef>
              <a:spcAft>
                <a:spcPts val="1200"/>
              </a:spcAft>
              <a:buFont typeface="+mj-lt"/>
              <a:buAutoNum type="alphaLcParenR"/>
              <a:defRPr/>
            </a:pPr>
            <a:r>
              <a:rPr lang="it-IT" sz="2000" dirty="0">
                <a:latin typeface="Verdana" charset="0"/>
                <a:cs typeface="Arial" charset="0"/>
              </a:rPr>
              <a:t>Ingegneria del Software e Programmazione Avanzate</a:t>
            </a:r>
            <a:endParaRPr lang="it-IT" sz="2000" i="1" dirty="0">
              <a:latin typeface="Verdana" charset="0"/>
              <a:cs typeface="Arial" charset="0"/>
            </a:endParaRPr>
          </a:p>
          <a:p>
            <a:pPr marL="914400" lvl="1" indent="-457200" algn="just">
              <a:spcBef>
                <a:spcPct val="50000"/>
              </a:spcBef>
              <a:spcAft>
                <a:spcPts val="1200"/>
              </a:spcAft>
              <a:buFont typeface="+mj-lt"/>
              <a:buAutoNum type="alphaLcParenR"/>
              <a:defRPr/>
            </a:pPr>
            <a:r>
              <a:rPr lang="it-IT" sz="2000" dirty="0">
                <a:latin typeface="Verdana" charset="0"/>
                <a:cs typeface="Arial" charset="0"/>
              </a:rPr>
              <a:t>Rappresentazione della conoscenza con Tropos4AS</a:t>
            </a:r>
          </a:p>
          <a:p>
            <a:pPr marL="457187" indent="-457187" algn="just">
              <a:spcBef>
                <a:spcPct val="500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it-IT" sz="2000" dirty="0">
                <a:latin typeface="Verdana" charset="0"/>
                <a:cs typeface="Arial" charset="0"/>
              </a:rPr>
              <a:t>Ambiente di Sviluppo per DRONI Intelligenti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6" name="Rettangolo arrotondato 1"/>
          <p:cNvSpPr/>
          <p:nvPr/>
        </p:nvSpPr>
        <p:spPr>
          <a:xfrm>
            <a:off x="656565" y="3383996"/>
            <a:ext cx="8206680" cy="6300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8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8620"/>
            <a:ext cx="7772400" cy="117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Agent Oriented Software Engineering (AOSE)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31541" y="1162060"/>
            <a:ext cx="8281988" cy="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89" indent="-342889" algn="just">
              <a:spcBef>
                <a:spcPct val="20000"/>
              </a:spcBef>
              <a:defRPr/>
            </a:pPr>
            <a:r>
              <a:rPr lang="en-GB" dirty="0">
                <a:cs typeface="+mn-cs"/>
              </a:rPr>
              <a:t>Several AOSE methodologies have been developed: </a:t>
            </a:r>
            <a:r>
              <a:rPr lang="en-GB" b="1" dirty="0">
                <a:cs typeface="+mn-cs"/>
              </a:rPr>
              <a:t>Tropos4AS</a:t>
            </a:r>
            <a:r>
              <a:rPr lang="en-GB" dirty="0">
                <a:cs typeface="+mn-cs"/>
              </a:rPr>
              <a:t>, </a:t>
            </a:r>
            <a:r>
              <a:rPr lang="en-GB" dirty="0" err="1">
                <a:cs typeface="+mn-cs"/>
              </a:rPr>
              <a:t>MaSE</a:t>
            </a:r>
            <a:r>
              <a:rPr lang="en-GB" dirty="0">
                <a:cs typeface="+mn-cs"/>
              </a:rPr>
              <a:t>, Prometheus, Agent – UML, … 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51623" y="1990889"/>
            <a:ext cx="7335815" cy="4858492"/>
          </a:xfrm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51522" y="2465963"/>
            <a:ext cx="1946273" cy="51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89" indent="-342889" algn="ctr">
              <a:spcBef>
                <a:spcPct val="20000"/>
              </a:spcBef>
              <a:defRPr/>
            </a:pPr>
            <a:r>
              <a:rPr lang="en-GB" b="1" dirty="0">
                <a:solidFill>
                  <a:srgbClr val="0000FF"/>
                </a:solidFill>
                <a:cs typeface="+mn-cs"/>
              </a:rPr>
              <a:t>Tropos4AS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912262" y="6084297"/>
            <a:ext cx="1946273" cy="51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89" indent="-342889" algn="ctr">
              <a:spcBef>
                <a:spcPct val="20000"/>
              </a:spcBef>
              <a:defRPr/>
            </a:pPr>
            <a:r>
              <a:rPr lang="en-GB" b="1" dirty="0" err="1">
                <a:solidFill>
                  <a:srgbClr val="0000FF"/>
                </a:solidFill>
                <a:cs typeface="+mn-cs"/>
              </a:rPr>
              <a:t>Jadex</a:t>
            </a:r>
            <a:endParaRPr lang="en-GB" b="1" dirty="0">
              <a:solidFill>
                <a:srgbClr val="0000FF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81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</a:rPr>
              <a:t>Tropos4AS: 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tool-supported process</a:t>
            </a:r>
            <a:endParaRPr lang="de-AT" sz="4000" b="1" dirty="0">
              <a:solidFill>
                <a:srgbClr val="FF0000"/>
              </a:solidFill>
            </a:endParaRPr>
          </a:p>
        </p:txBody>
      </p:sp>
      <p:sp>
        <p:nvSpPr>
          <p:cNvPr id="51202" name="Inhaltsplatzhalter 6"/>
          <p:cNvSpPr>
            <a:spLocks noGrp="1"/>
          </p:cNvSpPr>
          <p:nvPr>
            <p:ph idx="1"/>
          </p:nvPr>
        </p:nvSpPr>
        <p:spPr>
          <a:xfrm>
            <a:off x="791582" y="1635205"/>
            <a:ext cx="7748587" cy="1793797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GB" sz="2000" dirty="0"/>
              <a:t>The new modelling steps are collocated after the </a:t>
            </a:r>
            <a:r>
              <a:rPr lang="en-GB" sz="2000" b="1" i="1" dirty="0" err="1">
                <a:solidFill>
                  <a:schemeClr val="tx2"/>
                </a:solidFill>
              </a:rPr>
              <a:t>Tropos</a:t>
            </a:r>
            <a:r>
              <a:rPr lang="en-GB" sz="2000" dirty="0"/>
              <a:t> architectural design phase.</a:t>
            </a:r>
          </a:p>
          <a:p>
            <a:pPr>
              <a:spcAft>
                <a:spcPct val="0"/>
              </a:spcAft>
            </a:pPr>
            <a:r>
              <a:rPr lang="en-GB" sz="2000" dirty="0"/>
              <a:t>Mapping to BDI agents</a:t>
            </a:r>
          </a:p>
          <a:p>
            <a:pPr>
              <a:spcAft>
                <a:spcPct val="0"/>
              </a:spcAft>
            </a:pPr>
            <a:r>
              <a:rPr lang="de-DE" sz="2000" dirty="0"/>
              <a:t>Prototype </a:t>
            </a:r>
            <a:r>
              <a:rPr lang="de-DE" sz="2000" dirty="0" err="1"/>
              <a:t>implementation</a:t>
            </a:r>
            <a:endParaRPr lang="de-AT" sz="2000" dirty="0"/>
          </a:p>
        </p:txBody>
      </p:sp>
      <p:pic>
        <p:nvPicPr>
          <p:cNvPr id="51203" name="Grafik 4" descr="Prozess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86127"/>
            <a:ext cx="9144000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</p:spTree>
    <p:extLst>
      <p:ext uri="{BB962C8B-B14F-4D97-AF65-F5344CB8AC3E}">
        <p14:creationId xmlns:p14="http://schemas.microsoft.com/office/powerpoint/2010/main" val="35406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Knowledge level modelling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791581" y="1763790"/>
            <a:ext cx="7740860" cy="76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89" indent="-342889" algn="just">
              <a:spcBef>
                <a:spcPct val="20000"/>
              </a:spcBef>
              <a:defRPr/>
            </a:pPr>
            <a:r>
              <a:rPr lang="en-GB" sz="2800" b="1" dirty="0">
                <a:solidFill>
                  <a:srgbClr val="3366FF"/>
                </a:solidFill>
                <a:cs typeface="+mn-cs"/>
              </a:rPr>
              <a:t>The Cleaner Agent (robot):</a:t>
            </a:r>
          </a:p>
        </p:txBody>
      </p:sp>
      <p:pic>
        <p:nvPicPr>
          <p:cNvPr id="4" name="Immagine 3" descr="cleaner-al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2" y="2330335"/>
            <a:ext cx="6795755" cy="442903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931BD-942E-E34A-A91B-7756B32A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6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98631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Tropos4AS:</a:t>
            </a:r>
          </a:p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Code Generation in </a:t>
            </a:r>
            <a:r>
              <a:rPr lang="en-GB" sz="4000" b="1" dirty="0" err="1">
                <a:solidFill>
                  <a:srgbClr val="FF0000"/>
                </a:solidFill>
                <a:cs typeface="+mn-cs"/>
              </a:rPr>
              <a:t>Jadex</a:t>
            </a:r>
            <a:endParaRPr lang="en-GB" sz="40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791581" y="1481421"/>
            <a:ext cx="7740860" cy="76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89" indent="-342889" algn="just">
              <a:spcBef>
                <a:spcPct val="20000"/>
              </a:spcBef>
              <a:defRPr/>
            </a:pPr>
            <a:r>
              <a:rPr lang="en-GB" sz="2800" b="1" dirty="0">
                <a:solidFill>
                  <a:srgbClr val="3366FF"/>
                </a:solidFill>
                <a:cs typeface="+mn-cs"/>
              </a:rPr>
              <a:t>The mapping in the ADF of </a:t>
            </a:r>
            <a:r>
              <a:rPr lang="en-GB" sz="2800" b="1" dirty="0" err="1">
                <a:solidFill>
                  <a:srgbClr val="3366FF"/>
                </a:solidFill>
                <a:cs typeface="+mn-cs"/>
              </a:rPr>
              <a:t>Jadex</a:t>
            </a:r>
            <a:r>
              <a:rPr lang="en-GB" sz="2800" b="1" dirty="0">
                <a:solidFill>
                  <a:srgbClr val="3366FF"/>
                </a:solidFill>
                <a:cs typeface="+mn-cs"/>
              </a:rPr>
              <a:t>:</a:t>
            </a:r>
          </a:p>
        </p:txBody>
      </p:sp>
      <p:pic>
        <p:nvPicPr>
          <p:cNvPr id="2" name="Immagine 1" descr="example-code-mapping 0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11" y="2303877"/>
            <a:ext cx="5443991" cy="440703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27298" y="5319212"/>
            <a:ext cx="18000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Design-Time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62312" y="2753927"/>
            <a:ext cx="14851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Run-Time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2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634625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Agenda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1677" y="2262351"/>
            <a:ext cx="80107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7" indent="-457187" algn="just">
              <a:spcBef>
                <a:spcPct val="500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it-IT" sz="2000" dirty="0">
                <a:latin typeface="Verdana" charset="0"/>
                <a:cs typeface="Arial" charset="0"/>
              </a:rPr>
              <a:t>FRAMEWORK PER LO SVILUPPO DI SISTEMI AUTONOMI</a:t>
            </a:r>
          </a:p>
          <a:p>
            <a:pPr marL="914400" lvl="1" indent="-457200" algn="just">
              <a:spcBef>
                <a:spcPct val="50000"/>
              </a:spcBef>
              <a:spcAft>
                <a:spcPts val="1200"/>
              </a:spcAft>
              <a:buFont typeface="+mj-lt"/>
              <a:buAutoNum type="alphaLcParenR"/>
              <a:defRPr/>
            </a:pPr>
            <a:r>
              <a:rPr lang="it-IT" sz="2000" dirty="0">
                <a:latin typeface="Verdana" charset="0"/>
                <a:cs typeface="Arial" charset="0"/>
              </a:rPr>
              <a:t>Ingegneria del Software e Programmazione Avanzate</a:t>
            </a:r>
            <a:endParaRPr lang="it-IT" sz="2000" i="1" dirty="0">
              <a:latin typeface="Verdana" charset="0"/>
              <a:cs typeface="Arial" charset="0"/>
            </a:endParaRPr>
          </a:p>
          <a:p>
            <a:pPr marL="914400" lvl="1" indent="-457200" algn="just">
              <a:spcBef>
                <a:spcPct val="50000"/>
              </a:spcBef>
              <a:spcAft>
                <a:spcPts val="1200"/>
              </a:spcAft>
              <a:buFont typeface="+mj-lt"/>
              <a:buAutoNum type="alphaLcParenR"/>
              <a:defRPr/>
            </a:pPr>
            <a:r>
              <a:rPr lang="it-IT" sz="2000" dirty="0">
                <a:latin typeface="Verdana" charset="0"/>
                <a:cs typeface="Arial" charset="0"/>
              </a:rPr>
              <a:t>Rappresentazione della conoscenza con Tropos4AS</a:t>
            </a:r>
          </a:p>
          <a:p>
            <a:pPr marL="457187" indent="-457187" algn="just">
              <a:spcBef>
                <a:spcPct val="500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it-IT" sz="2000" dirty="0">
                <a:latin typeface="Verdana" charset="0"/>
                <a:cs typeface="Arial" charset="0"/>
              </a:rPr>
              <a:t>Ambiente di Sviluppo per DRONI Intelligenti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6" name="Rettangolo arrotondato 1"/>
          <p:cNvSpPr/>
          <p:nvPr/>
        </p:nvSpPr>
        <p:spPr>
          <a:xfrm>
            <a:off x="484724" y="4014065"/>
            <a:ext cx="8206680" cy="6300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7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5765" y="1358770"/>
            <a:ext cx="8416925" cy="2025223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5000"/>
              </a:lnSpc>
            </a:pPr>
            <a:r>
              <a:rPr lang="it-IT" sz="36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Innovare nel Territorio</a:t>
            </a:r>
            <a:br>
              <a:rPr lang="it-IT" sz="36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</a:br>
            <a:r>
              <a:rPr lang="it-IT" sz="24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partendo dalle Scuole e dalle Università</a:t>
            </a:r>
            <a:br>
              <a:rPr lang="it-IT" sz="24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</a:br>
            <a:r>
              <a:rPr lang="it-IT" sz="24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attraverso lo SPORT e le TECNOLOGIE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FD717EA-2588-E849-AFF0-767E4C33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7" y="3643572"/>
            <a:ext cx="78025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889" indent="-342889" algn="ctr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GB" altLang="x-none" sz="4800" b="1" kern="0" dirty="0" err="1">
                <a:solidFill>
                  <a:srgbClr val="0000FF"/>
                </a:solidFill>
                <a:latin typeface="Arial"/>
                <a:ea typeface=""/>
                <a:cs typeface=""/>
              </a:rPr>
              <a:t>Perché</a:t>
            </a:r>
            <a:r>
              <a:rPr lang="en-GB" altLang="x-none" sz="4800" b="1" kern="0" dirty="0">
                <a:solidFill>
                  <a:srgbClr val="0000FF"/>
                </a:solidFill>
                <a:latin typeface="Arial"/>
                <a:ea typeface=""/>
                <a:cs typeface=""/>
              </a:rPr>
              <a:t>?</a:t>
            </a:r>
            <a:r>
              <a:rPr lang="en-GB" altLang="x-none" sz="4800" i="1" kern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2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184151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DRONE as an </a:t>
            </a:r>
          </a:p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Autonomous System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1677" y="1583796"/>
            <a:ext cx="780256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 far, several terms have been used such as Unmanned Aircraft Systems (UAS), Remotely Piloted Aircraft Systems (RPAS) (a UAS subcategory). Now in [NPA, 2015-10] the </a:t>
            </a:r>
            <a:r>
              <a:rPr lang="en-GB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European Aviation Safety Agency 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GB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EASA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definition is:</a:t>
            </a:r>
          </a:p>
          <a:p>
            <a:pPr algn="just">
              <a:spcBef>
                <a:spcPct val="50000"/>
              </a:spcBef>
              <a:defRPr/>
            </a:pPr>
            <a:r>
              <a:rPr lang="en-GB" sz="2000" b="1" dirty="0">
                <a:solidFill>
                  <a:srgbClr val="3366FF"/>
                </a:solidFill>
                <a:latin typeface="Verdana" charset="0"/>
                <a:cs typeface="Arial" charset="0"/>
              </a:rPr>
              <a:t>“Drone shall mean an aircraft without a human pilot on board, whose flight is controlled either autonomously or under the remote control of a pilot on the ground or in another vehicle.”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791582" y="4419115"/>
            <a:ext cx="7802563" cy="1350152"/>
            <a:chOff x="791580" y="4104075"/>
            <a:chExt cx="7802563" cy="1350151"/>
          </a:xfrm>
        </p:grpSpPr>
        <p:sp>
          <p:nvSpPr>
            <p:cNvPr id="3" name="Freccia giù 2"/>
            <p:cNvSpPr/>
            <p:nvPr/>
          </p:nvSpPr>
          <p:spPr>
            <a:xfrm>
              <a:off x="4391980" y="4104075"/>
              <a:ext cx="495055" cy="810090"/>
            </a:xfrm>
            <a:prstGeom prst="downArrow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91580" y="5054116"/>
              <a:ext cx="78025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GB" sz="2000" b="1" dirty="0">
                  <a:solidFill>
                    <a:srgbClr val="FF0000"/>
                  </a:solidFill>
                  <a:latin typeface="Verdana" charset="0"/>
                  <a:cs typeface="Arial" charset="0"/>
                </a:rPr>
                <a:t>“DRONEs can be conceived as </a:t>
              </a:r>
              <a:r>
                <a:rPr lang="en-GB" sz="2000" b="1" u="sng" dirty="0">
                  <a:solidFill>
                    <a:srgbClr val="FF0000"/>
                  </a:solidFill>
                  <a:latin typeface="Verdana" charset="0"/>
                  <a:cs typeface="Arial" charset="0"/>
                </a:rPr>
                <a:t>autonomous systems</a:t>
              </a:r>
              <a:r>
                <a:rPr lang="en-GB" sz="2000" b="1" dirty="0">
                  <a:solidFill>
                    <a:srgbClr val="FF0000"/>
                  </a:solidFill>
                  <a:latin typeface="Verdana" charset="0"/>
                  <a:cs typeface="Arial" charset="0"/>
                </a:rPr>
                <a:t>”</a:t>
              </a:r>
            </a:p>
          </p:txBody>
        </p:sp>
      </p:grp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544190"/>
            <a:ext cx="7772400" cy="112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Reference Model</a:t>
            </a:r>
          </a:p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+mn-cs"/>
              </a:rPr>
              <a:t>Development framework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01572" y="1776009"/>
            <a:ext cx="78025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GB" sz="2000" dirty="0">
                <a:latin typeface="Verdana" charset="0"/>
                <a:cs typeface="Arial" charset="0"/>
              </a:rPr>
              <a:t>The </a:t>
            </a:r>
            <a:r>
              <a:rPr lang="en-GB" sz="2000" b="1" dirty="0">
                <a:solidFill>
                  <a:srgbClr val="3366FF"/>
                </a:solidFill>
                <a:latin typeface="Verdana" charset="0"/>
                <a:cs typeface="Arial" charset="0"/>
              </a:rPr>
              <a:t>development framework for DRONE systems </a:t>
            </a:r>
            <a:r>
              <a:rPr lang="en-GB" sz="2000" dirty="0">
                <a:latin typeface="Verdana" charset="0"/>
                <a:cs typeface="Arial" charset="0"/>
              </a:rPr>
              <a:t>deals with an integration process of several technologies.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grpSp>
        <p:nvGrpSpPr>
          <p:cNvPr id="21" name="Gruppo 19"/>
          <p:cNvGrpSpPr/>
          <p:nvPr/>
        </p:nvGrpSpPr>
        <p:grpSpPr>
          <a:xfrm>
            <a:off x="386537" y="2798931"/>
            <a:ext cx="9316035" cy="3240360"/>
            <a:chOff x="206515" y="1808820"/>
            <a:chExt cx="9316035" cy="3240360"/>
          </a:xfrm>
        </p:grpSpPr>
        <p:sp>
          <p:nvSpPr>
            <p:cNvPr id="23" name="Rettangolo arrotondato 2"/>
            <p:cNvSpPr/>
            <p:nvPr/>
          </p:nvSpPr>
          <p:spPr>
            <a:xfrm>
              <a:off x="1961710" y="1808820"/>
              <a:ext cx="5895655" cy="675075"/>
            </a:xfrm>
            <a:prstGeom prst="round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Knowledge Level Modelling</a:t>
              </a:r>
            </a:p>
          </p:txBody>
        </p:sp>
        <p:sp>
          <p:nvSpPr>
            <p:cNvPr id="24" name="Rettangolo arrotondato 8"/>
            <p:cNvSpPr/>
            <p:nvPr/>
          </p:nvSpPr>
          <p:spPr>
            <a:xfrm>
              <a:off x="4842029" y="2663915"/>
              <a:ext cx="3015335" cy="1530170"/>
            </a:xfrm>
            <a:prstGeom prst="round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BDI Agent Architecture</a:t>
              </a:r>
            </a:p>
          </p:txBody>
        </p:sp>
        <p:sp>
          <p:nvSpPr>
            <p:cNvPr id="25" name="Rettangolo arrotondato 9"/>
            <p:cNvSpPr/>
            <p:nvPr/>
          </p:nvSpPr>
          <p:spPr>
            <a:xfrm>
              <a:off x="1961710" y="2663915"/>
              <a:ext cx="1282644" cy="15301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Simulator</a:t>
              </a:r>
            </a:p>
            <a:p>
              <a:pPr algn="ctr"/>
              <a:endParaRPr lang="en-GB" sz="1600" b="1" dirty="0">
                <a:solidFill>
                  <a:srgbClr val="FF0000"/>
                </a:solidFill>
              </a:endParaRPr>
            </a:p>
            <a:p>
              <a:pPr algn="ctr"/>
              <a:endParaRPr lang="en-GB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ttangolo arrotondato 11"/>
            <p:cNvSpPr/>
            <p:nvPr/>
          </p:nvSpPr>
          <p:spPr>
            <a:xfrm>
              <a:off x="1961710" y="4374105"/>
              <a:ext cx="5895655" cy="6750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ArduPilot – Flight Control</a:t>
              </a:r>
            </a:p>
          </p:txBody>
        </p:sp>
        <p:sp>
          <p:nvSpPr>
            <p:cNvPr id="27" name="Rettangolo arrotondato 13"/>
            <p:cNvSpPr/>
            <p:nvPr/>
          </p:nvSpPr>
          <p:spPr>
            <a:xfrm>
              <a:off x="3424373" y="2663915"/>
              <a:ext cx="1237637" cy="15301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APM</a:t>
              </a:r>
            </a:p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Planner</a:t>
              </a:r>
            </a:p>
            <a:p>
              <a:pPr algn="ctr"/>
              <a:endParaRPr lang="en-GB" sz="1600" b="1" dirty="0">
                <a:solidFill>
                  <a:srgbClr val="FF0000"/>
                </a:solidFill>
              </a:endParaRPr>
            </a:p>
            <a:p>
              <a:pPr algn="ctr"/>
              <a:endParaRPr lang="en-GB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296524" y="1943835"/>
              <a:ext cx="18000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en-GB" sz="1600" b="1" dirty="0">
                  <a:solidFill>
                    <a:srgbClr val="3366FF"/>
                  </a:solidFill>
                  <a:latin typeface="Verdana" charset="0"/>
                  <a:cs typeface="Arial" charset="0"/>
                </a:rPr>
                <a:t>Design-Time</a:t>
              </a:r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341635" y="3158971"/>
              <a:ext cx="18000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en-GB" sz="1600" b="1" dirty="0">
                  <a:solidFill>
                    <a:srgbClr val="3366FF"/>
                  </a:solidFill>
                  <a:latin typeface="Verdana" charset="0"/>
                  <a:cs typeface="Arial" charset="0"/>
                </a:rPr>
                <a:t>Run-Time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206515" y="4329100"/>
              <a:ext cx="18000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en-GB" sz="1600" b="1" dirty="0">
                  <a:solidFill>
                    <a:srgbClr val="3366FF"/>
                  </a:solidFill>
                  <a:latin typeface="Verdana" charset="0"/>
                  <a:cs typeface="Arial" charset="0"/>
                </a:rPr>
                <a:t>Robot-Time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en-GB" sz="1600" b="1" dirty="0">
                  <a:solidFill>
                    <a:srgbClr val="3366FF"/>
                  </a:solidFill>
                  <a:latin typeface="Verdana" charset="0"/>
                  <a:cs typeface="Arial" charset="0"/>
                </a:rPr>
                <a:t>(Flight-Time)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6777350" y="2955431"/>
              <a:ext cx="2745200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>
                <a:rot lat="0" lon="0" rev="54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en-GB" sz="1600" b="1" dirty="0">
                  <a:solidFill>
                    <a:srgbClr val="3366FF"/>
                  </a:solidFill>
                  <a:latin typeface="Verdana" charset="0"/>
                  <a:cs typeface="Arial" charset="0"/>
                </a:rPr>
                <a:t>Abstraction-Levels</a:t>
              </a:r>
            </a:p>
          </p:txBody>
        </p:sp>
        <p:sp>
          <p:nvSpPr>
            <p:cNvPr id="32" name="Rettangolo arrotondato 10"/>
            <p:cNvSpPr/>
            <p:nvPr/>
          </p:nvSpPr>
          <p:spPr>
            <a:xfrm>
              <a:off x="2073052" y="3834045"/>
              <a:ext cx="871128" cy="304292"/>
            </a:xfrm>
            <a:prstGeom prst="round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rgbClr val="FF0000"/>
                  </a:solidFill>
                </a:rPr>
                <a:t>Drone</a:t>
              </a:r>
              <a:endParaRPr lang="en-GB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ttangolo arrotondato 12"/>
            <p:cNvSpPr/>
            <p:nvPr/>
          </p:nvSpPr>
          <p:spPr>
            <a:xfrm>
              <a:off x="3729334" y="3589584"/>
              <a:ext cx="810090" cy="282988"/>
            </a:xfrm>
            <a:prstGeom prst="round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rgbClr val="FF0000"/>
                  </a:solidFill>
                </a:rPr>
                <a:t>Rover</a:t>
              </a:r>
              <a:endParaRPr lang="en-GB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Rettangolo arrotondato 10"/>
          <p:cNvSpPr/>
          <p:nvPr/>
        </p:nvSpPr>
        <p:spPr>
          <a:xfrm>
            <a:off x="3700872" y="4831651"/>
            <a:ext cx="871128" cy="304292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rgbClr val="FF0000"/>
                </a:solidFill>
              </a:rPr>
              <a:t>Drone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39" name="Rettangolo arrotondato 10"/>
          <p:cNvSpPr/>
          <p:nvPr/>
        </p:nvSpPr>
        <p:spPr>
          <a:xfrm>
            <a:off x="2433091" y="4588557"/>
            <a:ext cx="871128" cy="304292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Rover</a:t>
            </a:r>
          </a:p>
        </p:txBody>
      </p:sp>
    </p:spTree>
    <p:extLst>
      <p:ext uri="{BB962C8B-B14F-4D97-AF65-F5344CB8AC3E}">
        <p14:creationId xmlns:p14="http://schemas.microsoft.com/office/powerpoint/2010/main" val="94778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0558" indent="-37473372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it-IT" sz="1400"/>
              <a:t>Prof. Loris Penserini</a:t>
            </a:r>
            <a:endParaRPr lang="en-GB" sz="1400"/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958742" y="2086743"/>
            <a:ext cx="7342187" cy="350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889" indent="-342889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GB" altLang="x-none" sz="2200" b="1" kern="0" dirty="0">
                <a:solidFill>
                  <a:srgbClr val="0000FF"/>
                </a:solidFill>
                <a:latin typeface="Arial"/>
                <a:ea typeface=""/>
                <a:cs typeface=""/>
              </a:rPr>
              <a:t>Robots, as well as Self-Adaptive Systems, need to be able to take decisions on a requirements level at “robot-time”!</a:t>
            </a:r>
          </a:p>
          <a:p>
            <a:pPr marL="742927" lvl="1" indent="-285742" eaLnBrk="0" hangingPunct="0">
              <a:spcBef>
                <a:spcPct val="20000"/>
              </a:spcBef>
              <a:buClr>
                <a:srgbClr val="FF0000"/>
              </a:buClr>
              <a:buSzPct val="55000"/>
              <a:buFont typeface="Wingdings" charset="2"/>
              <a:buChar char="n"/>
            </a:pPr>
            <a:r>
              <a:rPr lang="en-GB" altLang="x-none" sz="2000" kern="0" dirty="0">
                <a:solidFill>
                  <a:srgbClr val="000000"/>
                </a:solidFill>
                <a:latin typeface="Arial"/>
              </a:rPr>
              <a:t>AOSE methodologies model systems as actors with their goals and dependencies.</a:t>
            </a:r>
          </a:p>
          <a:p>
            <a:pPr marL="742927" lvl="1" indent="-285742" eaLnBrk="0" hangingPunct="0">
              <a:spcBef>
                <a:spcPct val="20000"/>
              </a:spcBef>
              <a:buClr>
                <a:srgbClr val="FF0000"/>
              </a:buClr>
              <a:buSzPct val="55000"/>
              <a:buFont typeface="Wingdings" charset="2"/>
              <a:buChar char="n"/>
            </a:pPr>
            <a:r>
              <a:rPr lang="en-GB" altLang="x-none" sz="2000" b="1" kern="0" dirty="0">
                <a:solidFill>
                  <a:srgbClr val="000000"/>
                </a:solidFill>
                <a:latin typeface="Arial"/>
              </a:rPr>
              <a:t>Goal-directed “BDI” agent-oriented programming languages </a:t>
            </a:r>
            <a:r>
              <a:rPr lang="en-GB" altLang="x-none" sz="2000" kern="0" dirty="0">
                <a:solidFill>
                  <a:srgbClr val="000000"/>
                </a:solidFill>
                <a:latin typeface="Arial"/>
              </a:rPr>
              <a:t>provide appropriate implementation abstractions: </a:t>
            </a:r>
          </a:p>
          <a:p>
            <a:pPr marL="1142964" lvl="2" indent="-228593" eaLnBrk="0" hangingPunct="0">
              <a:spcBef>
                <a:spcPct val="20000"/>
              </a:spcBef>
              <a:buClr>
                <a:srgbClr val="3333CC"/>
              </a:buClr>
              <a:buSzPct val="50000"/>
              <a:buFont typeface="Wingdings" charset="2"/>
              <a:buChar char="n"/>
            </a:pPr>
            <a:r>
              <a:rPr lang="en-GB" altLang="x-none" kern="0" dirty="0">
                <a:solidFill>
                  <a:srgbClr val="000000"/>
                </a:solidFill>
                <a:latin typeface="Arial"/>
              </a:rPr>
              <a:t>agents, goals, plans</a:t>
            </a:r>
          </a:p>
          <a:p>
            <a:pPr marL="1142964" lvl="2" indent="-228593" eaLnBrk="0" hangingPunct="0">
              <a:spcBef>
                <a:spcPct val="20000"/>
              </a:spcBef>
              <a:buClr>
                <a:srgbClr val="3333CC"/>
              </a:buClr>
              <a:buSzPct val="50000"/>
              <a:buFont typeface="Wingdings" charset="2"/>
              <a:buChar char="n"/>
            </a:pPr>
            <a:r>
              <a:rPr lang="en-GB" altLang="x-none" kern="0" dirty="0">
                <a:solidFill>
                  <a:srgbClr val="000000"/>
                </a:solidFill>
                <a:latin typeface="Arial"/>
              </a:rPr>
              <a:t>reasoning cycle</a:t>
            </a:r>
          </a:p>
        </p:txBody>
      </p:sp>
      <p:sp>
        <p:nvSpPr>
          <p:cNvPr id="52233" name="Text Box 14"/>
          <p:cNvSpPr txBox="1">
            <a:spLocks noChangeArrowheads="1"/>
          </p:cNvSpPr>
          <p:nvPr/>
        </p:nvSpPr>
        <p:spPr bwMode="auto">
          <a:xfrm>
            <a:off x="457200" y="999020"/>
            <a:ext cx="83452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rgbClr val="FF0000"/>
                </a:solidFill>
              </a:rPr>
              <a:t>Approach advantages</a:t>
            </a:r>
          </a:p>
        </p:txBody>
      </p:sp>
      <p:sp>
        <p:nvSpPr>
          <p:cNvPr id="52234" name="Footer Placeholder 1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0558" indent="-37473372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MARCHE DRONE WEEK 2018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1148434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0558" indent="-37473372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it-IT" sz="1400"/>
              <a:t>Prof. Loris Penserini</a:t>
            </a:r>
            <a:endParaRPr lang="en-GB" sz="1400"/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870794" y="1854694"/>
            <a:ext cx="7342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889" indent="-342889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000" b="1" dirty="0">
                <a:solidFill>
                  <a:srgbClr val="0000FF"/>
                </a:solidFill>
                <a:latin typeface="Verdana" charset="0"/>
                <a:cs typeface="Arial" charset="0"/>
              </a:rPr>
              <a:t>Reduce the gap between requirements, design &amp; implementation levels, and ensure traceability</a:t>
            </a:r>
          </a:p>
          <a:p>
            <a:pPr marL="342889" indent="-342889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000" b="1" dirty="0">
                <a:solidFill>
                  <a:srgbClr val="0000FF"/>
                </a:solidFill>
                <a:latin typeface="Verdana" charset="0"/>
                <a:cs typeface="Arial" charset="0"/>
              </a:rPr>
              <a:t>Awareness of the high-level requirements (goal models) at run-time and at robot-time</a:t>
            </a:r>
          </a:p>
        </p:txBody>
      </p:sp>
      <p:sp>
        <p:nvSpPr>
          <p:cNvPr id="52233" name="Text Box 14"/>
          <p:cNvSpPr txBox="1">
            <a:spLocks noChangeArrowheads="1"/>
          </p:cNvSpPr>
          <p:nvPr/>
        </p:nvSpPr>
        <p:spPr bwMode="auto">
          <a:xfrm>
            <a:off x="457200" y="954015"/>
            <a:ext cx="83452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rgbClr val="FF0000"/>
                </a:solidFill>
              </a:rPr>
              <a:t>Approach advantages and …</a:t>
            </a:r>
          </a:p>
        </p:txBody>
      </p:sp>
      <p:sp>
        <p:nvSpPr>
          <p:cNvPr id="52234" name="Footer Placeholder 1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0558" indent="-37473372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7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MARCHE DRONE WEEK 2018</a:t>
            </a:r>
            <a:endParaRPr lang="it-IT" sz="1400"/>
          </a:p>
        </p:txBody>
      </p:sp>
      <p:grpSp>
        <p:nvGrpSpPr>
          <p:cNvPr id="12" name="Group 11"/>
          <p:cNvGrpSpPr/>
          <p:nvPr/>
        </p:nvGrpSpPr>
        <p:grpSpPr>
          <a:xfrm>
            <a:off x="656567" y="3671304"/>
            <a:ext cx="7879105" cy="2367986"/>
            <a:chOff x="656565" y="3806320"/>
            <a:chExt cx="7879105" cy="236798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030" y="4233636"/>
              <a:ext cx="3693640" cy="1940669"/>
            </a:xfrm>
            <a:prstGeom prst="rect">
              <a:avLst/>
            </a:prstGeom>
          </p:spPr>
        </p:pic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656565" y="4620905"/>
              <a:ext cx="3885323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en-GB" dirty="0">
                  <a:latin typeface="Verdana" charset="0"/>
                  <a:cs typeface="Arial" charset="0"/>
                </a:rPr>
                <a:t>Current robot programming languages are based on </a:t>
              </a:r>
              <a:r>
                <a:rPr lang="en-GB" b="1" dirty="0">
                  <a:latin typeface="Verdana" charset="0"/>
                  <a:cs typeface="Arial" charset="0"/>
                </a:rPr>
                <a:t>simple data structures</a:t>
              </a:r>
            </a:p>
          </p:txBody>
        </p:sp>
        <p:cxnSp>
          <p:nvCxnSpPr>
            <p:cNvPr id="6" name="Elbow Connector 5"/>
            <p:cNvCxnSpPr/>
            <p:nvPr/>
          </p:nvCxnSpPr>
          <p:spPr>
            <a:xfrm>
              <a:off x="2321750" y="5544235"/>
              <a:ext cx="2430270" cy="226339"/>
            </a:xfrm>
            <a:prstGeom prst="bentConnector3">
              <a:avLst>
                <a:gd name="adj1" fmla="val -308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020749" y="3806320"/>
              <a:ext cx="333620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GB" dirty="0">
                  <a:solidFill>
                    <a:srgbClr val="FF0000"/>
                  </a:solidFill>
                  <a:latin typeface="Verdana" charset="0"/>
                  <a:cs typeface="Arial" charset="0"/>
                </a:rPr>
                <a:t>LIMITATIONS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03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4980" y="4293073"/>
            <a:ext cx="2601312" cy="2601312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571" y="368660"/>
            <a:ext cx="7772400" cy="9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3600" b="1" dirty="0">
                <a:solidFill>
                  <a:srgbClr val="FF0000"/>
                </a:solidFill>
                <a:cs typeface="+mn-cs"/>
              </a:rPr>
              <a:t>Smart-DRONE</a:t>
            </a:r>
          </a:p>
          <a:p>
            <a:pPr algn="ctr">
              <a:defRPr/>
            </a:pPr>
            <a:r>
              <a:rPr lang="en-GB" sz="2000" b="1" dirty="0">
                <a:solidFill>
                  <a:srgbClr val="FF0000"/>
                </a:solidFill>
                <a:cs typeface="+mn-cs"/>
              </a:rPr>
              <a:t>Open-Hardware</a:t>
            </a:r>
          </a:p>
        </p:txBody>
      </p:sp>
      <p:sp>
        <p:nvSpPr>
          <p:cNvPr id="15" name="Rettangolo arrotondato 2"/>
          <p:cNvSpPr/>
          <p:nvPr/>
        </p:nvSpPr>
        <p:spPr>
          <a:xfrm>
            <a:off x="3041831" y="1568515"/>
            <a:ext cx="5895655" cy="6750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FF0000"/>
                </a:solidFill>
              </a:rPr>
              <a:t>Knowledge Level Modelling</a:t>
            </a:r>
          </a:p>
        </p:txBody>
      </p:sp>
      <p:sp>
        <p:nvSpPr>
          <p:cNvPr id="16" name="Rettangolo arrotondato 8"/>
          <p:cNvSpPr/>
          <p:nvPr/>
        </p:nvSpPr>
        <p:spPr>
          <a:xfrm>
            <a:off x="5922151" y="3047199"/>
            <a:ext cx="3015335" cy="1530171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BDI Agent Architecture</a:t>
            </a:r>
          </a:p>
        </p:txBody>
      </p:sp>
      <p:sp>
        <p:nvSpPr>
          <p:cNvPr id="18" name="Rettangolo arrotondato 11"/>
          <p:cNvSpPr/>
          <p:nvPr/>
        </p:nvSpPr>
        <p:spPr>
          <a:xfrm>
            <a:off x="3041831" y="4891915"/>
            <a:ext cx="5895655" cy="6750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FF0000"/>
                </a:solidFill>
              </a:rPr>
              <a:t>ArduPilot – Flight Control</a:t>
            </a:r>
          </a:p>
        </p:txBody>
      </p:sp>
      <p:sp>
        <p:nvSpPr>
          <p:cNvPr id="31" name="Left-Right Arrow 30"/>
          <p:cNvSpPr/>
          <p:nvPr/>
        </p:nvSpPr>
        <p:spPr>
          <a:xfrm rot="5400000">
            <a:off x="7199923" y="4613392"/>
            <a:ext cx="421632" cy="263184"/>
          </a:xfrm>
          <a:prstGeom prst="leftRightArrow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144284" y="4614916"/>
            <a:ext cx="12601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3366FF"/>
                </a:solidFill>
                <a:latin typeface="Verdana" charset="0"/>
                <a:cs typeface="Arial" charset="0"/>
              </a:rPr>
              <a:t>MAVLink</a:t>
            </a:r>
          </a:p>
        </p:txBody>
      </p:sp>
      <p:sp>
        <p:nvSpPr>
          <p:cNvPr id="33" name="Left-Right Arrow 32"/>
          <p:cNvSpPr/>
          <p:nvPr/>
        </p:nvSpPr>
        <p:spPr>
          <a:xfrm rot="5400000">
            <a:off x="6822633" y="2554697"/>
            <a:ext cx="1079359" cy="263184"/>
          </a:xfrm>
          <a:prstGeom prst="leftRightArrow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Left-Right Arrow 39"/>
          <p:cNvSpPr/>
          <p:nvPr/>
        </p:nvSpPr>
        <p:spPr>
          <a:xfrm rot="5400000">
            <a:off x="1577191" y="4583977"/>
            <a:ext cx="421632" cy="263184"/>
          </a:xfrm>
          <a:prstGeom prst="leftRightArrow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521552" y="4614916"/>
            <a:ext cx="12601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3366FF"/>
                </a:solidFill>
                <a:latin typeface="Verdana" charset="0"/>
                <a:cs typeface="Arial" charset="0"/>
              </a:rPr>
              <a:t>MAVLink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17" name="Rettangolo arrotondato 12"/>
          <p:cNvSpPr/>
          <p:nvPr/>
        </p:nvSpPr>
        <p:spPr>
          <a:xfrm>
            <a:off x="6822252" y="4042350"/>
            <a:ext cx="1083015" cy="487504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rgbClr val="FF0000"/>
                </a:solidFill>
              </a:rPr>
              <a:t>Jadex</a:t>
            </a:r>
            <a:r>
              <a:rPr lang="en-GB" sz="1400" b="1" dirty="0">
                <a:solidFill>
                  <a:srgbClr val="FF0000"/>
                </a:solidFill>
              </a:rPr>
              <a:t> for Android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1511" y="4666889"/>
            <a:ext cx="8910991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6506" y="2371634"/>
            <a:ext cx="8910991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B19C843-87BC-C643-9852-CBDAD88A9E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90" t="4719" r="8436" b="7928"/>
          <a:stretch/>
        </p:blipFill>
        <p:spPr>
          <a:xfrm>
            <a:off x="457201" y="2499679"/>
            <a:ext cx="2967711" cy="2030176"/>
          </a:xfrm>
          <a:prstGeom prst="rect">
            <a:avLst/>
          </a:prstGeom>
        </p:spPr>
      </p:pic>
      <p:sp>
        <p:nvSpPr>
          <p:cNvPr id="21" name="Rettangolo arrotondato 9">
            <a:extLst>
              <a:ext uri="{FF2B5EF4-FFF2-40B4-BE49-F238E27FC236}">
                <a16:creationId xmlns:a16="http://schemas.microsoft.com/office/drawing/2014/main" id="{CB31E88B-4829-6844-BE58-F51412905E72}"/>
              </a:ext>
            </a:extLst>
          </p:cNvPr>
          <p:cNvSpPr/>
          <p:nvPr/>
        </p:nvSpPr>
        <p:spPr>
          <a:xfrm>
            <a:off x="3985223" y="2727661"/>
            <a:ext cx="1282644" cy="15301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Simulator</a:t>
            </a:r>
          </a:p>
          <a:p>
            <a:pPr algn="ctr"/>
            <a:endParaRPr lang="en-GB" sz="1600" b="1" dirty="0">
              <a:solidFill>
                <a:srgbClr val="FF0000"/>
              </a:solidFill>
            </a:endParaRPr>
          </a:p>
          <a:p>
            <a:pPr algn="ctr"/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6A4DB3F9-6215-F14C-BF1F-C075B56E8EF9}"/>
              </a:ext>
            </a:extLst>
          </p:cNvPr>
          <p:cNvSpPr/>
          <p:nvPr/>
        </p:nvSpPr>
        <p:spPr>
          <a:xfrm>
            <a:off x="3330939" y="3281231"/>
            <a:ext cx="654283" cy="260534"/>
          </a:xfrm>
          <a:prstGeom prst="leftRightArrow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3C65E5A-CF10-F346-8B86-A6109751AF51}"/>
              </a:ext>
            </a:extLst>
          </p:cNvPr>
          <p:cNvSpPr/>
          <p:nvPr/>
        </p:nvSpPr>
        <p:spPr>
          <a:xfrm rot="5400000">
            <a:off x="4279555" y="4460912"/>
            <a:ext cx="591604" cy="241982"/>
          </a:xfrm>
          <a:prstGeom prst="leftRightArrow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968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99873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FPV DRONE RACING</a:t>
            </a:r>
          </a:p>
          <a:p>
            <a:pPr algn="ctr">
              <a:defRPr/>
            </a:pPr>
            <a:r>
              <a:rPr lang="en-GB" sz="2400" b="1" dirty="0">
                <a:solidFill>
                  <a:srgbClr val="FF0000"/>
                </a:solidFill>
                <a:cs typeface="+mn-cs"/>
              </a:rPr>
              <a:t>MARCHE DRONE WEEK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8335" y="2497629"/>
            <a:ext cx="850413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it-IT" sz="2000" b="1" dirty="0">
                <a:latin typeface="Verdana" charset="0"/>
                <a:cs typeface="Arial" charset="0"/>
              </a:rPr>
              <a:t>sabato 1 e domenica 2 dicembre</a:t>
            </a:r>
          </a:p>
          <a:p>
            <a:pPr algn="ctr">
              <a:spcBef>
                <a:spcPct val="50000"/>
              </a:spcBef>
              <a:defRPr/>
            </a:pPr>
            <a:r>
              <a:rPr lang="it-IT" sz="2000" b="1" dirty="0">
                <a:solidFill>
                  <a:srgbClr val="0000FF"/>
                </a:solidFill>
                <a:latin typeface="Verdana" charset="0"/>
                <a:cs typeface="Arial" charset="0"/>
              </a:rPr>
              <a:t>DRONE RACING FANO </a:t>
            </a:r>
            <a:r>
              <a:rPr lang="it-IT" sz="2000" b="1" dirty="0">
                <a:latin typeface="Verdana" charset="0"/>
                <a:cs typeface="Arial" charset="0"/>
              </a:rPr>
              <a:t>E IL </a:t>
            </a:r>
            <a:r>
              <a:rPr lang="it-IT" sz="2000" b="1" dirty="0">
                <a:solidFill>
                  <a:srgbClr val="0000FF"/>
                </a:solidFill>
                <a:latin typeface="Verdana" charset="0"/>
                <a:cs typeface="Arial" charset="0"/>
              </a:rPr>
              <a:t>CUS DI ANCONA </a:t>
            </a:r>
            <a:r>
              <a:rPr lang="it-IT" sz="2000" b="1" dirty="0">
                <a:latin typeface="Verdana" charset="0"/>
                <a:cs typeface="Arial" charset="0"/>
              </a:rPr>
              <a:t>ORGANIZZERANNO UN RADUNO SOCIALE DI PROMOZIONE SPORTIVA PER REALIZZARE SPETTACOLARI ESIBIZIONI NEL </a:t>
            </a:r>
          </a:p>
          <a:p>
            <a:pPr algn="ctr">
              <a:spcBef>
                <a:spcPts val="0"/>
              </a:spcBef>
              <a:defRPr/>
            </a:pPr>
            <a:r>
              <a:rPr lang="it-IT" sz="2000" b="1" dirty="0">
                <a:latin typeface="Verdana" charset="0"/>
                <a:cs typeface="Arial" charset="0"/>
              </a:rPr>
              <a:t>CIRCUITO A LED INDOOR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0718" y="4845641"/>
            <a:ext cx="7802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it-IT" sz="1600" b="1" dirty="0" err="1">
                <a:solidFill>
                  <a:srgbClr val="0000FF"/>
                </a:solidFill>
                <a:latin typeface="Verdana" charset="0"/>
                <a:cs typeface="Arial" charset="0"/>
              </a:rPr>
              <a:t>https</a:t>
            </a:r>
            <a:r>
              <a:rPr lang="it-IT" sz="1600" b="1" dirty="0">
                <a:solidFill>
                  <a:srgbClr val="0000FF"/>
                </a:solidFill>
                <a:latin typeface="Verdana" charset="0"/>
                <a:cs typeface="Arial" charset="0"/>
              </a:rPr>
              <a:t>://</a:t>
            </a:r>
            <a:r>
              <a:rPr lang="it-IT" sz="1600" b="1" dirty="0" err="1">
                <a:solidFill>
                  <a:srgbClr val="0000FF"/>
                </a:solidFill>
                <a:latin typeface="Verdana" charset="0"/>
                <a:cs typeface="Arial" charset="0"/>
              </a:rPr>
              <a:t>ttp-technology.it</a:t>
            </a:r>
            <a:r>
              <a:rPr lang="it-IT" sz="1600" b="1" dirty="0">
                <a:solidFill>
                  <a:srgbClr val="0000FF"/>
                </a:solidFill>
                <a:latin typeface="Verdana" charset="0"/>
                <a:cs typeface="Arial" charset="0"/>
              </a:rPr>
              <a:t>/altro/raduni/</a:t>
            </a:r>
            <a:r>
              <a:rPr lang="it-IT" sz="1600" b="1" dirty="0" err="1">
                <a:solidFill>
                  <a:srgbClr val="0000FF"/>
                </a:solidFill>
                <a:latin typeface="Verdana" charset="0"/>
                <a:cs typeface="Arial" charset="0"/>
              </a:rPr>
              <a:t>marche-drone-week.html</a:t>
            </a:r>
            <a:endParaRPr lang="it-IT" sz="1600" b="1" dirty="0">
              <a:solidFill>
                <a:srgbClr val="0000FF"/>
              </a:solidFill>
              <a:latin typeface="Verdana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5769260"/>
            <a:ext cx="8255260" cy="769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2000" b="1" dirty="0">
                <a:latin typeface="Verdana" charset="0"/>
                <a:cs typeface="Arial" charset="0"/>
              </a:rPr>
              <a:t>Vi </a:t>
            </a:r>
            <a:r>
              <a:rPr lang="en-GB" sz="2000" b="1" dirty="0" err="1">
                <a:latin typeface="Verdana" charset="0"/>
                <a:cs typeface="Arial" charset="0"/>
              </a:rPr>
              <a:t>aspettiamo</a:t>
            </a:r>
            <a:r>
              <a:rPr lang="en-GB" sz="2000" b="1" dirty="0">
                <a:latin typeface="Verdana" charset="0"/>
                <a:cs typeface="Arial" charset="0"/>
              </a:rPr>
              <a:t>!!</a:t>
            </a:r>
          </a:p>
          <a:p>
            <a:pPr algn="ctr">
              <a:spcBef>
                <a:spcPct val="50000"/>
              </a:spcBef>
              <a:defRPr/>
            </a:pPr>
            <a:r>
              <a:rPr lang="it-IT" sz="1600" dirty="0">
                <a:latin typeface="Verdana" charset="0"/>
                <a:cs typeface="Arial" charset="0"/>
              </a:rPr>
              <a:t>Strada della Grotta, 19 A, 60126 Ancona AN</a:t>
            </a:r>
            <a:endParaRPr lang="en-GB" sz="1600" b="1" dirty="0">
              <a:solidFill>
                <a:srgbClr val="3366FF"/>
              </a:solidFill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31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11560" y="2303875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THANKS!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7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31541" y="1175259"/>
            <a:ext cx="8195288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GB" sz="1600" b="1" dirty="0">
                <a:latin typeface="Times New Roman" charset="0"/>
                <a:cs typeface="Arial" charset="0"/>
              </a:rPr>
              <a:t>[</a:t>
            </a:r>
            <a:r>
              <a:rPr lang="en-GB" sz="1600" b="1" dirty="0" err="1">
                <a:latin typeface="Times New Roman" charset="0"/>
                <a:cs typeface="Arial" charset="0"/>
              </a:rPr>
              <a:t>Busetta</a:t>
            </a:r>
            <a:r>
              <a:rPr lang="en-GB" sz="1600" b="1" dirty="0">
                <a:latin typeface="Times New Roman" charset="0"/>
                <a:cs typeface="Arial" charset="0"/>
              </a:rPr>
              <a:t> et al., 2000] </a:t>
            </a:r>
            <a:r>
              <a:rPr lang="en-GB" sz="1600" dirty="0">
                <a:latin typeface="Times New Roman" charset="0"/>
                <a:cs typeface="Arial" charset="0"/>
              </a:rPr>
              <a:t>Paolo </a:t>
            </a:r>
            <a:r>
              <a:rPr lang="en-GB" sz="1600" dirty="0" err="1">
                <a:latin typeface="Times New Roman" charset="0"/>
                <a:cs typeface="Arial" charset="0"/>
              </a:rPr>
              <a:t>Busetta</a:t>
            </a:r>
            <a:r>
              <a:rPr lang="en-GB" sz="1600" dirty="0">
                <a:latin typeface="Times New Roman" charset="0"/>
                <a:cs typeface="Arial" charset="0"/>
              </a:rPr>
              <a:t>; Nicholas Howden; Ralph </a:t>
            </a:r>
            <a:r>
              <a:rPr lang="en-GB" sz="1600" dirty="0" err="1">
                <a:latin typeface="Times New Roman" charset="0"/>
                <a:cs typeface="Arial" charset="0"/>
              </a:rPr>
              <a:t>Ronnquist</a:t>
            </a:r>
            <a:r>
              <a:rPr lang="en-GB" sz="1600" dirty="0">
                <a:latin typeface="Times New Roman" charset="0"/>
                <a:cs typeface="Arial" charset="0"/>
              </a:rPr>
              <a:t>; Andrew Hodgson (2000). "Structuring BDI Agents in Functional Clusters". Intelligent Agents VI. Agent Theories Architectures, and Languages. Lecture Notes in Computer Science (Springer) 1757: 277–289. doi:10.1007/10719619_21. ISBN 978-3-540-67200-5.</a:t>
            </a:r>
          </a:p>
          <a:p>
            <a:pPr algn="just" eaLnBrk="1" hangingPunct="1">
              <a:defRPr/>
            </a:pPr>
            <a:r>
              <a:rPr lang="en-GB" sz="1600" b="1" dirty="0">
                <a:latin typeface="Times New Roman" charset="0"/>
                <a:cs typeface="Arial" charset="0"/>
              </a:rPr>
              <a:t>[</a:t>
            </a:r>
            <a:r>
              <a:rPr lang="en-GB" sz="1600" b="1" dirty="0" err="1">
                <a:latin typeface="Times New Roman" charset="0"/>
                <a:cs typeface="Arial" charset="0"/>
              </a:rPr>
              <a:t>Dastani</a:t>
            </a:r>
            <a:r>
              <a:rPr lang="en-GB" sz="1600" b="1" dirty="0">
                <a:latin typeface="Times New Roman" charset="0"/>
                <a:cs typeface="Arial" charset="0"/>
              </a:rPr>
              <a:t> et al., 2005]</a:t>
            </a:r>
            <a:r>
              <a:rPr lang="en-GB" sz="1600" dirty="0">
                <a:latin typeface="Times New Roman" charset="0"/>
                <a:cs typeface="Arial" charset="0"/>
              </a:rPr>
              <a:t> M. </a:t>
            </a:r>
            <a:r>
              <a:rPr lang="en-GB" sz="1600" dirty="0" err="1">
                <a:latin typeface="Times New Roman" charset="0"/>
                <a:cs typeface="Arial" charset="0"/>
              </a:rPr>
              <a:t>Dastani</a:t>
            </a:r>
            <a:r>
              <a:rPr lang="en-GB" sz="1600" dirty="0">
                <a:latin typeface="Times New Roman" charset="0"/>
                <a:cs typeface="Arial" charset="0"/>
              </a:rPr>
              <a:t>, M. B. van </a:t>
            </a:r>
            <a:r>
              <a:rPr lang="en-GB" sz="1600" dirty="0" err="1">
                <a:latin typeface="Times New Roman" charset="0"/>
                <a:cs typeface="Arial" charset="0"/>
              </a:rPr>
              <a:t>Riemsdijk</a:t>
            </a:r>
            <a:r>
              <a:rPr lang="en-GB" sz="1600" dirty="0">
                <a:latin typeface="Times New Roman" charset="0"/>
                <a:cs typeface="Arial" charset="0"/>
              </a:rPr>
              <a:t>, and J.-J. Ch. Meyer. Programming multi-agent systems in 3APL, In R. H. </a:t>
            </a:r>
            <a:r>
              <a:rPr lang="en-GB" sz="1600" dirty="0" err="1">
                <a:latin typeface="Times New Roman" charset="0"/>
                <a:cs typeface="Arial" charset="0"/>
              </a:rPr>
              <a:t>Bordini</a:t>
            </a:r>
            <a:r>
              <a:rPr lang="en-GB" sz="1600" dirty="0">
                <a:latin typeface="Times New Roman" charset="0"/>
                <a:cs typeface="Arial" charset="0"/>
              </a:rPr>
              <a:t>, M. </a:t>
            </a:r>
            <a:r>
              <a:rPr lang="en-GB" sz="1600" dirty="0" err="1">
                <a:latin typeface="Times New Roman" charset="0"/>
                <a:cs typeface="Arial" charset="0"/>
              </a:rPr>
              <a:t>Dastani</a:t>
            </a:r>
            <a:r>
              <a:rPr lang="en-GB" sz="1600" dirty="0">
                <a:latin typeface="Times New Roman" charset="0"/>
                <a:cs typeface="Arial" charset="0"/>
              </a:rPr>
              <a:t>, J. Dix, and A. El </a:t>
            </a:r>
            <a:r>
              <a:rPr lang="en-GB" sz="1600" dirty="0" err="1">
                <a:latin typeface="Times New Roman" charset="0"/>
                <a:cs typeface="Arial" charset="0"/>
              </a:rPr>
              <a:t>Fallah</a:t>
            </a:r>
            <a:r>
              <a:rPr lang="en-GB" sz="1600" dirty="0">
                <a:latin typeface="Times New Roman" charset="0"/>
                <a:cs typeface="Arial" charset="0"/>
              </a:rPr>
              <a:t> </a:t>
            </a:r>
            <a:r>
              <a:rPr lang="en-GB" sz="1600" dirty="0" err="1">
                <a:latin typeface="Times New Roman" charset="0"/>
                <a:cs typeface="Arial" charset="0"/>
              </a:rPr>
              <a:t>Seghrouchni</a:t>
            </a:r>
            <a:r>
              <a:rPr lang="en-GB" sz="1600" dirty="0">
                <a:latin typeface="Times New Roman" charset="0"/>
                <a:cs typeface="Arial" charset="0"/>
              </a:rPr>
              <a:t>, editors, Multi-Agent Programming: Languages, Platforms and Applications. Springer, Berlin, 2005.</a:t>
            </a:r>
          </a:p>
          <a:p>
            <a:pPr algn="just" eaLnBrk="1" hangingPunct="1">
              <a:defRPr/>
            </a:pPr>
            <a:r>
              <a:rPr lang="en-GB" sz="1600" b="1" dirty="0">
                <a:latin typeface="Times New Roman" charset="0"/>
                <a:cs typeface="Arial" charset="0"/>
              </a:rPr>
              <a:t>[</a:t>
            </a:r>
            <a:r>
              <a:rPr lang="en-GB" sz="1600" b="1" dirty="0" err="1">
                <a:latin typeface="Times New Roman" charset="0"/>
                <a:cs typeface="Arial" charset="0"/>
              </a:rPr>
              <a:t>Laddaga</a:t>
            </a:r>
            <a:r>
              <a:rPr lang="en-GB" sz="1600" b="1" dirty="0">
                <a:latin typeface="Times New Roman" charset="0"/>
                <a:cs typeface="Arial" charset="0"/>
              </a:rPr>
              <a:t>, 2006]</a:t>
            </a:r>
            <a:r>
              <a:rPr lang="en-GB" sz="1600" dirty="0">
                <a:latin typeface="Times New Roman" charset="0"/>
                <a:cs typeface="Arial" charset="0"/>
              </a:rPr>
              <a:t> </a:t>
            </a:r>
            <a:r>
              <a:rPr lang="en-GB" sz="1600" dirty="0" err="1">
                <a:latin typeface="Times New Roman" charset="0"/>
                <a:cs typeface="Arial" charset="0"/>
              </a:rPr>
              <a:t>Laddaga</a:t>
            </a:r>
            <a:r>
              <a:rPr lang="en-GB" sz="1600" dirty="0">
                <a:latin typeface="Times New Roman" charset="0"/>
                <a:cs typeface="Arial" charset="0"/>
              </a:rPr>
              <a:t>, R. (2006). Self adaptive software problems and projects. In Proceedings of the 2nd International IEEE Workshop on Software </a:t>
            </a:r>
            <a:r>
              <a:rPr lang="en-GB" sz="1600" dirty="0" err="1">
                <a:latin typeface="Times New Roman" charset="0"/>
                <a:cs typeface="Arial" charset="0"/>
              </a:rPr>
              <a:t>Evolvability</a:t>
            </a:r>
            <a:r>
              <a:rPr lang="en-GB" sz="1600" dirty="0">
                <a:latin typeface="Times New Roman" charset="0"/>
                <a:cs typeface="Arial" charset="0"/>
              </a:rPr>
              <a:t> (SE’06), pages 3–10, Washington, DC, USA. IEEE Computer Society.</a:t>
            </a:r>
          </a:p>
          <a:p>
            <a:pPr algn="just" eaLnBrk="1" hangingPunct="1">
              <a:defRPr/>
            </a:pPr>
            <a:r>
              <a:rPr lang="en-US" sz="1600" b="1" dirty="0">
                <a:latin typeface="Times New Roman" charset="0"/>
                <a:cs typeface="Arial" charset="0"/>
              </a:rPr>
              <a:t>[</a:t>
            </a:r>
            <a:r>
              <a:rPr lang="en-US" sz="1600" b="1" dirty="0" err="1">
                <a:latin typeface="Times New Roman" charset="0"/>
                <a:cs typeface="Arial" charset="0"/>
              </a:rPr>
              <a:t>Morandini</a:t>
            </a:r>
            <a:r>
              <a:rPr lang="en-US" sz="1600" b="1" dirty="0">
                <a:latin typeface="Times New Roman" charset="0"/>
                <a:cs typeface="Arial" charset="0"/>
              </a:rPr>
              <a:t>, 2006] </a:t>
            </a:r>
            <a:r>
              <a:rPr lang="en-US" sz="1600" dirty="0" err="1">
                <a:latin typeface="Times New Roman" charset="0"/>
                <a:cs typeface="Arial" charset="0"/>
              </a:rPr>
              <a:t>Morandini</a:t>
            </a:r>
            <a:r>
              <a:rPr lang="en-US" sz="1600" dirty="0">
                <a:latin typeface="Times New Roman" charset="0"/>
                <a:cs typeface="Arial" charset="0"/>
              </a:rPr>
              <a:t>, M. (2006). Knowledge level engineering of BDI agents. Master’s thesis, DIT, </a:t>
            </a:r>
            <a:r>
              <a:rPr lang="en-US" sz="1600" dirty="0" err="1">
                <a:latin typeface="Times New Roman" charset="0"/>
                <a:cs typeface="Arial" charset="0"/>
              </a:rPr>
              <a:t>Università</a:t>
            </a:r>
            <a:r>
              <a:rPr lang="en-US" sz="1600" dirty="0">
                <a:latin typeface="Times New Roman" charset="0"/>
                <a:cs typeface="Arial" charset="0"/>
              </a:rPr>
              <a:t> di Trento, Italy.</a:t>
            </a:r>
          </a:p>
          <a:p>
            <a:pPr algn="just" eaLnBrk="1" hangingPunct="1">
              <a:defRPr/>
            </a:pPr>
            <a:r>
              <a:rPr lang="en-US" sz="1600" b="1" dirty="0">
                <a:latin typeface="Times New Roman" charset="0"/>
                <a:cs typeface="Arial" charset="0"/>
              </a:rPr>
              <a:t>[</a:t>
            </a:r>
            <a:r>
              <a:rPr lang="en-US" sz="1600" b="1" dirty="0" err="1">
                <a:latin typeface="Times New Roman" charset="0"/>
                <a:cs typeface="Arial" charset="0"/>
              </a:rPr>
              <a:t>Morandini</a:t>
            </a:r>
            <a:r>
              <a:rPr lang="en-US" sz="1600" b="1" dirty="0">
                <a:latin typeface="Times New Roman" charset="0"/>
                <a:cs typeface="Arial" charset="0"/>
              </a:rPr>
              <a:t> et al., 2008] </a:t>
            </a:r>
            <a:r>
              <a:rPr lang="en-US" sz="1600" dirty="0" err="1">
                <a:latin typeface="Times New Roman" charset="0"/>
                <a:cs typeface="Arial" charset="0"/>
              </a:rPr>
              <a:t>Morandini</a:t>
            </a:r>
            <a:r>
              <a:rPr lang="en-US" sz="1600" dirty="0">
                <a:latin typeface="Times New Roman" charset="0"/>
                <a:cs typeface="Arial" charset="0"/>
              </a:rPr>
              <a:t>, M., Penserini, L., and Perini, A. (2008b). Automated mapping from goal models to self-adaptive systems. In Demo session at the 23rd IEEE/ACM International Conference on Automated Software Engineering (ASE 2008), pages 485–486.</a:t>
            </a:r>
          </a:p>
          <a:p>
            <a:pPr algn="just" eaLnBrk="1" hangingPunct="1">
              <a:defRPr/>
            </a:pPr>
            <a:r>
              <a:rPr lang="en-US" sz="1600" b="1" dirty="0">
                <a:latin typeface="Times New Roman" charset="0"/>
                <a:cs typeface="Arial" charset="0"/>
              </a:rPr>
              <a:t>[</a:t>
            </a:r>
            <a:r>
              <a:rPr lang="en-US" sz="1600" b="1" dirty="0" err="1">
                <a:latin typeface="Times New Roman" charset="0"/>
                <a:cs typeface="Arial" charset="0"/>
              </a:rPr>
              <a:t>Morandini</a:t>
            </a:r>
            <a:r>
              <a:rPr lang="en-US" sz="1600" b="1" dirty="0">
                <a:latin typeface="Times New Roman" charset="0"/>
                <a:cs typeface="Arial" charset="0"/>
              </a:rPr>
              <a:t> et al., 2009] </a:t>
            </a:r>
            <a:r>
              <a:rPr lang="en-US" sz="1600" dirty="0" err="1">
                <a:latin typeface="Times New Roman" charset="0"/>
                <a:cs typeface="Arial" charset="0"/>
              </a:rPr>
              <a:t>Morandini</a:t>
            </a:r>
            <a:r>
              <a:rPr lang="en-US" sz="1600" dirty="0">
                <a:latin typeface="Times New Roman" charset="0"/>
                <a:cs typeface="Arial" charset="0"/>
              </a:rPr>
              <a:t> M., Penserini L., and Perini A. (2009b). Operational Semantics of Goal Models in Adaptive Agents. In 8th Int. Conf. on Autonomous Agents and Multi-Agent Systems (AAMAS’09). IFAAMAS.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41631" y="188640"/>
            <a:ext cx="62330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4000" b="1" dirty="0">
                <a:solidFill>
                  <a:srgbClr val="FF0000"/>
                </a:solidFill>
                <a:cs typeface="Arial" charset="0"/>
              </a:rPr>
              <a:t>Some References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</p:spTree>
    <p:extLst>
      <p:ext uri="{BB962C8B-B14F-4D97-AF65-F5344CB8AC3E}">
        <p14:creationId xmlns:p14="http://schemas.microsoft.com/office/powerpoint/2010/main" val="754458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57201" y="1109068"/>
            <a:ext cx="819528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1600" b="1" dirty="0">
                <a:latin typeface="Times New Roman" charset="0"/>
                <a:cs typeface="Arial" charset="0"/>
              </a:rPr>
              <a:t>[</a:t>
            </a:r>
            <a:r>
              <a:rPr lang="en-US" sz="1600" b="1" dirty="0" err="1">
                <a:latin typeface="Times New Roman" charset="0"/>
                <a:cs typeface="Arial" charset="0"/>
              </a:rPr>
              <a:t>Jadex</a:t>
            </a:r>
            <a:r>
              <a:rPr lang="en-US" sz="1600" b="1" dirty="0">
                <a:latin typeface="Times New Roman" charset="0"/>
                <a:cs typeface="Arial" charset="0"/>
              </a:rPr>
              <a:t>, 2017] </a:t>
            </a:r>
            <a:r>
              <a:rPr lang="en-US" sz="1600" dirty="0" err="1">
                <a:latin typeface="Times New Roman" charset="0"/>
                <a:cs typeface="Arial" charset="0"/>
              </a:rPr>
              <a:t>Jadex</a:t>
            </a:r>
            <a:r>
              <a:rPr lang="en-US" sz="1600" dirty="0">
                <a:latin typeface="Times New Roman" charset="0"/>
                <a:cs typeface="Arial" charset="0"/>
              </a:rPr>
              <a:t> for Android Systems: </a:t>
            </a:r>
          </a:p>
          <a:p>
            <a:pPr algn="just">
              <a:spcAft>
                <a:spcPts val="1200"/>
              </a:spcAft>
              <a:defRPr/>
            </a:pPr>
            <a:r>
              <a:rPr lang="en-US" sz="1600" dirty="0">
                <a:latin typeface="Times New Roman" charset="0"/>
                <a:cs typeface="Arial" charset="0"/>
                <a:hlinkClick r:id="rId3"/>
              </a:rPr>
              <a:t>https://download.actoron.com/docs/releases/jadex-3.0.69/jadex-mkdocs/android/android/</a:t>
            </a:r>
            <a:r>
              <a:rPr lang="en-US" sz="1600" dirty="0">
                <a:latin typeface="Times New Roman" charset="0"/>
                <a:cs typeface="Arial" charset="0"/>
              </a:rPr>
              <a:t> 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1600" b="1" dirty="0">
                <a:latin typeface="Times New Roman" charset="0"/>
                <a:cs typeface="Arial" charset="0"/>
              </a:rPr>
              <a:t>[NPA, 2015-10]</a:t>
            </a:r>
            <a:r>
              <a:rPr lang="en-US" sz="1600" dirty="0">
                <a:cs typeface="Arial" charset="0"/>
              </a:rPr>
              <a:t> </a:t>
            </a:r>
            <a:r>
              <a:rPr lang="en-GB" sz="1600" dirty="0">
                <a:latin typeface="Times New Roman" charset="0"/>
                <a:cs typeface="Arial" charset="0"/>
              </a:rPr>
              <a:t>EASA Introduction of a regulatory framework for the operation of drones:</a:t>
            </a:r>
          </a:p>
          <a:p>
            <a:pPr algn="just">
              <a:spcAft>
                <a:spcPts val="1200"/>
              </a:spcAft>
              <a:defRPr/>
            </a:pPr>
            <a:r>
              <a:rPr lang="en-GB" sz="1600" dirty="0">
                <a:latin typeface="Times New Roman" charset="0"/>
                <a:cs typeface="Arial" charset="0"/>
              </a:rPr>
              <a:t> </a:t>
            </a:r>
            <a:r>
              <a:rPr lang="en-GB" sz="1600" dirty="0">
                <a:latin typeface="Times New Roman" charset="0"/>
                <a:cs typeface="Arial" charset="0"/>
                <a:hlinkClick r:id="rId4"/>
              </a:rPr>
              <a:t>https://easa.europa.eu/document-library/notices-of-proposed-amendment</a:t>
            </a:r>
            <a:r>
              <a:rPr lang="en-GB" sz="1600" dirty="0">
                <a:latin typeface="Times New Roman" charset="0"/>
                <a:cs typeface="Arial" charset="0"/>
              </a:rPr>
              <a:t>  </a:t>
            </a:r>
            <a:endParaRPr lang="en-US" sz="1600" b="1" dirty="0">
              <a:latin typeface="Times New Roman" charset="0"/>
              <a:cs typeface="Arial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1600" b="1" dirty="0">
                <a:latin typeface="Times New Roman" charset="0"/>
                <a:cs typeface="Arial" charset="0"/>
              </a:rPr>
              <a:t>[NPA, 2015-17]</a:t>
            </a:r>
            <a:r>
              <a:rPr lang="en-US" sz="1600" dirty="0">
                <a:cs typeface="Arial" charset="0"/>
              </a:rPr>
              <a:t> </a:t>
            </a:r>
            <a:r>
              <a:rPr lang="en-GB" sz="1600" dirty="0">
                <a:latin typeface="Times New Roman" charset="0"/>
                <a:cs typeface="Arial" charset="0"/>
              </a:rPr>
              <a:t>EASA Airworthiness review process:</a:t>
            </a:r>
          </a:p>
          <a:p>
            <a:pPr algn="just">
              <a:spcAft>
                <a:spcPts val="600"/>
              </a:spcAft>
              <a:defRPr/>
            </a:pPr>
            <a:r>
              <a:rPr lang="en-GB" sz="1600" dirty="0">
                <a:latin typeface="Times New Roman" charset="0"/>
                <a:cs typeface="Arial" charset="0"/>
              </a:rPr>
              <a:t> </a:t>
            </a:r>
            <a:r>
              <a:rPr lang="en-GB" sz="1600" dirty="0">
                <a:latin typeface="Times New Roman" charset="0"/>
                <a:cs typeface="Arial" charset="0"/>
                <a:hlinkClick r:id="rId4"/>
              </a:rPr>
              <a:t>https://easa.europa.eu/document-library/notices-of-proposed-amendment</a:t>
            </a:r>
            <a:r>
              <a:rPr lang="en-GB" sz="1600" dirty="0">
                <a:latin typeface="Times New Roman" charset="0"/>
                <a:cs typeface="Arial" charset="0"/>
              </a:rPr>
              <a:t>  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41631" y="188640"/>
            <a:ext cx="62330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4000" b="1" dirty="0">
                <a:solidFill>
                  <a:srgbClr val="FF0000"/>
                </a:solidFill>
                <a:cs typeface="Arial" charset="0"/>
              </a:rPr>
              <a:t>Some References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</p:spTree>
    <p:extLst>
      <p:ext uri="{BB962C8B-B14F-4D97-AF65-F5344CB8AC3E}">
        <p14:creationId xmlns:p14="http://schemas.microsoft.com/office/powerpoint/2010/main" val="104587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  <a:endParaRPr lang="en-GB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129BD07-23BE-9A48-AF5C-E8AED9D45A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8038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t-IT" altLang="en-US" sz="4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L’Italia Innova poco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EB7F4154-C87B-D449-86C3-1EF378C69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39280"/>
            <a:ext cx="83851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13A85D-9F8C-954B-9582-E5C0584C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3892758"/>
            <a:ext cx="244475" cy="1741487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it-IT" alt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  <a:endParaRPr lang="en-GB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7FCB8955-41A0-1148-98DD-3BF519A3CB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41841"/>
            <a:ext cx="8229600" cy="8920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t-IT" altLang="en-US" sz="4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Forte Abbandono Scolastico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30F5D59-2B2E-C047-BC0A-4231697FD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26955"/>
            <a:ext cx="767715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0AEB3A-0F14-F94C-BAC7-9A9B6F80A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4740393"/>
            <a:ext cx="233362" cy="1658937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it-IT" alt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7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  <a:endParaRPr lang="en-GB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589620"/>
            <a:ext cx="721657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STRUMENTI</a:t>
            </a:r>
            <a:endParaRPr lang="en-GB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F15A96-655C-C54C-B673-5B7292464BE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44125" y="1673805"/>
            <a:ext cx="8229600" cy="457142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Char char="-"/>
              <a:defRPr/>
            </a:pPr>
            <a:r>
              <a:rPr lang="it-IT" altLang="en-US" sz="2000" b="1" dirty="0">
                <a:ea typeface="ＭＳ Ｐゴシック" charset="-128"/>
              </a:rPr>
              <a:t>Intercettare le risorse finanziarie provenienti da bandi </a:t>
            </a:r>
            <a:r>
              <a:rPr lang="it-IT" altLang="en-US" sz="2000" b="1" dirty="0">
                <a:solidFill>
                  <a:srgbClr val="0000FF"/>
                </a:solidFill>
                <a:ea typeface="ＭＳ Ｐゴシック" charset="-128"/>
              </a:rPr>
              <a:t>FSE PON </a:t>
            </a:r>
            <a:r>
              <a:rPr lang="it-IT" altLang="en-US" sz="2000" b="1" dirty="0">
                <a:ea typeface="ＭＳ Ｐゴシック" charset="-128"/>
              </a:rPr>
              <a:t>e </a:t>
            </a:r>
            <a:r>
              <a:rPr lang="it-IT" altLang="en-US" sz="2000" b="1" dirty="0">
                <a:solidFill>
                  <a:srgbClr val="0000FF"/>
                </a:solidFill>
                <a:ea typeface="ＭＳ Ｐゴシック" charset="-128"/>
              </a:rPr>
              <a:t>ERASMUS+</a:t>
            </a:r>
            <a:r>
              <a:rPr lang="it-IT" altLang="en-US" sz="2000" b="1" dirty="0">
                <a:ea typeface="ＭＳ Ｐゴシック" charset="-128"/>
              </a:rPr>
              <a:t> come prevede anche il PNSD per le Scuole:</a:t>
            </a:r>
          </a:p>
          <a:p>
            <a:pPr lvl="1" algn="just">
              <a:buFontTx/>
              <a:buChar char="-"/>
              <a:defRPr/>
            </a:pPr>
            <a:r>
              <a:rPr lang="it-IT" altLang="en-US" sz="2000" b="1" dirty="0">
                <a:ea typeface="ＭＳ Ｐゴシック" charset="-128"/>
              </a:rPr>
              <a:t>Pandora</a:t>
            </a:r>
          </a:p>
          <a:p>
            <a:pPr lvl="1" algn="just">
              <a:buFontTx/>
              <a:buChar char="-"/>
              <a:defRPr/>
            </a:pPr>
            <a:r>
              <a:rPr lang="it-IT" altLang="en-US" sz="2000" b="1" dirty="0" err="1">
                <a:ea typeface="ＭＳ Ｐゴシック" charset="-128"/>
              </a:rPr>
              <a:t>Make</a:t>
            </a:r>
            <a:r>
              <a:rPr lang="it-IT" altLang="en-US" sz="2000" b="1" dirty="0">
                <a:ea typeface="ＭＳ Ｐゴシック" charset="-128"/>
              </a:rPr>
              <a:t> in Class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it-IT" altLang="en-US" sz="2000" b="1" dirty="0">
                <a:solidFill>
                  <a:srgbClr val="0000FF"/>
                </a:solidFill>
                <a:ea typeface="ＭＳ Ｐゴシック" charset="-128"/>
              </a:rPr>
              <a:t>FABLAB</a:t>
            </a:r>
            <a:r>
              <a:rPr lang="it-IT" altLang="en-US" sz="2000" b="1" dirty="0">
                <a:ea typeface="ＭＳ Ｐゴシック" charset="-128"/>
              </a:rPr>
              <a:t>: mettere a disposizione capitale umano e macchinari per fare sperimentazione anche in orario curricolare</a:t>
            </a:r>
          </a:p>
          <a:p>
            <a:pPr algn="just">
              <a:spcBef>
                <a:spcPts val="600"/>
              </a:spcBef>
              <a:buFontTx/>
              <a:buChar char="-"/>
              <a:defRPr/>
            </a:pPr>
            <a:r>
              <a:rPr lang="it-IT" altLang="en-US" sz="2000" b="1" dirty="0">
                <a:solidFill>
                  <a:srgbClr val="0000FF"/>
                </a:solidFill>
                <a:ea typeface="ＭＳ Ｐゴシック" charset="-128"/>
              </a:rPr>
              <a:t>DRONE@SCHOOL </a:t>
            </a:r>
            <a:r>
              <a:rPr lang="it-IT" altLang="en-US" sz="2000" b="1" dirty="0">
                <a:ea typeface="ＭＳ Ｐゴシック" charset="-128"/>
              </a:rPr>
              <a:t>progetto rivolto alle scuole: </a:t>
            </a:r>
            <a:r>
              <a:rPr lang="it-IT" altLang="en-US" sz="2000" b="1" dirty="0">
                <a:ea typeface="ＭＳ Ｐゴシック" charset="-128"/>
                <a:hlinkClick r:id="rId3"/>
              </a:rPr>
              <a:t>https://ttp-technology.it/scuola/drone-kit.html</a:t>
            </a:r>
            <a:r>
              <a:rPr lang="it-IT" altLang="en-US" sz="2000" b="1" dirty="0">
                <a:ea typeface="ＭＳ Ｐゴシック" charset="-128"/>
              </a:rPr>
              <a:t> </a:t>
            </a:r>
          </a:p>
          <a:p>
            <a:pPr algn="just">
              <a:spcBef>
                <a:spcPts val="600"/>
              </a:spcBef>
              <a:buFontTx/>
              <a:buChar char="-"/>
              <a:defRPr/>
            </a:pPr>
            <a:r>
              <a:rPr lang="it-IT" altLang="en-US" sz="2000" b="1" dirty="0">
                <a:ea typeface="ＭＳ Ｐゴシック" charset="-128"/>
              </a:rPr>
              <a:t>Associazione Sportiva Dilettantistica: </a:t>
            </a:r>
            <a:r>
              <a:rPr lang="it-IT" altLang="en-US" sz="2000" b="1" dirty="0">
                <a:solidFill>
                  <a:srgbClr val="0000FF"/>
                </a:solidFill>
                <a:ea typeface="ＭＳ Ｐゴシック" charset="-128"/>
              </a:rPr>
              <a:t>DRF – DRONE RACING FANO</a:t>
            </a:r>
            <a:r>
              <a:rPr lang="it-IT" altLang="en-US" sz="2000" b="1" dirty="0">
                <a:ea typeface="ＭＳ Ｐゴシック" charset="-128"/>
              </a:rPr>
              <a:t> iscritta nel registro del CONI </a:t>
            </a:r>
          </a:p>
          <a:p>
            <a:pPr algn="just">
              <a:spcBef>
                <a:spcPts val="600"/>
              </a:spcBef>
              <a:buFontTx/>
              <a:buChar char="-"/>
              <a:defRPr/>
            </a:pPr>
            <a:r>
              <a:rPr lang="it-IT" altLang="en-US" sz="2000" b="1" dirty="0">
                <a:ea typeface="ＭＳ Ｐゴシック" charset="-128"/>
              </a:rPr>
              <a:t>Iniziative per fare networking e creare sinergie sul territorio: </a:t>
            </a:r>
          </a:p>
          <a:p>
            <a:pPr lvl="1" algn="just">
              <a:spcBef>
                <a:spcPts val="600"/>
              </a:spcBef>
              <a:buFontTx/>
              <a:buChar char="-"/>
              <a:defRPr/>
            </a:pPr>
            <a:r>
              <a:rPr lang="it-IT" altLang="en-US" sz="1600" b="1" dirty="0">
                <a:solidFill>
                  <a:srgbClr val="0000FF"/>
                </a:solidFill>
                <a:ea typeface="ＭＳ Ｐゴシック" charset="-128"/>
              </a:rPr>
              <a:t>MARCHE DRONE WEEK 2018</a:t>
            </a:r>
          </a:p>
          <a:p>
            <a:pPr lvl="1" algn="just">
              <a:spcBef>
                <a:spcPts val="600"/>
              </a:spcBef>
              <a:buFontTx/>
              <a:buChar char="-"/>
              <a:defRPr/>
            </a:pPr>
            <a:r>
              <a:rPr lang="it-IT" altLang="en-US" sz="1600" b="1" dirty="0">
                <a:solidFill>
                  <a:srgbClr val="0000FF"/>
                </a:solidFill>
                <a:ea typeface="ＭＳ Ｐゴシック" charset="-128"/>
              </a:rPr>
              <a:t>FANO DRONE ACCADEMY: C.A. per PILOTI DI DRONI</a:t>
            </a:r>
          </a:p>
        </p:txBody>
      </p:sp>
    </p:spTree>
    <p:extLst>
      <p:ext uri="{BB962C8B-B14F-4D97-AF65-F5344CB8AC3E}">
        <p14:creationId xmlns:p14="http://schemas.microsoft.com/office/powerpoint/2010/main" val="198536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634625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Agenda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1677" y="2262351"/>
            <a:ext cx="80107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7" indent="-457187" algn="just">
              <a:spcBef>
                <a:spcPct val="500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it-IT" sz="2000" dirty="0">
                <a:latin typeface="Verdana" charset="0"/>
                <a:cs typeface="Arial" charset="0"/>
              </a:rPr>
              <a:t>FRAMEWORK PER LO SVILUPPO DI SISTEMI AUTONOMI</a:t>
            </a:r>
          </a:p>
          <a:p>
            <a:pPr marL="914400" lvl="1" indent="-457200" algn="just">
              <a:spcBef>
                <a:spcPct val="50000"/>
              </a:spcBef>
              <a:spcAft>
                <a:spcPts val="1200"/>
              </a:spcAft>
              <a:buFont typeface="+mj-lt"/>
              <a:buAutoNum type="alphaLcParenR"/>
              <a:defRPr/>
            </a:pPr>
            <a:r>
              <a:rPr lang="it-IT" sz="2000" dirty="0">
                <a:latin typeface="Verdana" charset="0"/>
                <a:cs typeface="Arial" charset="0"/>
              </a:rPr>
              <a:t>Ingegneria del Software e Programmazione Avanzate</a:t>
            </a:r>
            <a:endParaRPr lang="it-IT" sz="2000" i="1" dirty="0">
              <a:latin typeface="Verdana" charset="0"/>
              <a:cs typeface="Arial" charset="0"/>
            </a:endParaRPr>
          </a:p>
          <a:p>
            <a:pPr marL="914400" lvl="1" indent="-457200" algn="just">
              <a:spcBef>
                <a:spcPct val="50000"/>
              </a:spcBef>
              <a:spcAft>
                <a:spcPts val="1200"/>
              </a:spcAft>
              <a:buFont typeface="+mj-lt"/>
              <a:buAutoNum type="alphaLcParenR"/>
              <a:defRPr/>
            </a:pPr>
            <a:r>
              <a:rPr lang="it-IT" sz="2000" dirty="0">
                <a:latin typeface="Verdana" charset="0"/>
                <a:cs typeface="Arial" charset="0"/>
              </a:rPr>
              <a:t>Rappresentazione della conoscenza con Tropos4AS</a:t>
            </a:r>
          </a:p>
          <a:p>
            <a:pPr marL="457187" indent="-457187" algn="just">
              <a:spcBef>
                <a:spcPct val="500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it-IT" sz="2000" dirty="0">
                <a:latin typeface="Verdana" charset="0"/>
                <a:cs typeface="Arial" charset="0"/>
              </a:rPr>
              <a:t>Ambiente di Sviluppo per DRONI Intelligenti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  <p:sp>
        <p:nvSpPr>
          <p:cNvPr id="6" name="Rettangolo arrotondato 1"/>
          <p:cNvSpPr/>
          <p:nvPr/>
        </p:nvSpPr>
        <p:spPr>
          <a:xfrm>
            <a:off x="685800" y="2168861"/>
            <a:ext cx="8206680" cy="1227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9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413665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Motivation</a:t>
            </a:r>
            <a:endParaRPr lang="en-GB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1677" y="1661139"/>
            <a:ext cx="7802563" cy="45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889" indent="-342889" algn="just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GB" altLang="x-none" sz="2100" b="1" kern="0" dirty="0">
                <a:solidFill>
                  <a:srgbClr val="0000FF"/>
                </a:solidFill>
                <a:latin typeface="Arial"/>
                <a:ea typeface=""/>
                <a:cs typeface=""/>
              </a:rPr>
              <a:t>Today’s software is complex because it is expected to work autonomously in a dynamic, open, unpredictable environment.</a:t>
            </a:r>
          </a:p>
          <a:p>
            <a:pPr marL="342889" indent="-342889" algn="just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GB" altLang="x-none" sz="2100" i="1" kern="0" dirty="0">
                <a:solidFill>
                  <a:srgbClr val="000000"/>
                </a:solidFill>
                <a:latin typeface="Arial"/>
                <a:ea typeface=""/>
                <a:cs typeface=""/>
              </a:rPr>
              <a:t>Self-adaptive systems (SAS) </a:t>
            </a:r>
            <a:r>
              <a:rPr lang="en-GB" altLang="x-none" sz="2100" kern="0" dirty="0">
                <a:solidFill>
                  <a:srgbClr val="000000"/>
                </a:solidFill>
                <a:latin typeface="Arial"/>
                <a:ea typeface=""/>
                <a:cs typeface=""/>
              </a:rPr>
              <a:t>give a promising solution to cope with these issues.</a:t>
            </a:r>
          </a:p>
          <a:p>
            <a:pPr marL="342889" indent="-342889" algn="just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endParaRPr lang="en-GB" altLang="x-none" sz="800" b="1" i="1" kern="0" dirty="0">
              <a:solidFill>
                <a:srgbClr val="000000"/>
              </a:solidFill>
              <a:latin typeface="Arial"/>
              <a:ea typeface=""/>
              <a:cs typeface=""/>
            </a:endParaRPr>
          </a:p>
          <a:p>
            <a:pPr marL="342889" indent="-342889" algn="just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GB" altLang="x-none" sz="2100" b="1" i="1" kern="0" dirty="0">
                <a:solidFill>
                  <a:srgbClr val="000000"/>
                </a:solidFill>
                <a:latin typeface="Arial"/>
                <a:ea typeface=""/>
                <a:cs typeface=""/>
              </a:rPr>
              <a:t>Self-adaptive systems (following [</a:t>
            </a:r>
            <a:r>
              <a:rPr lang="en-GB" altLang="x-none" sz="2100" b="1" i="1" kern="0" dirty="0" err="1">
                <a:solidFill>
                  <a:srgbClr val="000000"/>
                </a:solidFill>
                <a:latin typeface="Arial"/>
                <a:ea typeface=""/>
                <a:cs typeface=""/>
              </a:rPr>
              <a:t>Laddaga</a:t>
            </a:r>
            <a:r>
              <a:rPr lang="en-GB" altLang="x-none" sz="2100" b="1" i="1" kern="0" dirty="0">
                <a:solidFill>
                  <a:srgbClr val="000000"/>
                </a:solidFill>
                <a:latin typeface="Arial"/>
                <a:ea typeface=""/>
                <a:cs typeface=""/>
              </a:rPr>
              <a:t>, 2006])</a:t>
            </a:r>
            <a:endParaRPr lang="en-GB" altLang="x-none" sz="2000" b="1" i="1" kern="0" dirty="0">
              <a:solidFill>
                <a:srgbClr val="000000"/>
              </a:solidFill>
              <a:latin typeface="Arial"/>
              <a:ea typeface=""/>
              <a:cs typeface=""/>
            </a:endParaRPr>
          </a:p>
          <a:p>
            <a:pPr marL="742927" lvl="1" indent="-285742" algn="just" eaLnBrk="0" hangingPunct="0">
              <a:spcBef>
                <a:spcPct val="20000"/>
              </a:spcBef>
              <a:buClr>
                <a:srgbClr val="FF0000"/>
              </a:buClr>
              <a:buSzPct val="55000"/>
              <a:buFont typeface="Wingdings" charset="2"/>
              <a:buChar char="n"/>
            </a:pPr>
            <a:r>
              <a:rPr lang="en-US" altLang="x-none" sz="2000" kern="0" dirty="0">
                <a:solidFill>
                  <a:srgbClr val="000000"/>
                </a:solidFill>
                <a:latin typeface="Arial"/>
              </a:rPr>
              <a:t>automatically take the correct actions based on their knowledge of what is happening in the environment,</a:t>
            </a:r>
          </a:p>
          <a:p>
            <a:pPr marL="742927" lvl="1" indent="-285742" algn="just" eaLnBrk="0" hangingPunct="0">
              <a:spcBef>
                <a:spcPct val="20000"/>
              </a:spcBef>
              <a:buClr>
                <a:srgbClr val="FF0000"/>
              </a:buClr>
              <a:buSzPct val="55000"/>
              <a:buFont typeface="Wingdings" charset="2"/>
              <a:buChar char="n"/>
            </a:pPr>
            <a:r>
              <a:rPr lang="en-US" altLang="x-none" sz="2000" kern="0" dirty="0">
                <a:solidFill>
                  <a:srgbClr val="000000"/>
                </a:solidFill>
                <a:latin typeface="Arial"/>
              </a:rPr>
              <a:t>are guided by the objectives, the stakeholders assigned to them.</a:t>
            </a:r>
          </a:p>
          <a:p>
            <a:pPr marL="742927" lvl="1" indent="-285742" algn="just">
              <a:spcBef>
                <a:spcPct val="20000"/>
              </a:spcBef>
              <a:buClr>
                <a:srgbClr val="FF0000"/>
              </a:buClr>
              <a:buSzPct val="55000"/>
              <a:buFont typeface="Wingdings" charset="2"/>
              <a:buChar char="n"/>
            </a:pPr>
            <a:r>
              <a:rPr lang="en-GB" altLang="x-none" sz="2000" kern="0" dirty="0">
                <a:solidFill>
                  <a:srgbClr val="000000"/>
                </a:solidFill>
                <a:latin typeface="Arial"/>
              </a:rPr>
              <a:t>are able to prevent failure, exploiting design variability, and managing recovery from errors.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9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15035" y="1223755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SOPHIA, IL PRIMO ROBOT CON CITTADINANZA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5843" y="3068960"/>
            <a:ext cx="8010783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spcAft>
                <a:spcPts val="1200"/>
              </a:spcAft>
              <a:defRPr/>
            </a:pPr>
            <a:r>
              <a:rPr lang="it-IT" sz="2400" b="1" dirty="0"/>
              <a:t>In Arabia Saudita un robot umanoide ottiene la cittadinanza…</a:t>
            </a:r>
            <a:endParaRPr lang="it-IT" sz="2400" b="1" dirty="0">
              <a:latin typeface="Verdana" charset="0"/>
              <a:cs typeface="Arial" charset="0"/>
            </a:endParaRPr>
          </a:p>
          <a:p>
            <a:pPr algn="just">
              <a:spcBef>
                <a:spcPct val="50000"/>
              </a:spcBef>
              <a:spcAft>
                <a:spcPts val="1200"/>
              </a:spcAft>
              <a:defRPr/>
            </a:pPr>
            <a:r>
              <a:rPr lang="it-IT" sz="1400" dirty="0">
                <a:latin typeface="Verdana" charset="0"/>
                <a:cs typeface="Arial" charset="0"/>
                <a:hlinkClick r:id="rId3"/>
              </a:rPr>
              <a:t>https://video.panorama.it/news-video/sophia-primo-robot-con-cittadinanza/</a:t>
            </a:r>
            <a:r>
              <a:rPr lang="it-IT" sz="1400" dirty="0">
                <a:latin typeface="Verdana" charset="0"/>
                <a:cs typeface="Arial" charset="0"/>
              </a:rPr>
              <a:t>  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4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MARCHE DRONE WEEK 2018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184151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rgbClr val="FF0000"/>
                </a:solidFill>
                <a:cs typeface="+mn-cs"/>
              </a:rPr>
              <a:t>Project Aim</a:t>
            </a:r>
          </a:p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+mn-cs"/>
              </a:rPr>
              <a:t>Based on foundational research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1677" y="1448782"/>
            <a:ext cx="780256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GB" sz="2000" dirty="0">
                <a:latin typeface="Verdana" charset="0"/>
                <a:cs typeface="Arial" charset="0"/>
              </a:rPr>
              <a:t>The main aim is to </a:t>
            </a:r>
            <a:r>
              <a:rPr lang="en-GB" sz="2000" b="1" dirty="0">
                <a:solidFill>
                  <a:srgbClr val="3366FF"/>
                </a:solidFill>
                <a:latin typeface="Verdana" charset="0"/>
                <a:cs typeface="Arial" charset="0"/>
              </a:rPr>
              <a:t>build a development framework for DRONE systems</a:t>
            </a:r>
            <a:r>
              <a:rPr lang="en-GB" sz="2000" dirty="0">
                <a:latin typeface="Verdana" charset="0"/>
                <a:cs typeface="Arial" charset="0"/>
              </a:rPr>
              <a:t> adapting know-how and tools from Agent Oriented Software Engineering techniques for Self-Adaptive and Autonomous Systems.</a:t>
            </a:r>
          </a:p>
          <a:p>
            <a:pPr algn="just">
              <a:spcBef>
                <a:spcPct val="50000"/>
              </a:spcBef>
              <a:defRPr/>
            </a:pPr>
            <a:r>
              <a:rPr lang="en-GB" sz="2000" dirty="0">
                <a:latin typeface="Verdana" charset="0"/>
                <a:cs typeface="Arial" charset="0"/>
              </a:rPr>
              <a:t>This work mainly refers to the following research papers: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1572" y="3338992"/>
            <a:ext cx="780256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45" indent="-171445" algn="just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GB" sz="1200" dirty="0">
                <a:latin typeface="Verdana" charset="0"/>
                <a:cs typeface="Arial" charset="0"/>
              </a:rPr>
              <a:t>Loris Penserini, Emanuele </a:t>
            </a:r>
            <a:r>
              <a:rPr lang="en-GB" sz="1200" dirty="0" err="1">
                <a:latin typeface="Verdana" charset="0"/>
                <a:cs typeface="Arial" charset="0"/>
              </a:rPr>
              <a:t>Tonucci</a:t>
            </a:r>
            <a:r>
              <a:rPr lang="en-GB" sz="1200" dirty="0">
                <a:latin typeface="Verdana" charset="0"/>
                <a:cs typeface="Arial" charset="0"/>
              </a:rPr>
              <a:t>, </a:t>
            </a:r>
            <a:r>
              <a:rPr lang="en-GB" sz="1200" dirty="0" err="1">
                <a:latin typeface="Verdana" charset="0"/>
                <a:cs typeface="Arial" charset="0"/>
              </a:rPr>
              <a:t>Gianluca</a:t>
            </a:r>
            <a:r>
              <a:rPr lang="en-GB" sz="1200" dirty="0">
                <a:latin typeface="Verdana" charset="0"/>
                <a:cs typeface="Arial" charset="0"/>
              </a:rPr>
              <a:t> </a:t>
            </a:r>
            <a:r>
              <a:rPr lang="en-GB" sz="1200" dirty="0" err="1">
                <a:latin typeface="Verdana" charset="0"/>
                <a:cs typeface="Arial" charset="0"/>
              </a:rPr>
              <a:t>Ippoliti</a:t>
            </a:r>
            <a:r>
              <a:rPr lang="en-GB" sz="1200" dirty="0">
                <a:latin typeface="Verdana" charset="0"/>
                <a:cs typeface="Arial" charset="0"/>
              </a:rPr>
              <a:t>, Jessica Di </a:t>
            </a:r>
            <a:r>
              <a:rPr lang="en-GB" sz="1200" dirty="0" err="1">
                <a:latin typeface="Verdana" charset="0"/>
                <a:cs typeface="Arial" charset="0"/>
              </a:rPr>
              <a:t>Labbio</a:t>
            </a:r>
            <a:r>
              <a:rPr lang="en-GB" sz="1200" dirty="0">
                <a:latin typeface="Verdana" charset="0"/>
                <a:cs typeface="Arial" charset="0"/>
              </a:rPr>
              <a:t>, "</a:t>
            </a:r>
            <a:r>
              <a:rPr lang="en-GB" sz="1200" b="1" dirty="0">
                <a:latin typeface="Verdana" charset="0"/>
                <a:cs typeface="Arial" charset="0"/>
              </a:rPr>
              <a:t>Development Framework for DRONEs as Smart Autonomous Systems</a:t>
            </a:r>
            <a:r>
              <a:rPr lang="en-GB" sz="1200" dirty="0">
                <a:latin typeface="Verdana" charset="0"/>
                <a:cs typeface="Arial" charset="0"/>
              </a:rPr>
              <a:t>", in Proc. of The 8th </a:t>
            </a:r>
            <a:r>
              <a:rPr lang="en-GB" sz="1200" b="1" dirty="0">
                <a:solidFill>
                  <a:srgbClr val="FF0000"/>
                </a:solidFill>
                <a:latin typeface="Verdana" charset="0"/>
                <a:cs typeface="Arial" charset="0"/>
              </a:rPr>
              <a:t>International</a:t>
            </a:r>
            <a:r>
              <a:rPr lang="en-GB" sz="1200" dirty="0">
                <a:latin typeface="Verdana" charset="0"/>
                <a:cs typeface="Arial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Verdana" charset="0"/>
                <a:cs typeface="Arial" charset="0"/>
              </a:rPr>
              <a:t>Conference on Information, Intelligence, Systems and Applications (IISA)</a:t>
            </a:r>
            <a:r>
              <a:rPr lang="en-GB" sz="1200" dirty="0">
                <a:latin typeface="Verdana" charset="0"/>
                <a:cs typeface="Arial" charset="0"/>
              </a:rPr>
              <a:t>.</a:t>
            </a:r>
            <a:r>
              <a:rPr lang="en-GB" sz="1200" b="1" dirty="0">
                <a:solidFill>
                  <a:srgbClr val="FF0000"/>
                </a:solidFill>
                <a:latin typeface="Verdana" charset="0"/>
                <a:cs typeface="Arial" charset="0"/>
              </a:rPr>
              <a:t> </a:t>
            </a:r>
            <a:r>
              <a:rPr lang="en-GB" sz="1200" dirty="0">
                <a:latin typeface="Verdana" charset="0"/>
                <a:cs typeface="Arial" charset="0"/>
              </a:rPr>
              <a:t>Proceedings will be published by IEEE. </a:t>
            </a:r>
            <a:r>
              <a:rPr lang="en-GB" sz="1200" dirty="0" err="1">
                <a:latin typeface="Verdana" charset="0"/>
                <a:cs typeface="Arial" charset="0"/>
              </a:rPr>
              <a:t>Larnaca</a:t>
            </a:r>
            <a:r>
              <a:rPr lang="en-GB" sz="1200" dirty="0">
                <a:latin typeface="Verdana" charset="0"/>
                <a:cs typeface="Arial" charset="0"/>
              </a:rPr>
              <a:t>, Cyprus, August 28-30, 2017.</a:t>
            </a:r>
          </a:p>
          <a:p>
            <a:pPr marL="171445" indent="-171445" algn="just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GB" sz="1200" dirty="0" err="1">
                <a:latin typeface="Verdana" charset="0"/>
                <a:cs typeface="Arial" charset="0"/>
              </a:rPr>
              <a:t>Mirko</a:t>
            </a:r>
            <a:r>
              <a:rPr lang="en-GB" sz="1200" dirty="0">
                <a:latin typeface="Verdana" charset="0"/>
                <a:cs typeface="Arial" charset="0"/>
              </a:rPr>
              <a:t> </a:t>
            </a:r>
            <a:r>
              <a:rPr lang="en-GB" sz="1200" dirty="0" err="1">
                <a:latin typeface="Verdana" charset="0"/>
                <a:cs typeface="Arial" charset="0"/>
              </a:rPr>
              <a:t>Morandini</a:t>
            </a:r>
            <a:r>
              <a:rPr lang="en-GB" sz="1200" dirty="0">
                <a:latin typeface="Verdana" charset="0"/>
                <a:cs typeface="Arial" charset="0"/>
              </a:rPr>
              <a:t>, Loris Penserini, Anna Perini, Alessandro </a:t>
            </a:r>
            <a:r>
              <a:rPr lang="en-GB" sz="1200" dirty="0" err="1">
                <a:latin typeface="Verdana" charset="0"/>
                <a:cs typeface="Arial" charset="0"/>
              </a:rPr>
              <a:t>Marchetto</a:t>
            </a:r>
            <a:r>
              <a:rPr lang="en-GB" sz="1200" dirty="0">
                <a:latin typeface="Verdana" charset="0"/>
                <a:cs typeface="Arial" charset="0"/>
              </a:rPr>
              <a:t>, “</a:t>
            </a:r>
            <a:r>
              <a:rPr lang="en-GB" sz="1200" b="1" dirty="0">
                <a:latin typeface="Verdana" charset="0"/>
                <a:cs typeface="Arial" charset="0"/>
              </a:rPr>
              <a:t>Engineering Requirements for Adaptive Systems</a:t>
            </a:r>
            <a:r>
              <a:rPr lang="en-GB" sz="1200" dirty="0">
                <a:latin typeface="Verdana" charset="0"/>
                <a:cs typeface="Arial" charset="0"/>
              </a:rPr>
              <a:t>”, </a:t>
            </a:r>
            <a:r>
              <a:rPr lang="en-GB" sz="1200" b="1" dirty="0">
                <a:solidFill>
                  <a:srgbClr val="FF0000"/>
                </a:solidFill>
                <a:latin typeface="Verdana" charset="0"/>
                <a:cs typeface="Arial" charset="0"/>
              </a:rPr>
              <a:t>Requirements Engineering Journal – REJ</a:t>
            </a:r>
            <a:r>
              <a:rPr lang="en-GB" sz="1200" dirty="0">
                <a:latin typeface="Verdana" charset="0"/>
                <a:cs typeface="Arial" charset="0"/>
              </a:rPr>
              <a:t>, ISSN 0947- 3602, Vol.20-Num.3, SPRINGER, 2015. (DOI 10.1007/s00766-015-0236-0)</a:t>
            </a:r>
          </a:p>
          <a:p>
            <a:pPr marL="171445" indent="-171445" algn="just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GB" sz="1200" dirty="0">
                <a:latin typeface="Verdana" charset="0"/>
                <a:cs typeface="Arial" charset="0"/>
              </a:rPr>
              <a:t>Loris Penserini, Anna Perini, Angelo Susi, John </a:t>
            </a:r>
            <a:r>
              <a:rPr lang="en-GB" sz="1200" dirty="0" err="1">
                <a:latin typeface="Verdana" charset="0"/>
                <a:cs typeface="Arial" charset="0"/>
              </a:rPr>
              <a:t>Mylopoulos</a:t>
            </a:r>
            <a:r>
              <a:rPr lang="en-GB" sz="1200" dirty="0">
                <a:latin typeface="Verdana" charset="0"/>
                <a:cs typeface="Arial" charset="0"/>
              </a:rPr>
              <a:t>, "</a:t>
            </a:r>
            <a:r>
              <a:rPr lang="en-GB" sz="1200" b="1" dirty="0">
                <a:latin typeface="Verdana" charset="0"/>
                <a:cs typeface="Arial" charset="0"/>
              </a:rPr>
              <a:t>High Variability Design for Software Agents: Extending </a:t>
            </a:r>
            <a:r>
              <a:rPr lang="en-GB" sz="1200" b="1" dirty="0" err="1">
                <a:latin typeface="Verdana" charset="0"/>
                <a:cs typeface="Arial" charset="0"/>
              </a:rPr>
              <a:t>Tropos</a:t>
            </a:r>
            <a:r>
              <a:rPr lang="en-GB" sz="1200" dirty="0">
                <a:latin typeface="Verdana" charset="0"/>
                <a:cs typeface="Arial" charset="0"/>
              </a:rPr>
              <a:t>", </a:t>
            </a:r>
            <a:r>
              <a:rPr lang="en-GB" sz="1200" b="1" dirty="0">
                <a:solidFill>
                  <a:srgbClr val="FF0000"/>
                </a:solidFill>
                <a:latin typeface="Verdana" charset="0"/>
                <a:cs typeface="Arial" charset="0"/>
              </a:rPr>
              <a:t>ACM Transactions on Autonomous and Adaptive Systems (TAAS)</a:t>
            </a:r>
            <a:r>
              <a:rPr lang="en-GB" sz="1200" dirty="0">
                <a:latin typeface="Verdana" charset="0"/>
                <a:cs typeface="Arial" charset="0"/>
              </a:rPr>
              <a:t> Journal, 2007.</a:t>
            </a:r>
          </a:p>
          <a:p>
            <a:pPr marL="171445" indent="-171445" algn="just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GB" sz="1200" dirty="0">
                <a:latin typeface="Verdana" charset="0"/>
                <a:cs typeface="Arial" charset="0"/>
              </a:rPr>
              <a:t>Loris Penserini, Anna Perini, Angelo Susi, </a:t>
            </a:r>
            <a:r>
              <a:rPr lang="en-GB" sz="1200" dirty="0" err="1">
                <a:latin typeface="Verdana" charset="0"/>
                <a:cs typeface="Arial" charset="0"/>
              </a:rPr>
              <a:t>Mirko</a:t>
            </a:r>
            <a:r>
              <a:rPr lang="en-GB" sz="1200" dirty="0">
                <a:latin typeface="Verdana" charset="0"/>
                <a:cs typeface="Arial" charset="0"/>
              </a:rPr>
              <a:t> </a:t>
            </a:r>
            <a:r>
              <a:rPr lang="en-GB" sz="1200" dirty="0" err="1">
                <a:latin typeface="Verdana" charset="0"/>
                <a:cs typeface="Arial" charset="0"/>
              </a:rPr>
              <a:t>Morandini</a:t>
            </a:r>
            <a:r>
              <a:rPr lang="en-GB" sz="1200" dirty="0">
                <a:latin typeface="Verdana" charset="0"/>
                <a:cs typeface="Arial" charset="0"/>
              </a:rPr>
              <a:t>, John </a:t>
            </a:r>
            <a:r>
              <a:rPr lang="en-GB" sz="1200" dirty="0" err="1">
                <a:latin typeface="Verdana" charset="0"/>
                <a:cs typeface="Arial" charset="0"/>
              </a:rPr>
              <a:t>Mylopoulos</a:t>
            </a:r>
            <a:r>
              <a:rPr lang="en-GB" sz="1200" dirty="0">
                <a:latin typeface="Verdana" charset="0"/>
                <a:cs typeface="Arial" charset="0"/>
              </a:rPr>
              <a:t>, "</a:t>
            </a:r>
            <a:r>
              <a:rPr lang="en-GB" sz="1200" b="1" dirty="0">
                <a:latin typeface="Verdana" charset="0"/>
                <a:cs typeface="Arial" charset="0"/>
              </a:rPr>
              <a:t>A Design Framework for generating BDI-Agents from Goal Models</a:t>
            </a:r>
            <a:r>
              <a:rPr lang="en-GB" sz="1200" dirty="0">
                <a:latin typeface="Verdana" charset="0"/>
                <a:cs typeface="Arial" charset="0"/>
              </a:rPr>
              <a:t>", in Proc. of The 6th International </a:t>
            </a:r>
            <a:r>
              <a:rPr lang="en-GB" sz="1200" b="1" dirty="0">
                <a:solidFill>
                  <a:srgbClr val="FF0000"/>
                </a:solidFill>
                <a:latin typeface="Verdana" charset="0"/>
                <a:cs typeface="Arial" charset="0"/>
              </a:rPr>
              <a:t>Joint Conference on Autonomous Agents and </a:t>
            </a:r>
            <a:r>
              <a:rPr lang="en-GB" sz="1200" b="1" dirty="0" err="1">
                <a:solidFill>
                  <a:srgbClr val="FF0000"/>
                </a:solidFill>
                <a:latin typeface="Verdana" charset="0"/>
                <a:cs typeface="Arial" charset="0"/>
              </a:rPr>
              <a:t>Multiagent</a:t>
            </a:r>
            <a:r>
              <a:rPr lang="en-GB" sz="1200" b="1" dirty="0">
                <a:solidFill>
                  <a:srgbClr val="FF0000"/>
                </a:solidFill>
                <a:latin typeface="Verdana" charset="0"/>
                <a:cs typeface="Arial" charset="0"/>
              </a:rPr>
              <a:t> Systems (AAMAS07)</a:t>
            </a:r>
            <a:r>
              <a:rPr lang="en-GB" sz="1200" dirty="0">
                <a:latin typeface="Verdana" charset="0"/>
                <a:cs typeface="Arial" charset="0"/>
              </a:rPr>
              <a:t>, Honolulu, </a:t>
            </a:r>
            <a:r>
              <a:rPr lang="en-GB" sz="1200" dirty="0" err="1">
                <a:latin typeface="Verdana" charset="0"/>
                <a:cs typeface="Arial" charset="0"/>
              </a:rPr>
              <a:t>Haway</a:t>
            </a:r>
            <a:r>
              <a:rPr lang="en-GB" sz="1200" dirty="0">
                <a:latin typeface="Verdana" charset="0"/>
                <a:cs typeface="Arial" charset="0"/>
              </a:rPr>
              <a:t>, May 14-18, 2007.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Prof. Loris Penserini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311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32665</TotalTime>
  <Words>2010</Words>
  <Application>Microsoft Macintosh PowerPoint</Application>
  <PresentationFormat>On-screen Show (4:3)</PresentationFormat>
  <Paragraphs>261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Times New Roman</vt:lpstr>
      <vt:lpstr>Verdana</vt:lpstr>
      <vt:lpstr>Wingdings</vt:lpstr>
      <vt:lpstr>Default Design</vt:lpstr>
      <vt:lpstr>MARCHE DRONE WEEK 2018 patrocinio del Consiglio regionale</vt:lpstr>
      <vt:lpstr>Innovare nel Territorio partendo dalle Scuole e dalle Università attraverso lo SPORT e le TECNOLOGIE</vt:lpstr>
      <vt:lpstr>L’Italia Innova poco</vt:lpstr>
      <vt:lpstr>Forte Abbandono Scolastico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Tropos4AS:  tool-supported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Loris Penserini</cp:lastModifiedBy>
  <cp:revision>679</cp:revision>
  <cp:lastPrinted>2018-11-27T23:58:39Z</cp:lastPrinted>
  <dcterms:created xsi:type="dcterms:W3CDTF">1601-01-01T00:00:00Z</dcterms:created>
  <dcterms:modified xsi:type="dcterms:W3CDTF">2018-11-28T08:42:12Z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