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notesMasterIdLst>
    <p:notesMasterId r:id="rId35"/>
  </p:notesMasterIdLst>
  <p:sldIdLst>
    <p:sldId id="256" r:id="rId2"/>
    <p:sldId id="278" r:id="rId3"/>
    <p:sldId id="282" r:id="rId4"/>
    <p:sldId id="280" r:id="rId5"/>
    <p:sldId id="279" r:id="rId6"/>
    <p:sldId id="284" r:id="rId7"/>
    <p:sldId id="283" r:id="rId8"/>
    <p:sldId id="289" r:id="rId9"/>
    <p:sldId id="295" r:id="rId10"/>
    <p:sldId id="290" r:id="rId11"/>
    <p:sldId id="285" r:id="rId12"/>
    <p:sldId id="286" r:id="rId13"/>
    <p:sldId id="287" r:id="rId14"/>
    <p:sldId id="288" r:id="rId15"/>
    <p:sldId id="294" r:id="rId16"/>
    <p:sldId id="301" r:id="rId17"/>
    <p:sldId id="296" r:id="rId18"/>
    <p:sldId id="281" r:id="rId19"/>
    <p:sldId id="291" r:id="rId20"/>
    <p:sldId id="292" r:id="rId21"/>
    <p:sldId id="293" r:id="rId22"/>
    <p:sldId id="298" r:id="rId23"/>
    <p:sldId id="299" r:id="rId24"/>
    <p:sldId id="300" r:id="rId25"/>
    <p:sldId id="302" r:id="rId26"/>
    <p:sldId id="303" r:id="rId27"/>
    <p:sldId id="304" r:id="rId28"/>
    <p:sldId id="305" r:id="rId29"/>
    <p:sldId id="307" r:id="rId30"/>
    <p:sldId id="306" r:id="rId31"/>
    <p:sldId id="308" r:id="rId32"/>
    <p:sldId id="297" r:id="rId33"/>
    <p:sldId id="270" r:id="rId3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oris Penserini" initials="LP" lastIdx="0" clrIdx="0">
    <p:extLst>
      <p:ext uri="{19B8F6BF-5375-455C-9EA6-DF929625EA0E}">
        <p15:presenceInfo xmlns:p15="http://schemas.microsoft.com/office/powerpoint/2012/main" userId="9201fabe5156341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86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3" autoAdjust="0"/>
    <p:restoredTop sz="86510" autoAdjust="0"/>
  </p:normalViewPr>
  <p:slideViewPr>
    <p:cSldViewPr snapToGrid="0">
      <p:cViewPr varScale="1">
        <p:scale>
          <a:sx n="72" d="100"/>
          <a:sy n="72" d="100"/>
        </p:scale>
        <p:origin x="586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DFFA78-17EB-4768-9A43-F830EFC27556}" type="datetimeFigureOut">
              <a:rPr lang="it-IT" smtClean="0"/>
              <a:t>24/01/2022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C027F3-8AAC-4F7A-B796-DBD864388CF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03180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Nel 2008, la piattaforma della comunità online di Scratch (denominata "</a:t>
            </a:r>
            <a:r>
              <a:rPr lang="it-IT" dirty="0" err="1" smtClean="0"/>
              <a:t>ScratchR</a:t>
            </a:r>
            <a:r>
              <a:rPr lang="it-IT" dirty="0" smtClean="0"/>
              <a:t>[9]") ha ricevuto una menzione onoraria all'Ars </a:t>
            </a:r>
            <a:r>
              <a:rPr lang="it-IT" dirty="0" err="1" smtClean="0"/>
              <a:t>Electronica</a:t>
            </a:r>
            <a:r>
              <a:rPr lang="it-IT" dirty="0" smtClean="0"/>
              <a:t> </a:t>
            </a:r>
            <a:r>
              <a:rPr lang="it-IT" dirty="0" err="1" smtClean="0"/>
              <a:t>Prix</a:t>
            </a:r>
            <a:r>
              <a:rPr lang="it-IT" dirty="0" smtClean="0"/>
              <a:t>.</a:t>
            </a:r>
          </a:p>
          <a:p>
            <a:endParaRPr lang="it-IT" dirty="0" smtClean="0"/>
          </a:p>
          <a:p>
            <a:r>
              <a:rPr lang="it-IT" dirty="0" smtClean="0"/>
              <a:t>Esiste anche una comunità online per educatori, denominata </a:t>
            </a:r>
            <a:r>
              <a:rPr lang="it-IT" dirty="0" err="1" smtClean="0"/>
              <a:t>ScratchEd</a:t>
            </a:r>
            <a:r>
              <a:rPr lang="it-IT" dirty="0" smtClean="0"/>
              <a:t>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027F3-8AAC-4F7A-B796-DBD864388CFD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72756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sz="100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027F3-8AAC-4F7A-B796-DBD864388CFD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226122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sz="100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027F3-8AAC-4F7A-B796-DBD864388CFD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10974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sz="100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027F3-8AAC-4F7A-B796-DBD864388CFD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515143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Ci sarebbe un altro spazio degli eventi che è il robot-time/agent-time,</a:t>
            </a:r>
            <a:r>
              <a:rPr lang="it-IT" baseline="0" dirty="0" smtClean="0"/>
              <a:t> cioè la capacità del software di muovere oggetti fisici del mondo reale… ma questo è un altro corso! ;-)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 smtClean="0">
                <a:solidFill>
                  <a:schemeClr val="tx1"/>
                </a:solidFill>
              </a:rPr>
              <a:t>Il </a:t>
            </a:r>
            <a:r>
              <a:rPr lang="it-IT" b="1" dirty="0" smtClean="0">
                <a:solidFill>
                  <a:schemeClr val="tx1"/>
                </a:solidFill>
              </a:rPr>
              <a:t>design-time</a:t>
            </a:r>
            <a:r>
              <a:rPr lang="it-IT" dirty="0" smtClean="0">
                <a:solidFill>
                  <a:schemeClr val="tx1"/>
                </a:solidFill>
              </a:rPr>
              <a:t> e il </a:t>
            </a:r>
            <a:r>
              <a:rPr lang="it-IT" b="1" dirty="0" err="1" smtClean="0">
                <a:solidFill>
                  <a:schemeClr val="tx1"/>
                </a:solidFill>
              </a:rPr>
              <a:t>run</a:t>
            </a:r>
            <a:r>
              <a:rPr lang="it-IT" b="1" dirty="0" smtClean="0">
                <a:solidFill>
                  <a:schemeClr val="tx1"/>
                </a:solidFill>
              </a:rPr>
              <a:t>-time</a:t>
            </a:r>
            <a:r>
              <a:rPr lang="it-IT" dirty="0" smtClean="0">
                <a:solidFill>
                  <a:schemeClr val="tx1"/>
                </a:solidFill>
              </a:rPr>
              <a:t> sono due facce (strumenti) della stessa medaglia, cioè dell’Algoritmo.</a:t>
            </a:r>
            <a:endParaRPr lang="it-IT" b="1" dirty="0" smtClean="0">
              <a:solidFill>
                <a:srgbClr val="3486F4"/>
              </a:solidFill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027F3-8AAC-4F7A-B796-DBD864388CFD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675989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027F3-8AAC-4F7A-B796-DBD864388CFD}" type="slidenum">
              <a:rPr lang="it-IT" smtClean="0"/>
              <a:t>33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41469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5CF76-28F3-4B1D-B69F-1852ADDE6A3D}" type="datetime1">
              <a:rPr lang="it-IT" smtClean="0"/>
              <a:t>24/01/2022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63314" y="6477449"/>
            <a:ext cx="7619999" cy="365125"/>
          </a:xfrm>
        </p:spPr>
        <p:txBody>
          <a:bodyPr/>
          <a:lstStyle/>
          <a:p>
            <a:r>
              <a:rPr lang="it-IT" smtClean="0"/>
              <a:t>ITS- Turismo Marche 2022 - Prof. Loris Penserini</a:t>
            </a:r>
            <a:endParaRPr lang="it-IT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27BDC039-2B90-477A-8F14-63BADD584C9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407007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3B68E-C3CC-41AE-A693-0E82AF9918EB}" type="datetime1">
              <a:rPr lang="it-IT" smtClean="0"/>
              <a:t>24/01/2022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93458" y="6470237"/>
            <a:ext cx="7619999" cy="365125"/>
          </a:xfrm>
        </p:spPr>
        <p:txBody>
          <a:bodyPr/>
          <a:lstStyle/>
          <a:p>
            <a:r>
              <a:rPr lang="it-IT" smtClean="0"/>
              <a:t>ITS- Turismo Marche 2022 - Prof. Loris Penserini</a:t>
            </a:r>
            <a:endParaRPr lang="it-I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7BDC039-2B90-477A-8F14-63BADD584C9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306623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152A9-256D-4CA3-9BF6-80F46495BB06}" type="datetime1">
              <a:rPr lang="it-IT" smtClean="0"/>
              <a:t>24/01/2022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11579" y="6500833"/>
            <a:ext cx="7619999" cy="365125"/>
          </a:xfrm>
        </p:spPr>
        <p:txBody>
          <a:bodyPr/>
          <a:lstStyle/>
          <a:p>
            <a:r>
              <a:rPr lang="it-IT" smtClean="0"/>
              <a:t>ITS- Turismo Marche 2022 - Prof. Loris Penserini</a:t>
            </a:r>
            <a:endParaRPr lang="it-IT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7BDC039-2B90-477A-8F14-63BADD584C94}" type="slidenum">
              <a:rPr lang="it-IT" smtClean="0"/>
              <a:t>‹N›</a:t>
            </a:fld>
            <a:endParaRPr lang="it-IT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816988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9ABBC-2E7A-48EC-A728-F329F6D43770}" type="datetime1">
              <a:rPr lang="it-IT" smtClean="0"/>
              <a:t>24/01/2022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311579" y="6500833"/>
            <a:ext cx="7619999" cy="365125"/>
          </a:xfrm>
        </p:spPr>
        <p:txBody>
          <a:bodyPr/>
          <a:lstStyle/>
          <a:p>
            <a:r>
              <a:rPr lang="it-IT" smtClean="0"/>
              <a:t>ITS- Turismo Marche 2022 - Prof. Loris Penserini</a:t>
            </a:r>
            <a:endParaRPr lang="it-I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7BDC039-2B90-477A-8F14-63BADD584C9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68227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FE0C4-DCA2-492C-B412-B15C181E3492}" type="datetime1">
              <a:rPr lang="it-IT" smtClean="0"/>
              <a:t>24/01/2022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393458" y="6497494"/>
            <a:ext cx="7619999" cy="365125"/>
          </a:xfrm>
        </p:spPr>
        <p:txBody>
          <a:bodyPr/>
          <a:lstStyle/>
          <a:p>
            <a:r>
              <a:rPr lang="it-IT" smtClean="0"/>
              <a:t>ITS- Turismo Marche 2022 - Prof. Loris Penserini</a:t>
            </a:r>
            <a:endParaRPr lang="it-IT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7BDC039-2B90-477A-8F14-63BADD584C94}" type="slidenum">
              <a:rPr lang="it-IT" smtClean="0"/>
              <a:t>‹N›</a:t>
            </a:fld>
            <a:endParaRPr lang="it-IT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94447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BDB10-B3EF-4875-9166-4F3332DCA482}" type="datetime1">
              <a:rPr lang="it-IT" smtClean="0"/>
              <a:t>24/01/2022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13555" y="6500833"/>
            <a:ext cx="7619999" cy="365125"/>
          </a:xfrm>
        </p:spPr>
        <p:txBody>
          <a:bodyPr/>
          <a:lstStyle/>
          <a:p>
            <a:r>
              <a:rPr lang="it-IT" smtClean="0"/>
              <a:t>ITS- Turismo Marche 2022 - Prof. Loris Penserini</a:t>
            </a:r>
            <a:endParaRPr lang="it-I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7BDC039-2B90-477A-8F14-63BADD584C9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004018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82E0A-C597-4B79-A8BA-D6E838997CD1}" type="datetime1">
              <a:rPr lang="it-IT" smtClean="0"/>
              <a:t>24/01/2022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23603" y="6492875"/>
            <a:ext cx="7619999" cy="365125"/>
          </a:xfrm>
        </p:spPr>
        <p:txBody>
          <a:bodyPr/>
          <a:lstStyle/>
          <a:p>
            <a:r>
              <a:rPr lang="it-IT" smtClean="0"/>
              <a:t>ITS- Turismo Marche 2022 - Prof. Loris Penserini</a:t>
            </a:r>
            <a:endParaRPr lang="it-IT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DC039-2B90-477A-8F14-63BADD584C9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337776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30589-8EDB-4815-916C-AE3009654FF2}" type="datetime1">
              <a:rPr lang="it-IT" smtClean="0"/>
              <a:t>24/01/2022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46213" y="6492875"/>
            <a:ext cx="7619999" cy="365125"/>
          </a:xfrm>
        </p:spPr>
        <p:txBody>
          <a:bodyPr/>
          <a:lstStyle/>
          <a:p>
            <a:r>
              <a:rPr lang="it-IT" smtClean="0"/>
              <a:t>ITS- Turismo Marche 2022 - Prof. Loris Penserini</a:t>
            </a:r>
            <a:endParaRPr lang="it-IT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DC039-2B90-477A-8F14-63BADD584C9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442890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387AF-3211-44C6-8632-18C0F14AE654}" type="datetime1">
              <a:rPr lang="it-IT" smtClean="0"/>
              <a:t>24/01/2022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11579" y="6492875"/>
            <a:ext cx="7619999" cy="365125"/>
          </a:xfrm>
        </p:spPr>
        <p:txBody>
          <a:bodyPr/>
          <a:lstStyle/>
          <a:p>
            <a:r>
              <a:rPr lang="it-IT" smtClean="0"/>
              <a:t>ITS- Turismo Marche 2022 - Prof. Loris Penserini</a:t>
            </a:r>
            <a:endParaRPr lang="it-IT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DC039-2B90-477A-8F14-63BADD584C9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765219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1E58A-E41F-48FA-80DF-949480C49C1C}" type="datetime1">
              <a:rPr lang="it-IT" smtClean="0"/>
              <a:t>24/01/2022</a:t>
            </a:fld>
            <a:endParaRPr lang="it-I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7BDC039-2B90-477A-8F14-63BADD584C94}" type="slidenum">
              <a:rPr lang="it-IT" smtClean="0"/>
              <a:t>‹N›</a:t>
            </a:fld>
            <a:endParaRPr lang="it-IT"/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1311579" y="6492875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mtClean="0"/>
              <a:t>DronItaly 2021 - Prof. Loris Penserini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859772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2F146-4EE1-41D8-B76C-59D6B71F3A55}" type="datetime1">
              <a:rPr lang="it-IT" smtClean="0"/>
              <a:t>24/01/2022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3700" y="6500833"/>
            <a:ext cx="7619999" cy="365125"/>
          </a:xfrm>
        </p:spPr>
        <p:txBody>
          <a:bodyPr/>
          <a:lstStyle/>
          <a:p>
            <a:r>
              <a:rPr lang="it-IT" smtClean="0"/>
              <a:t>ITS- Turismo Marche 2022 - Prof. Loris Penserini</a:t>
            </a:r>
            <a:endParaRPr lang="it-IT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7BDC039-2B90-477A-8F14-63BADD584C9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887188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B802F-2907-4E94-B37B-7A8E77527E98}" type="datetime1">
              <a:rPr lang="it-IT" smtClean="0"/>
              <a:t>24/01/2022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423603" y="6482376"/>
            <a:ext cx="7619999" cy="365125"/>
          </a:xfrm>
        </p:spPr>
        <p:txBody>
          <a:bodyPr/>
          <a:lstStyle/>
          <a:p>
            <a:r>
              <a:rPr lang="it-IT" smtClean="0"/>
              <a:t>ITS- Turismo Marche 2022 - Prof. Loris Penserini</a:t>
            </a:r>
            <a:endParaRPr lang="it-IT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7BDC039-2B90-477A-8F14-63BADD584C9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535435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F3D61-3577-4737-968C-1623CCE2F998}" type="datetime1">
              <a:rPr lang="it-IT" smtClean="0"/>
              <a:t>24/01/2022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13555" y="6492424"/>
            <a:ext cx="7619999" cy="365125"/>
          </a:xfrm>
        </p:spPr>
        <p:txBody>
          <a:bodyPr/>
          <a:lstStyle/>
          <a:p>
            <a:r>
              <a:rPr lang="it-IT" smtClean="0"/>
              <a:t>ITS- Turismo Marche 2022 - Prof. Loris Penserini</a:t>
            </a:r>
            <a:endParaRPr lang="it-IT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DC039-2B90-477A-8F14-63BADD584C9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760455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37331-7B79-4788-991F-1F35BDCA9D6F}" type="datetime1">
              <a:rPr lang="it-IT" smtClean="0"/>
              <a:t>24/01/2022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403507" y="6482376"/>
            <a:ext cx="7619999" cy="365125"/>
          </a:xfrm>
        </p:spPr>
        <p:txBody>
          <a:bodyPr/>
          <a:lstStyle/>
          <a:p>
            <a:r>
              <a:rPr lang="it-IT" smtClean="0"/>
              <a:t>ITS- Turismo Marche 2022 - Prof. Loris Penserini</a:t>
            </a:r>
            <a:endParaRPr lang="it-IT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DC039-2B90-477A-8F14-63BADD584C9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769078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3D306-2376-4784-B65D-32DDF5FB79B7}" type="datetime1">
              <a:rPr lang="it-IT" smtClean="0"/>
              <a:t>24/01/2022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383410" y="6500833"/>
            <a:ext cx="7619999" cy="365125"/>
          </a:xfrm>
        </p:spPr>
        <p:txBody>
          <a:bodyPr/>
          <a:lstStyle/>
          <a:p>
            <a:r>
              <a:rPr lang="it-IT" smtClean="0"/>
              <a:t>ITS- Turismo Marche 2022 - Prof. Loris Penserini</a:t>
            </a:r>
            <a:endParaRPr lang="it-I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DC039-2B90-477A-8F14-63BADD584C9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763096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ED4A7-ED5E-41A9-86A8-554F6433AC72}" type="datetime1">
              <a:rPr lang="it-IT" smtClean="0"/>
              <a:t>24/01/2022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03507" y="6500833"/>
            <a:ext cx="7619999" cy="365125"/>
          </a:xfrm>
        </p:spPr>
        <p:txBody>
          <a:bodyPr/>
          <a:lstStyle/>
          <a:p>
            <a:r>
              <a:rPr lang="it-IT" smtClean="0"/>
              <a:t>ITS- Turismo Marche 2022 - Prof. Loris Penserini</a:t>
            </a:r>
            <a:endParaRPr lang="it-I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7BDC039-2B90-477A-8F14-63BADD584C9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033790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96B28-77D3-41CF-B20A-431AEE11E3A4}" type="datetime1">
              <a:rPr lang="it-IT" smtClean="0"/>
              <a:t>24/01/2022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smtClean="0"/>
              <a:t>ITS- Turismo Marche 2022 - Prof. Loris Penserini</a:t>
            </a:r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7BDC039-2B90-477A-8F14-63BADD584C9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18167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gif"/><Relationship Id="rId4" Type="http://schemas.openxmlformats.org/officeDocument/2006/relationships/image" Target="../media/image2.tif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745067" y="943983"/>
            <a:ext cx="11040533" cy="2262781"/>
          </a:xfrm>
        </p:spPr>
        <p:txBody>
          <a:bodyPr lIns="46800" rIns="46800" anchor="ctr" anchorCtr="0">
            <a:normAutofit/>
          </a:bodyPr>
          <a:lstStyle/>
          <a:p>
            <a:pPr algn="ctr"/>
            <a:r>
              <a:rPr lang="it-IT" b="1" dirty="0" smtClean="0">
                <a:solidFill>
                  <a:srgbClr val="FF0000"/>
                </a:solidFill>
              </a:rPr>
              <a:t>Object </a:t>
            </a:r>
            <a:r>
              <a:rPr lang="it-IT" b="1" dirty="0" err="1" smtClean="0">
                <a:solidFill>
                  <a:srgbClr val="FF0000"/>
                </a:solidFill>
              </a:rPr>
              <a:t>Oriented</a:t>
            </a:r>
            <a:r>
              <a:rPr lang="it-IT" b="1" dirty="0" smtClean="0">
                <a:solidFill>
                  <a:srgbClr val="FF0000"/>
                </a:solidFill>
              </a:rPr>
              <a:t> Programming</a:t>
            </a:r>
            <a:endParaRPr lang="it-IT" b="1" dirty="0">
              <a:solidFill>
                <a:srgbClr val="FF0000"/>
              </a:solidFill>
            </a:endParaRP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2097146" y="3378885"/>
            <a:ext cx="8915399" cy="1126283"/>
          </a:xfrm>
        </p:spPr>
        <p:txBody>
          <a:bodyPr lIns="46800" rIns="46800" anchor="ctr" anchorCtr="0"/>
          <a:lstStyle/>
          <a:p>
            <a:pPr algn="ctr"/>
            <a:r>
              <a:rPr lang="it-IT" dirty="0" smtClean="0"/>
              <a:t>Prof. Ing. Loris Penserini</a:t>
            </a:r>
          </a:p>
          <a:p>
            <a:pPr algn="ctr"/>
            <a:r>
              <a:rPr lang="it-IT" dirty="0" smtClean="0"/>
              <a:t>elpense@gmail.com</a:t>
            </a:r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ITS- Turismo Marche 2022 - Prof. Loris Penserini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7377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892526" y="406395"/>
            <a:ext cx="9163647" cy="927837"/>
          </a:xfrm>
        </p:spPr>
        <p:txBody>
          <a:bodyPr lIns="46800" rIns="46800" anchor="ctr" anchorCtr="0"/>
          <a:lstStyle/>
          <a:p>
            <a:r>
              <a:rPr lang="it-IT" b="1" dirty="0" smtClean="0">
                <a:solidFill>
                  <a:srgbClr val="FF0000"/>
                </a:solidFill>
              </a:rPr>
              <a:t>Ereditarietà </a:t>
            </a:r>
            <a:endParaRPr lang="it-IT" b="1" dirty="0">
              <a:solidFill>
                <a:srgbClr val="FF0000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892526" y="1841137"/>
            <a:ext cx="8915400" cy="377762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dirty="0" smtClean="0">
                <a:solidFill>
                  <a:schemeClr val="tx1"/>
                </a:solidFill>
              </a:rPr>
              <a:t>In PHP (come in Java) </a:t>
            </a:r>
            <a:r>
              <a:rPr lang="it-IT" b="1" dirty="0" smtClean="0">
                <a:solidFill>
                  <a:schemeClr val="tx1"/>
                </a:solidFill>
              </a:rPr>
              <a:t>non</a:t>
            </a:r>
            <a:r>
              <a:rPr lang="it-IT" dirty="0" smtClean="0">
                <a:solidFill>
                  <a:schemeClr val="tx1"/>
                </a:solidFill>
              </a:rPr>
              <a:t> è prevista l’ereditarietà multipla come invece è possibile nel C++, per cui in PHP una classe può al più ereditare da una sola altra classe.</a:t>
            </a:r>
          </a:p>
          <a:p>
            <a:pPr marL="0" indent="0" algn="just">
              <a:buNone/>
            </a:pPr>
            <a:r>
              <a:rPr lang="it-IT" dirty="0" smtClean="0">
                <a:solidFill>
                  <a:schemeClr val="tx1"/>
                </a:solidFill>
              </a:rPr>
              <a:t>In PHP, dalla versione 5.4, sono state aggiunte delle funzioni per ovviare a questa limitazione (i trait) che vedremo più avanti</a:t>
            </a:r>
            <a:r>
              <a:rPr lang="it-IT" b="1" dirty="0" smtClean="0">
                <a:solidFill>
                  <a:schemeClr val="tx1"/>
                </a:solidFill>
              </a:rPr>
              <a:t>.</a:t>
            </a:r>
          </a:p>
          <a:p>
            <a:pPr marL="0" indent="0" algn="just">
              <a:buNone/>
            </a:pPr>
            <a:r>
              <a:rPr lang="it-IT" b="1" dirty="0" smtClean="0">
                <a:solidFill>
                  <a:schemeClr val="tx1"/>
                </a:solidFill>
              </a:rPr>
              <a:t>Tuttavia, per bravi programmatori OOP, l’ereditarietà singola non è considerata una limitazione ma un vantaggio per progettare SW efficiente ed modulare.</a:t>
            </a:r>
            <a:endParaRPr lang="it-IT" b="1" dirty="0">
              <a:solidFill>
                <a:srgbClr val="3486F4"/>
              </a:solidFill>
            </a:endParaRP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ITS- Turismo Marche 2022 - Prof. Loris Penserini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06082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892526" y="406395"/>
            <a:ext cx="9163647" cy="927837"/>
          </a:xfrm>
        </p:spPr>
        <p:txBody>
          <a:bodyPr lIns="46800" rIns="46800" anchor="ctr" anchorCtr="0"/>
          <a:lstStyle/>
          <a:p>
            <a:r>
              <a:rPr lang="it-IT" b="1" dirty="0" smtClean="0">
                <a:solidFill>
                  <a:srgbClr val="FF0000"/>
                </a:solidFill>
              </a:rPr>
              <a:t>La classe Persona</a:t>
            </a:r>
            <a:endParaRPr lang="it-IT" b="1" dirty="0">
              <a:solidFill>
                <a:srgbClr val="FF0000"/>
              </a:solidFill>
            </a:endParaRP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ITS- Turismo Marche 2022 - Prof. Loris Penserini</a:t>
            </a:r>
            <a:endParaRPr lang="it-IT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983" y="1778329"/>
            <a:ext cx="6718138" cy="4352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807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892526" y="406395"/>
            <a:ext cx="9163647" cy="927837"/>
          </a:xfrm>
        </p:spPr>
        <p:txBody>
          <a:bodyPr lIns="46800" rIns="46800" anchor="ctr" anchorCtr="0"/>
          <a:lstStyle/>
          <a:p>
            <a:r>
              <a:rPr lang="it-IT" b="1" dirty="0" smtClean="0">
                <a:solidFill>
                  <a:srgbClr val="FF0000"/>
                </a:solidFill>
              </a:rPr>
              <a:t>La classe Studente</a:t>
            </a:r>
            <a:endParaRPr lang="it-IT" b="1" dirty="0">
              <a:solidFill>
                <a:srgbClr val="FF0000"/>
              </a:solidFill>
            </a:endParaRP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ITS- Turismo Marche 2022 - Prof. Loris Penserini</a:t>
            </a:r>
            <a:endParaRPr lang="it-IT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4512" y="2653542"/>
            <a:ext cx="6752340" cy="2662737"/>
          </a:xfrm>
          <a:prstGeom prst="rect">
            <a:avLst/>
          </a:prstGeom>
        </p:spPr>
      </p:pic>
      <p:sp>
        <p:nvSpPr>
          <p:cNvPr id="5" name="CasellaDiTesto 4"/>
          <p:cNvSpPr txBox="1"/>
          <p:nvPr/>
        </p:nvSpPr>
        <p:spPr>
          <a:xfrm>
            <a:off x="1892526" y="1695912"/>
            <a:ext cx="2646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smtClean="0">
                <a:solidFill>
                  <a:srgbClr val="3486F4"/>
                </a:solidFill>
              </a:rPr>
              <a:t>L’operatore «</a:t>
            </a:r>
            <a:r>
              <a:rPr lang="it-IT" b="1" dirty="0" err="1" smtClean="0">
                <a:solidFill>
                  <a:srgbClr val="3486F4"/>
                </a:solidFill>
              </a:rPr>
              <a:t>extends</a:t>
            </a:r>
            <a:r>
              <a:rPr lang="it-IT" b="1" dirty="0" smtClean="0">
                <a:solidFill>
                  <a:srgbClr val="3486F4"/>
                </a:solidFill>
              </a:rPr>
              <a:t>»</a:t>
            </a:r>
            <a:endParaRPr lang="it-IT" b="1" dirty="0">
              <a:solidFill>
                <a:srgbClr val="3486F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5924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892526" y="406395"/>
            <a:ext cx="9163647" cy="927837"/>
          </a:xfrm>
        </p:spPr>
        <p:txBody>
          <a:bodyPr lIns="46800" rIns="46800" anchor="ctr" anchorCtr="0"/>
          <a:lstStyle/>
          <a:p>
            <a:r>
              <a:rPr lang="it-IT" b="1" dirty="0" smtClean="0">
                <a:solidFill>
                  <a:srgbClr val="FF0000"/>
                </a:solidFill>
              </a:rPr>
              <a:t>Le Istanze di classi sono Oggetti</a:t>
            </a:r>
            <a:endParaRPr lang="it-IT" b="1" dirty="0">
              <a:solidFill>
                <a:srgbClr val="FF0000"/>
              </a:solidFill>
            </a:endParaRP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ITS- Turismo Marche 2022 - Prof. Loris Penserini</a:t>
            </a:r>
            <a:endParaRPr lang="it-IT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602" y="1535147"/>
            <a:ext cx="7528538" cy="4998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226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892526" y="406395"/>
            <a:ext cx="9163647" cy="927837"/>
          </a:xfrm>
        </p:spPr>
        <p:txBody>
          <a:bodyPr lIns="46800" rIns="46800" anchor="ctr" anchorCtr="0"/>
          <a:lstStyle/>
          <a:p>
            <a:r>
              <a:rPr lang="it-IT" b="1" dirty="0" smtClean="0">
                <a:solidFill>
                  <a:srgbClr val="FF0000"/>
                </a:solidFill>
              </a:rPr>
              <a:t>Costruttori di classe </a:t>
            </a:r>
            <a:endParaRPr lang="it-IT" b="1" dirty="0">
              <a:solidFill>
                <a:srgbClr val="FF0000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892526" y="1841137"/>
            <a:ext cx="8915400" cy="377762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dirty="0" smtClean="0">
                <a:solidFill>
                  <a:schemeClr val="tx1"/>
                </a:solidFill>
              </a:rPr>
              <a:t>Ogni classe dovrebbe avere il metodo costruttore, poiché definisce lo stato iniziale dell’oggetto associato alla classe. Cioè il metodo costruttore crea un punto di partenza nell’esecuzione del codice dell’oggetto.</a:t>
            </a:r>
          </a:p>
          <a:p>
            <a:pPr marL="0" indent="0" algn="just">
              <a:buNone/>
            </a:pPr>
            <a:r>
              <a:rPr lang="it-IT" b="1" dirty="0" smtClean="0">
                <a:solidFill>
                  <a:schemeClr val="tx1"/>
                </a:solidFill>
              </a:rPr>
              <a:t>Allora nella classe </a:t>
            </a:r>
            <a:r>
              <a:rPr lang="it-IT" b="1" u="sng" dirty="0" smtClean="0">
                <a:solidFill>
                  <a:schemeClr val="tx1"/>
                </a:solidFill>
              </a:rPr>
              <a:t>Studente</a:t>
            </a:r>
            <a:r>
              <a:rPr lang="it-IT" b="1" dirty="0" smtClean="0">
                <a:solidFill>
                  <a:schemeClr val="tx1"/>
                </a:solidFill>
              </a:rPr>
              <a:t> da quale blocco di codice si inizia?</a:t>
            </a:r>
            <a:endParaRPr lang="it-IT" b="1" dirty="0">
              <a:solidFill>
                <a:srgbClr val="3486F4"/>
              </a:solidFill>
            </a:endParaRP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ITS- Turismo Marche 2022 - Prof. Loris Penserini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46476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892526" y="406395"/>
            <a:ext cx="9163647" cy="927837"/>
          </a:xfrm>
        </p:spPr>
        <p:txBody>
          <a:bodyPr lIns="46800" rIns="46800" anchor="ctr" anchorCtr="0"/>
          <a:lstStyle/>
          <a:p>
            <a:r>
              <a:rPr lang="it-IT" b="1" dirty="0" smtClean="0">
                <a:solidFill>
                  <a:srgbClr val="FF0000"/>
                </a:solidFill>
              </a:rPr>
              <a:t>Project work</a:t>
            </a:r>
            <a:endParaRPr lang="it-IT" b="1" dirty="0">
              <a:solidFill>
                <a:srgbClr val="FF0000"/>
              </a:solidFill>
            </a:endParaRP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ITS- Turismo Marche 2022 - Prof. Loris Penserini</a:t>
            </a:r>
            <a:endParaRPr lang="it-IT"/>
          </a:p>
        </p:txBody>
      </p:sp>
      <p:sp>
        <p:nvSpPr>
          <p:cNvPr id="8" name="Segnaposto contenuto 2"/>
          <p:cNvSpPr>
            <a:spLocks noGrp="1"/>
          </p:cNvSpPr>
          <p:nvPr>
            <p:ph idx="1"/>
          </p:nvPr>
        </p:nvSpPr>
        <p:spPr>
          <a:xfrm>
            <a:off x="1892526" y="1557515"/>
            <a:ext cx="9250394" cy="145495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dirty="0" smtClean="0">
                <a:solidFill>
                  <a:schemeClr val="tx1"/>
                </a:solidFill>
              </a:rPr>
              <a:t>Riutilizzate il codice del progetto appena presentato. Creare la classe «Dirigente» (utilizzando come guida la classe Studente), poi dalla pagina </a:t>
            </a:r>
            <a:r>
              <a:rPr lang="it-IT" dirty="0" err="1" smtClean="0">
                <a:solidFill>
                  <a:schemeClr val="tx1"/>
                </a:solidFill>
              </a:rPr>
              <a:t>index.php</a:t>
            </a:r>
            <a:r>
              <a:rPr lang="it-IT" dirty="0" smtClean="0">
                <a:solidFill>
                  <a:schemeClr val="tx1"/>
                </a:solidFill>
              </a:rPr>
              <a:t> lanciare un’istanza e stampare a video il relativo saluto.</a:t>
            </a:r>
            <a:endParaRPr lang="it-IT" b="1" dirty="0">
              <a:solidFill>
                <a:srgbClr val="3486F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9308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690507" y="2756191"/>
            <a:ext cx="9163647" cy="927837"/>
          </a:xfrm>
        </p:spPr>
        <p:txBody>
          <a:bodyPr lIns="46800" rIns="46800" anchor="ctr" anchorCtr="0"/>
          <a:lstStyle/>
          <a:p>
            <a:pPr algn="ctr"/>
            <a:r>
              <a:rPr lang="it-IT" b="1" dirty="0" smtClean="0">
                <a:solidFill>
                  <a:srgbClr val="3486F4"/>
                </a:solidFill>
              </a:rPr>
              <a:t>INCAPSULAMENTO</a:t>
            </a:r>
            <a:endParaRPr lang="it-IT" b="1" dirty="0">
              <a:solidFill>
                <a:srgbClr val="3486F4"/>
              </a:solidFill>
            </a:endParaRP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ITS- Turismo Marche 2022 - Prof. Loris Penserini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21336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892526" y="406395"/>
            <a:ext cx="9163647" cy="927837"/>
          </a:xfrm>
        </p:spPr>
        <p:txBody>
          <a:bodyPr lIns="46800" rIns="46800" anchor="ctr" anchorCtr="0"/>
          <a:lstStyle/>
          <a:p>
            <a:r>
              <a:rPr lang="it-IT" b="1" dirty="0" smtClean="0">
                <a:solidFill>
                  <a:srgbClr val="FF0000"/>
                </a:solidFill>
              </a:rPr>
              <a:t>INCAPSULAMENTO</a:t>
            </a:r>
            <a:endParaRPr lang="it-IT" b="1" dirty="0">
              <a:solidFill>
                <a:srgbClr val="FF0000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892526" y="1841137"/>
            <a:ext cx="8915400" cy="377762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dirty="0" smtClean="0">
                <a:solidFill>
                  <a:schemeClr val="tx1"/>
                </a:solidFill>
              </a:rPr>
              <a:t>E’ una proprietà della OOP che facilita a seguire la filosofia dell’ingegneria del software dell’usabilità e della modularità delle applicazioni.</a:t>
            </a:r>
          </a:p>
          <a:p>
            <a:pPr marL="0" indent="0" algn="just">
              <a:buNone/>
            </a:pPr>
            <a:r>
              <a:rPr lang="it-IT" dirty="0" smtClean="0">
                <a:solidFill>
                  <a:schemeClr val="tx1"/>
                </a:solidFill>
              </a:rPr>
              <a:t>In pratica, nella OOP con l’utilizzo dell’incapsulamento, si ‘aggregano’ all’interno di un oggetto i dati e le azioni che lo interessano, che diventano quindi elementi </a:t>
            </a:r>
            <a:r>
              <a:rPr lang="it-IT" b="1" u="sng" dirty="0" smtClean="0">
                <a:solidFill>
                  <a:schemeClr val="tx1"/>
                </a:solidFill>
              </a:rPr>
              <a:t>visibili e gestiti </a:t>
            </a:r>
            <a:r>
              <a:rPr lang="it-IT" dirty="0" smtClean="0">
                <a:solidFill>
                  <a:schemeClr val="tx1"/>
                </a:solidFill>
              </a:rPr>
              <a:t>solo dall’oggetto stesso (o da una sua classe), mentre si rendono </a:t>
            </a:r>
            <a:r>
              <a:rPr lang="it-IT" b="1" u="sng" dirty="0" smtClean="0">
                <a:solidFill>
                  <a:schemeClr val="tx1"/>
                </a:solidFill>
              </a:rPr>
              <a:t>pubblici</a:t>
            </a:r>
            <a:r>
              <a:rPr lang="it-IT" dirty="0" smtClean="0">
                <a:solidFill>
                  <a:schemeClr val="tx1"/>
                </a:solidFill>
              </a:rPr>
              <a:t> solo metodi (o attributi) che servono all’oggetto per poter essere riutilizzato in altri contesti applicativi.</a:t>
            </a:r>
          </a:p>
          <a:p>
            <a:pPr marL="0" indent="0" algn="just">
              <a:buNone/>
            </a:pPr>
            <a:r>
              <a:rPr lang="it-IT" b="1" dirty="0" smtClean="0">
                <a:solidFill>
                  <a:srgbClr val="3486F4"/>
                </a:solidFill>
              </a:rPr>
              <a:t>Quindi, si parla spesso di limitare l’accesso diretto agli elementi di un oggetto, ovvero di occultamento delle informazioni (</a:t>
            </a:r>
            <a:r>
              <a:rPr lang="it-IT" b="1" i="1" dirty="0" smtClean="0">
                <a:solidFill>
                  <a:srgbClr val="3486F4"/>
                </a:solidFill>
              </a:rPr>
              <a:t>information </a:t>
            </a:r>
            <a:r>
              <a:rPr lang="it-IT" b="1" i="1" dirty="0" err="1" smtClean="0">
                <a:solidFill>
                  <a:srgbClr val="3486F4"/>
                </a:solidFill>
              </a:rPr>
              <a:t>hiding</a:t>
            </a:r>
            <a:r>
              <a:rPr lang="it-IT" b="1" dirty="0" smtClean="0">
                <a:solidFill>
                  <a:srgbClr val="3486F4"/>
                </a:solidFill>
              </a:rPr>
              <a:t>). </a:t>
            </a:r>
            <a:endParaRPr lang="it-IT" b="1" dirty="0">
              <a:solidFill>
                <a:srgbClr val="3486F4"/>
              </a:solidFill>
            </a:endParaRP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ITS- Turismo Marche 2022 - Prof. Loris Penserini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09941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892526" y="406395"/>
            <a:ext cx="9163647" cy="927837"/>
          </a:xfrm>
        </p:spPr>
        <p:txBody>
          <a:bodyPr lIns="46800" rIns="46800" anchor="ctr" anchorCtr="0"/>
          <a:lstStyle/>
          <a:p>
            <a:r>
              <a:rPr lang="it-IT" b="1" dirty="0" smtClean="0">
                <a:solidFill>
                  <a:srgbClr val="FF0000"/>
                </a:solidFill>
              </a:rPr>
              <a:t>Modificatori di accesso/visibilità</a:t>
            </a:r>
            <a:endParaRPr lang="it-IT" b="1" dirty="0">
              <a:solidFill>
                <a:srgbClr val="FF0000"/>
              </a:solidFill>
            </a:endParaRP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 smtClean="0"/>
              <a:t>ITS- Turismo Marche 2022 - Prof. Loris Penserini</a:t>
            </a:r>
            <a:endParaRPr lang="it-IT" dirty="0"/>
          </a:p>
        </p:txBody>
      </p:sp>
      <p:sp>
        <p:nvSpPr>
          <p:cNvPr id="5" name="Rettangolo 4"/>
          <p:cNvSpPr/>
          <p:nvPr/>
        </p:nvSpPr>
        <p:spPr>
          <a:xfrm>
            <a:off x="1311579" y="2137718"/>
            <a:ext cx="909769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solidFill>
                  <a:srgbClr val="0077AA"/>
                </a:solidFill>
                <a:latin typeface="Consolas" panose="020B0609020204030204" pitchFamily="49" charset="0"/>
              </a:rPr>
              <a:t>public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dirty="0">
                <a:solidFill>
                  <a:srgbClr val="EE9900"/>
                </a:solidFill>
                <a:latin typeface="Consolas" panose="020B0609020204030204" pitchFamily="49" charset="0"/>
              </a:rPr>
              <a:t>$</a:t>
            </a:r>
            <a:r>
              <a:rPr lang="it-IT" dirty="0" smtClean="0">
                <a:solidFill>
                  <a:srgbClr val="EE9900"/>
                </a:solidFill>
                <a:latin typeface="Consolas" panose="020B0609020204030204" pitchFamily="49" charset="0"/>
              </a:rPr>
              <a:t>nome</a:t>
            </a:r>
            <a:r>
              <a:rPr lang="it-IT" dirty="0">
                <a:solidFill>
                  <a:srgbClr val="999999"/>
                </a:solidFill>
                <a:latin typeface="Consolas" panose="020B0609020204030204" pitchFamily="49" charset="0"/>
              </a:rPr>
              <a:t>;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dirty="0">
                <a:solidFill>
                  <a:srgbClr val="708090"/>
                </a:solidFill>
                <a:latin typeface="Consolas" panose="020B0609020204030204" pitchFamily="49" charset="0"/>
              </a:rPr>
              <a:t>// visibile ovunque nello script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it-IT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dirty="0" err="1" smtClean="0">
                <a:solidFill>
                  <a:srgbClr val="0077AA"/>
                </a:solidFill>
                <a:latin typeface="Consolas" panose="020B0609020204030204" pitchFamily="49" charset="0"/>
              </a:rPr>
              <a:t>protected</a:t>
            </a:r>
            <a:r>
              <a:rPr lang="it-IT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dirty="0" smtClean="0">
                <a:solidFill>
                  <a:srgbClr val="EE9900"/>
                </a:solidFill>
                <a:latin typeface="Consolas" panose="020B0609020204030204" pitchFamily="49" charset="0"/>
              </a:rPr>
              <a:t>$email</a:t>
            </a:r>
            <a:r>
              <a:rPr lang="it-IT" dirty="0" smtClean="0">
                <a:solidFill>
                  <a:srgbClr val="999999"/>
                </a:solidFill>
                <a:latin typeface="Consolas" panose="020B0609020204030204" pitchFamily="49" charset="0"/>
              </a:rPr>
              <a:t>;</a:t>
            </a:r>
            <a:r>
              <a:rPr lang="it-IT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dirty="0">
                <a:solidFill>
                  <a:srgbClr val="708090"/>
                </a:solidFill>
                <a:latin typeface="Consolas" panose="020B0609020204030204" pitchFamily="49" charset="0"/>
              </a:rPr>
              <a:t>// visibile nella superclasse e nella sottoclasse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it-IT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dirty="0" smtClean="0">
                <a:solidFill>
                  <a:srgbClr val="0077AA"/>
                </a:solidFill>
                <a:latin typeface="Consolas" panose="020B0609020204030204" pitchFamily="49" charset="0"/>
              </a:rPr>
              <a:t>private</a:t>
            </a:r>
            <a:r>
              <a:rPr lang="it-IT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dirty="0">
                <a:solidFill>
                  <a:srgbClr val="EE9900"/>
                </a:solidFill>
                <a:latin typeface="Consolas" panose="020B0609020204030204" pitchFamily="49" charset="0"/>
              </a:rPr>
              <a:t>$password</a:t>
            </a:r>
            <a:r>
              <a:rPr lang="it-IT" dirty="0">
                <a:solidFill>
                  <a:srgbClr val="999999"/>
                </a:solidFill>
                <a:latin typeface="Consolas" panose="020B0609020204030204" pitchFamily="49" charset="0"/>
              </a:rPr>
              <a:t>;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dirty="0">
                <a:solidFill>
                  <a:srgbClr val="708090"/>
                </a:solidFill>
                <a:latin typeface="Consolas" panose="020B0609020204030204" pitchFamily="49" charset="0"/>
              </a:rPr>
              <a:t>// Visibile solo nella </a:t>
            </a:r>
            <a:r>
              <a:rPr lang="it-IT" dirty="0" smtClean="0">
                <a:solidFill>
                  <a:srgbClr val="708090"/>
                </a:solidFill>
                <a:latin typeface="Consolas" panose="020B0609020204030204" pitchFamily="49" charset="0"/>
              </a:rPr>
              <a:t>classe</a:t>
            </a:r>
            <a:endParaRPr lang="it-IT" dirty="0"/>
          </a:p>
        </p:txBody>
      </p:sp>
      <p:sp>
        <p:nvSpPr>
          <p:cNvPr id="7" name="Segnaposto contenuto 2"/>
          <p:cNvSpPr>
            <a:spLocks noGrp="1"/>
          </p:cNvSpPr>
          <p:nvPr>
            <p:ph idx="1"/>
          </p:nvPr>
        </p:nvSpPr>
        <p:spPr>
          <a:xfrm>
            <a:off x="1311579" y="3359888"/>
            <a:ext cx="8853147" cy="50464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dirty="0" smtClean="0">
                <a:solidFill>
                  <a:schemeClr val="tx1"/>
                </a:solidFill>
              </a:rPr>
              <a:t>I modificatori sono applicabili pure ai metodi/funzioni.</a:t>
            </a:r>
          </a:p>
        </p:txBody>
      </p:sp>
      <p:sp>
        <p:nvSpPr>
          <p:cNvPr id="8" name="Segnaposto contenuto 2"/>
          <p:cNvSpPr txBox="1">
            <a:spLocks/>
          </p:cNvSpPr>
          <p:nvPr/>
        </p:nvSpPr>
        <p:spPr>
          <a:xfrm>
            <a:off x="1311579" y="1633072"/>
            <a:ext cx="8853147" cy="504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Wingdings 3" charset="2"/>
              <a:buNone/>
            </a:pPr>
            <a:r>
              <a:rPr lang="it-IT" dirty="0" smtClean="0">
                <a:solidFill>
                  <a:schemeClr val="tx1"/>
                </a:solidFill>
              </a:rPr>
              <a:t>Per cui in tutti i linguaggi OOP troverete questi operatori:</a:t>
            </a:r>
          </a:p>
        </p:txBody>
      </p:sp>
    </p:spTree>
    <p:extLst>
      <p:ext uri="{BB962C8B-B14F-4D97-AF65-F5344CB8AC3E}">
        <p14:creationId xmlns:p14="http://schemas.microsoft.com/office/powerpoint/2010/main" val="3485428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892526" y="406395"/>
            <a:ext cx="9163647" cy="927837"/>
          </a:xfrm>
        </p:spPr>
        <p:txBody>
          <a:bodyPr lIns="46800" rIns="46800" anchor="ctr" anchorCtr="0"/>
          <a:lstStyle/>
          <a:p>
            <a:r>
              <a:rPr lang="it-IT" b="1" dirty="0" smtClean="0">
                <a:solidFill>
                  <a:srgbClr val="FF0000"/>
                </a:solidFill>
              </a:rPr>
              <a:t>Esempio di «incapsulamento»</a:t>
            </a:r>
            <a:endParaRPr lang="it-IT" b="1" dirty="0">
              <a:solidFill>
                <a:srgbClr val="FF0000"/>
              </a:solidFill>
            </a:endParaRP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ITS- Turismo Marche 2022 - Prof. Loris Penserini</a:t>
            </a:r>
            <a:endParaRPr lang="it-IT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116" y="2758416"/>
            <a:ext cx="7863388" cy="3759345"/>
          </a:xfrm>
          <a:prstGeom prst="rect">
            <a:avLst/>
          </a:prstGeom>
        </p:spPr>
      </p:pic>
      <p:sp>
        <p:nvSpPr>
          <p:cNvPr id="8" name="Segnaposto contenuto 2"/>
          <p:cNvSpPr>
            <a:spLocks noGrp="1"/>
          </p:cNvSpPr>
          <p:nvPr>
            <p:ph idx="1"/>
          </p:nvPr>
        </p:nvSpPr>
        <p:spPr>
          <a:xfrm>
            <a:off x="1690508" y="1334232"/>
            <a:ext cx="9250394" cy="145495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dirty="0" smtClean="0">
                <a:solidFill>
                  <a:schemeClr val="tx1"/>
                </a:solidFill>
              </a:rPr>
              <a:t>Riprendiamo l’esempio precedente ma operiamo a livello di «design-time» un cambio di strategia di utilizzo della stessa applicazione: gli attributi della classe padre non devono essere accessibili dall’esterno, e solo la classe figlio può invocarne il metodo del saluto…</a:t>
            </a:r>
            <a:endParaRPr lang="it-IT" b="1" dirty="0">
              <a:solidFill>
                <a:srgbClr val="3486F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892526" y="406395"/>
            <a:ext cx="9163647" cy="927837"/>
          </a:xfrm>
        </p:spPr>
        <p:txBody>
          <a:bodyPr lIns="46800" rIns="46800" anchor="ctr" anchorCtr="0"/>
          <a:lstStyle/>
          <a:p>
            <a:r>
              <a:rPr lang="it-IT" b="1" dirty="0" smtClean="0">
                <a:solidFill>
                  <a:srgbClr val="FF0000"/>
                </a:solidFill>
              </a:rPr>
              <a:t>Paradigmi di programmazione…</a:t>
            </a:r>
            <a:endParaRPr lang="it-IT" b="1" dirty="0">
              <a:solidFill>
                <a:srgbClr val="FF0000"/>
              </a:solidFill>
            </a:endParaRP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ITS- Turismo Marche 2022 - Prof. Loris Penserini</a:t>
            </a:r>
            <a:endParaRPr lang="it-IT"/>
          </a:p>
        </p:txBody>
      </p:sp>
      <p:pic>
        <p:nvPicPr>
          <p:cNvPr id="6" name="Immagine 5" descr="img-3D_0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715" y="2748090"/>
            <a:ext cx="2316003" cy="3474005"/>
          </a:xfrm>
          <a:prstGeom prst="rect">
            <a:avLst/>
          </a:prstGeom>
        </p:spPr>
      </p:pic>
      <p:pic>
        <p:nvPicPr>
          <p:cNvPr id="7" name="Immagine 6" descr="uml-env.tif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6014" y="2748091"/>
            <a:ext cx="2946799" cy="3132215"/>
          </a:xfrm>
          <a:prstGeom prst="rect">
            <a:avLst/>
          </a:prstGeom>
        </p:spPr>
      </p:pic>
      <p:pic>
        <p:nvPicPr>
          <p:cNvPr id="8" name="Immagine 7" descr="AUML-query.g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384" y="2793095"/>
            <a:ext cx="2241860" cy="4064905"/>
          </a:xfrm>
          <a:prstGeom prst="rect">
            <a:avLst/>
          </a:prstGeom>
        </p:spPr>
      </p:pic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375694" y="2087471"/>
            <a:ext cx="256528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  <a:defRPr/>
            </a:pPr>
            <a:r>
              <a:rPr lang="en-GB" sz="1600" b="1" dirty="0">
                <a:solidFill>
                  <a:srgbClr val="3366FF"/>
                </a:solidFill>
                <a:latin typeface="Verdana" charset="0"/>
                <a:cs typeface="Arial" charset="0"/>
              </a:rPr>
              <a:t>Flow-Chart</a:t>
            </a:r>
          </a:p>
          <a:p>
            <a:pPr algn="ctr">
              <a:spcBef>
                <a:spcPts val="0"/>
              </a:spcBef>
              <a:defRPr/>
            </a:pPr>
            <a:r>
              <a:rPr lang="en-GB" sz="1600" b="1" dirty="0">
                <a:solidFill>
                  <a:srgbClr val="3366FF"/>
                </a:solidFill>
                <a:latin typeface="Verdana" charset="0"/>
                <a:cs typeface="Arial" charset="0"/>
              </a:rPr>
              <a:t>(Structured </a:t>
            </a:r>
            <a:r>
              <a:rPr lang="en-GB" sz="1600" b="1" dirty="0" err="1">
                <a:solidFill>
                  <a:srgbClr val="3366FF"/>
                </a:solidFill>
                <a:latin typeface="Verdana" charset="0"/>
                <a:cs typeface="Arial" charset="0"/>
              </a:rPr>
              <a:t>Prog</a:t>
            </a:r>
            <a:r>
              <a:rPr lang="en-GB" sz="1600" b="1" dirty="0">
                <a:solidFill>
                  <a:srgbClr val="3366FF"/>
                </a:solidFill>
                <a:latin typeface="Verdana" charset="0"/>
                <a:cs typeface="Arial" charset="0"/>
              </a:rPr>
              <a:t>.)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3166004" y="2087471"/>
            <a:ext cx="306034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  <a:defRPr/>
            </a:pPr>
            <a:r>
              <a:rPr lang="en-GB" sz="1600" b="1" dirty="0">
                <a:solidFill>
                  <a:srgbClr val="3366FF"/>
                </a:solidFill>
                <a:latin typeface="Verdana" charset="0"/>
                <a:cs typeface="Arial" charset="0"/>
              </a:rPr>
              <a:t>UML</a:t>
            </a:r>
          </a:p>
          <a:p>
            <a:pPr algn="ctr">
              <a:spcBef>
                <a:spcPts val="0"/>
              </a:spcBef>
              <a:defRPr/>
            </a:pPr>
            <a:r>
              <a:rPr lang="en-GB" sz="1600" b="1" dirty="0">
                <a:solidFill>
                  <a:srgbClr val="3366FF"/>
                </a:solidFill>
                <a:latin typeface="Verdana" charset="0"/>
                <a:cs typeface="Arial" charset="0"/>
              </a:rPr>
              <a:t>(Object Oriented </a:t>
            </a:r>
            <a:r>
              <a:rPr lang="en-GB" sz="1600" b="1" dirty="0" err="1">
                <a:solidFill>
                  <a:srgbClr val="3366FF"/>
                </a:solidFill>
                <a:latin typeface="Verdana" charset="0"/>
                <a:cs typeface="Arial" charset="0"/>
              </a:rPr>
              <a:t>Prog</a:t>
            </a:r>
            <a:r>
              <a:rPr lang="en-GB" sz="1600" b="1" dirty="0">
                <a:solidFill>
                  <a:srgbClr val="3366FF"/>
                </a:solidFill>
                <a:latin typeface="Verdana" charset="0"/>
                <a:cs typeface="Arial" charset="0"/>
              </a:rPr>
              <a:t>.)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6143975" y="2087471"/>
            <a:ext cx="298918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  <a:defRPr/>
            </a:pPr>
            <a:r>
              <a:rPr lang="en-GB" sz="1600" b="1" dirty="0">
                <a:solidFill>
                  <a:srgbClr val="3366FF"/>
                </a:solidFill>
                <a:latin typeface="Verdana" charset="0"/>
                <a:cs typeface="Arial" charset="0"/>
              </a:rPr>
              <a:t>Agent-UML</a:t>
            </a:r>
          </a:p>
          <a:p>
            <a:pPr algn="ctr">
              <a:spcBef>
                <a:spcPts val="0"/>
              </a:spcBef>
              <a:defRPr/>
            </a:pPr>
            <a:r>
              <a:rPr lang="en-GB" sz="1600" b="1" dirty="0">
                <a:solidFill>
                  <a:srgbClr val="3366FF"/>
                </a:solidFill>
                <a:latin typeface="Verdana" charset="0"/>
                <a:cs typeface="Arial" charset="0"/>
              </a:rPr>
              <a:t>(Agent Oriented </a:t>
            </a:r>
            <a:r>
              <a:rPr lang="en-GB" sz="1600" b="1" dirty="0" err="1">
                <a:solidFill>
                  <a:srgbClr val="3366FF"/>
                </a:solidFill>
                <a:latin typeface="Verdana" charset="0"/>
                <a:cs typeface="Arial" charset="0"/>
              </a:rPr>
              <a:t>Prog</a:t>
            </a:r>
            <a:r>
              <a:rPr lang="en-GB" sz="1600" b="1" dirty="0">
                <a:solidFill>
                  <a:srgbClr val="3366FF"/>
                </a:solidFill>
                <a:latin typeface="Verdana" charset="0"/>
                <a:cs typeface="Arial" charset="0"/>
              </a:rPr>
              <a:t>.)</a:t>
            </a:r>
          </a:p>
        </p:txBody>
      </p:sp>
      <p:sp>
        <p:nvSpPr>
          <p:cNvPr id="12" name="Segnaposto contenuto 2"/>
          <p:cNvSpPr>
            <a:spLocks noGrp="1"/>
          </p:cNvSpPr>
          <p:nvPr>
            <p:ph idx="1"/>
          </p:nvPr>
        </p:nvSpPr>
        <p:spPr>
          <a:xfrm>
            <a:off x="1633335" y="1404567"/>
            <a:ext cx="9215741" cy="612569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it-IT" dirty="0" smtClean="0">
                <a:solidFill>
                  <a:schemeClr val="tx1"/>
                </a:solidFill>
              </a:rPr>
              <a:t>Alcuni principali paradigmi di programmazione e livelli di astrazione del pensiero computazionale.</a:t>
            </a:r>
            <a:endParaRPr lang="it-IT" b="1" dirty="0">
              <a:solidFill>
                <a:srgbClr val="3486F4"/>
              </a:solidFill>
            </a:endParaRP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8931578" y="2087471"/>
            <a:ext cx="298918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  <a:defRPr/>
            </a:pPr>
            <a:r>
              <a:rPr lang="en-GB" sz="1600" b="1" dirty="0" smtClean="0">
                <a:solidFill>
                  <a:srgbClr val="3366FF"/>
                </a:solidFill>
                <a:latin typeface="Verdana" charset="0"/>
                <a:cs typeface="Arial" charset="0"/>
              </a:rPr>
              <a:t>Scratch/</a:t>
            </a:r>
            <a:r>
              <a:rPr lang="en-GB" sz="1600" b="1" dirty="0" err="1" smtClean="0">
                <a:solidFill>
                  <a:srgbClr val="3366FF"/>
                </a:solidFill>
                <a:latin typeface="Verdana" charset="0"/>
                <a:cs typeface="Arial" charset="0"/>
              </a:rPr>
              <a:t>Blockly</a:t>
            </a:r>
            <a:endParaRPr lang="en-GB" sz="1600" b="1" dirty="0">
              <a:solidFill>
                <a:srgbClr val="3366FF"/>
              </a:solidFill>
              <a:latin typeface="Verdana" charset="0"/>
              <a:cs typeface="Arial" charset="0"/>
            </a:endParaRPr>
          </a:p>
          <a:p>
            <a:pPr algn="ctr">
              <a:spcBef>
                <a:spcPts val="0"/>
              </a:spcBef>
              <a:defRPr/>
            </a:pPr>
            <a:r>
              <a:rPr lang="en-GB" sz="1600" b="1" dirty="0" smtClean="0">
                <a:solidFill>
                  <a:srgbClr val="3366FF"/>
                </a:solidFill>
                <a:latin typeface="Verdana" charset="0"/>
                <a:cs typeface="Arial" charset="0"/>
              </a:rPr>
              <a:t>(Block based </a:t>
            </a:r>
            <a:r>
              <a:rPr lang="en-GB" sz="1600" b="1" dirty="0" err="1" smtClean="0">
                <a:solidFill>
                  <a:srgbClr val="3366FF"/>
                </a:solidFill>
                <a:latin typeface="Verdana" charset="0"/>
                <a:cs typeface="Arial" charset="0"/>
              </a:rPr>
              <a:t>Prog</a:t>
            </a:r>
            <a:r>
              <a:rPr lang="en-GB" sz="1600" b="1" dirty="0" smtClean="0">
                <a:solidFill>
                  <a:srgbClr val="3366FF"/>
                </a:solidFill>
                <a:latin typeface="Verdana" charset="0"/>
                <a:cs typeface="Arial" charset="0"/>
              </a:rPr>
              <a:t>.)</a:t>
            </a:r>
            <a:endParaRPr lang="en-GB" sz="1600" b="1" dirty="0">
              <a:solidFill>
                <a:srgbClr val="3366FF"/>
              </a:solidFill>
              <a:latin typeface="Verdana" charset="0"/>
              <a:cs typeface="Arial" charset="0"/>
            </a:endParaRPr>
          </a:p>
        </p:txBody>
      </p:sp>
      <p:pic>
        <p:nvPicPr>
          <p:cNvPr id="15" name="Immagin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7964" y="3037800"/>
            <a:ext cx="2392887" cy="2842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590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892526" y="406395"/>
            <a:ext cx="9163647" cy="927837"/>
          </a:xfrm>
        </p:spPr>
        <p:txBody>
          <a:bodyPr lIns="46800" rIns="46800" anchor="ctr" anchorCtr="0"/>
          <a:lstStyle/>
          <a:p>
            <a:r>
              <a:rPr lang="it-IT" b="1" dirty="0" smtClean="0">
                <a:solidFill>
                  <a:srgbClr val="FF0000"/>
                </a:solidFill>
              </a:rPr>
              <a:t>Esempio di «incapsulamento»</a:t>
            </a:r>
            <a:endParaRPr lang="it-IT" b="1" dirty="0">
              <a:solidFill>
                <a:srgbClr val="FF0000"/>
              </a:solidFill>
            </a:endParaRP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ITS- Turismo Marche 2022 - Prof. Loris Penserini</a:t>
            </a:r>
            <a:endParaRPr lang="it-IT"/>
          </a:p>
        </p:txBody>
      </p:sp>
      <p:sp>
        <p:nvSpPr>
          <p:cNvPr id="8" name="Segnaposto contenuto 2"/>
          <p:cNvSpPr>
            <a:spLocks noGrp="1"/>
          </p:cNvSpPr>
          <p:nvPr>
            <p:ph idx="1"/>
          </p:nvPr>
        </p:nvSpPr>
        <p:spPr>
          <a:xfrm>
            <a:off x="1690508" y="1334232"/>
            <a:ext cx="9250394" cy="95176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dirty="0" smtClean="0">
                <a:solidFill>
                  <a:schemeClr val="tx1"/>
                </a:solidFill>
              </a:rPr>
              <a:t>Gli attributi sono visibili solo da dentro la classe: «</a:t>
            </a:r>
            <a:r>
              <a:rPr lang="it-IT" b="1" dirty="0" smtClean="0">
                <a:solidFill>
                  <a:srgbClr val="3486F4"/>
                </a:solidFill>
              </a:rPr>
              <a:t>private</a:t>
            </a:r>
            <a:r>
              <a:rPr lang="it-IT" dirty="0" smtClean="0">
                <a:solidFill>
                  <a:schemeClr val="tx1"/>
                </a:solidFill>
              </a:rPr>
              <a:t>»</a:t>
            </a:r>
          </a:p>
          <a:p>
            <a:pPr marL="0" indent="0" algn="just">
              <a:buNone/>
            </a:pPr>
            <a:r>
              <a:rPr lang="it-IT" dirty="0" smtClean="0">
                <a:solidFill>
                  <a:schemeClr val="tx1"/>
                </a:solidFill>
              </a:rPr>
              <a:t>Il metodo </a:t>
            </a:r>
            <a:r>
              <a:rPr lang="it-IT" dirty="0" err="1" smtClean="0">
                <a:solidFill>
                  <a:schemeClr val="tx1"/>
                </a:solidFill>
              </a:rPr>
              <a:t>getPagBenvenuto</a:t>
            </a:r>
            <a:r>
              <a:rPr lang="it-IT" dirty="0" smtClean="0">
                <a:solidFill>
                  <a:schemeClr val="tx1"/>
                </a:solidFill>
              </a:rPr>
              <a:t>() diventa «</a:t>
            </a:r>
            <a:r>
              <a:rPr lang="it-IT" b="1" dirty="0" err="1" smtClean="0">
                <a:solidFill>
                  <a:srgbClr val="3486F4"/>
                </a:solidFill>
              </a:rPr>
              <a:t>protected</a:t>
            </a:r>
            <a:r>
              <a:rPr lang="it-IT" dirty="0" smtClean="0">
                <a:solidFill>
                  <a:schemeClr val="tx1"/>
                </a:solidFill>
              </a:rPr>
              <a:t>»</a:t>
            </a:r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892" y="2453924"/>
            <a:ext cx="5993686" cy="4412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476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892526" y="406395"/>
            <a:ext cx="9163647" cy="927837"/>
          </a:xfrm>
        </p:spPr>
        <p:txBody>
          <a:bodyPr lIns="46800" rIns="46800" anchor="ctr" anchorCtr="0"/>
          <a:lstStyle/>
          <a:p>
            <a:r>
              <a:rPr lang="it-IT" b="1" dirty="0" smtClean="0">
                <a:solidFill>
                  <a:srgbClr val="FF0000"/>
                </a:solidFill>
              </a:rPr>
              <a:t>Esempio di «incapsulamento»</a:t>
            </a:r>
            <a:endParaRPr lang="it-IT" b="1" dirty="0">
              <a:solidFill>
                <a:srgbClr val="FF0000"/>
              </a:solidFill>
            </a:endParaRP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ITS- Turismo Marche 2022 - Prof. Loris Penserini</a:t>
            </a:r>
            <a:endParaRPr lang="it-IT"/>
          </a:p>
        </p:txBody>
      </p:sp>
      <p:sp>
        <p:nvSpPr>
          <p:cNvPr id="8" name="Segnaposto contenuto 2"/>
          <p:cNvSpPr>
            <a:spLocks noGrp="1"/>
          </p:cNvSpPr>
          <p:nvPr>
            <p:ph idx="1"/>
          </p:nvPr>
        </p:nvSpPr>
        <p:spPr>
          <a:xfrm>
            <a:off x="1690508" y="1334232"/>
            <a:ext cx="9250394" cy="100493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dirty="0">
                <a:solidFill>
                  <a:schemeClr val="tx1"/>
                </a:solidFill>
              </a:rPr>
              <a:t>Gli attributi sono visibili solo da dentro la classe: «</a:t>
            </a:r>
            <a:r>
              <a:rPr lang="it-IT" b="1" dirty="0">
                <a:solidFill>
                  <a:srgbClr val="3486F4"/>
                </a:solidFill>
              </a:rPr>
              <a:t>private</a:t>
            </a:r>
            <a:r>
              <a:rPr lang="it-IT" dirty="0">
                <a:solidFill>
                  <a:schemeClr val="tx1"/>
                </a:solidFill>
              </a:rPr>
              <a:t>»</a:t>
            </a:r>
          </a:p>
          <a:p>
            <a:pPr marL="0" indent="0" algn="just">
              <a:buNone/>
            </a:pPr>
            <a:r>
              <a:rPr lang="it-IT" dirty="0" smtClean="0">
                <a:solidFill>
                  <a:schemeClr val="tx1"/>
                </a:solidFill>
              </a:rPr>
              <a:t>Metodi accessibili dall’esterno: «</a:t>
            </a:r>
            <a:r>
              <a:rPr lang="it-IT" b="1" dirty="0" smtClean="0">
                <a:solidFill>
                  <a:srgbClr val="3486F4"/>
                </a:solidFill>
              </a:rPr>
              <a:t>public</a:t>
            </a:r>
            <a:r>
              <a:rPr lang="it-IT" dirty="0" smtClean="0">
                <a:solidFill>
                  <a:schemeClr val="tx1"/>
                </a:solidFill>
              </a:rPr>
              <a:t>»</a:t>
            </a:r>
            <a:endParaRPr lang="it-IT" b="1" dirty="0">
              <a:solidFill>
                <a:srgbClr val="3486F4"/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0754" y="2641414"/>
            <a:ext cx="6329373" cy="4216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41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892526" y="406395"/>
            <a:ext cx="9163647" cy="927837"/>
          </a:xfrm>
        </p:spPr>
        <p:txBody>
          <a:bodyPr lIns="46800" rIns="46800" anchor="ctr" anchorCtr="0"/>
          <a:lstStyle/>
          <a:p>
            <a:r>
              <a:rPr lang="it-IT" b="1" dirty="0" smtClean="0">
                <a:solidFill>
                  <a:srgbClr val="FF0000"/>
                </a:solidFill>
              </a:rPr>
              <a:t>Project work</a:t>
            </a:r>
            <a:endParaRPr lang="it-IT" b="1" dirty="0">
              <a:solidFill>
                <a:srgbClr val="FF0000"/>
              </a:solidFill>
            </a:endParaRP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ITS- Turismo Marche 2022 - Prof. Loris Penserini</a:t>
            </a:r>
            <a:endParaRPr lang="it-IT"/>
          </a:p>
        </p:txBody>
      </p:sp>
      <p:sp>
        <p:nvSpPr>
          <p:cNvPr id="8" name="Segnaposto contenuto 2"/>
          <p:cNvSpPr>
            <a:spLocks noGrp="1"/>
          </p:cNvSpPr>
          <p:nvPr>
            <p:ph idx="1"/>
          </p:nvPr>
        </p:nvSpPr>
        <p:spPr>
          <a:xfrm>
            <a:off x="1690508" y="1334232"/>
            <a:ext cx="9250394" cy="145495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dirty="0" smtClean="0">
                <a:solidFill>
                  <a:schemeClr val="tx1"/>
                </a:solidFill>
              </a:rPr>
              <a:t>Riutilizzate il codice del progetto appena presentato. Applicate le modifiche alla pagina «</a:t>
            </a:r>
            <a:r>
              <a:rPr lang="it-IT" dirty="0" err="1" smtClean="0">
                <a:solidFill>
                  <a:schemeClr val="tx1"/>
                </a:solidFill>
              </a:rPr>
              <a:t>index.php</a:t>
            </a:r>
            <a:r>
              <a:rPr lang="it-IT" dirty="0" smtClean="0">
                <a:solidFill>
                  <a:schemeClr val="tx1"/>
                </a:solidFill>
              </a:rPr>
              <a:t>» affinché si istanzi la classe «Persona» e si richiami il metodo del saluto…</a:t>
            </a:r>
          </a:p>
          <a:p>
            <a:pPr marL="0" indent="0" algn="just">
              <a:buNone/>
            </a:pPr>
            <a:r>
              <a:rPr lang="it-IT" b="1" dirty="0" smtClean="0">
                <a:solidFill>
                  <a:schemeClr val="tx1"/>
                </a:solidFill>
              </a:rPr>
              <a:t>Deve comparirvi il seguente errore…</a:t>
            </a:r>
            <a:endParaRPr lang="it-IT" b="1" dirty="0">
              <a:solidFill>
                <a:srgbClr val="3486F4"/>
              </a:solidFill>
            </a:endParaRPr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64" y="2892056"/>
            <a:ext cx="10382326" cy="65484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44305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690507" y="2756191"/>
            <a:ext cx="9163647" cy="927837"/>
          </a:xfrm>
        </p:spPr>
        <p:txBody>
          <a:bodyPr lIns="46800" rIns="46800" anchor="ctr" anchorCtr="0">
            <a:normAutofit fontScale="90000"/>
          </a:bodyPr>
          <a:lstStyle/>
          <a:p>
            <a:pPr algn="ctr"/>
            <a:r>
              <a:rPr lang="it-IT" b="1" dirty="0" smtClean="0">
                <a:solidFill>
                  <a:srgbClr val="3486F4"/>
                </a:solidFill>
              </a:rPr>
              <a:t>POLIMORFISMO e</a:t>
            </a:r>
            <a:br>
              <a:rPr lang="it-IT" b="1" dirty="0" smtClean="0">
                <a:solidFill>
                  <a:srgbClr val="3486F4"/>
                </a:solidFill>
              </a:rPr>
            </a:br>
            <a:r>
              <a:rPr lang="it-IT" b="1" dirty="0" smtClean="0">
                <a:solidFill>
                  <a:srgbClr val="3486F4"/>
                </a:solidFill>
              </a:rPr>
              <a:t>COSTRUTTORI MULTIPLI</a:t>
            </a:r>
            <a:endParaRPr lang="it-IT" b="1" dirty="0">
              <a:solidFill>
                <a:srgbClr val="3486F4"/>
              </a:solidFill>
            </a:endParaRP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ITS- Turismo Marche 2022 - Prof. Loris Penserini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9950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892526" y="406395"/>
            <a:ext cx="9163647" cy="927837"/>
          </a:xfrm>
        </p:spPr>
        <p:txBody>
          <a:bodyPr lIns="46800" rIns="46800" anchor="ctr" anchorCtr="0"/>
          <a:lstStyle/>
          <a:p>
            <a:r>
              <a:rPr lang="it-IT" b="1" dirty="0" smtClean="0">
                <a:solidFill>
                  <a:srgbClr val="FF0000"/>
                </a:solidFill>
              </a:rPr>
              <a:t>POLIMORFISMO</a:t>
            </a:r>
            <a:endParaRPr lang="it-IT" b="1" dirty="0">
              <a:solidFill>
                <a:srgbClr val="FF0000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892526" y="1841137"/>
            <a:ext cx="8915400" cy="377762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dirty="0" smtClean="0">
                <a:solidFill>
                  <a:schemeClr val="tx1"/>
                </a:solidFill>
              </a:rPr>
              <a:t>Assieme alle proprietà di Ereditarietà e all’Incapsulamento facilita il programmatore a seguire la filosofia dell’ingegneria del software dell’usabilità e della modularità delle applicazioni.</a:t>
            </a:r>
          </a:p>
          <a:p>
            <a:pPr marL="0" indent="0" algn="just">
              <a:buNone/>
            </a:pPr>
            <a:r>
              <a:rPr lang="it-IT" dirty="0" smtClean="0">
                <a:solidFill>
                  <a:schemeClr val="tx1"/>
                </a:solidFill>
              </a:rPr>
              <a:t>In sintesi, nella OOP, il Polimorfismo è la proprietà di una classe di poter generare diverse specializzazioni, semplicemente fornendo alle classi figlie la possibilità di svolgere:</a:t>
            </a:r>
          </a:p>
          <a:p>
            <a:pPr marL="0" indent="0" algn="just">
              <a:buNone/>
            </a:pPr>
            <a:r>
              <a:rPr lang="it-IT" b="1" dirty="0" err="1" smtClean="0">
                <a:solidFill>
                  <a:srgbClr val="3486F4"/>
                </a:solidFill>
              </a:rPr>
              <a:t>Overriding</a:t>
            </a:r>
            <a:r>
              <a:rPr lang="it-IT" dirty="0" smtClean="0">
                <a:solidFill>
                  <a:schemeClr val="tx1"/>
                </a:solidFill>
              </a:rPr>
              <a:t>: </a:t>
            </a:r>
            <a:r>
              <a:rPr lang="it-IT" b="1" dirty="0" smtClean="0">
                <a:solidFill>
                  <a:schemeClr val="tx1"/>
                </a:solidFill>
              </a:rPr>
              <a:t>riscrivere uno stesso metodo della classe padre.</a:t>
            </a:r>
          </a:p>
          <a:p>
            <a:pPr marL="0" indent="0" algn="just">
              <a:buNone/>
            </a:pPr>
            <a:r>
              <a:rPr lang="it-IT" b="1" dirty="0" err="1" smtClean="0">
                <a:solidFill>
                  <a:srgbClr val="3486F4"/>
                </a:solidFill>
              </a:rPr>
              <a:t>Overloading</a:t>
            </a:r>
            <a:r>
              <a:rPr lang="it-IT" dirty="0" smtClean="0">
                <a:solidFill>
                  <a:schemeClr val="tx1"/>
                </a:solidFill>
              </a:rPr>
              <a:t>: </a:t>
            </a:r>
            <a:r>
              <a:rPr lang="it-IT" b="1" dirty="0" smtClean="0">
                <a:solidFill>
                  <a:schemeClr val="tx1"/>
                </a:solidFill>
              </a:rPr>
              <a:t>invocare uno stesso metodo con tipologia e parametri diversi.</a:t>
            </a: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ITS- Turismo Marche 2022 - Prof. Loris Penserini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7237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892526" y="300065"/>
            <a:ext cx="9163647" cy="927837"/>
          </a:xfrm>
        </p:spPr>
        <p:txBody>
          <a:bodyPr lIns="46800" rIns="46800" anchor="ctr" anchorCtr="0"/>
          <a:lstStyle/>
          <a:p>
            <a:r>
              <a:rPr lang="it-IT" b="1" dirty="0" smtClean="0">
                <a:solidFill>
                  <a:srgbClr val="FF0000"/>
                </a:solidFill>
              </a:rPr>
              <a:t>Esempio di Polimorfismo</a:t>
            </a:r>
            <a:endParaRPr lang="it-IT" b="1" dirty="0">
              <a:solidFill>
                <a:srgbClr val="FF0000"/>
              </a:solidFill>
            </a:endParaRP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ITS- Turismo Marche 2022 - Prof. Loris Penserini</a:t>
            </a:r>
            <a:endParaRPr lang="it-IT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60" y="1975330"/>
            <a:ext cx="7516237" cy="4882670"/>
          </a:xfrm>
          <a:prstGeom prst="rect">
            <a:avLst/>
          </a:prstGeom>
        </p:spPr>
      </p:pic>
      <p:sp>
        <p:nvSpPr>
          <p:cNvPr id="7" name="Segnaposto contenuto 2"/>
          <p:cNvSpPr>
            <a:spLocks noGrp="1"/>
          </p:cNvSpPr>
          <p:nvPr>
            <p:ph idx="1"/>
          </p:nvPr>
        </p:nvSpPr>
        <p:spPr>
          <a:xfrm>
            <a:off x="1892526" y="1227902"/>
            <a:ext cx="9250394" cy="74742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dirty="0" smtClean="0">
                <a:solidFill>
                  <a:schemeClr val="tx1"/>
                </a:solidFill>
              </a:rPr>
              <a:t>Vedremo tre aspetti: un metodo per realizzare </a:t>
            </a:r>
            <a:r>
              <a:rPr lang="it-IT" b="1" dirty="0" smtClean="0">
                <a:solidFill>
                  <a:srgbClr val="3486F4"/>
                </a:solidFill>
              </a:rPr>
              <a:t>costruttori multipli</a:t>
            </a:r>
            <a:r>
              <a:rPr lang="it-IT" dirty="0" smtClean="0">
                <a:solidFill>
                  <a:schemeClr val="tx1"/>
                </a:solidFill>
              </a:rPr>
              <a:t> in PHP, </a:t>
            </a:r>
            <a:r>
              <a:rPr lang="it-IT" b="1" dirty="0" smtClean="0">
                <a:solidFill>
                  <a:srgbClr val="3486F4"/>
                </a:solidFill>
              </a:rPr>
              <a:t>OVERRIDING</a:t>
            </a:r>
            <a:r>
              <a:rPr lang="it-IT" dirty="0" smtClean="0">
                <a:solidFill>
                  <a:schemeClr val="tx1"/>
                </a:solidFill>
              </a:rPr>
              <a:t> e </a:t>
            </a:r>
            <a:r>
              <a:rPr lang="it-IT" b="1" dirty="0" smtClean="0">
                <a:solidFill>
                  <a:srgbClr val="3486F4"/>
                </a:solidFill>
              </a:rPr>
              <a:t>OVERLOADING</a:t>
            </a:r>
            <a:r>
              <a:rPr lang="it-IT" dirty="0" smtClean="0">
                <a:solidFill>
                  <a:schemeClr val="tx1"/>
                </a:solidFill>
              </a:rPr>
              <a:t>.</a:t>
            </a:r>
            <a:endParaRPr lang="it-IT" b="1" dirty="0">
              <a:solidFill>
                <a:srgbClr val="3486F4"/>
              </a:solidFill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8261498" y="3652806"/>
            <a:ext cx="3381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 smtClean="0">
                <a:solidFill>
                  <a:srgbClr val="3486F4"/>
                </a:solidFill>
              </a:rPr>
              <a:t>Overloading</a:t>
            </a:r>
            <a:r>
              <a:rPr lang="it-IT" dirty="0" smtClean="0"/>
              <a:t> di __</a:t>
            </a:r>
            <a:r>
              <a:rPr lang="it-IT" dirty="0" err="1" smtClean="0"/>
              <a:t>construct</a:t>
            </a:r>
            <a:r>
              <a:rPr lang="it-IT" dirty="0" smtClean="0"/>
              <a:t>()</a:t>
            </a:r>
          </a:p>
          <a:p>
            <a:r>
              <a:rPr lang="it-IT" dirty="0"/>
              <a:t>d</a:t>
            </a:r>
            <a:r>
              <a:rPr lang="it-IT" dirty="0" smtClean="0"/>
              <a:t>i Studente</a:t>
            </a:r>
            <a:endParaRPr lang="it-IT" dirty="0"/>
          </a:p>
        </p:txBody>
      </p:sp>
      <p:cxnSp>
        <p:nvCxnSpPr>
          <p:cNvPr id="10" name="Connettore 2 9"/>
          <p:cNvCxnSpPr>
            <a:stCxn id="8" idx="1"/>
          </p:cNvCxnSpPr>
          <p:nvPr/>
        </p:nvCxnSpPr>
        <p:spPr>
          <a:xfrm flipH="1">
            <a:off x="6943061" y="3975972"/>
            <a:ext cx="1318437" cy="85665"/>
          </a:xfrm>
          <a:prstGeom prst="straightConnector1">
            <a:avLst/>
          </a:prstGeom>
          <a:ln w="1587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2 11"/>
          <p:cNvCxnSpPr/>
          <p:nvPr/>
        </p:nvCxnSpPr>
        <p:spPr>
          <a:xfrm flipH="1">
            <a:off x="7371645" y="4169068"/>
            <a:ext cx="889852" cy="1570045"/>
          </a:xfrm>
          <a:prstGeom prst="straightConnector1">
            <a:avLst/>
          </a:prstGeom>
          <a:ln w="1587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sellaDiTesto 14"/>
          <p:cNvSpPr txBox="1"/>
          <p:nvPr/>
        </p:nvSpPr>
        <p:spPr>
          <a:xfrm rot="21436740">
            <a:off x="7234651" y="3730041"/>
            <a:ext cx="8627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/>
              <a:t>4 param.</a:t>
            </a:r>
            <a:endParaRPr lang="it-IT" sz="1200" dirty="0"/>
          </a:p>
        </p:txBody>
      </p:sp>
      <p:sp>
        <p:nvSpPr>
          <p:cNvPr id="16" name="CasellaDiTesto 15"/>
          <p:cNvSpPr txBox="1"/>
          <p:nvPr/>
        </p:nvSpPr>
        <p:spPr>
          <a:xfrm rot="17960836">
            <a:off x="7322050" y="4599005"/>
            <a:ext cx="8627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5</a:t>
            </a:r>
            <a:r>
              <a:rPr lang="it-IT" sz="1200" dirty="0" smtClean="0"/>
              <a:t> param.</a:t>
            </a:r>
            <a:endParaRPr lang="it-IT" sz="1200" dirty="0"/>
          </a:p>
        </p:txBody>
      </p:sp>
    </p:spTree>
    <p:extLst>
      <p:ext uri="{BB962C8B-B14F-4D97-AF65-F5344CB8AC3E}">
        <p14:creationId xmlns:p14="http://schemas.microsoft.com/office/powerpoint/2010/main" val="295748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892526" y="300065"/>
            <a:ext cx="9163647" cy="927837"/>
          </a:xfrm>
        </p:spPr>
        <p:txBody>
          <a:bodyPr lIns="46800" rIns="46800" anchor="ctr" anchorCtr="0"/>
          <a:lstStyle/>
          <a:p>
            <a:r>
              <a:rPr lang="it-IT" b="1" dirty="0" smtClean="0">
                <a:solidFill>
                  <a:srgbClr val="FF0000"/>
                </a:solidFill>
              </a:rPr>
              <a:t>Esempio di Polimorfismo</a:t>
            </a:r>
            <a:endParaRPr lang="it-IT" b="1" dirty="0">
              <a:solidFill>
                <a:srgbClr val="FF0000"/>
              </a:solidFill>
            </a:endParaRP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ITS- Turismo Marche 2022 - Prof. Loris Penserini</a:t>
            </a:r>
            <a:endParaRPr lang="it-IT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6144" y="1478360"/>
            <a:ext cx="6875958" cy="5061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84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892526" y="2344"/>
            <a:ext cx="9163647" cy="927837"/>
          </a:xfrm>
        </p:spPr>
        <p:txBody>
          <a:bodyPr lIns="46800" rIns="46800" anchor="ctr" anchorCtr="0"/>
          <a:lstStyle/>
          <a:p>
            <a:r>
              <a:rPr lang="it-IT" b="1" dirty="0" smtClean="0">
                <a:solidFill>
                  <a:srgbClr val="FF0000"/>
                </a:solidFill>
              </a:rPr>
              <a:t>Esempio di Polimorfismo</a:t>
            </a:r>
            <a:endParaRPr lang="it-IT" b="1" dirty="0">
              <a:solidFill>
                <a:srgbClr val="FF0000"/>
              </a:solidFill>
            </a:endParaRP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ITS- Turismo Marche 2022 - Prof. Loris Penserini</a:t>
            </a:r>
            <a:endParaRPr lang="it-IT"/>
          </a:p>
        </p:txBody>
      </p:sp>
      <p:sp>
        <p:nvSpPr>
          <p:cNvPr id="7" name="CasellaDiTesto 6"/>
          <p:cNvSpPr txBox="1"/>
          <p:nvPr/>
        </p:nvSpPr>
        <p:spPr>
          <a:xfrm>
            <a:off x="7655442" y="2860158"/>
            <a:ext cx="42242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Costruttori multipli con l’ausilio delle </a:t>
            </a:r>
          </a:p>
          <a:p>
            <a:r>
              <a:rPr lang="it-IT" dirty="0" smtClean="0"/>
              <a:t>funzioni speciali: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 err="1" smtClean="0">
                <a:solidFill>
                  <a:srgbClr val="3486F4"/>
                </a:solidFill>
              </a:rPr>
              <a:t>func_num_args</a:t>
            </a:r>
            <a:r>
              <a:rPr lang="it-IT" b="1" dirty="0" smtClean="0">
                <a:solidFill>
                  <a:srgbClr val="3486F4"/>
                </a:solidFill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 err="1" smtClean="0">
                <a:solidFill>
                  <a:srgbClr val="3486F4"/>
                </a:solidFill>
              </a:rPr>
              <a:t>func_get_arg</a:t>
            </a:r>
            <a:r>
              <a:rPr lang="it-IT" b="1" dirty="0" smtClean="0">
                <a:solidFill>
                  <a:srgbClr val="3486F4"/>
                </a:solidFill>
              </a:rPr>
              <a:t>()</a:t>
            </a:r>
            <a:endParaRPr lang="it-IT" b="1" dirty="0">
              <a:solidFill>
                <a:srgbClr val="3486F4"/>
              </a:solidFill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7655442" y="4543829"/>
            <a:ext cx="43332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Accedere alle proprietà della classe </a:t>
            </a:r>
          </a:p>
          <a:p>
            <a:r>
              <a:rPr lang="it-IT" dirty="0" smtClean="0"/>
              <a:t>padre con: «</a:t>
            </a:r>
            <a:r>
              <a:rPr lang="it-IT" b="1" dirty="0" err="1" smtClean="0">
                <a:solidFill>
                  <a:srgbClr val="3486F4"/>
                </a:solidFill>
              </a:rPr>
              <a:t>parent</a:t>
            </a:r>
            <a:r>
              <a:rPr lang="it-IT" b="1" dirty="0" smtClean="0">
                <a:solidFill>
                  <a:srgbClr val="3486F4"/>
                </a:solidFill>
              </a:rPr>
              <a:t>:: … </a:t>
            </a:r>
            <a:r>
              <a:rPr lang="it-IT" dirty="0" smtClean="0"/>
              <a:t>»</a:t>
            </a:r>
            <a:endParaRPr lang="it-IT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7640754" y="1963615"/>
            <a:ext cx="45592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 smtClean="0">
                <a:solidFill>
                  <a:srgbClr val="3486F4"/>
                </a:solidFill>
              </a:rPr>
              <a:t>Overriding</a:t>
            </a:r>
            <a:r>
              <a:rPr lang="it-IT" dirty="0" smtClean="0"/>
              <a:t> di </a:t>
            </a:r>
            <a:r>
              <a:rPr lang="it-IT" i="1" dirty="0" smtClean="0"/>
              <a:t>__</a:t>
            </a:r>
            <a:r>
              <a:rPr lang="it-IT" i="1" dirty="0" err="1" smtClean="0"/>
              <a:t>construct</a:t>
            </a:r>
            <a:r>
              <a:rPr lang="it-IT" i="1" dirty="0" smtClean="0"/>
              <a:t>(...) </a:t>
            </a:r>
            <a:r>
              <a:rPr lang="it-IT" dirty="0" smtClean="0"/>
              <a:t>di </a:t>
            </a:r>
            <a:r>
              <a:rPr lang="it-IT" dirty="0" smtClean="0"/>
              <a:t>Persona</a:t>
            </a:r>
          </a:p>
          <a:p>
            <a:r>
              <a:rPr lang="it-IT" dirty="0"/>
              <a:t>q</a:t>
            </a:r>
            <a:r>
              <a:rPr lang="it-IT" dirty="0" smtClean="0"/>
              <a:t>uando si richiama con 4 parametri</a:t>
            </a:r>
            <a:endParaRPr lang="it-IT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452" y="811556"/>
            <a:ext cx="6920930" cy="604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703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892526" y="406395"/>
            <a:ext cx="9163647" cy="927837"/>
          </a:xfrm>
        </p:spPr>
        <p:txBody>
          <a:bodyPr lIns="46800" rIns="46800" anchor="ctr" anchorCtr="0"/>
          <a:lstStyle/>
          <a:p>
            <a:r>
              <a:rPr lang="it-IT" b="1" dirty="0" smtClean="0">
                <a:solidFill>
                  <a:srgbClr val="FF0000"/>
                </a:solidFill>
              </a:rPr>
              <a:t>Project work</a:t>
            </a:r>
            <a:endParaRPr lang="it-IT" b="1" dirty="0">
              <a:solidFill>
                <a:srgbClr val="FF0000"/>
              </a:solidFill>
            </a:endParaRP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ITS- Turismo Marche 2022 - Prof. Loris Penserini</a:t>
            </a:r>
            <a:endParaRPr lang="it-IT"/>
          </a:p>
        </p:txBody>
      </p:sp>
      <p:sp>
        <p:nvSpPr>
          <p:cNvPr id="8" name="Segnaposto contenuto 2"/>
          <p:cNvSpPr>
            <a:spLocks noGrp="1"/>
          </p:cNvSpPr>
          <p:nvPr>
            <p:ph idx="1"/>
          </p:nvPr>
        </p:nvSpPr>
        <p:spPr>
          <a:xfrm>
            <a:off x="1690508" y="1334232"/>
            <a:ext cx="9250394" cy="85581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dirty="0" smtClean="0">
                <a:solidFill>
                  <a:schemeClr val="tx1"/>
                </a:solidFill>
              </a:rPr>
              <a:t>Dalla classe Studente fare OVERRIDING del metodo </a:t>
            </a:r>
            <a:r>
              <a:rPr lang="it-IT" i="1" dirty="0" err="1" smtClean="0">
                <a:solidFill>
                  <a:schemeClr val="tx1"/>
                </a:solidFill>
              </a:rPr>
              <a:t>getPagBenvenuto</a:t>
            </a:r>
            <a:r>
              <a:rPr lang="it-IT" i="1" dirty="0" smtClean="0">
                <a:solidFill>
                  <a:schemeClr val="tx1"/>
                </a:solidFill>
              </a:rPr>
              <a:t>() </a:t>
            </a:r>
            <a:r>
              <a:rPr lang="it-IT" dirty="0" smtClean="0">
                <a:solidFill>
                  <a:schemeClr val="tx1"/>
                </a:solidFill>
              </a:rPr>
              <a:t>della classe Persona. Sistemare il resto di conseguenza.</a:t>
            </a:r>
          </a:p>
        </p:txBody>
      </p:sp>
    </p:spTree>
    <p:extLst>
      <p:ext uri="{BB962C8B-B14F-4D97-AF65-F5344CB8AC3E}">
        <p14:creationId xmlns:p14="http://schemas.microsoft.com/office/powerpoint/2010/main" val="1497172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690507" y="2756191"/>
            <a:ext cx="9163647" cy="927837"/>
          </a:xfrm>
        </p:spPr>
        <p:txBody>
          <a:bodyPr lIns="46800" rIns="46800" anchor="ctr" anchorCtr="0"/>
          <a:lstStyle/>
          <a:p>
            <a:pPr algn="ctr"/>
            <a:r>
              <a:rPr lang="it-IT" b="1" dirty="0" smtClean="0">
                <a:solidFill>
                  <a:srgbClr val="3486F4"/>
                </a:solidFill>
              </a:rPr>
              <a:t>TRAIT</a:t>
            </a:r>
            <a:endParaRPr lang="it-IT" b="1" dirty="0">
              <a:solidFill>
                <a:srgbClr val="3486F4"/>
              </a:solidFill>
            </a:endParaRP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ITS- Turismo Marche 2022 - Prof. Loris Penserini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80210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892526" y="406395"/>
            <a:ext cx="9163647" cy="927837"/>
          </a:xfrm>
        </p:spPr>
        <p:txBody>
          <a:bodyPr lIns="46800" rIns="46800" anchor="ctr" anchorCtr="0"/>
          <a:lstStyle/>
          <a:p>
            <a:r>
              <a:rPr lang="it-IT" b="1" dirty="0" smtClean="0">
                <a:solidFill>
                  <a:srgbClr val="FF0000"/>
                </a:solidFill>
              </a:rPr>
              <a:t>Modellare il Mondo Reale </a:t>
            </a:r>
            <a:endParaRPr lang="it-IT" b="1" dirty="0">
              <a:solidFill>
                <a:srgbClr val="FF0000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787595" y="1651595"/>
            <a:ext cx="8915400" cy="377762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dirty="0" smtClean="0">
                <a:solidFill>
                  <a:srgbClr val="3486F4"/>
                </a:solidFill>
              </a:rPr>
              <a:t>Ciascun paradigma di programmazione fornisce allo sviluppatore un differente approccio concettuale per implementare il pensiero computazionale, cioè la definizione della strategia algoritmica utile per affrontare e risolvere un problema del mondo reale.</a:t>
            </a:r>
          </a:p>
          <a:p>
            <a:pPr marL="0" indent="0" algn="just">
              <a:buNone/>
            </a:pPr>
            <a:r>
              <a:rPr lang="it-IT" dirty="0" smtClean="0">
                <a:solidFill>
                  <a:schemeClr val="tx1"/>
                </a:solidFill>
              </a:rPr>
              <a:t>La OOP è attualmente il paradigma di sviluppo del SW più utilizzato, per questo molti linguaggi del Web che in passato nascevano non ad oggetti ora lo sono diventati, come il C </a:t>
            </a:r>
            <a:r>
              <a:rPr lang="it-IT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C++, il PHP dopo la ver. 5, mentre altri sono nati direttamente OO come JAVA (JSP e </a:t>
            </a:r>
            <a:r>
              <a:rPr lang="it-IT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Servlet</a:t>
            </a:r>
            <a:r>
              <a:rPr lang="it-IT" dirty="0" smtClean="0">
                <a:solidFill>
                  <a:schemeClr val="tx1"/>
                </a:solidFill>
                <a:sym typeface="Wingdings" panose="05000000000000000000" pitchFamily="2" charset="2"/>
              </a:rPr>
              <a:t>).</a:t>
            </a:r>
          </a:p>
          <a:p>
            <a:pPr marL="0" indent="0" algn="just">
              <a:buNone/>
            </a:pPr>
            <a:r>
              <a:rPr lang="it-IT" dirty="0" smtClean="0">
                <a:solidFill>
                  <a:schemeClr val="tx1"/>
                </a:solidFill>
                <a:sym typeface="Wingdings" panose="05000000000000000000" pitchFamily="2" charset="2"/>
              </a:rPr>
              <a:t>In ogni caso, per creare pagine Web dinamiche, il protocollo standard rimane sempre il </a:t>
            </a:r>
            <a:r>
              <a:rPr lang="it-IT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Common Gateway Interface (CGI)</a:t>
            </a:r>
            <a:r>
              <a:rPr lang="it-IT" dirty="0" smtClean="0">
                <a:solidFill>
                  <a:schemeClr val="tx1"/>
                </a:solidFill>
                <a:sym typeface="Wingdings" panose="05000000000000000000" pitchFamily="2" charset="2"/>
              </a:rPr>
              <a:t>, cioè, indipendentemente dal linguaggio di programmazione usato, si lascia aperta la possibilità di eseguire codice remoto (su un server) invocandolo da un client Web (browser).</a:t>
            </a:r>
            <a:endParaRPr lang="it-IT" dirty="0">
              <a:solidFill>
                <a:srgbClr val="3486F4"/>
              </a:solidFill>
            </a:endParaRP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ITS- Turismo Marche 2022 - Prof. Loris Penserini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9976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892526" y="406395"/>
            <a:ext cx="9163647" cy="927837"/>
          </a:xfrm>
        </p:spPr>
        <p:txBody>
          <a:bodyPr lIns="46800" rIns="46800" anchor="ctr" anchorCtr="0"/>
          <a:lstStyle/>
          <a:p>
            <a:r>
              <a:rPr lang="it-IT" b="1" dirty="0" smtClean="0">
                <a:solidFill>
                  <a:srgbClr val="FF0000"/>
                </a:solidFill>
              </a:rPr>
              <a:t>TRAIT per superare </a:t>
            </a:r>
            <a:r>
              <a:rPr lang="it-IT" b="1" dirty="0" smtClean="0">
                <a:solidFill>
                  <a:srgbClr val="FF0000"/>
                </a:solidFill>
              </a:rPr>
              <a:t>limitazioni</a:t>
            </a:r>
            <a:endParaRPr lang="it-IT" b="1" dirty="0">
              <a:solidFill>
                <a:srgbClr val="FF0000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892526" y="1841137"/>
            <a:ext cx="8915400" cy="377762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dirty="0" smtClean="0">
                <a:solidFill>
                  <a:schemeClr val="tx1"/>
                </a:solidFill>
              </a:rPr>
              <a:t>I TRAIT sono script (o pezzi di codice) esterni alla classe che ne vuole fare uso.</a:t>
            </a:r>
          </a:p>
          <a:p>
            <a:pPr marL="0" indent="0" algn="just">
              <a:buNone/>
            </a:pPr>
            <a:r>
              <a:rPr lang="it-IT" dirty="0" smtClean="0">
                <a:solidFill>
                  <a:schemeClr val="tx1"/>
                </a:solidFill>
              </a:rPr>
              <a:t>Il loro utilizzo snellisce la duplicazione del codice e consente al programmatore di ovviare all’operatore «</a:t>
            </a:r>
            <a:r>
              <a:rPr lang="it-IT" dirty="0" err="1" smtClean="0">
                <a:solidFill>
                  <a:schemeClr val="tx1"/>
                </a:solidFill>
              </a:rPr>
              <a:t>extend</a:t>
            </a:r>
            <a:r>
              <a:rPr lang="it-IT" dirty="0" smtClean="0">
                <a:solidFill>
                  <a:schemeClr val="tx1"/>
                </a:solidFill>
              </a:rPr>
              <a:t>» per </a:t>
            </a:r>
            <a:r>
              <a:rPr lang="it-IT" dirty="0" smtClean="0">
                <a:solidFill>
                  <a:schemeClr val="tx1"/>
                </a:solidFill>
              </a:rPr>
              <a:t>poter utilizzare </a:t>
            </a:r>
            <a:r>
              <a:rPr lang="it-IT" dirty="0" smtClean="0">
                <a:solidFill>
                  <a:schemeClr val="tx1"/>
                </a:solidFill>
              </a:rPr>
              <a:t>metodi e/o variabili di altre classi. La differenza tra un TRAIT e l’ereditarietà multipla è che il TRAIT non viene ereditato ma incluso.</a:t>
            </a:r>
          </a:p>
          <a:p>
            <a:pPr marL="0" indent="0" algn="just">
              <a:buNone/>
            </a:pPr>
            <a:r>
              <a:rPr lang="it-IT" dirty="0" smtClean="0">
                <a:solidFill>
                  <a:schemeClr val="tx1"/>
                </a:solidFill>
              </a:rPr>
              <a:t>Tuttavia, un loro eccessivo utilizzo porta ad un codice poco chiaro e comprensibile. </a:t>
            </a:r>
            <a:endParaRPr lang="it-IT" dirty="0" smtClean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it-IT" b="1" dirty="0" smtClean="0">
                <a:solidFill>
                  <a:srgbClr val="3486F4"/>
                </a:solidFill>
              </a:rPr>
              <a:t>Come è stato già detto, il PHP (come in Java) non prevede l’ereditarietà multipla. Quindi, il meccanismo del TRAIT consente di superare questa naturale limitazione.</a:t>
            </a:r>
            <a:endParaRPr lang="it-IT" b="1" dirty="0" smtClean="0">
              <a:solidFill>
                <a:srgbClr val="3486F4"/>
              </a:solidFill>
            </a:endParaRP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ITS- Turismo Marche 2022 - Prof. Loris Penserini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30153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892526" y="406395"/>
            <a:ext cx="9163647" cy="927837"/>
          </a:xfrm>
        </p:spPr>
        <p:txBody>
          <a:bodyPr lIns="46800" rIns="46800" anchor="ctr" anchorCtr="0">
            <a:normAutofit fontScale="90000"/>
          </a:bodyPr>
          <a:lstStyle/>
          <a:p>
            <a:r>
              <a:rPr lang="it-IT" b="1" dirty="0">
                <a:solidFill>
                  <a:srgbClr val="FF0000"/>
                </a:solidFill>
              </a:rPr>
              <a:t>Precedenza tra metodi con lo stesso nome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892526" y="1734812"/>
            <a:ext cx="8915400" cy="377762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dirty="0" smtClean="0">
                <a:solidFill>
                  <a:schemeClr val="tx1"/>
                </a:solidFill>
              </a:rPr>
              <a:t>Consideriamo casi di trait </a:t>
            </a:r>
            <a:r>
              <a:rPr lang="it-IT" dirty="0">
                <a:solidFill>
                  <a:schemeClr val="tx1"/>
                </a:solidFill>
              </a:rPr>
              <a:t>e </a:t>
            </a:r>
            <a:r>
              <a:rPr lang="it-IT" dirty="0" smtClean="0">
                <a:solidFill>
                  <a:schemeClr val="tx1"/>
                </a:solidFill>
              </a:rPr>
              <a:t>classi in cui si </a:t>
            </a:r>
            <a:r>
              <a:rPr lang="it-IT" dirty="0">
                <a:solidFill>
                  <a:schemeClr val="tx1"/>
                </a:solidFill>
              </a:rPr>
              <a:t>abbiano metodi con le stesso </a:t>
            </a:r>
            <a:r>
              <a:rPr lang="it-IT" dirty="0" smtClean="0">
                <a:solidFill>
                  <a:schemeClr val="tx1"/>
                </a:solidFill>
              </a:rPr>
              <a:t>nome, per cui si risolve come segue:</a:t>
            </a:r>
            <a:endParaRPr lang="it-IT" dirty="0">
              <a:solidFill>
                <a:schemeClr val="tx1"/>
              </a:solidFill>
            </a:endParaRPr>
          </a:p>
          <a:p>
            <a:pPr algn="just"/>
            <a:r>
              <a:rPr lang="it-IT" dirty="0">
                <a:solidFill>
                  <a:schemeClr val="tx1"/>
                </a:solidFill>
              </a:rPr>
              <a:t>I metodi della </a:t>
            </a:r>
            <a:r>
              <a:rPr lang="it-IT" dirty="0" smtClean="0">
                <a:solidFill>
                  <a:schemeClr val="tx1"/>
                </a:solidFill>
              </a:rPr>
              <a:t>classe sovrascrivono i </a:t>
            </a:r>
            <a:r>
              <a:rPr lang="it-IT" dirty="0">
                <a:solidFill>
                  <a:schemeClr val="tx1"/>
                </a:solidFill>
              </a:rPr>
              <a:t>metodi del trait</a:t>
            </a:r>
          </a:p>
          <a:p>
            <a:pPr algn="just"/>
            <a:r>
              <a:rPr lang="it-IT" dirty="0">
                <a:solidFill>
                  <a:schemeClr val="tx1"/>
                </a:solidFill>
              </a:rPr>
              <a:t>I metodi ereditati da una </a:t>
            </a:r>
            <a:r>
              <a:rPr lang="it-IT" dirty="0" smtClean="0">
                <a:solidFill>
                  <a:schemeClr val="tx1"/>
                </a:solidFill>
              </a:rPr>
              <a:t>classe vengono sovrascritti (sono </a:t>
            </a:r>
            <a:r>
              <a:rPr lang="it-IT" dirty="0">
                <a:solidFill>
                  <a:schemeClr val="tx1"/>
                </a:solidFill>
              </a:rPr>
              <a:t>sottoposti ad </a:t>
            </a:r>
            <a:r>
              <a:rPr lang="it-IT" dirty="0" err="1">
                <a:solidFill>
                  <a:schemeClr val="tx1"/>
                </a:solidFill>
              </a:rPr>
              <a:t>override</a:t>
            </a:r>
            <a:r>
              <a:rPr lang="it-IT" dirty="0">
                <a:solidFill>
                  <a:schemeClr val="tx1"/>
                </a:solidFill>
              </a:rPr>
              <a:t>) dai </a:t>
            </a:r>
            <a:r>
              <a:rPr lang="it-IT" dirty="0" smtClean="0">
                <a:solidFill>
                  <a:schemeClr val="tx1"/>
                </a:solidFill>
              </a:rPr>
              <a:t>metodi inseriti </a:t>
            </a:r>
            <a:r>
              <a:rPr lang="it-IT" dirty="0">
                <a:solidFill>
                  <a:schemeClr val="tx1"/>
                </a:solidFill>
              </a:rPr>
              <a:t>da un trait</a:t>
            </a:r>
            <a:endParaRPr lang="it-IT" b="1" dirty="0" smtClean="0">
              <a:solidFill>
                <a:srgbClr val="3486F4"/>
              </a:solidFill>
            </a:endParaRP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ITS- Turismo Marche 2022 - Prof. Loris Penserini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4635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ITS- Turismo Marche 2022 - Prof. Loris Penserini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83433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834644" y="2828531"/>
            <a:ext cx="8911687" cy="1280890"/>
          </a:xfrm>
        </p:spPr>
        <p:txBody>
          <a:bodyPr lIns="46800" rIns="46800" anchor="ctr" anchorCtr="0">
            <a:normAutofit/>
          </a:bodyPr>
          <a:lstStyle/>
          <a:p>
            <a:pPr algn="ctr"/>
            <a:r>
              <a:rPr lang="it-IT" sz="6000" b="1" dirty="0" smtClean="0">
                <a:solidFill>
                  <a:srgbClr val="FF0000"/>
                </a:solidFill>
              </a:rPr>
              <a:t>GRAZIE!</a:t>
            </a:r>
            <a:endParaRPr lang="it-IT" sz="6000" b="1" dirty="0">
              <a:solidFill>
                <a:srgbClr val="FF0000"/>
              </a:solidFill>
            </a:endParaRPr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ITS- Turismo Marche 2022 - Prof. Loris Penserini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02446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892526" y="406395"/>
            <a:ext cx="9163647" cy="927837"/>
          </a:xfrm>
        </p:spPr>
        <p:txBody>
          <a:bodyPr lIns="46800" rIns="46800" anchor="ctr" anchorCtr="0"/>
          <a:lstStyle/>
          <a:p>
            <a:r>
              <a:rPr lang="it-IT" b="1" dirty="0" smtClean="0">
                <a:solidFill>
                  <a:srgbClr val="FF0000"/>
                </a:solidFill>
              </a:rPr>
              <a:t>Perché OOP per lo sviluppo di SW</a:t>
            </a:r>
            <a:endParaRPr lang="it-IT" b="1" dirty="0">
              <a:solidFill>
                <a:srgbClr val="FF0000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787595" y="1651595"/>
            <a:ext cx="8915400" cy="377762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dirty="0" smtClean="0">
                <a:solidFill>
                  <a:schemeClr val="tx1"/>
                </a:solidFill>
              </a:rPr>
              <a:t>Ecco alcuni vantaggi di pensare ad un algoritmo in termini di Oggetti:</a:t>
            </a:r>
          </a:p>
          <a:p>
            <a:pPr algn="just"/>
            <a:r>
              <a:rPr lang="it-IT" dirty="0" smtClean="0">
                <a:solidFill>
                  <a:schemeClr val="tx1"/>
                </a:solidFill>
              </a:rPr>
              <a:t>Astrarre dalla complessità del codice per concentrarsi maggiormente sulle similitudini tra gli oggetti software e gli oggetti del mondo reale che si vogliono modellare.</a:t>
            </a:r>
          </a:p>
          <a:p>
            <a:pPr algn="just"/>
            <a:r>
              <a:rPr lang="it-IT" dirty="0" smtClean="0">
                <a:solidFill>
                  <a:schemeClr val="tx1"/>
                </a:solidFill>
              </a:rPr>
              <a:t>Pensare al comportamento (</a:t>
            </a:r>
            <a:r>
              <a:rPr lang="it-IT" dirty="0" err="1" smtClean="0">
                <a:solidFill>
                  <a:schemeClr val="tx1"/>
                </a:solidFill>
              </a:rPr>
              <a:t>behavior</a:t>
            </a:r>
            <a:r>
              <a:rPr lang="it-IT" dirty="0" smtClean="0">
                <a:solidFill>
                  <a:schemeClr val="tx1"/>
                </a:solidFill>
              </a:rPr>
              <a:t>) di un oggetto software come al suo analogo reale: causalità e relativi effetti.</a:t>
            </a:r>
          </a:p>
          <a:p>
            <a:pPr algn="just"/>
            <a:r>
              <a:rPr lang="it-IT" dirty="0" smtClean="0">
                <a:solidFill>
                  <a:schemeClr val="tx1"/>
                </a:solidFill>
              </a:rPr>
              <a:t>Notevole aumento della possibilità di riuso del codice, con conseguente aumento della produttività di qualità: </a:t>
            </a:r>
          </a:p>
          <a:p>
            <a:pPr lvl="1" algn="just"/>
            <a:r>
              <a:rPr lang="it-IT" dirty="0" smtClean="0">
                <a:solidFill>
                  <a:schemeClr val="tx1"/>
                </a:solidFill>
              </a:rPr>
              <a:t>Maggiore stabilità delle applicazioni;</a:t>
            </a:r>
          </a:p>
          <a:p>
            <a:pPr lvl="1" algn="just"/>
            <a:r>
              <a:rPr lang="it-IT" dirty="0" smtClean="0">
                <a:solidFill>
                  <a:schemeClr val="tx1"/>
                </a:solidFill>
              </a:rPr>
              <a:t>Facilità nell’aggiornare mantenere il codice</a:t>
            </a:r>
            <a:endParaRPr lang="it-IT" dirty="0">
              <a:solidFill>
                <a:srgbClr val="3486F4"/>
              </a:solidFill>
            </a:endParaRP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ITS- Turismo Marche 2022 - Prof. Loris Penserini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86650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892526" y="406395"/>
            <a:ext cx="9163647" cy="927837"/>
          </a:xfrm>
        </p:spPr>
        <p:txBody>
          <a:bodyPr lIns="46800" rIns="46800" anchor="ctr" anchorCtr="0">
            <a:normAutofit/>
          </a:bodyPr>
          <a:lstStyle/>
          <a:p>
            <a:r>
              <a:rPr lang="it-IT" b="1" dirty="0" smtClean="0">
                <a:solidFill>
                  <a:srgbClr val="FF0000"/>
                </a:solidFill>
              </a:rPr>
              <a:t>Concetto di «classe» in OOP</a:t>
            </a:r>
            <a:endParaRPr lang="it-IT" b="1" dirty="0">
              <a:solidFill>
                <a:srgbClr val="FF0000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550282" y="2338754"/>
            <a:ext cx="3571296" cy="333022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dirty="0" smtClean="0">
                <a:solidFill>
                  <a:schemeClr val="tx1"/>
                </a:solidFill>
              </a:rPr>
              <a:t>//classe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it-IT" b="1" dirty="0">
                <a:solidFill>
                  <a:schemeClr val="tx1"/>
                </a:solidFill>
              </a:rPr>
              <a:t>P</a:t>
            </a:r>
            <a:r>
              <a:rPr lang="it-IT" b="1" dirty="0" smtClean="0">
                <a:solidFill>
                  <a:schemeClr val="tx1"/>
                </a:solidFill>
              </a:rPr>
              <a:t>ersona</a:t>
            </a:r>
          </a:p>
          <a:p>
            <a:pPr algn="just">
              <a:spcBef>
                <a:spcPts val="0"/>
              </a:spcBef>
            </a:pPr>
            <a:r>
              <a:rPr lang="it-IT" dirty="0">
                <a:solidFill>
                  <a:srgbClr val="3486F4"/>
                </a:solidFill>
              </a:rPr>
              <a:t>nome</a:t>
            </a:r>
          </a:p>
          <a:p>
            <a:pPr algn="just">
              <a:spcBef>
                <a:spcPts val="0"/>
              </a:spcBef>
            </a:pPr>
            <a:r>
              <a:rPr lang="it-IT" dirty="0">
                <a:solidFill>
                  <a:srgbClr val="3486F4"/>
                </a:solidFill>
              </a:rPr>
              <a:t>cognome</a:t>
            </a:r>
          </a:p>
          <a:p>
            <a:pPr algn="just">
              <a:spcBef>
                <a:spcPts val="0"/>
              </a:spcBef>
            </a:pPr>
            <a:r>
              <a:rPr lang="it-IT" dirty="0">
                <a:solidFill>
                  <a:srgbClr val="3486F4"/>
                </a:solidFill>
              </a:rPr>
              <a:t>età</a:t>
            </a:r>
          </a:p>
          <a:p>
            <a:pPr algn="just">
              <a:spcBef>
                <a:spcPts val="0"/>
              </a:spcBef>
            </a:pPr>
            <a:r>
              <a:rPr lang="it-IT" dirty="0">
                <a:solidFill>
                  <a:srgbClr val="3486F4"/>
                </a:solidFill>
              </a:rPr>
              <a:t>Interessi</a:t>
            </a:r>
          </a:p>
          <a:p>
            <a:pPr algn="just">
              <a:spcBef>
                <a:spcPts val="0"/>
              </a:spcBef>
            </a:pPr>
            <a:r>
              <a:rPr lang="it-IT" dirty="0">
                <a:solidFill>
                  <a:srgbClr val="3486F4"/>
                </a:solidFill>
              </a:rPr>
              <a:t>pagina di </a:t>
            </a:r>
            <a:r>
              <a:rPr lang="it-IT" dirty="0" smtClean="0">
                <a:solidFill>
                  <a:srgbClr val="3486F4"/>
                </a:solidFill>
              </a:rPr>
              <a:t>saluto</a:t>
            </a:r>
            <a:endParaRPr lang="it-IT" dirty="0">
              <a:solidFill>
                <a:srgbClr val="3486F4"/>
              </a:solidFill>
            </a:endParaRPr>
          </a:p>
          <a:p>
            <a:pPr algn="just">
              <a:spcBef>
                <a:spcPts val="0"/>
              </a:spcBef>
              <a:buFontTx/>
              <a:buChar char="-"/>
            </a:pPr>
            <a:endParaRPr lang="it-IT" b="1" dirty="0">
              <a:solidFill>
                <a:srgbClr val="3486F4"/>
              </a:solidFill>
            </a:endParaRP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ITS- Turismo Marche 2022 - Prof. Loris Penserini</a:t>
            </a:r>
            <a:endParaRPr lang="it-IT"/>
          </a:p>
        </p:txBody>
      </p:sp>
      <p:sp>
        <p:nvSpPr>
          <p:cNvPr id="5" name="Segnaposto contenuto 2"/>
          <p:cNvSpPr txBox="1">
            <a:spLocks/>
          </p:cNvSpPr>
          <p:nvPr/>
        </p:nvSpPr>
        <p:spPr>
          <a:xfrm>
            <a:off x="7632930" y="1606931"/>
            <a:ext cx="3571296" cy="47938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ts val="0"/>
              </a:spcBef>
              <a:buFont typeface="Wingdings 3" charset="2"/>
              <a:buNone/>
            </a:pPr>
            <a:r>
              <a:rPr lang="it-IT" dirty="0" smtClean="0">
                <a:solidFill>
                  <a:schemeClr val="tx1"/>
                </a:solidFill>
              </a:rPr>
              <a:t>//sottoclassi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it-IT" b="1" dirty="0">
                <a:solidFill>
                  <a:schemeClr val="tx1"/>
                </a:solidFill>
              </a:rPr>
              <a:t>Studente</a:t>
            </a:r>
            <a:endParaRPr lang="it-IT" b="1" dirty="0" smtClean="0">
              <a:solidFill>
                <a:schemeClr val="tx1"/>
              </a:solidFill>
            </a:endParaRPr>
          </a:p>
          <a:p>
            <a:pPr algn="just">
              <a:spcBef>
                <a:spcPts val="0"/>
              </a:spcBef>
            </a:pPr>
            <a:r>
              <a:rPr lang="it-IT" dirty="0" smtClean="0">
                <a:solidFill>
                  <a:srgbClr val="3486F4"/>
                </a:solidFill>
              </a:rPr>
              <a:t>nome</a:t>
            </a:r>
          </a:p>
          <a:p>
            <a:pPr algn="just">
              <a:spcBef>
                <a:spcPts val="0"/>
              </a:spcBef>
            </a:pPr>
            <a:r>
              <a:rPr lang="it-IT" dirty="0" smtClean="0">
                <a:solidFill>
                  <a:srgbClr val="3486F4"/>
                </a:solidFill>
              </a:rPr>
              <a:t>cognome</a:t>
            </a:r>
          </a:p>
          <a:p>
            <a:pPr algn="just">
              <a:spcBef>
                <a:spcPts val="0"/>
              </a:spcBef>
            </a:pPr>
            <a:r>
              <a:rPr lang="it-IT" dirty="0" smtClean="0">
                <a:solidFill>
                  <a:srgbClr val="3486F4"/>
                </a:solidFill>
              </a:rPr>
              <a:t>età</a:t>
            </a:r>
          </a:p>
          <a:p>
            <a:pPr algn="just">
              <a:spcBef>
                <a:spcPts val="0"/>
              </a:spcBef>
            </a:pPr>
            <a:r>
              <a:rPr lang="it-IT" dirty="0">
                <a:solidFill>
                  <a:srgbClr val="3486F4"/>
                </a:solidFill>
              </a:rPr>
              <a:t>i</a:t>
            </a:r>
            <a:r>
              <a:rPr lang="it-IT" dirty="0" smtClean="0">
                <a:solidFill>
                  <a:srgbClr val="3486F4"/>
                </a:solidFill>
              </a:rPr>
              <a:t>nteressi</a:t>
            </a:r>
          </a:p>
          <a:p>
            <a:pPr algn="just">
              <a:spcBef>
                <a:spcPts val="0"/>
              </a:spcBef>
            </a:pPr>
            <a:r>
              <a:rPr lang="it-IT" dirty="0" err="1">
                <a:solidFill>
                  <a:srgbClr val="FF0000"/>
                </a:solidFill>
              </a:rPr>
              <a:t>i</a:t>
            </a:r>
            <a:r>
              <a:rPr lang="it-IT" dirty="0" err="1" smtClean="0">
                <a:solidFill>
                  <a:srgbClr val="FF0000"/>
                </a:solidFill>
              </a:rPr>
              <a:t>ndirizzo_studi</a:t>
            </a:r>
            <a:endParaRPr lang="it-IT" dirty="0" smtClean="0">
              <a:solidFill>
                <a:srgbClr val="FF0000"/>
              </a:solidFill>
            </a:endParaRPr>
          </a:p>
          <a:p>
            <a:pPr algn="just">
              <a:spcBef>
                <a:spcPts val="0"/>
              </a:spcBef>
            </a:pPr>
            <a:r>
              <a:rPr lang="it-IT" dirty="0" smtClean="0">
                <a:solidFill>
                  <a:srgbClr val="00B050"/>
                </a:solidFill>
              </a:rPr>
              <a:t>pagina di </a:t>
            </a:r>
            <a:r>
              <a:rPr lang="it-IT" dirty="0" err="1" smtClean="0">
                <a:solidFill>
                  <a:srgbClr val="00B050"/>
                </a:solidFill>
              </a:rPr>
              <a:t>saluto_stu</a:t>
            </a:r>
            <a:endParaRPr lang="it-IT" dirty="0" smtClean="0">
              <a:solidFill>
                <a:srgbClr val="00B050"/>
              </a:solidFill>
            </a:endParaRPr>
          </a:p>
          <a:p>
            <a:pPr marL="0" indent="0" algn="just">
              <a:spcBef>
                <a:spcPts val="0"/>
              </a:spcBef>
              <a:buNone/>
            </a:pPr>
            <a:endParaRPr lang="it-IT" dirty="0" smtClean="0">
              <a:solidFill>
                <a:srgbClr val="3486F4"/>
              </a:solidFill>
            </a:endParaRPr>
          </a:p>
          <a:p>
            <a:pPr marL="0" indent="0" algn="just">
              <a:spcBef>
                <a:spcPts val="0"/>
              </a:spcBef>
              <a:buNone/>
            </a:pPr>
            <a:endParaRPr lang="it-IT" dirty="0" smtClean="0">
              <a:solidFill>
                <a:srgbClr val="3486F4"/>
              </a:solidFill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it-IT" b="1" dirty="0" smtClean="0">
                <a:solidFill>
                  <a:schemeClr val="tx1"/>
                </a:solidFill>
              </a:rPr>
              <a:t>Insegnante</a:t>
            </a:r>
            <a:endParaRPr lang="it-IT" b="1" dirty="0">
              <a:solidFill>
                <a:schemeClr val="tx1"/>
              </a:solidFill>
            </a:endParaRPr>
          </a:p>
          <a:p>
            <a:pPr algn="just">
              <a:spcBef>
                <a:spcPts val="0"/>
              </a:spcBef>
            </a:pPr>
            <a:r>
              <a:rPr lang="it-IT" dirty="0">
                <a:solidFill>
                  <a:srgbClr val="3486F4"/>
                </a:solidFill>
              </a:rPr>
              <a:t>nome</a:t>
            </a:r>
          </a:p>
          <a:p>
            <a:pPr algn="just">
              <a:spcBef>
                <a:spcPts val="0"/>
              </a:spcBef>
            </a:pPr>
            <a:r>
              <a:rPr lang="it-IT" dirty="0">
                <a:solidFill>
                  <a:srgbClr val="3486F4"/>
                </a:solidFill>
              </a:rPr>
              <a:t>cognome</a:t>
            </a:r>
          </a:p>
          <a:p>
            <a:pPr algn="just">
              <a:spcBef>
                <a:spcPts val="0"/>
              </a:spcBef>
            </a:pPr>
            <a:r>
              <a:rPr lang="it-IT" dirty="0">
                <a:solidFill>
                  <a:srgbClr val="3486F4"/>
                </a:solidFill>
              </a:rPr>
              <a:t>età</a:t>
            </a:r>
          </a:p>
          <a:p>
            <a:pPr algn="just">
              <a:spcBef>
                <a:spcPts val="0"/>
              </a:spcBef>
            </a:pPr>
            <a:r>
              <a:rPr lang="it-IT" dirty="0">
                <a:solidFill>
                  <a:srgbClr val="3486F4"/>
                </a:solidFill>
              </a:rPr>
              <a:t>i</a:t>
            </a:r>
            <a:r>
              <a:rPr lang="it-IT" dirty="0" smtClean="0">
                <a:solidFill>
                  <a:srgbClr val="3486F4"/>
                </a:solidFill>
              </a:rPr>
              <a:t>nteressi</a:t>
            </a:r>
            <a:endParaRPr lang="it-IT" dirty="0">
              <a:solidFill>
                <a:srgbClr val="3486F4"/>
              </a:solidFill>
            </a:endParaRPr>
          </a:p>
          <a:p>
            <a:pPr algn="just">
              <a:spcBef>
                <a:spcPts val="0"/>
              </a:spcBef>
            </a:pPr>
            <a:r>
              <a:rPr lang="it-IT" dirty="0">
                <a:solidFill>
                  <a:srgbClr val="FF0000"/>
                </a:solidFill>
              </a:rPr>
              <a:t>materia</a:t>
            </a:r>
          </a:p>
          <a:p>
            <a:pPr algn="just">
              <a:spcBef>
                <a:spcPts val="0"/>
              </a:spcBef>
            </a:pPr>
            <a:r>
              <a:rPr lang="it-IT" dirty="0">
                <a:solidFill>
                  <a:srgbClr val="00B050"/>
                </a:solidFill>
              </a:rPr>
              <a:t>pagina di </a:t>
            </a:r>
            <a:r>
              <a:rPr lang="it-IT" dirty="0" err="1" smtClean="0">
                <a:solidFill>
                  <a:srgbClr val="00B050"/>
                </a:solidFill>
              </a:rPr>
              <a:t>saluto_ins</a:t>
            </a:r>
            <a:endParaRPr lang="it-IT" dirty="0">
              <a:solidFill>
                <a:srgbClr val="00B050"/>
              </a:solidFill>
            </a:endParaRPr>
          </a:p>
          <a:p>
            <a:pPr marL="0" indent="0" algn="just">
              <a:spcBef>
                <a:spcPts val="0"/>
              </a:spcBef>
              <a:buNone/>
            </a:pPr>
            <a:endParaRPr lang="it-IT" dirty="0">
              <a:solidFill>
                <a:srgbClr val="3486F4"/>
              </a:solidFill>
            </a:endParaRPr>
          </a:p>
        </p:txBody>
      </p:sp>
      <p:sp>
        <p:nvSpPr>
          <p:cNvPr id="6" name="Freccia a destra 5"/>
          <p:cNvSpPr/>
          <p:nvPr/>
        </p:nvSpPr>
        <p:spPr>
          <a:xfrm>
            <a:off x="4958230" y="2736688"/>
            <a:ext cx="2201334" cy="248355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Freccia a destra 6"/>
          <p:cNvSpPr/>
          <p:nvPr/>
        </p:nvSpPr>
        <p:spPr>
          <a:xfrm rot="10800000">
            <a:off x="4958230" y="3789376"/>
            <a:ext cx="2201334" cy="248355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CasellaDiTesto 7"/>
          <p:cNvSpPr txBox="1"/>
          <p:nvPr/>
        </p:nvSpPr>
        <p:spPr>
          <a:xfrm>
            <a:off x="5321276" y="2348823"/>
            <a:ext cx="1638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smtClean="0"/>
              <a:t>specializzare</a:t>
            </a:r>
            <a:endParaRPr lang="it-IT" b="1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5321276" y="3382977"/>
            <a:ext cx="1693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smtClean="0"/>
              <a:t>generalizzare</a:t>
            </a:r>
            <a:endParaRPr lang="it-IT" b="1" dirty="0"/>
          </a:p>
        </p:txBody>
      </p:sp>
      <p:sp>
        <p:nvSpPr>
          <p:cNvPr id="10" name="Fumetto 3 9"/>
          <p:cNvSpPr/>
          <p:nvPr/>
        </p:nvSpPr>
        <p:spPr>
          <a:xfrm>
            <a:off x="8742215" y="1517000"/>
            <a:ext cx="3406937" cy="1468043"/>
          </a:xfrm>
          <a:prstGeom prst="wedgeEllipseCallout">
            <a:avLst>
              <a:gd name="adj1" fmla="val -9099"/>
              <a:gd name="adj2" fmla="val 95483"/>
            </a:avLst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rgbClr val="00B050"/>
                </a:solidFill>
              </a:rPr>
              <a:t>Buongiorno sono «nome» + «cognome», e frequento «</a:t>
            </a:r>
            <a:r>
              <a:rPr lang="it-IT" dirty="0" err="1">
                <a:solidFill>
                  <a:srgbClr val="00B050"/>
                </a:solidFill>
              </a:rPr>
              <a:t>i</a:t>
            </a:r>
            <a:r>
              <a:rPr lang="it-IT" dirty="0" err="1" smtClean="0">
                <a:solidFill>
                  <a:srgbClr val="00B050"/>
                </a:solidFill>
              </a:rPr>
              <a:t>ndirizzo_studi</a:t>
            </a:r>
            <a:r>
              <a:rPr lang="it-IT" dirty="0" smtClean="0">
                <a:solidFill>
                  <a:srgbClr val="00B050"/>
                </a:solidFill>
              </a:rPr>
              <a:t>»? </a:t>
            </a:r>
            <a:endParaRPr lang="it-IT" dirty="0">
              <a:solidFill>
                <a:srgbClr val="00B050"/>
              </a:solidFill>
            </a:endParaRPr>
          </a:p>
        </p:txBody>
      </p:sp>
      <p:sp>
        <p:nvSpPr>
          <p:cNvPr id="11" name="Fumetto 3 10"/>
          <p:cNvSpPr/>
          <p:nvPr/>
        </p:nvSpPr>
        <p:spPr>
          <a:xfrm>
            <a:off x="8785063" y="4200933"/>
            <a:ext cx="3364089" cy="1468043"/>
          </a:xfrm>
          <a:prstGeom prst="wedgeEllipseCallout">
            <a:avLst>
              <a:gd name="adj1" fmla="val -15799"/>
              <a:gd name="adj2" fmla="val 78101"/>
            </a:avLst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rgbClr val="00B050"/>
                </a:solidFill>
              </a:rPr>
              <a:t>Buongiorno sono «nome» + «cognome» e insegno «materia»? </a:t>
            </a:r>
            <a:endParaRPr lang="it-IT" dirty="0">
              <a:solidFill>
                <a:srgbClr val="00B050"/>
              </a:solidFill>
            </a:endParaRPr>
          </a:p>
        </p:txBody>
      </p:sp>
      <p:sp>
        <p:nvSpPr>
          <p:cNvPr id="12" name="Fumetto 3 11"/>
          <p:cNvSpPr/>
          <p:nvPr/>
        </p:nvSpPr>
        <p:spPr>
          <a:xfrm>
            <a:off x="2098179" y="4706165"/>
            <a:ext cx="3364089" cy="1468043"/>
          </a:xfrm>
          <a:prstGeom prst="wedgeEllipseCallout">
            <a:avLst>
              <a:gd name="adj1" fmla="val -6154"/>
              <a:gd name="adj2" fmla="val -79291"/>
            </a:avLst>
          </a:prstGeom>
          <a:noFill/>
          <a:ln>
            <a:solidFill>
              <a:srgbClr val="3486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rgbClr val="3486F4"/>
                </a:solidFill>
              </a:rPr>
              <a:t>Buongiorno sono «nome» + «cognome»</a:t>
            </a:r>
            <a:endParaRPr lang="it-IT" dirty="0">
              <a:solidFill>
                <a:srgbClr val="3486F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0405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892526" y="406395"/>
            <a:ext cx="9163647" cy="927837"/>
          </a:xfrm>
        </p:spPr>
        <p:txBody>
          <a:bodyPr lIns="46800" rIns="46800" anchor="ctr" anchorCtr="0"/>
          <a:lstStyle/>
          <a:p>
            <a:r>
              <a:rPr lang="it-IT" b="1" dirty="0" smtClean="0">
                <a:solidFill>
                  <a:srgbClr val="FF0000"/>
                </a:solidFill>
              </a:rPr>
              <a:t>Cosa è un «oggetto»?</a:t>
            </a:r>
            <a:endParaRPr lang="it-IT" b="1" dirty="0">
              <a:solidFill>
                <a:srgbClr val="FF0000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787595" y="1651595"/>
            <a:ext cx="8915400" cy="377762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dirty="0" smtClean="0">
                <a:solidFill>
                  <a:schemeClr val="tx1"/>
                </a:solidFill>
              </a:rPr>
              <a:t>Nella OOP il concetto di «oggetto» è :</a:t>
            </a:r>
          </a:p>
          <a:p>
            <a:pPr algn="just"/>
            <a:r>
              <a:rPr lang="it-IT" dirty="0" smtClean="0">
                <a:solidFill>
                  <a:schemeClr val="tx1"/>
                </a:solidFill>
              </a:rPr>
              <a:t>Un processo in esecuzione in memoria</a:t>
            </a:r>
          </a:p>
          <a:p>
            <a:pPr algn="just"/>
            <a:r>
              <a:rPr lang="it-IT" dirty="0" smtClean="0">
                <a:solidFill>
                  <a:schemeClr val="tx1"/>
                </a:solidFill>
              </a:rPr>
              <a:t>Una applicazione che fa uso di funzioni/metodi appartenenti </a:t>
            </a:r>
            <a:r>
              <a:rPr lang="it-IT" dirty="0">
                <a:solidFill>
                  <a:schemeClr val="tx1"/>
                </a:solidFill>
              </a:rPr>
              <a:t>a classi diverse </a:t>
            </a:r>
            <a:r>
              <a:rPr lang="it-IT" dirty="0" smtClean="0">
                <a:solidFill>
                  <a:schemeClr val="tx1"/>
                </a:solidFill>
              </a:rPr>
              <a:t>(librerie diverse) </a:t>
            </a:r>
          </a:p>
          <a:p>
            <a:pPr algn="just"/>
            <a:r>
              <a:rPr lang="it-IT" dirty="0">
                <a:solidFill>
                  <a:schemeClr val="tx1"/>
                </a:solidFill>
              </a:rPr>
              <a:t>Una applicazione alla quale si può dare uno stato iniziale che ne determina il comportamento (</a:t>
            </a:r>
            <a:r>
              <a:rPr lang="it-IT" dirty="0" err="1">
                <a:solidFill>
                  <a:schemeClr val="tx1"/>
                </a:solidFill>
              </a:rPr>
              <a:t>behavior</a:t>
            </a:r>
            <a:r>
              <a:rPr lang="it-IT" dirty="0">
                <a:solidFill>
                  <a:schemeClr val="tx1"/>
                </a:solidFill>
              </a:rPr>
              <a:t>) iniziale.</a:t>
            </a:r>
          </a:p>
          <a:p>
            <a:pPr algn="just"/>
            <a:r>
              <a:rPr lang="it-IT" dirty="0" smtClean="0">
                <a:solidFill>
                  <a:schemeClr val="tx1"/>
                </a:solidFill>
              </a:rPr>
              <a:t>Una applicazione che interagisce con il mondo esterno determinando il comportamento che più si adatta per quello scenario</a:t>
            </a: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 smtClean="0"/>
              <a:t>ITS- Turismo Marche 2022 - Prof. Loris Penserini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02391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086647" y="240874"/>
            <a:ext cx="7861074" cy="504818"/>
          </a:xfrm>
        </p:spPr>
        <p:txBody>
          <a:bodyPr lIns="46800" rIns="46800" anchor="ctr" anchorCtr="0">
            <a:normAutofit fontScale="90000"/>
          </a:bodyPr>
          <a:lstStyle/>
          <a:p>
            <a:r>
              <a:rPr lang="it-IT" b="1" dirty="0" smtClean="0">
                <a:solidFill>
                  <a:srgbClr val="FF0000"/>
                </a:solidFill>
              </a:rPr>
              <a:t>Differenza tra «classe» e «oggetto»</a:t>
            </a:r>
            <a:endParaRPr lang="it-IT" b="1" dirty="0">
              <a:solidFill>
                <a:srgbClr val="FF0000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567918" y="1714102"/>
            <a:ext cx="3571296" cy="214475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b="1" dirty="0" smtClean="0">
                <a:solidFill>
                  <a:srgbClr val="FF0000"/>
                </a:solidFill>
              </a:rPr>
              <a:t>//classe: è un file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it-IT" b="1" dirty="0">
                <a:solidFill>
                  <a:schemeClr val="tx1"/>
                </a:solidFill>
              </a:rPr>
              <a:t>P</a:t>
            </a:r>
            <a:r>
              <a:rPr lang="it-IT" b="1" dirty="0" smtClean="0">
                <a:solidFill>
                  <a:schemeClr val="tx1"/>
                </a:solidFill>
              </a:rPr>
              <a:t>ersona</a:t>
            </a:r>
          </a:p>
          <a:p>
            <a:pPr algn="just">
              <a:spcBef>
                <a:spcPts val="0"/>
              </a:spcBef>
            </a:pPr>
            <a:r>
              <a:rPr lang="it-IT" dirty="0">
                <a:solidFill>
                  <a:srgbClr val="3486F4"/>
                </a:solidFill>
              </a:rPr>
              <a:t>nome</a:t>
            </a:r>
          </a:p>
          <a:p>
            <a:pPr algn="just">
              <a:spcBef>
                <a:spcPts val="0"/>
              </a:spcBef>
            </a:pPr>
            <a:r>
              <a:rPr lang="it-IT" dirty="0">
                <a:solidFill>
                  <a:srgbClr val="3486F4"/>
                </a:solidFill>
              </a:rPr>
              <a:t>cognome</a:t>
            </a:r>
          </a:p>
          <a:p>
            <a:pPr algn="just">
              <a:spcBef>
                <a:spcPts val="0"/>
              </a:spcBef>
            </a:pPr>
            <a:r>
              <a:rPr lang="it-IT" dirty="0">
                <a:solidFill>
                  <a:srgbClr val="3486F4"/>
                </a:solidFill>
              </a:rPr>
              <a:t>età</a:t>
            </a:r>
          </a:p>
          <a:p>
            <a:pPr algn="just">
              <a:spcBef>
                <a:spcPts val="0"/>
              </a:spcBef>
            </a:pPr>
            <a:r>
              <a:rPr lang="it-IT" dirty="0">
                <a:solidFill>
                  <a:srgbClr val="3486F4"/>
                </a:solidFill>
              </a:rPr>
              <a:t>Interessi</a:t>
            </a:r>
          </a:p>
          <a:p>
            <a:pPr algn="just">
              <a:spcBef>
                <a:spcPts val="0"/>
              </a:spcBef>
            </a:pPr>
            <a:r>
              <a:rPr lang="it-IT" dirty="0">
                <a:solidFill>
                  <a:srgbClr val="3486F4"/>
                </a:solidFill>
              </a:rPr>
              <a:t>pagina di benvenuto</a:t>
            </a:r>
          </a:p>
          <a:p>
            <a:pPr algn="just">
              <a:spcBef>
                <a:spcPts val="0"/>
              </a:spcBef>
              <a:buFontTx/>
              <a:buChar char="-"/>
            </a:pPr>
            <a:endParaRPr lang="it-IT" b="1" dirty="0">
              <a:solidFill>
                <a:srgbClr val="3486F4"/>
              </a:solidFill>
            </a:endParaRP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ITS- Turismo Marche 2022 - Prof. Loris Penserini</a:t>
            </a:r>
            <a:endParaRPr lang="it-IT"/>
          </a:p>
        </p:txBody>
      </p:sp>
      <p:sp>
        <p:nvSpPr>
          <p:cNvPr id="12" name="Segnaposto contenuto 2"/>
          <p:cNvSpPr txBox="1">
            <a:spLocks/>
          </p:cNvSpPr>
          <p:nvPr/>
        </p:nvSpPr>
        <p:spPr>
          <a:xfrm>
            <a:off x="1567918" y="4530681"/>
            <a:ext cx="5803725" cy="214475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Wingdings 3" charset="2"/>
              <a:buNone/>
            </a:pPr>
            <a:r>
              <a:rPr lang="it-IT" b="1" dirty="0" smtClean="0">
                <a:solidFill>
                  <a:srgbClr val="FF0000"/>
                </a:solidFill>
              </a:rPr>
              <a:t>//oggetto: è un processo</a:t>
            </a:r>
          </a:p>
          <a:p>
            <a:pPr marL="0" indent="0" algn="just">
              <a:spcBef>
                <a:spcPts val="0"/>
              </a:spcBef>
              <a:buFont typeface="Wingdings 3" charset="2"/>
              <a:buNone/>
            </a:pPr>
            <a:r>
              <a:rPr lang="it-IT" b="1" dirty="0" smtClean="0">
                <a:solidFill>
                  <a:schemeClr val="tx1"/>
                </a:solidFill>
              </a:rPr>
              <a:t>Persona1</a:t>
            </a:r>
          </a:p>
          <a:p>
            <a:pPr algn="just">
              <a:spcBef>
                <a:spcPts val="0"/>
              </a:spcBef>
            </a:pPr>
            <a:r>
              <a:rPr lang="it-IT" dirty="0" smtClean="0">
                <a:solidFill>
                  <a:srgbClr val="3486F4"/>
                </a:solidFill>
              </a:rPr>
              <a:t>nome </a:t>
            </a:r>
            <a:r>
              <a:rPr lang="it-IT" dirty="0" smtClean="0">
                <a:solidFill>
                  <a:srgbClr val="3486F4"/>
                </a:solidFill>
                <a:sym typeface="Wingdings" panose="05000000000000000000" pitchFamily="2" charset="2"/>
              </a:rPr>
              <a:t> Mario</a:t>
            </a:r>
            <a:endParaRPr lang="it-IT" dirty="0" smtClean="0">
              <a:solidFill>
                <a:srgbClr val="3486F4"/>
              </a:solidFill>
            </a:endParaRPr>
          </a:p>
          <a:p>
            <a:pPr algn="just">
              <a:spcBef>
                <a:spcPts val="0"/>
              </a:spcBef>
            </a:pPr>
            <a:r>
              <a:rPr lang="it-IT" dirty="0" smtClean="0">
                <a:solidFill>
                  <a:srgbClr val="3486F4"/>
                </a:solidFill>
              </a:rPr>
              <a:t>Cognome </a:t>
            </a:r>
            <a:r>
              <a:rPr lang="it-IT" dirty="0" smtClean="0">
                <a:solidFill>
                  <a:srgbClr val="3486F4"/>
                </a:solidFill>
                <a:sym typeface="Wingdings" panose="05000000000000000000" pitchFamily="2" charset="2"/>
              </a:rPr>
              <a:t> Rossi</a:t>
            </a:r>
            <a:endParaRPr lang="it-IT" dirty="0" smtClean="0">
              <a:solidFill>
                <a:srgbClr val="3486F4"/>
              </a:solidFill>
            </a:endParaRPr>
          </a:p>
          <a:p>
            <a:pPr algn="just">
              <a:spcBef>
                <a:spcPts val="0"/>
              </a:spcBef>
            </a:pPr>
            <a:r>
              <a:rPr lang="it-IT" dirty="0" smtClean="0">
                <a:solidFill>
                  <a:srgbClr val="3486F4"/>
                </a:solidFill>
              </a:rPr>
              <a:t>Età </a:t>
            </a:r>
            <a:r>
              <a:rPr lang="it-IT" dirty="0" smtClean="0">
                <a:solidFill>
                  <a:srgbClr val="3486F4"/>
                </a:solidFill>
                <a:sym typeface="Wingdings" panose="05000000000000000000" pitchFamily="2" charset="2"/>
              </a:rPr>
              <a:t> 50</a:t>
            </a:r>
            <a:endParaRPr lang="it-IT" dirty="0" smtClean="0">
              <a:solidFill>
                <a:srgbClr val="3486F4"/>
              </a:solidFill>
            </a:endParaRPr>
          </a:p>
          <a:p>
            <a:pPr algn="just">
              <a:spcBef>
                <a:spcPts val="0"/>
              </a:spcBef>
            </a:pPr>
            <a:r>
              <a:rPr lang="it-IT" dirty="0" smtClean="0">
                <a:solidFill>
                  <a:srgbClr val="3486F4"/>
                </a:solidFill>
              </a:rPr>
              <a:t>Interessi </a:t>
            </a:r>
            <a:r>
              <a:rPr lang="it-IT" dirty="0" smtClean="0">
                <a:solidFill>
                  <a:srgbClr val="3486F4"/>
                </a:solidFill>
                <a:sym typeface="Wingdings" panose="05000000000000000000" pitchFamily="2" charset="2"/>
              </a:rPr>
              <a:t> robotica</a:t>
            </a:r>
            <a:endParaRPr lang="it-IT" dirty="0" smtClean="0">
              <a:solidFill>
                <a:srgbClr val="3486F4"/>
              </a:solidFill>
            </a:endParaRPr>
          </a:p>
          <a:p>
            <a:pPr algn="just">
              <a:spcBef>
                <a:spcPts val="0"/>
              </a:spcBef>
            </a:pPr>
            <a:r>
              <a:rPr lang="it-IT" dirty="0" smtClean="0">
                <a:solidFill>
                  <a:srgbClr val="3486F4"/>
                </a:solidFill>
              </a:rPr>
              <a:t>pagina di benvenuto </a:t>
            </a:r>
            <a:r>
              <a:rPr lang="it-IT" dirty="0" smtClean="0">
                <a:solidFill>
                  <a:srgbClr val="3486F4"/>
                </a:solidFill>
                <a:sym typeface="Wingdings" panose="05000000000000000000" pitchFamily="2" charset="2"/>
              </a:rPr>
              <a:t> </a:t>
            </a:r>
          </a:p>
          <a:p>
            <a:pPr marL="1257300" lvl="3" indent="0" algn="just">
              <a:spcBef>
                <a:spcPts val="0"/>
              </a:spcBef>
              <a:buNone/>
            </a:pPr>
            <a:r>
              <a:rPr lang="it-IT" sz="1800" dirty="0" smtClean="0">
                <a:solidFill>
                  <a:srgbClr val="3486F4"/>
                </a:solidFill>
                <a:sym typeface="Wingdings" panose="05000000000000000000" pitchFamily="2" charset="2"/>
              </a:rPr>
              <a:t>Ciao Mario Rossi </a:t>
            </a:r>
            <a:endParaRPr lang="it-IT" sz="1800" dirty="0" smtClean="0">
              <a:solidFill>
                <a:srgbClr val="3486F4"/>
              </a:solidFill>
            </a:endParaRPr>
          </a:p>
          <a:p>
            <a:pPr algn="just">
              <a:spcBef>
                <a:spcPts val="0"/>
              </a:spcBef>
              <a:buFontTx/>
              <a:buChar char="-"/>
            </a:pPr>
            <a:endParaRPr lang="it-IT" b="1" dirty="0">
              <a:solidFill>
                <a:srgbClr val="3486F4"/>
              </a:solidFill>
            </a:endParaRPr>
          </a:p>
        </p:txBody>
      </p:sp>
      <p:sp>
        <p:nvSpPr>
          <p:cNvPr id="13" name="Freccia in giù 12"/>
          <p:cNvSpPr/>
          <p:nvPr/>
        </p:nvSpPr>
        <p:spPr>
          <a:xfrm>
            <a:off x="2954109" y="3858858"/>
            <a:ext cx="399457" cy="671823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Parentesi graffa chiusa 13"/>
          <p:cNvSpPr/>
          <p:nvPr/>
        </p:nvSpPr>
        <p:spPr>
          <a:xfrm>
            <a:off x="4411950" y="1714101"/>
            <a:ext cx="1399823" cy="4961335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Cilindro 14"/>
          <p:cNvSpPr/>
          <p:nvPr/>
        </p:nvSpPr>
        <p:spPr>
          <a:xfrm>
            <a:off x="6781231" y="1987226"/>
            <a:ext cx="2090449" cy="1761067"/>
          </a:xfrm>
          <a:prstGeom prst="can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tx1"/>
                </a:solidFill>
              </a:rPr>
              <a:t>File System</a:t>
            </a:r>
          </a:p>
          <a:p>
            <a:pPr algn="ctr"/>
            <a:r>
              <a:rPr lang="it-IT" dirty="0" smtClean="0">
                <a:solidFill>
                  <a:schemeClr val="tx1"/>
                </a:solidFill>
              </a:rPr>
              <a:t>(</a:t>
            </a:r>
            <a:r>
              <a:rPr lang="it-IT" b="1" dirty="0" err="1" smtClean="0">
                <a:solidFill>
                  <a:schemeClr val="tx1"/>
                </a:solidFill>
              </a:rPr>
              <a:t>Persona.php</a:t>
            </a:r>
            <a:r>
              <a:rPr lang="it-IT" dirty="0" smtClean="0">
                <a:solidFill>
                  <a:schemeClr val="tx1"/>
                </a:solidFill>
              </a:rPr>
              <a:t>)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7" name="Rettangolo 16"/>
          <p:cNvSpPr/>
          <p:nvPr/>
        </p:nvSpPr>
        <p:spPr>
          <a:xfrm>
            <a:off x="9295886" y="4354894"/>
            <a:ext cx="2212624" cy="189653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Rettangolo 17"/>
          <p:cNvSpPr/>
          <p:nvPr/>
        </p:nvSpPr>
        <p:spPr>
          <a:xfrm>
            <a:off x="9055514" y="4571389"/>
            <a:ext cx="2212624" cy="189653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Rettangolo 18"/>
          <p:cNvSpPr/>
          <p:nvPr/>
        </p:nvSpPr>
        <p:spPr>
          <a:xfrm>
            <a:off x="8846331" y="4779396"/>
            <a:ext cx="2212624" cy="189653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CasellaDiTesto 19"/>
          <p:cNvSpPr txBox="1"/>
          <p:nvPr/>
        </p:nvSpPr>
        <p:spPr>
          <a:xfrm rot="19000035">
            <a:off x="11101442" y="3736199"/>
            <a:ext cx="7104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b="1" dirty="0" smtClean="0"/>
              <a:t>….</a:t>
            </a:r>
            <a:endParaRPr lang="it-IT" sz="3200" b="1" dirty="0"/>
          </a:p>
        </p:txBody>
      </p:sp>
      <p:sp>
        <p:nvSpPr>
          <p:cNvPr id="21" name="CasellaDiTesto 20"/>
          <p:cNvSpPr txBox="1"/>
          <p:nvPr/>
        </p:nvSpPr>
        <p:spPr>
          <a:xfrm>
            <a:off x="7713437" y="5358330"/>
            <a:ext cx="1101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smtClean="0"/>
              <a:t>RAM</a:t>
            </a:r>
            <a:endParaRPr lang="it-IT" sz="2400" b="1" dirty="0"/>
          </a:p>
        </p:txBody>
      </p:sp>
      <p:sp>
        <p:nvSpPr>
          <p:cNvPr id="22" name="CasellaDiTesto 21"/>
          <p:cNvSpPr txBox="1"/>
          <p:nvPr/>
        </p:nvSpPr>
        <p:spPr>
          <a:xfrm>
            <a:off x="9396869" y="4741678"/>
            <a:ext cx="1101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Processi</a:t>
            </a:r>
            <a:endParaRPr lang="it-IT" dirty="0"/>
          </a:p>
        </p:txBody>
      </p:sp>
      <p:sp>
        <p:nvSpPr>
          <p:cNvPr id="23" name="CasellaDiTesto 22"/>
          <p:cNvSpPr txBox="1"/>
          <p:nvPr/>
        </p:nvSpPr>
        <p:spPr>
          <a:xfrm>
            <a:off x="8836488" y="5096633"/>
            <a:ext cx="565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/>
              <a:t>pid</a:t>
            </a:r>
            <a:endParaRPr lang="it-IT" dirty="0"/>
          </a:p>
        </p:txBody>
      </p:sp>
      <p:cxnSp>
        <p:nvCxnSpPr>
          <p:cNvPr id="25" name="Connettore diritto 24"/>
          <p:cNvCxnSpPr/>
          <p:nvPr/>
        </p:nvCxnSpPr>
        <p:spPr>
          <a:xfrm>
            <a:off x="8846331" y="5103558"/>
            <a:ext cx="2209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sellaDiTesto 25"/>
          <p:cNvSpPr txBox="1"/>
          <p:nvPr/>
        </p:nvSpPr>
        <p:spPr>
          <a:xfrm>
            <a:off x="9505454" y="5103558"/>
            <a:ext cx="888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nome</a:t>
            </a:r>
            <a:endParaRPr lang="it-IT" dirty="0"/>
          </a:p>
        </p:txBody>
      </p:sp>
      <p:sp>
        <p:nvSpPr>
          <p:cNvPr id="27" name="CasellaDiTesto 26"/>
          <p:cNvSpPr txBox="1"/>
          <p:nvPr/>
        </p:nvSpPr>
        <p:spPr>
          <a:xfrm>
            <a:off x="10565669" y="5103558"/>
            <a:ext cx="402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…</a:t>
            </a:r>
            <a:endParaRPr lang="it-IT" dirty="0"/>
          </a:p>
        </p:txBody>
      </p:sp>
      <p:sp>
        <p:nvSpPr>
          <p:cNvPr id="28" name="CasellaDiTesto 27"/>
          <p:cNvSpPr txBox="1"/>
          <p:nvPr/>
        </p:nvSpPr>
        <p:spPr>
          <a:xfrm>
            <a:off x="9446550" y="5589162"/>
            <a:ext cx="11281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 smtClean="0"/>
              <a:t>Persona1</a:t>
            </a:r>
            <a:endParaRPr lang="it-IT" sz="1400" b="1" dirty="0"/>
          </a:p>
        </p:txBody>
      </p:sp>
      <p:cxnSp>
        <p:nvCxnSpPr>
          <p:cNvPr id="29" name="Connettore diritto 28"/>
          <p:cNvCxnSpPr/>
          <p:nvPr/>
        </p:nvCxnSpPr>
        <p:spPr>
          <a:xfrm>
            <a:off x="8846331" y="5519655"/>
            <a:ext cx="2209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diritto 34"/>
          <p:cNvCxnSpPr/>
          <p:nvPr/>
        </p:nvCxnSpPr>
        <p:spPr>
          <a:xfrm>
            <a:off x="9385590" y="5103558"/>
            <a:ext cx="0" cy="15723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diritto 35"/>
          <p:cNvCxnSpPr/>
          <p:nvPr/>
        </p:nvCxnSpPr>
        <p:spPr>
          <a:xfrm>
            <a:off x="10541933" y="5096633"/>
            <a:ext cx="0" cy="15723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asellaDiTesto 36"/>
          <p:cNvSpPr txBox="1"/>
          <p:nvPr/>
        </p:nvSpPr>
        <p:spPr>
          <a:xfrm>
            <a:off x="8846331" y="5622984"/>
            <a:ext cx="5659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smtClean="0"/>
              <a:t>3500</a:t>
            </a:r>
            <a:endParaRPr lang="it-IT" sz="1200" dirty="0"/>
          </a:p>
        </p:txBody>
      </p:sp>
      <p:sp>
        <p:nvSpPr>
          <p:cNvPr id="38" name="CasellaDiTesto 37"/>
          <p:cNvSpPr txBox="1"/>
          <p:nvPr/>
        </p:nvSpPr>
        <p:spPr>
          <a:xfrm>
            <a:off x="9715667" y="5896939"/>
            <a:ext cx="402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…</a:t>
            </a:r>
            <a:endParaRPr lang="it-IT" dirty="0"/>
          </a:p>
        </p:txBody>
      </p:sp>
      <p:sp>
        <p:nvSpPr>
          <p:cNvPr id="39" name="Freccia angolare bidirezionale 38"/>
          <p:cNvSpPr/>
          <p:nvPr/>
        </p:nvSpPr>
        <p:spPr>
          <a:xfrm rot="16200000">
            <a:off x="8878908" y="2647811"/>
            <a:ext cx="1703135" cy="1670389"/>
          </a:xfrm>
          <a:prstGeom prst="leftUpArrow">
            <a:avLst>
              <a:gd name="adj1" fmla="val 9186"/>
              <a:gd name="adj2" fmla="val 12835"/>
              <a:gd name="adj3" fmla="val 23784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0" name="CasellaDiTesto 39"/>
          <p:cNvSpPr txBox="1"/>
          <p:nvPr/>
        </p:nvSpPr>
        <p:spPr>
          <a:xfrm>
            <a:off x="6519478" y="1556136"/>
            <a:ext cx="29796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smtClean="0"/>
              <a:t>Memoria di massa</a:t>
            </a:r>
            <a:endParaRPr lang="it-IT" sz="2400" b="1" dirty="0"/>
          </a:p>
        </p:txBody>
      </p:sp>
      <p:sp>
        <p:nvSpPr>
          <p:cNvPr id="41" name="CasellaDiTesto 40"/>
          <p:cNvSpPr txBox="1"/>
          <p:nvPr/>
        </p:nvSpPr>
        <p:spPr>
          <a:xfrm>
            <a:off x="1567918" y="1107288"/>
            <a:ext cx="29796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 i="1" u="sng" dirty="0" smtClean="0">
                <a:solidFill>
                  <a:srgbClr val="3486F4"/>
                </a:solidFill>
              </a:rPr>
              <a:t>DESIGN time</a:t>
            </a:r>
            <a:endParaRPr lang="it-IT" sz="2400" b="1" i="1" u="sng" dirty="0">
              <a:solidFill>
                <a:srgbClr val="3486F4"/>
              </a:solidFill>
            </a:endParaRPr>
          </a:p>
        </p:txBody>
      </p:sp>
      <p:sp>
        <p:nvSpPr>
          <p:cNvPr id="42" name="CasellaDiTesto 41"/>
          <p:cNvSpPr txBox="1"/>
          <p:nvPr/>
        </p:nvSpPr>
        <p:spPr>
          <a:xfrm>
            <a:off x="7170207" y="1066870"/>
            <a:ext cx="29796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 i="1" u="sng" dirty="0" smtClean="0">
                <a:solidFill>
                  <a:srgbClr val="3486F4"/>
                </a:solidFill>
              </a:rPr>
              <a:t>RUN time</a:t>
            </a:r>
            <a:endParaRPr lang="it-IT" sz="2400" b="1" i="1" u="sng" dirty="0">
              <a:solidFill>
                <a:srgbClr val="3486F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2592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892526" y="406395"/>
            <a:ext cx="9163647" cy="927837"/>
          </a:xfrm>
        </p:spPr>
        <p:txBody>
          <a:bodyPr lIns="46800" rIns="46800" anchor="ctr" anchorCtr="0"/>
          <a:lstStyle/>
          <a:p>
            <a:r>
              <a:rPr lang="it-IT" b="1" dirty="0" smtClean="0">
                <a:solidFill>
                  <a:srgbClr val="FF0000"/>
                </a:solidFill>
              </a:rPr>
              <a:t>Proprietà fondamentali in OOP </a:t>
            </a:r>
            <a:endParaRPr lang="it-IT" b="1" dirty="0">
              <a:solidFill>
                <a:srgbClr val="FF0000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892526" y="1841137"/>
            <a:ext cx="8915400" cy="377762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dirty="0" smtClean="0">
                <a:solidFill>
                  <a:schemeClr val="tx1"/>
                </a:solidFill>
              </a:rPr>
              <a:t>Tutti i linguaggi OOP forniscono sempre queste tre proprietà:</a:t>
            </a:r>
          </a:p>
          <a:p>
            <a:pPr algn="just">
              <a:buFontTx/>
              <a:buChar char="-"/>
            </a:pPr>
            <a:r>
              <a:rPr lang="it-IT" b="1" dirty="0" smtClean="0">
                <a:solidFill>
                  <a:schemeClr val="tx1"/>
                </a:solidFill>
              </a:rPr>
              <a:t>Ereditarietà</a:t>
            </a:r>
          </a:p>
          <a:p>
            <a:pPr algn="just">
              <a:buFontTx/>
              <a:buChar char="-"/>
            </a:pPr>
            <a:r>
              <a:rPr lang="it-IT" b="1" dirty="0" smtClean="0">
                <a:solidFill>
                  <a:schemeClr val="tx1"/>
                </a:solidFill>
              </a:rPr>
              <a:t>Incapsulamento</a:t>
            </a:r>
          </a:p>
          <a:p>
            <a:pPr algn="just">
              <a:buFontTx/>
              <a:buChar char="-"/>
            </a:pPr>
            <a:r>
              <a:rPr lang="it-IT" b="1" dirty="0" smtClean="0">
                <a:solidFill>
                  <a:schemeClr val="tx1"/>
                </a:solidFill>
              </a:rPr>
              <a:t>Polimorfismo</a:t>
            </a:r>
            <a:endParaRPr lang="it-IT" b="1" dirty="0">
              <a:solidFill>
                <a:srgbClr val="3486F4"/>
              </a:solidFill>
            </a:endParaRP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ITS- Turismo Marche 2022 - Prof. Loris Penserini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05532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690507" y="2756191"/>
            <a:ext cx="9163647" cy="927837"/>
          </a:xfrm>
        </p:spPr>
        <p:txBody>
          <a:bodyPr lIns="46800" rIns="46800" anchor="ctr" anchorCtr="0"/>
          <a:lstStyle/>
          <a:p>
            <a:pPr algn="ctr"/>
            <a:r>
              <a:rPr lang="it-IT" b="1" dirty="0" smtClean="0">
                <a:solidFill>
                  <a:srgbClr val="3486F4"/>
                </a:solidFill>
              </a:rPr>
              <a:t>EREDITARIETA’</a:t>
            </a:r>
            <a:endParaRPr lang="it-IT" b="1" dirty="0">
              <a:solidFill>
                <a:srgbClr val="3486F4"/>
              </a:solidFill>
            </a:endParaRP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ITS- Turismo Marche 2022 - Prof. Loris Penserini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50548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ilo">
  <a:themeElements>
    <a:clrScheme name="Filo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Fil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il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8833</TotalTime>
  <Words>1766</Words>
  <Application>Microsoft Office PowerPoint</Application>
  <PresentationFormat>Widescreen</PresentationFormat>
  <Paragraphs>210</Paragraphs>
  <Slides>33</Slides>
  <Notes>6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33</vt:i4>
      </vt:variant>
    </vt:vector>
  </HeadingPairs>
  <TitlesOfParts>
    <vt:vector size="41" baseType="lpstr">
      <vt:lpstr>Arial</vt:lpstr>
      <vt:lpstr>Calibri</vt:lpstr>
      <vt:lpstr>Century Gothic</vt:lpstr>
      <vt:lpstr>Consolas</vt:lpstr>
      <vt:lpstr>Verdana</vt:lpstr>
      <vt:lpstr>Wingdings</vt:lpstr>
      <vt:lpstr>Wingdings 3</vt:lpstr>
      <vt:lpstr>Filo</vt:lpstr>
      <vt:lpstr>Object Oriented Programming</vt:lpstr>
      <vt:lpstr>Paradigmi di programmazione…</vt:lpstr>
      <vt:lpstr>Modellare il Mondo Reale </vt:lpstr>
      <vt:lpstr>Perché OOP per lo sviluppo di SW</vt:lpstr>
      <vt:lpstr>Concetto di «classe» in OOP</vt:lpstr>
      <vt:lpstr>Cosa è un «oggetto»?</vt:lpstr>
      <vt:lpstr>Differenza tra «classe» e «oggetto»</vt:lpstr>
      <vt:lpstr>Proprietà fondamentali in OOP </vt:lpstr>
      <vt:lpstr>EREDITARIETA’</vt:lpstr>
      <vt:lpstr>Ereditarietà </vt:lpstr>
      <vt:lpstr>La classe Persona</vt:lpstr>
      <vt:lpstr>La classe Studente</vt:lpstr>
      <vt:lpstr>Le Istanze di classi sono Oggetti</vt:lpstr>
      <vt:lpstr>Costruttori di classe </vt:lpstr>
      <vt:lpstr>Project work</vt:lpstr>
      <vt:lpstr>INCAPSULAMENTO</vt:lpstr>
      <vt:lpstr>INCAPSULAMENTO</vt:lpstr>
      <vt:lpstr>Modificatori di accesso/visibilità</vt:lpstr>
      <vt:lpstr>Esempio di «incapsulamento»</vt:lpstr>
      <vt:lpstr>Esempio di «incapsulamento»</vt:lpstr>
      <vt:lpstr>Esempio di «incapsulamento»</vt:lpstr>
      <vt:lpstr>Project work</vt:lpstr>
      <vt:lpstr>POLIMORFISMO e COSTRUTTORI MULTIPLI</vt:lpstr>
      <vt:lpstr>POLIMORFISMO</vt:lpstr>
      <vt:lpstr>Esempio di Polimorfismo</vt:lpstr>
      <vt:lpstr>Esempio di Polimorfismo</vt:lpstr>
      <vt:lpstr>Esempio di Polimorfismo</vt:lpstr>
      <vt:lpstr>Project work</vt:lpstr>
      <vt:lpstr>TRAIT</vt:lpstr>
      <vt:lpstr>TRAIT per superare limitazioni</vt:lpstr>
      <vt:lpstr>Precedenza tra metodi con lo stesso nome</vt:lpstr>
      <vt:lpstr>Presentazione standard di PowerPoint</vt:lpstr>
      <vt:lpstr>GRAZIE!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Droni e STEM Education</dc:title>
  <dc:creator>Loris Penserini</dc:creator>
  <cp:lastModifiedBy>Loris Penserini</cp:lastModifiedBy>
  <cp:revision>135</cp:revision>
  <dcterms:created xsi:type="dcterms:W3CDTF">2021-09-23T15:25:59Z</dcterms:created>
  <dcterms:modified xsi:type="dcterms:W3CDTF">2022-01-24T21:09:56Z</dcterms:modified>
</cp:coreProperties>
</file>