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3"/>
  </p:notesMasterIdLst>
  <p:sldIdLst>
    <p:sldId id="256" r:id="rId2"/>
    <p:sldId id="278" r:id="rId3"/>
    <p:sldId id="258" r:id="rId4"/>
    <p:sldId id="259" r:id="rId5"/>
    <p:sldId id="274" r:id="rId6"/>
    <p:sldId id="273" r:id="rId7"/>
    <p:sldId id="272" r:id="rId8"/>
    <p:sldId id="275" r:id="rId9"/>
    <p:sldId id="271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70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is Penserini" initials="LP" lastIdx="0" clrIdx="0">
    <p:extLst>
      <p:ext uri="{19B8F6BF-5375-455C-9EA6-DF929625EA0E}">
        <p15:presenceInfo xmlns:p15="http://schemas.microsoft.com/office/powerpoint/2012/main" userId="9201fabe515634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606" autoAdjust="0"/>
  </p:normalViewPr>
  <p:slideViewPr>
    <p:cSldViewPr snapToGrid="0">
      <p:cViewPr varScale="1">
        <p:scale>
          <a:sx n="79" d="100"/>
          <a:sy n="79" d="100"/>
        </p:scale>
        <p:origin x="33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FFA78-17EB-4768-9A43-F830EFC27556}" type="datetimeFigureOut">
              <a:rPr lang="it-IT" smtClean="0"/>
              <a:t>06/01/2022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027F3-8AAC-4F7A-B796-DBD864388C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318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027F3-8AAC-4F7A-B796-DBD864388CFD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146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CF76-28F3-4B1D-B69F-1852ADDE6A3D}" type="datetime1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3314" y="6477449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0700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B68E-C3CC-41AE-A693-0E82AF9918EB}" type="datetime1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93458" y="6470237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662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52A9-256D-4CA3-9BF6-80F46495BB06}" type="datetime1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1579" y="6500833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698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ABBC-2E7A-48EC-A728-F329F6D43770}" type="datetime1">
              <a:rPr lang="it-IT" smtClean="0"/>
              <a:t>06/01/2022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11579" y="6500833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22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E0C4-DCA2-492C-B412-B15C181E3492}" type="datetime1">
              <a:rPr lang="it-IT" smtClean="0"/>
              <a:t>06/01/2022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93458" y="6497494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447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DB10-B3EF-4875-9166-4F3332DCA482}" type="datetime1">
              <a:rPr lang="it-IT" smtClean="0"/>
              <a:t>06/01/2022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13555" y="6500833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401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2E0A-C597-4B79-A8BA-D6E838997CD1}" type="datetime1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3603" y="6492875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377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0589-8EDB-4815-916C-AE3009654FF2}" type="datetime1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213" y="6492875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289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87AF-3211-44C6-8632-18C0F14AE654}" type="datetime1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1579" y="6492875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652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E58A-E41F-48FA-80DF-949480C49C1C}" type="datetime1">
              <a:rPr lang="it-IT" smtClean="0"/>
              <a:t>06/01/2022</a:t>
            </a:fld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311579" y="6492875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mtClean="0"/>
              <a:t>DronItaly 2021 -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5977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146-4EE1-41D8-B76C-59D6B71F3A55}" type="datetime1">
              <a:rPr lang="it-IT" smtClean="0"/>
              <a:t>06/01/2022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3700" y="6500833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71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802F-2907-4E94-B37B-7A8E77527E98}" type="datetime1">
              <a:rPr lang="it-IT" smtClean="0"/>
              <a:t>06/01/2022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23603" y="6482376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543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3D61-3577-4737-968C-1623CCE2F998}" type="datetime1">
              <a:rPr lang="it-IT" smtClean="0"/>
              <a:t>06/01/2022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13555" y="6492424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04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7331-7B79-4788-991F-1F35BDCA9D6F}" type="datetime1">
              <a:rPr lang="it-IT" smtClean="0"/>
              <a:t>06/01/2022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03507" y="6482376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90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D306-2376-4784-B65D-32DDF5FB79B7}" type="datetime1">
              <a:rPr lang="it-IT" smtClean="0"/>
              <a:t>06/01/2022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83410" y="6500833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309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D4A7-ED5E-41A9-86A8-554F6433AC72}" type="datetime1">
              <a:rPr lang="it-IT" smtClean="0"/>
              <a:t>06/01/2022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03507" y="6500833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3379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96B28-77D3-41CF-B20A-431AEE11E3A4}" type="datetime1">
              <a:rPr lang="it-IT" smtClean="0"/>
              <a:t>06/01/2022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16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097147" y="943983"/>
            <a:ext cx="8915399" cy="2262781"/>
          </a:xfrm>
        </p:spPr>
        <p:txBody>
          <a:bodyPr lIns="46800" rIns="46800" anchor="ctr" anchorCtr="0"/>
          <a:lstStyle/>
          <a:p>
            <a:pPr algn="ctr"/>
            <a:r>
              <a:rPr lang="it-IT" b="1" dirty="0" smtClean="0"/>
              <a:t>PHP</a:t>
            </a:r>
            <a:br>
              <a:rPr lang="it-IT" b="1" dirty="0" smtClean="0"/>
            </a:br>
            <a:r>
              <a:rPr lang="it-IT" b="1" dirty="0" smtClean="0"/>
              <a:t>How to set up the </a:t>
            </a:r>
            <a:r>
              <a:rPr lang="it-IT" b="1" dirty="0" err="1" smtClean="0"/>
              <a:t>basics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097146" y="3378885"/>
            <a:ext cx="8915399" cy="1126283"/>
          </a:xfrm>
        </p:spPr>
        <p:txBody>
          <a:bodyPr lIns="46800" rIns="46800" anchor="ctr" anchorCtr="0"/>
          <a:lstStyle/>
          <a:p>
            <a:pPr algn="ctr"/>
            <a:r>
              <a:rPr lang="it-IT" dirty="0" smtClean="0"/>
              <a:t>Prof. Ing. Loris Penserini</a:t>
            </a:r>
          </a:p>
          <a:p>
            <a:pPr algn="ctr"/>
            <a:r>
              <a:rPr lang="it-IT" dirty="0" smtClean="0"/>
              <a:t>elpense@gmail.com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3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6239" y="624110"/>
            <a:ext cx="8911687" cy="1280890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Impostare un Server Web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2133600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/>
              <a:t>Da Windows, aprire una </a:t>
            </a:r>
            <a:r>
              <a:rPr lang="it-IT" dirty="0" err="1" smtClean="0"/>
              <a:t>shell</a:t>
            </a:r>
            <a:r>
              <a:rPr lang="it-IT" dirty="0" smtClean="0"/>
              <a:t> </a:t>
            </a:r>
            <a:r>
              <a:rPr lang="it-IT" dirty="0" err="1" smtClean="0"/>
              <a:t>ms-dos</a:t>
            </a:r>
            <a:r>
              <a:rPr lang="it-IT" dirty="0" smtClean="0"/>
              <a:t> con CMD e posizionarsi nella cartella del progetto creato con </a:t>
            </a:r>
            <a:r>
              <a:rPr lang="it-IT" dirty="0" err="1" smtClean="0"/>
              <a:t>NetBeans</a:t>
            </a:r>
            <a:r>
              <a:rPr lang="it-IT" dirty="0" smtClean="0"/>
              <a:t>.</a:t>
            </a:r>
          </a:p>
          <a:p>
            <a:pPr marL="0" indent="0" algn="just">
              <a:buNone/>
            </a:pPr>
            <a:r>
              <a:rPr lang="it-IT" dirty="0" smtClean="0"/>
              <a:t>Eseguire </a:t>
            </a:r>
            <a:r>
              <a:rPr lang="it-IT" dirty="0"/>
              <a:t>il </a:t>
            </a:r>
            <a:r>
              <a:rPr lang="it-IT" dirty="0" smtClean="0"/>
              <a:t>comando:</a:t>
            </a:r>
          </a:p>
          <a:p>
            <a:pPr marL="0" indent="0" algn="just">
              <a:buNone/>
            </a:pPr>
            <a:r>
              <a:rPr lang="it-IT" b="1" dirty="0" err="1" smtClean="0"/>
              <a:t>php</a:t>
            </a:r>
            <a:r>
              <a:rPr lang="it-IT" b="1" dirty="0" smtClean="0"/>
              <a:t> </a:t>
            </a:r>
            <a:r>
              <a:rPr lang="it-IT" b="1" dirty="0"/>
              <a:t>-S localhost:8080 </a:t>
            </a:r>
            <a:r>
              <a:rPr lang="it-IT" b="1" dirty="0" smtClean="0"/>
              <a:t>(</a:t>
            </a:r>
            <a:r>
              <a:rPr lang="it-IT" dirty="0" smtClean="0"/>
              <a:t>Non </a:t>
            </a:r>
            <a:r>
              <a:rPr lang="it-IT" dirty="0"/>
              <a:t>includere http</a:t>
            </a:r>
            <a:r>
              <a:rPr lang="it-IT" dirty="0" smtClean="0"/>
              <a:t>://...)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 algn="just">
              <a:buNone/>
            </a:pPr>
            <a:r>
              <a:rPr lang="it-IT" b="1" dirty="0" smtClean="0">
                <a:solidFill>
                  <a:srgbClr val="3486F4"/>
                </a:solidFill>
              </a:rPr>
              <a:t>Questo comando avvierà </a:t>
            </a:r>
            <a:r>
              <a:rPr lang="it-IT" b="1" dirty="0">
                <a:solidFill>
                  <a:srgbClr val="3486F4"/>
                </a:solidFill>
              </a:rPr>
              <a:t>un server Web in ascolto sulla porta 8080 utilizzando la directory corrente in cui ci </a:t>
            </a:r>
            <a:r>
              <a:rPr lang="it-IT" b="1" dirty="0" smtClean="0">
                <a:solidFill>
                  <a:srgbClr val="3486F4"/>
                </a:solidFill>
              </a:rPr>
              <a:t>si trova </a:t>
            </a:r>
            <a:r>
              <a:rPr lang="it-IT" b="1" dirty="0">
                <a:solidFill>
                  <a:srgbClr val="3486F4"/>
                </a:solidFill>
              </a:rPr>
              <a:t>come </a:t>
            </a:r>
            <a:r>
              <a:rPr lang="it-IT" b="1" dirty="0" err="1">
                <a:solidFill>
                  <a:srgbClr val="3486F4"/>
                </a:solidFill>
              </a:rPr>
              <a:t>root</a:t>
            </a:r>
            <a:r>
              <a:rPr lang="it-IT" b="1" dirty="0">
                <a:solidFill>
                  <a:srgbClr val="3486F4"/>
                </a:solidFill>
              </a:rPr>
              <a:t> del </a:t>
            </a:r>
            <a:r>
              <a:rPr lang="it-IT" b="1" dirty="0" smtClean="0">
                <a:solidFill>
                  <a:srgbClr val="3486F4"/>
                </a:solidFill>
              </a:rPr>
              <a:t>documento.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Inserendo nella barra degli indirizzi del </a:t>
            </a:r>
            <a:r>
              <a:rPr lang="it-IT" dirty="0">
                <a:solidFill>
                  <a:schemeClr val="tx1"/>
                </a:solidFill>
              </a:rPr>
              <a:t>browser </a:t>
            </a:r>
            <a:endParaRPr lang="it-IT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b="1" dirty="0">
                <a:solidFill>
                  <a:schemeClr val="tx1"/>
                </a:solidFill>
              </a:rPr>
              <a:t>http://localhost:8080 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Dovresti vedere eseguire il tuo progetto PHP.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22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Indirizzare una nuova directory corrente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1861457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</a:rPr>
              <a:t>Per sovrascrivere la </a:t>
            </a:r>
            <a:r>
              <a:rPr lang="it-IT" dirty="0" err="1">
                <a:solidFill>
                  <a:schemeClr val="tx1"/>
                </a:solidFill>
              </a:rPr>
              <a:t>root</a:t>
            </a:r>
            <a:r>
              <a:rPr lang="it-IT" dirty="0">
                <a:solidFill>
                  <a:schemeClr val="tx1"/>
                </a:solidFill>
              </a:rPr>
              <a:t> del documento predefinita (cioè la directory corrente), usa il </a:t>
            </a:r>
            <a:r>
              <a:rPr lang="it-IT" dirty="0" err="1">
                <a:solidFill>
                  <a:schemeClr val="tx1"/>
                </a:solidFill>
              </a:rPr>
              <a:t>flag</a:t>
            </a:r>
            <a:r>
              <a:rPr lang="it-IT" dirty="0">
                <a:solidFill>
                  <a:schemeClr val="tx1"/>
                </a:solidFill>
              </a:rPr>
              <a:t> -t :</a:t>
            </a:r>
          </a:p>
          <a:p>
            <a:pPr marL="0" indent="0" algn="just">
              <a:buNone/>
            </a:pPr>
            <a:r>
              <a:rPr lang="it-IT" b="1" dirty="0" err="1">
                <a:solidFill>
                  <a:schemeClr val="tx1"/>
                </a:solidFill>
              </a:rPr>
              <a:t>php</a:t>
            </a:r>
            <a:r>
              <a:rPr lang="it-IT" b="1" dirty="0">
                <a:solidFill>
                  <a:schemeClr val="tx1"/>
                </a:solidFill>
              </a:rPr>
              <a:t> -S &lt;</a:t>
            </a:r>
            <a:r>
              <a:rPr lang="it-IT" b="1" dirty="0" err="1">
                <a:solidFill>
                  <a:schemeClr val="tx1"/>
                </a:solidFill>
              </a:rPr>
              <a:t>host</a:t>
            </a:r>
            <a:r>
              <a:rPr lang="it-IT" b="1" dirty="0">
                <a:solidFill>
                  <a:schemeClr val="tx1"/>
                </a:solidFill>
              </a:rPr>
              <a:t>/</a:t>
            </a:r>
            <a:r>
              <a:rPr lang="it-IT" b="1" dirty="0" err="1">
                <a:solidFill>
                  <a:schemeClr val="tx1"/>
                </a:solidFill>
              </a:rPr>
              <a:t>ip</a:t>
            </a:r>
            <a:r>
              <a:rPr lang="it-IT" b="1" dirty="0">
                <a:solidFill>
                  <a:schemeClr val="tx1"/>
                </a:solidFill>
              </a:rPr>
              <a:t>&gt;:&lt;</a:t>
            </a:r>
            <a:r>
              <a:rPr lang="it-IT" b="1" dirty="0" err="1">
                <a:solidFill>
                  <a:schemeClr val="tx1"/>
                </a:solidFill>
              </a:rPr>
              <a:t>port</a:t>
            </a:r>
            <a:r>
              <a:rPr lang="it-IT" b="1" dirty="0">
                <a:solidFill>
                  <a:schemeClr val="tx1"/>
                </a:solidFill>
              </a:rPr>
              <a:t>&gt; -t &lt;directory&gt;</a:t>
            </a: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</a:rPr>
              <a:t>Ad esempio se hai una directory public/ nel tuo progetto puoi servire il tuo progetto da </a:t>
            </a:r>
            <a:r>
              <a:rPr lang="it-IT" dirty="0" smtClean="0">
                <a:solidFill>
                  <a:schemeClr val="tx1"/>
                </a:solidFill>
              </a:rPr>
              <a:t>quella directory </a:t>
            </a:r>
            <a:r>
              <a:rPr lang="it-IT" dirty="0">
                <a:solidFill>
                  <a:schemeClr val="tx1"/>
                </a:solidFill>
              </a:rPr>
              <a:t>usando </a:t>
            </a:r>
            <a:endParaRPr lang="it-IT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b="1" dirty="0" err="1" smtClean="0">
                <a:solidFill>
                  <a:schemeClr val="tx1"/>
                </a:solidFill>
              </a:rPr>
              <a:t>php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-S localhost:8080 -t public/</a:t>
            </a:r>
            <a:endParaRPr lang="it-IT" b="1" dirty="0" smtClean="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3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Caratteristiche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49" y="0"/>
            <a:ext cx="6757180" cy="67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Modalità di inserimento di codice PHP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2565683"/>
            <a:ext cx="8915400" cy="3777622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 smtClean="0">
                <a:solidFill>
                  <a:schemeClr val="tx1"/>
                </a:solidFill>
              </a:rPr>
              <a:t>&lt;</a:t>
            </a:r>
            <a:r>
              <a:rPr lang="it-IT" dirty="0">
                <a:solidFill>
                  <a:schemeClr val="tx1"/>
                </a:solidFill>
              </a:rPr>
              <a:t>html&gt;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    &lt;head&gt;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        &lt;meta </a:t>
            </a:r>
            <a:r>
              <a:rPr lang="it-IT" dirty="0" err="1">
                <a:solidFill>
                  <a:schemeClr val="tx1"/>
                </a:solidFill>
              </a:rPr>
              <a:t>charset</a:t>
            </a:r>
            <a:r>
              <a:rPr lang="it-IT" dirty="0">
                <a:solidFill>
                  <a:schemeClr val="tx1"/>
                </a:solidFill>
              </a:rPr>
              <a:t>="UTF-8"&gt;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        &lt;</a:t>
            </a:r>
            <a:r>
              <a:rPr lang="it-IT" dirty="0" err="1">
                <a:solidFill>
                  <a:schemeClr val="tx1"/>
                </a:solidFill>
              </a:rPr>
              <a:t>title</a:t>
            </a:r>
            <a:r>
              <a:rPr lang="it-IT" dirty="0">
                <a:solidFill>
                  <a:schemeClr val="tx1"/>
                </a:solidFill>
              </a:rPr>
              <a:t>&gt;ITS Turismo Marche - Corso PHP&lt;/</a:t>
            </a:r>
            <a:r>
              <a:rPr lang="it-IT" dirty="0" err="1">
                <a:solidFill>
                  <a:schemeClr val="tx1"/>
                </a:solidFill>
              </a:rPr>
              <a:t>title</a:t>
            </a:r>
            <a:r>
              <a:rPr lang="it-IT" dirty="0">
                <a:solidFill>
                  <a:schemeClr val="tx1"/>
                </a:solidFill>
              </a:rPr>
              <a:t>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    &lt;/head&gt;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    &lt;body&gt;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        </a:t>
            </a:r>
            <a:r>
              <a:rPr lang="it-IT" b="1" dirty="0">
                <a:solidFill>
                  <a:schemeClr val="tx1"/>
                </a:solidFill>
              </a:rPr>
              <a:t>&lt;?</a:t>
            </a:r>
            <a:r>
              <a:rPr lang="it-IT" b="1" dirty="0" err="1">
                <a:solidFill>
                  <a:schemeClr val="tx1"/>
                </a:solidFill>
              </a:rPr>
              <a:t>php</a:t>
            </a:r>
            <a:endParaRPr lang="it-IT" b="1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b="1" dirty="0">
                <a:solidFill>
                  <a:schemeClr val="tx1"/>
                </a:solidFill>
              </a:rPr>
              <a:t>        // Esempio PHP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b="1" dirty="0">
                <a:solidFill>
                  <a:schemeClr val="tx1"/>
                </a:solidFill>
              </a:rPr>
              <a:t>         </a:t>
            </a:r>
            <a:r>
              <a:rPr lang="it-IT" b="1" dirty="0" err="1">
                <a:solidFill>
                  <a:schemeClr val="tx1"/>
                </a:solidFill>
              </a:rPr>
              <a:t>echo</a:t>
            </a:r>
            <a:r>
              <a:rPr lang="it-IT" b="1" dirty="0">
                <a:solidFill>
                  <a:schemeClr val="tx1"/>
                </a:solidFill>
              </a:rPr>
              <a:t> "&lt;h1&gt;Ciao ragazzi! Questo è un esempio semplice di PHP!&lt;/h1&gt;";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b="1" dirty="0">
                <a:solidFill>
                  <a:schemeClr val="tx1"/>
                </a:solidFill>
              </a:rPr>
              <a:t>        ?&gt;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      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        </a:t>
            </a:r>
            <a:r>
              <a:rPr lang="it-IT" b="1" dirty="0">
                <a:solidFill>
                  <a:schemeClr val="tx1"/>
                </a:solidFill>
              </a:rPr>
              <a:t>&lt;?</a:t>
            </a:r>
            <a:r>
              <a:rPr lang="it-IT" b="1" dirty="0" err="1">
                <a:solidFill>
                  <a:schemeClr val="tx1"/>
                </a:solidFill>
              </a:rPr>
              <a:t>php</a:t>
            </a:r>
            <a:endParaRPr lang="it-IT" b="1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b="1" dirty="0">
                <a:solidFill>
                  <a:schemeClr val="tx1"/>
                </a:solidFill>
              </a:rPr>
              <a:t>        // Esempio PHP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b="1" dirty="0">
                <a:solidFill>
                  <a:schemeClr val="tx1"/>
                </a:solidFill>
              </a:rPr>
              <a:t>        </a:t>
            </a:r>
            <a:r>
              <a:rPr lang="it-IT" b="1" dirty="0" err="1">
                <a:solidFill>
                  <a:schemeClr val="tx1"/>
                </a:solidFill>
              </a:rPr>
              <a:t>phpinfo</a:t>
            </a:r>
            <a:r>
              <a:rPr lang="it-IT" b="1" dirty="0">
                <a:solidFill>
                  <a:schemeClr val="tx1"/>
                </a:solidFill>
              </a:rPr>
              <a:t>();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b="1" dirty="0">
                <a:solidFill>
                  <a:schemeClr val="tx1"/>
                </a:solidFill>
              </a:rPr>
              <a:t>        ?&gt;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             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    &lt;/body&gt;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&lt;/html&gt;</a:t>
            </a:r>
            <a:endParaRPr lang="it-IT" dirty="0" smtClean="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892526" y="1392855"/>
            <a:ext cx="8915400" cy="1023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it-IT" dirty="0" smtClean="0">
                <a:solidFill>
                  <a:schemeClr val="tx1"/>
                </a:solidFill>
              </a:rPr>
              <a:t>Uno script PHP è semplicemente una pagina HTML all’interno della quale viene inserito il codice, cioè le istruzioni che costituiscono il programma, per cui </a:t>
            </a:r>
            <a:r>
              <a:rPr lang="it-IT" b="1" dirty="0" smtClean="0">
                <a:solidFill>
                  <a:schemeClr val="tx1"/>
                </a:solidFill>
              </a:rPr>
              <a:t>PHP è un linguaggio HTML-</a:t>
            </a:r>
            <a:r>
              <a:rPr lang="it-IT" b="1" dirty="0" err="1" smtClean="0">
                <a:solidFill>
                  <a:schemeClr val="tx1"/>
                </a:solidFill>
              </a:rPr>
              <a:t>embedded</a:t>
            </a:r>
            <a:r>
              <a:rPr lang="it-IT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636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Output…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6678" y="2076676"/>
            <a:ext cx="8915400" cy="3777622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 smtClean="0">
                <a:solidFill>
                  <a:schemeClr val="tx1"/>
                </a:solidFill>
              </a:rPr>
              <a:t>&lt;</a:t>
            </a:r>
            <a:r>
              <a:rPr lang="it-IT" dirty="0">
                <a:solidFill>
                  <a:schemeClr val="tx1"/>
                </a:solidFill>
              </a:rPr>
              <a:t>html&gt;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    &lt;head&gt;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        &lt;meta </a:t>
            </a:r>
            <a:r>
              <a:rPr lang="it-IT" dirty="0" err="1">
                <a:solidFill>
                  <a:schemeClr val="tx1"/>
                </a:solidFill>
              </a:rPr>
              <a:t>charset</a:t>
            </a:r>
            <a:r>
              <a:rPr lang="it-IT" dirty="0">
                <a:solidFill>
                  <a:schemeClr val="tx1"/>
                </a:solidFill>
              </a:rPr>
              <a:t>="UTF-8"&gt;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        &lt;</a:t>
            </a:r>
            <a:r>
              <a:rPr lang="it-IT" dirty="0" err="1">
                <a:solidFill>
                  <a:schemeClr val="tx1"/>
                </a:solidFill>
              </a:rPr>
              <a:t>title</a:t>
            </a:r>
            <a:r>
              <a:rPr lang="it-IT" dirty="0">
                <a:solidFill>
                  <a:schemeClr val="tx1"/>
                </a:solidFill>
              </a:rPr>
              <a:t>&gt;ITS Turismo Marche - Corso PHP&lt;/</a:t>
            </a:r>
            <a:r>
              <a:rPr lang="it-IT" dirty="0" err="1">
                <a:solidFill>
                  <a:schemeClr val="tx1"/>
                </a:solidFill>
              </a:rPr>
              <a:t>title</a:t>
            </a:r>
            <a:r>
              <a:rPr lang="it-IT" dirty="0">
                <a:solidFill>
                  <a:schemeClr val="tx1"/>
                </a:solidFill>
              </a:rPr>
              <a:t>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    &lt;/head&gt;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    &lt;body&gt;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        </a:t>
            </a:r>
            <a:r>
              <a:rPr lang="it-IT" b="1" dirty="0">
                <a:solidFill>
                  <a:schemeClr val="tx1"/>
                </a:solidFill>
              </a:rPr>
              <a:t>&lt;?</a:t>
            </a:r>
            <a:r>
              <a:rPr lang="it-IT" b="1" dirty="0" err="1">
                <a:solidFill>
                  <a:schemeClr val="tx1"/>
                </a:solidFill>
              </a:rPr>
              <a:t>php</a:t>
            </a:r>
            <a:endParaRPr lang="it-IT" b="1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b="1" dirty="0">
                <a:solidFill>
                  <a:schemeClr val="tx1"/>
                </a:solidFill>
              </a:rPr>
              <a:t>        // Esempio PHP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b="1" dirty="0">
                <a:solidFill>
                  <a:schemeClr val="tx1"/>
                </a:solidFill>
              </a:rPr>
              <a:t>         </a:t>
            </a:r>
            <a:r>
              <a:rPr lang="it-IT" b="1" dirty="0" err="1">
                <a:solidFill>
                  <a:schemeClr val="tx1"/>
                </a:solidFill>
              </a:rPr>
              <a:t>echo</a:t>
            </a:r>
            <a:r>
              <a:rPr lang="it-IT" b="1" dirty="0">
                <a:solidFill>
                  <a:schemeClr val="tx1"/>
                </a:solidFill>
              </a:rPr>
              <a:t> "&lt;h1&gt;Ciao ragazzi! Questo è un esempio semplice di PHP!&lt;/h1&gt;";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b="1" dirty="0">
                <a:solidFill>
                  <a:schemeClr val="tx1"/>
                </a:solidFill>
              </a:rPr>
              <a:t>        ?&gt;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      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        </a:t>
            </a:r>
            <a:r>
              <a:rPr lang="it-IT" b="1" dirty="0">
                <a:solidFill>
                  <a:schemeClr val="tx1"/>
                </a:solidFill>
              </a:rPr>
              <a:t>&lt;?</a:t>
            </a:r>
            <a:r>
              <a:rPr lang="it-IT" b="1" dirty="0" err="1">
                <a:solidFill>
                  <a:schemeClr val="tx1"/>
                </a:solidFill>
              </a:rPr>
              <a:t>php</a:t>
            </a:r>
            <a:endParaRPr lang="it-IT" b="1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b="1" dirty="0">
                <a:solidFill>
                  <a:schemeClr val="tx1"/>
                </a:solidFill>
              </a:rPr>
              <a:t>        // Esempio PHP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b="1" dirty="0">
                <a:solidFill>
                  <a:schemeClr val="tx1"/>
                </a:solidFill>
              </a:rPr>
              <a:t>        </a:t>
            </a:r>
            <a:r>
              <a:rPr lang="it-IT" b="1" dirty="0" err="1">
                <a:solidFill>
                  <a:schemeClr val="tx1"/>
                </a:solidFill>
              </a:rPr>
              <a:t>phpinfo</a:t>
            </a:r>
            <a:r>
              <a:rPr lang="it-IT" b="1" dirty="0">
                <a:solidFill>
                  <a:schemeClr val="tx1"/>
                </a:solidFill>
              </a:rPr>
              <a:t>();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b="1" dirty="0">
                <a:solidFill>
                  <a:schemeClr val="tx1"/>
                </a:solidFill>
              </a:rPr>
              <a:t>        ?&gt;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             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    &lt;/body&gt;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dirty="0">
                <a:solidFill>
                  <a:schemeClr val="tx1"/>
                </a:solidFill>
              </a:rPr>
              <a:t>&lt;/html&gt;</a:t>
            </a:r>
            <a:endParaRPr lang="it-IT" dirty="0" smtClean="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73" y="0"/>
            <a:ext cx="8236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38195" y="2983488"/>
            <a:ext cx="8536105" cy="927837"/>
          </a:xfrm>
        </p:spPr>
        <p:txBody>
          <a:bodyPr lIns="46800" rIns="46800" anchor="ctr" anchorCtr="0"/>
          <a:lstStyle/>
          <a:p>
            <a:pPr algn="ctr"/>
            <a:r>
              <a:rPr lang="it-IT" b="1" dirty="0" smtClean="0">
                <a:solidFill>
                  <a:srgbClr val="FF0000"/>
                </a:solidFill>
              </a:rPr>
              <a:t>Dalle CGI al PHP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6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6239" y="624110"/>
            <a:ext cx="891168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Dalle CGI al PHP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1783644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In </a:t>
            </a:r>
            <a:r>
              <a:rPr lang="it-IT" dirty="0">
                <a:solidFill>
                  <a:schemeClr val="tx1"/>
                </a:solidFill>
              </a:rPr>
              <a:t>un’architettura Web di tipo client/server oltre </a:t>
            </a:r>
            <a:r>
              <a:rPr lang="it-IT" dirty="0" smtClean="0">
                <a:solidFill>
                  <a:schemeClr val="tx1"/>
                </a:solidFill>
              </a:rPr>
              <a:t>alle interazioni consentite dal </a:t>
            </a:r>
            <a:r>
              <a:rPr lang="it-IT" dirty="0">
                <a:solidFill>
                  <a:schemeClr val="tx1"/>
                </a:solidFill>
              </a:rPr>
              <a:t>protocollo </a:t>
            </a:r>
            <a:r>
              <a:rPr lang="it-IT" dirty="0" smtClean="0">
                <a:solidFill>
                  <a:schemeClr val="tx1"/>
                </a:solidFill>
              </a:rPr>
              <a:t>HTTP, i</a:t>
            </a:r>
            <a:r>
              <a:rPr lang="it-IT" dirty="0" smtClean="0"/>
              <a:t> server Web possono consentire ad applicazioni esterne (Web client) di far eseguire, da remoto, codice sul server, tramite il protocollo di </a:t>
            </a:r>
            <a:r>
              <a:rPr lang="it-IT" b="1" dirty="0" smtClean="0"/>
              <a:t>Common Gateway Interface (CGI)</a:t>
            </a:r>
            <a:r>
              <a:rPr lang="it-IT" dirty="0" smtClean="0"/>
              <a:t>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CGI introduce un nuovo tipo di risorsa, cioè il server </a:t>
            </a:r>
            <a:r>
              <a:rPr lang="it-IT" b="1" dirty="0" smtClean="0">
                <a:solidFill>
                  <a:schemeClr val="tx1"/>
                </a:solidFill>
              </a:rPr>
              <a:t>HTTP serve risorse dinamiche generate da un’applicazione esterna</a:t>
            </a:r>
            <a:r>
              <a:rPr lang="it-IT" dirty="0" smtClean="0">
                <a:solidFill>
                  <a:schemeClr val="tx1"/>
                </a:solidFill>
              </a:rPr>
              <a:t>. Il server HTTP agisce da tramite tra lo user client e l’applicazione esterna.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Lo standard CGI stabilisce come un’applicazione esterna (o script CGI) comunichi con il Web server.</a:t>
            </a:r>
          </a:p>
          <a:p>
            <a:pPr marL="0" indent="0" algn="just">
              <a:buNone/>
            </a:pPr>
            <a:r>
              <a:rPr lang="it-IT" b="1" dirty="0" smtClean="0">
                <a:solidFill>
                  <a:srgbClr val="0070C0"/>
                </a:solidFill>
              </a:rPr>
              <a:t>Quindi, uno script CGI è un eseguibile all’interno di un S.O. che può essere implementato in qualsiasi linguaggio di programmazione, come per esempio in PHP.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78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6239" y="624110"/>
            <a:ext cx="891168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CGI e HTTP in pratica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1783644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b="1" u="sng" dirty="0" smtClean="0">
                <a:solidFill>
                  <a:schemeClr val="tx1"/>
                </a:solidFill>
              </a:rPr>
              <a:t>Il server HTTP:</a:t>
            </a:r>
          </a:p>
          <a:p>
            <a:pPr algn="just">
              <a:buFontTx/>
              <a:buChar char="-"/>
            </a:pPr>
            <a:r>
              <a:rPr lang="it-IT" b="1" dirty="0" smtClean="0">
                <a:solidFill>
                  <a:schemeClr val="tx1"/>
                </a:solidFill>
              </a:rPr>
              <a:t>Riconosce URL corrispondenti all’invocazione di </a:t>
            </a:r>
            <a:r>
              <a:rPr lang="it-IT" b="1" dirty="0">
                <a:solidFill>
                  <a:schemeClr val="tx1"/>
                </a:solidFill>
              </a:rPr>
              <a:t>script </a:t>
            </a:r>
            <a:r>
              <a:rPr lang="it-IT" b="1" dirty="0" smtClean="0">
                <a:solidFill>
                  <a:schemeClr val="tx1"/>
                </a:solidFill>
              </a:rPr>
              <a:t>CGI (POST/GET)</a:t>
            </a:r>
            <a:endParaRPr lang="it-IT" b="1" dirty="0" smtClean="0">
              <a:solidFill>
                <a:schemeClr val="tx1"/>
              </a:solidFill>
            </a:endParaRPr>
          </a:p>
          <a:p>
            <a:pPr algn="just">
              <a:buFontTx/>
              <a:buChar char="-"/>
            </a:pPr>
            <a:r>
              <a:rPr lang="it-IT" b="1" dirty="0" smtClean="0">
                <a:solidFill>
                  <a:schemeClr val="tx1"/>
                </a:solidFill>
              </a:rPr>
              <a:t>Esegue lo script CGI (che confeziona la risposta in formato HTML e la ritorna al server HTTP)</a:t>
            </a:r>
          </a:p>
          <a:p>
            <a:pPr algn="just">
              <a:buFontTx/>
              <a:buChar char="-"/>
            </a:pPr>
            <a:r>
              <a:rPr lang="it-IT" b="1" dirty="0" smtClean="0">
                <a:solidFill>
                  <a:schemeClr val="tx1"/>
                </a:solidFill>
              </a:rPr>
              <a:t>Restituisce la risposta nello standard output, in formato HTML, al client</a:t>
            </a:r>
          </a:p>
          <a:p>
            <a:pPr marL="0" indent="0" algn="just">
              <a:buNone/>
            </a:pPr>
            <a:endParaRPr lang="it-IT" b="1" dirty="0" smtClean="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17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/>
          <p:cNvSpPr/>
          <p:nvPr/>
        </p:nvSpPr>
        <p:spPr>
          <a:xfrm>
            <a:off x="4881502" y="1814688"/>
            <a:ext cx="5062598" cy="1046234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/>
          <p:cNvSpPr/>
          <p:nvPr/>
        </p:nvSpPr>
        <p:spPr>
          <a:xfrm>
            <a:off x="9268484" y="1544425"/>
            <a:ext cx="1424916" cy="553156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Interpreter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6239" y="624110"/>
            <a:ext cx="891168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Sequenza di messaggi tra gli attori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3258257" y="2063044"/>
            <a:ext cx="1266762" cy="553156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Browser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(Client)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5000864" y="2063044"/>
            <a:ext cx="1266762" cy="553156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Server</a:t>
            </a:r>
          </a:p>
        </p:txBody>
      </p:sp>
      <p:grpSp>
        <p:nvGrpSpPr>
          <p:cNvPr id="21" name="Gruppo 20"/>
          <p:cNvGrpSpPr/>
          <p:nvPr/>
        </p:nvGrpSpPr>
        <p:grpSpPr>
          <a:xfrm>
            <a:off x="2337703" y="1984586"/>
            <a:ext cx="292496" cy="762134"/>
            <a:chOff x="695168" y="1973580"/>
            <a:chExt cx="292496" cy="762134"/>
          </a:xfrm>
        </p:grpSpPr>
        <p:sp>
          <p:nvSpPr>
            <p:cNvPr id="8" name="Ovale 7"/>
            <p:cNvSpPr/>
            <p:nvPr/>
          </p:nvSpPr>
          <p:spPr>
            <a:xfrm>
              <a:off x="707473" y="1973580"/>
              <a:ext cx="251897" cy="1882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" name="Connettore diritto 9"/>
            <p:cNvCxnSpPr>
              <a:stCxn id="8" idx="4"/>
            </p:cNvCxnSpPr>
            <p:nvPr/>
          </p:nvCxnSpPr>
          <p:spPr>
            <a:xfrm>
              <a:off x="833422" y="2161822"/>
              <a:ext cx="14147" cy="3098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>
              <a:off x="707473" y="2276122"/>
              <a:ext cx="2801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/>
            <p:cNvCxnSpPr/>
            <p:nvPr/>
          </p:nvCxnSpPr>
          <p:spPr>
            <a:xfrm flipH="1">
              <a:off x="695168" y="2471628"/>
              <a:ext cx="152400" cy="264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>
              <a:off x="847569" y="2471628"/>
              <a:ext cx="123623" cy="264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ttangolo 21"/>
          <p:cNvSpPr/>
          <p:nvPr/>
        </p:nvSpPr>
        <p:spPr>
          <a:xfrm>
            <a:off x="2038775" y="1800860"/>
            <a:ext cx="2613660" cy="1060062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1938789" y="1525975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Consumer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6747401" y="2063044"/>
            <a:ext cx="1266762" cy="553156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Environ</a:t>
            </a:r>
            <a:r>
              <a:rPr lang="it-IT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it-IT" b="1" dirty="0" err="1" smtClean="0">
                <a:solidFill>
                  <a:schemeClr val="tx1"/>
                </a:solidFill>
              </a:rPr>
              <a:t>Variables</a:t>
            </a:r>
            <a:endParaRPr lang="it-IT" b="1" dirty="0" smtClean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8493938" y="2063044"/>
            <a:ext cx="1266762" cy="553156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CGI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Script</a:t>
            </a:r>
          </a:p>
        </p:txBody>
      </p:sp>
      <p:cxnSp>
        <p:nvCxnSpPr>
          <p:cNvPr id="28" name="Connettore diritto 27"/>
          <p:cNvCxnSpPr>
            <a:stCxn id="6" idx="2"/>
          </p:cNvCxnSpPr>
          <p:nvPr/>
        </p:nvCxnSpPr>
        <p:spPr>
          <a:xfrm flipH="1">
            <a:off x="3886200" y="2616200"/>
            <a:ext cx="5438" cy="3937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/>
          <p:cNvCxnSpPr/>
          <p:nvPr/>
        </p:nvCxnSpPr>
        <p:spPr>
          <a:xfrm flipH="1">
            <a:off x="5639580" y="2596934"/>
            <a:ext cx="5438" cy="3937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/>
          <p:cNvCxnSpPr/>
          <p:nvPr/>
        </p:nvCxnSpPr>
        <p:spPr>
          <a:xfrm flipH="1">
            <a:off x="7288795" y="2596934"/>
            <a:ext cx="5438" cy="3937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/>
          <p:cNvCxnSpPr/>
          <p:nvPr/>
        </p:nvCxnSpPr>
        <p:spPr>
          <a:xfrm flipH="1">
            <a:off x="9121881" y="2616200"/>
            <a:ext cx="5438" cy="3937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/>
          <p:cNvCxnSpPr/>
          <p:nvPr/>
        </p:nvCxnSpPr>
        <p:spPr>
          <a:xfrm>
            <a:off x="2490103" y="2860922"/>
            <a:ext cx="0" cy="36922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2475957" y="3111500"/>
            <a:ext cx="1410243" cy="127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881502" y="1556743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Producer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2514728" y="3148470"/>
            <a:ext cx="1297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1: inserisce i dati e invia</a:t>
            </a:r>
          </a:p>
        </p:txBody>
      </p:sp>
      <p:cxnSp>
        <p:nvCxnSpPr>
          <p:cNvPr id="38" name="Connettore 2 37"/>
          <p:cNvCxnSpPr/>
          <p:nvPr/>
        </p:nvCxnSpPr>
        <p:spPr>
          <a:xfrm>
            <a:off x="3942010" y="3367118"/>
            <a:ext cx="1717347" cy="2769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980781" y="3404088"/>
            <a:ext cx="1297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2</a:t>
            </a:r>
            <a:r>
              <a:rPr lang="it-IT" sz="1100" dirty="0" smtClean="0"/>
              <a:t>: invoca POST/GET</a:t>
            </a:r>
          </a:p>
        </p:txBody>
      </p:sp>
      <p:cxnSp>
        <p:nvCxnSpPr>
          <p:cNvPr id="44" name="Connettore 2 43"/>
          <p:cNvCxnSpPr/>
          <p:nvPr/>
        </p:nvCxnSpPr>
        <p:spPr>
          <a:xfrm flipV="1">
            <a:off x="5676026" y="3579357"/>
            <a:ext cx="1612769" cy="32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5714189" y="3607961"/>
            <a:ext cx="1297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3</a:t>
            </a:r>
            <a:r>
              <a:rPr lang="it-IT" sz="1100" dirty="0" smtClean="0"/>
              <a:t>: Scrive i valori delle </a:t>
            </a:r>
            <a:r>
              <a:rPr lang="it-IT" sz="1100" dirty="0" err="1" smtClean="0"/>
              <a:t>env</a:t>
            </a:r>
            <a:r>
              <a:rPr lang="it-IT" sz="1100" dirty="0" smtClean="0"/>
              <a:t>. </a:t>
            </a:r>
            <a:r>
              <a:rPr lang="it-IT" sz="1100" dirty="0" err="1" smtClean="0"/>
              <a:t>var</a:t>
            </a:r>
            <a:r>
              <a:rPr lang="it-IT" sz="1100" dirty="0" smtClean="0"/>
              <a:t>.</a:t>
            </a:r>
          </a:p>
        </p:txBody>
      </p:sp>
      <p:cxnSp>
        <p:nvCxnSpPr>
          <p:cNvPr id="47" name="Connettore 2 46"/>
          <p:cNvCxnSpPr/>
          <p:nvPr/>
        </p:nvCxnSpPr>
        <p:spPr>
          <a:xfrm flipV="1">
            <a:off x="5637823" y="4091359"/>
            <a:ext cx="3484058" cy="409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6579780" y="4170191"/>
            <a:ext cx="1297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4</a:t>
            </a:r>
            <a:r>
              <a:rPr lang="it-IT" sz="1100" dirty="0" smtClean="0"/>
              <a:t>: Esegue CGI</a:t>
            </a:r>
          </a:p>
        </p:txBody>
      </p:sp>
      <p:cxnSp>
        <p:nvCxnSpPr>
          <p:cNvPr id="52" name="Connettore 2 51"/>
          <p:cNvCxnSpPr/>
          <p:nvPr/>
        </p:nvCxnSpPr>
        <p:spPr>
          <a:xfrm flipH="1">
            <a:off x="7288795" y="4565434"/>
            <a:ext cx="1833086" cy="1926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7551787" y="4605377"/>
            <a:ext cx="1297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5: Legge i valori delle </a:t>
            </a:r>
            <a:r>
              <a:rPr lang="it-IT" sz="1100" dirty="0" err="1" smtClean="0"/>
              <a:t>env</a:t>
            </a:r>
            <a:r>
              <a:rPr lang="it-IT" sz="1100" dirty="0" smtClean="0"/>
              <a:t>. </a:t>
            </a:r>
            <a:r>
              <a:rPr lang="it-IT" sz="1100" dirty="0" err="1" smtClean="0"/>
              <a:t>var</a:t>
            </a:r>
            <a:r>
              <a:rPr lang="it-IT" sz="1100" dirty="0" smtClean="0"/>
              <a:t>.</a:t>
            </a:r>
          </a:p>
        </p:txBody>
      </p:sp>
      <p:grpSp>
        <p:nvGrpSpPr>
          <p:cNvPr id="66" name="Gruppo 65"/>
          <p:cNvGrpSpPr/>
          <p:nvPr/>
        </p:nvGrpSpPr>
        <p:grpSpPr>
          <a:xfrm>
            <a:off x="9121881" y="5216525"/>
            <a:ext cx="469794" cy="334089"/>
            <a:chOff x="8245581" y="4524375"/>
            <a:chExt cx="469794" cy="334089"/>
          </a:xfrm>
        </p:grpSpPr>
        <p:cxnSp>
          <p:nvCxnSpPr>
            <p:cNvPr id="58" name="Connettore diritto 57"/>
            <p:cNvCxnSpPr/>
            <p:nvPr/>
          </p:nvCxnSpPr>
          <p:spPr>
            <a:xfrm>
              <a:off x="8245581" y="4529261"/>
              <a:ext cx="4697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/>
            <p:cNvCxnSpPr/>
            <p:nvPr/>
          </p:nvCxnSpPr>
          <p:spPr>
            <a:xfrm>
              <a:off x="8715375" y="4524375"/>
              <a:ext cx="0" cy="334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2 63"/>
            <p:cNvCxnSpPr/>
            <p:nvPr/>
          </p:nvCxnSpPr>
          <p:spPr>
            <a:xfrm flipH="1">
              <a:off x="8245581" y="4858464"/>
              <a:ext cx="4697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CasellaDiTesto 64"/>
          <p:cNvSpPr txBox="1"/>
          <p:nvPr/>
        </p:nvSpPr>
        <p:spPr>
          <a:xfrm>
            <a:off x="9242647" y="5576713"/>
            <a:ext cx="934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7</a:t>
            </a:r>
            <a:r>
              <a:rPr lang="it-IT" sz="1100" dirty="0" smtClean="0"/>
              <a:t>: Elabora</a:t>
            </a:r>
          </a:p>
        </p:txBody>
      </p:sp>
      <p:cxnSp>
        <p:nvCxnSpPr>
          <p:cNvPr id="67" name="Connettore 2 66"/>
          <p:cNvCxnSpPr/>
          <p:nvPr/>
        </p:nvCxnSpPr>
        <p:spPr>
          <a:xfrm flipV="1">
            <a:off x="5605866" y="5111820"/>
            <a:ext cx="3484058" cy="409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547822" y="5190652"/>
            <a:ext cx="1567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6: Standard input</a:t>
            </a:r>
          </a:p>
        </p:txBody>
      </p:sp>
      <p:cxnSp>
        <p:nvCxnSpPr>
          <p:cNvPr id="69" name="Connettore 2 68"/>
          <p:cNvCxnSpPr/>
          <p:nvPr/>
        </p:nvCxnSpPr>
        <p:spPr>
          <a:xfrm flipH="1">
            <a:off x="5637823" y="5757683"/>
            <a:ext cx="3472278" cy="279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/>
          <p:cNvSpPr txBox="1"/>
          <p:nvPr/>
        </p:nvSpPr>
        <p:spPr>
          <a:xfrm>
            <a:off x="6581775" y="5797626"/>
            <a:ext cx="1636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8</a:t>
            </a:r>
            <a:r>
              <a:rPr lang="it-IT" sz="1100" dirty="0" smtClean="0"/>
              <a:t>: Standard output</a:t>
            </a:r>
          </a:p>
        </p:txBody>
      </p:sp>
      <p:cxnSp>
        <p:nvCxnSpPr>
          <p:cNvPr id="72" name="Connettore 2 71"/>
          <p:cNvCxnSpPr/>
          <p:nvPr/>
        </p:nvCxnSpPr>
        <p:spPr>
          <a:xfrm flipH="1" flipV="1">
            <a:off x="3886200" y="6059236"/>
            <a:ext cx="1757451" cy="1109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3978307" y="6110271"/>
            <a:ext cx="1640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9</a:t>
            </a:r>
            <a:r>
              <a:rPr lang="it-IT" sz="1100" dirty="0" smtClean="0"/>
              <a:t>: Ritorna un file HTML</a:t>
            </a:r>
          </a:p>
        </p:txBody>
      </p:sp>
      <p:sp>
        <p:nvSpPr>
          <p:cNvPr id="76" name="Fumetto 3 75"/>
          <p:cNvSpPr/>
          <p:nvPr/>
        </p:nvSpPr>
        <p:spPr>
          <a:xfrm>
            <a:off x="9312184" y="4175274"/>
            <a:ext cx="2592599" cy="860205"/>
          </a:xfrm>
          <a:prstGeom prst="wedgeEllipseCallout">
            <a:avLst>
              <a:gd name="adj1" fmla="val -72089"/>
              <a:gd name="adj2" fmla="val 23146"/>
            </a:avLst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FF0000"/>
                </a:solidFill>
              </a:rPr>
              <a:t>Variabili: server </a:t>
            </a:r>
            <a:r>
              <a:rPr lang="it-IT" sz="1200" dirty="0" err="1">
                <a:solidFill>
                  <a:srgbClr val="FF0000"/>
                </a:solidFill>
              </a:rPr>
              <a:t>name</a:t>
            </a:r>
            <a:r>
              <a:rPr lang="it-IT" sz="1200" dirty="0">
                <a:solidFill>
                  <a:srgbClr val="FF0000"/>
                </a:solidFill>
              </a:rPr>
              <a:t>, </a:t>
            </a:r>
            <a:r>
              <a:rPr lang="it-IT" sz="1200" dirty="0" err="1">
                <a:solidFill>
                  <a:srgbClr val="FF0000"/>
                </a:solidFill>
              </a:rPr>
              <a:t>path</a:t>
            </a:r>
            <a:r>
              <a:rPr lang="it-IT" sz="1200" dirty="0">
                <a:solidFill>
                  <a:srgbClr val="FF0000"/>
                </a:solidFill>
              </a:rPr>
              <a:t> info, </a:t>
            </a:r>
            <a:r>
              <a:rPr lang="it-IT" sz="1200" dirty="0" err="1">
                <a:solidFill>
                  <a:srgbClr val="FF0000"/>
                </a:solidFill>
              </a:rPr>
              <a:t>request</a:t>
            </a:r>
            <a:r>
              <a:rPr lang="it-IT" sz="1200" dirty="0">
                <a:solidFill>
                  <a:srgbClr val="FF0000"/>
                </a:solidFill>
              </a:rPr>
              <a:t> </a:t>
            </a:r>
            <a:r>
              <a:rPr lang="it-IT" sz="1200" dirty="0" err="1">
                <a:solidFill>
                  <a:srgbClr val="FF0000"/>
                </a:solidFill>
              </a:rPr>
              <a:t>method</a:t>
            </a:r>
            <a:r>
              <a:rPr lang="it-IT" sz="1200" dirty="0">
                <a:solidFill>
                  <a:srgbClr val="FF0000"/>
                </a:solidFill>
              </a:rPr>
              <a:t>, ecc</a:t>
            </a:r>
            <a:r>
              <a:rPr lang="it-IT" sz="1200" dirty="0" smtClean="0">
                <a:solidFill>
                  <a:srgbClr val="FF0000"/>
                </a:solidFill>
              </a:rPr>
              <a:t>.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77" name="Fumetto 3 76"/>
          <p:cNvSpPr/>
          <p:nvPr/>
        </p:nvSpPr>
        <p:spPr>
          <a:xfrm>
            <a:off x="9570295" y="5815233"/>
            <a:ext cx="1897806" cy="718702"/>
          </a:xfrm>
          <a:prstGeom prst="wedgeEllipseCallout">
            <a:avLst>
              <a:gd name="adj1" fmla="val -51515"/>
              <a:gd name="adj2" fmla="val -50674"/>
            </a:avLst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rgbClr val="FF0000"/>
                </a:solidFill>
              </a:rPr>
              <a:t>Per esempio interroga un database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78" name="Fumetto 3 77"/>
          <p:cNvSpPr/>
          <p:nvPr/>
        </p:nvSpPr>
        <p:spPr>
          <a:xfrm>
            <a:off x="1715347" y="3738965"/>
            <a:ext cx="1851911" cy="820263"/>
          </a:xfrm>
          <a:prstGeom prst="wedgeEllipseCallout">
            <a:avLst>
              <a:gd name="adj1" fmla="val 73888"/>
              <a:gd name="adj2" fmla="val -68390"/>
            </a:avLst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rgbClr val="FF0000"/>
                </a:solidFill>
              </a:rPr>
              <a:t>Per esempio attraverso il </a:t>
            </a:r>
            <a:r>
              <a:rPr lang="it-IT" sz="1200" dirty="0" err="1" smtClean="0">
                <a:solidFill>
                  <a:srgbClr val="FF0000"/>
                </a:solidFill>
              </a:rPr>
              <a:t>tag</a:t>
            </a:r>
            <a:r>
              <a:rPr lang="it-IT" sz="1200" dirty="0" smtClean="0">
                <a:solidFill>
                  <a:srgbClr val="FF0000"/>
                </a:solidFill>
              </a:rPr>
              <a:t> &lt;FORM&gt;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80" name="Freccia angolare bidirezionale 79"/>
          <p:cNvSpPr/>
          <p:nvPr/>
        </p:nvSpPr>
        <p:spPr>
          <a:xfrm>
            <a:off x="9760700" y="2097581"/>
            <a:ext cx="716800" cy="290019"/>
          </a:xfrm>
          <a:prstGeom prst="left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33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6239" y="624110"/>
            <a:ext cx="9482961" cy="927837"/>
          </a:xfrm>
        </p:spPr>
        <p:txBody>
          <a:bodyPr lIns="46800" rIns="46800" anchor="ctr" anchorCtr="0">
            <a:normAutofit fontScale="90000"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Invocare un programma PHP come script CGI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79" y="1793701"/>
            <a:ext cx="9260432" cy="506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Storia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1861457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</a:rPr>
              <a:t>PHP nasce nel 1994 dalla tastiera </a:t>
            </a:r>
            <a:r>
              <a:rPr lang="it-IT" dirty="0" smtClean="0">
                <a:solidFill>
                  <a:schemeClr val="tx1"/>
                </a:solidFill>
              </a:rPr>
              <a:t>di </a:t>
            </a:r>
            <a:r>
              <a:rPr lang="it-IT" dirty="0" err="1" smtClean="0">
                <a:solidFill>
                  <a:schemeClr val="tx1"/>
                </a:solidFill>
              </a:rPr>
              <a:t>Rasmus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Lerdorf</a:t>
            </a:r>
            <a:r>
              <a:rPr lang="it-IT" dirty="0" smtClean="0">
                <a:solidFill>
                  <a:schemeClr val="tx1"/>
                </a:solidFill>
              </a:rPr>
              <a:t>.</a:t>
            </a:r>
            <a:endParaRPr lang="it-IT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</a:rPr>
              <a:t>I</a:t>
            </a:r>
            <a:r>
              <a:rPr lang="it-IT" dirty="0" smtClean="0">
                <a:solidFill>
                  <a:schemeClr val="tx1"/>
                </a:solidFill>
              </a:rPr>
              <a:t>nizialmente è stato </a:t>
            </a:r>
            <a:r>
              <a:rPr lang="it-IT" dirty="0">
                <a:solidFill>
                  <a:schemeClr val="tx1"/>
                </a:solidFill>
              </a:rPr>
              <a:t>presentato come una serie di Common Gateway Interface (CGI</a:t>
            </a:r>
            <a:r>
              <a:rPr lang="it-IT" smtClean="0">
                <a:solidFill>
                  <a:schemeClr val="tx1"/>
                </a:solidFill>
              </a:rPr>
              <a:t>), </a:t>
            </a:r>
            <a:r>
              <a:rPr lang="it-IT" smtClean="0">
                <a:solidFill>
                  <a:schemeClr val="tx1"/>
                </a:solidFill>
              </a:rPr>
              <a:t>cioè binari </a:t>
            </a:r>
            <a:r>
              <a:rPr lang="it-IT" dirty="0" smtClean="0">
                <a:solidFill>
                  <a:schemeClr val="tx1"/>
                </a:solidFill>
              </a:rPr>
              <a:t>scritti </a:t>
            </a:r>
            <a:r>
              <a:rPr lang="it-IT" dirty="0">
                <a:solidFill>
                  <a:schemeClr val="tx1"/>
                </a:solidFill>
              </a:rPr>
              <a:t>in C per tracciare il numero di visite all’interno della </a:t>
            </a:r>
            <a:r>
              <a:rPr lang="it-IT" dirty="0" smtClean="0">
                <a:solidFill>
                  <a:schemeClr val="tx1"/>
                </a:solidFill>
              </a:rPr>
              <a:t>sua homepage </a:t>
            </a:r>
            <a:r>
              <a:rPr lang="it-IT" dirty="0">
                <a:solidFill>
                  <a:schemeClr val="tx1"/>
                </a:solidFill>
              </a:rPr>
              <a:t>personale. </a:t>
            </a:r>
            <a:endParaRPr lang="it-IT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Da </a:t>
            </a:r>
            <a:r>
              <a:rPr lang="it-IT" dirty="0">
                <a:solidFill>
                  <a:schemeClr val="tx1"/>
                </a:solidFill>
              </a:rPr>
              <a:t>qui il primo nome del </a:t>
            </a:r>
            <a:r>
              <a:rPr lang="it-IT" dirty="0" smtClean="0">
                <a:solidFill>
                  <a:schemeClr val="tx1"/>
                </a:solidFill>
              </a:rPr>
              <a:t>PHP: </a:t>
            </a:r>
            <a:r>
              <a:rPr lang="it-IT" b="1" dirty="0" smtClean="0">
                <a:solidFill>
                  <a:srgbClr val="3486F4"/>
                </a:solidFill>
              </a:rPr>
              <a:t>Personal </a:t>
            </a:r>
            <a:r>
              <a:rPr lang="it-IT" b="1" dirty="0">
                <a:solidFill>
                  <a:srgbClr val="3486F4"/>
                </a:solidFill>
              </a:rPr>
              <a:t>Home </a:t>
            </a:r>
            <a:r>
              <a:rPr lang="it-IT" b="1" dirty="0" smtClean="0">
                <a:solidFill>
                  <a:srgbClr val="3486F4"/>
                </a:solidFill>
              </a:rPr>
              <a:t>Page.</a:t>
            </a:r>
            <a:endParaRPr lang="it-IT" b="1" dirty="0">
              <a:solidFill>
                <a:srgbClr val="3486F4"/>
              </a:solidFill>
            </a:endParaRP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In </a:t>
            </a:r>
            <a:r>
              <a:rPr lang="it-IT" dirty="0">
                <a:solidFill>
                  <a:schemeClr val="tx1"/>
                </a:solidFill>
              </a:rPr>
              <a:t>seguito però verrà rinominato </a:t>
            </a:r>
            <a:r>
              <a:rPr lang="it-IT" dirty="0" smtClean="0">
                <a:solidFill>
                  <a:schemeClr val="tx1"/>
                </a:solidFill>
              </a:rPr>
              <a:t>in </a:t>
            </a:r>
            <a:r>
              <a:rPr lang="it-IT" b="1" dirty="0" err="1" smtClean="0">
                <a:solidFill>
                  <a:srgbClr val="3486F4"/>
                </a:solidFill>
              </a:rPr>
              <a:t>Hypertext</a:t>
            </a:r>
            <a:r>
              <a:rPr lang="it-IT" b="1" dirty="0" smtClean="0">
                <a:solidFill>
                  <a:srgbClr val="3486F4"/>
                </a:solidFill>
              </a:rPr>
              <a:t> </a:t>
            </a:r>
            <a:r>
              <a:rPr lang="it-IT" b="1" dirty="0" err="1" smtClean="0">
                <a:solidFill>
                  <a:srgbClr val="3486F4"/>
                </a:solidFill>
              </a:rPr>
              <a:t>Preprocessor</a:t>
            </a:r>
            <a:r>
              <a:rPr lang="it-IT" b="1" dirty="0" smtClean="0">
                <a:solidFill>
                  <a:srgbClr val="3486F4"/>
                </a:solidFill>
              </a:rPr>
              <a:t>.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5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11413" y="205821"/>
            <a:ext cx="9482961" cy="927837"/>
          </a:xfrm>
        </p:spPr>
        <p:txBody>
          <a:bodyPr lIns="46800" rIns="46800" anchor="ctr" anchorCtr="0">
            <a:norm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Passaggio di parametri tra FORM e PHP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91" y="1232824"/>
            <a:ext cx="8368017" cy="544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34644" y="2828531"/>
            <a:ext cx="8911687" cy="1280890"/>
          </a:xfrm>
        </p:spPr>
        <p:txBody>
          <a:bodyPr lIns="46800" rIns="46800" anchor="ctr" anchorCtr="0">
            <a:normAutofit/>
          </a:bodyPr>
          <a:lstStyle/>
          <a:p>
            <a:pPr algn="ctr"/>
            <a:r>
              <a:rPr lang="it-IT" sz="6000" b="1" dirty="0" smtClean="0">
                <a:solidFill>
                  <a:srgbClr val="FF0000"/>
                </a:solidFill>
              </a:rPr>
              <a:t>GRAZIE!</a:t>
            </a:r>
            <a:endParaRPr lang="it-IT" sz="6000" b="1" dirty="0">
              <a:solidFill>
                <a:srgbClr val="FF0000"/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4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87382" y="323113"/>
            <a:ext cx="8911687" cy="883024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Pronti a sviluppare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20035" y="1353988"/>
            <a:ext cx="8915400" cy="50250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 smtClean="0"/>
              <a:t>Strumenti necessari per lo sviluppo di applicazioni Web con PHP:</a:t>
            </a:r>
          </a:p>
          <a:p>
            <a:r>
              <a:rPr lang="it-IT" sz="2000" dirty="0" smtClean="0"/>
              <a:t>La parte server, per esempio Apache web server</a:t>
            </a:r>
          </a:p>
          <a:p>
            <a:r>
              <a:rPr lang="it-IT" sz="2000" dirty="0" smtClean="0"/>
              <a:t>La parte client, un qualsiasi browser per pagine HTML</a:t>
            </a:r>
          </a:p>
          <a:p>
            <a:r>
              <a:rPr lang="it-IT" sz="2000" dirty="0" smtClean="0"/>
              <a:t>L’interprete PHP</a:t>
            </a:r>
          </a:p>
          <a:p>
            <a:r>
              <a:rPr lang="it-IT" sz="2000" dirty="0" smtClean="0"/>
              <a:t>Possibilmente un buon IDE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b="1" dirty="0" smtClean="0">
                <a:solidFill>
                  <a:srgbClr val="0070C0"/>
                </a:solidFill>
              </a:rPr>
              <a:t>Soluzione tecnologica proposta per queste lezioni:</a:t>
            </a:r>
          </a:p>
          <a:p>
            <a:r>
              <a:rPr lang="it-IT" sz="2000" b="1" dirty="0" smtClean="0">
                <a:solidFill>
                  <a:srgbClr val="0070C0"/>
                </a:solidFill>
              </a:rPr>
              <a:t>XAMPP </a:t>
            </a:r>
            <a:r>
              <a:rPr lang="it-IT" sz="2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Apache e PHP</a:t>
            </a:r>
            <a:endParaRPr lang="it-IT" sz="2000" b="1" dirty="0">
              <a:solidFill>
                <a:srgbClr val="0070C0"/>
              </a:solidFill>
            </a:endParaRPr>
          </a:p>
          <a:p>
            <a:r>
              <a:rPr lang="it-IT" sz="2000" b="1" dirty="0" err="1" smtClean="0">
                <a:solidFill>
                  <a:srgbClr val="0070C0"/>
                </a:solidFill>
              </a:rPr>
              <a:t>NetBeans</a:t>
            </a:r>
            <a:r>
              <a:rPr lang="it-IT" sz="2000" b="1" dirty="0" smtClean="0">
                <a:solidFill>
                  <a:srgbClr val="0070C0"/>
                </a:solidFill>
              </a:rPr>
              <a:t> </a:t>
            </a:r>
            <a:r>
              <a:rPr lang="it-IT" sz="2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IDE per lo sviluppo</a:t>
            </a:r>
          </a:p>
          <a:p>
            <a:r>
              <a:rPr lang="it-IT" sz="2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Crome e </a:t>
            </a:r>
            <a:r>
              <a:rPr lang="it-IT" sz="20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Edge</a:t>
            </a:r>
            <a:r>
              <a:rPr lang="it-IT" sz="2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 Browser</a:t>
            </a:r>
            <a:endParaRPr lang="it-IT" sz="2000" b="1" dirty="0">
              <a:solidFill>
                <a:srgbClr val="0070C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16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6239" y="232224"/>
            <a:ext cx="8911687" cy="845461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XAMPP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29" y="1077685"/>
            <a:ext cx="7620000" cy="565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6239" y="232224"/>
            <a:ext cx="8911687" cy="845461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XAMPP file </a:t>
            </a:r>
            <a:r>
              <a:rPr lang="it-IT" b="1" dirty="0" err="1" smtClean="0">
                <a:solidFill>
                  <a:srgbClr val="FF0000"/>
                </a:solidFill>
              </a:rPr>
              <a:t>system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</a:rPr>
              <a:t>structure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93" y="891023"/>
            <a:ext cx="8878069" cy="59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6239" y="232224"/>
            <a:ext cx="8911687" cy="845461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Ambiente di Sviluppo Integrato (IDE)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62" y="1545772"/>
            <a:ext cx="10323798" cy="512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6239" y="624110"/>
            <a:ext cx="891168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Server Web su una qualsiasi cartella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1839685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/>
              <a:t>Se lo sviluppatore vuole che il browser si colleghi ad un determinato progetto PHP, dovrete operare le seguenti configurazioni:</a:t>
            </a:r>
          </a:p>
          <a:p>
            <a:pPr algn="just"/>
            <a:r>
              <a:rPr lang="it-IT" b="1" dirty="0" smtClean="0"/>
              <a:t>Variabile di ambiente per eseguire PHP da riga di comando</a:t>
            </a:r>
          </a:p>
          <a:p>
            <a:pPr algn="just"/>
            <a:r>
              <a:rPr lang="it-IT" b="1" dirty="0" smtClean="0"/>
              <a:t>Impostare un </a:t>
            </a:r>
            <a:r>
              <a:rPr lang="it-IT" b="1" dirty="0" err="1" smtClean="0"/>
              <a:t>localhost</a:t>
            </a:r>
            <a:r>
              <a:rPr lang="it-IT" b="1" dirty="0" smtClean="0"/>
              <a:t> virtuale su una directory corrente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9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6239" y="624110"/>
            <a:ext cx="8911687" cy="1280890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Eseguire PHP da riga di comando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2133600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/>
              <a:t>Configurare il sistema operativo (Windows, Mac o Linux) per poter eseguire le applicazioni </a:t>
            </a:r>
            <a:r>
              <a:rPr lang="it-IT" dirty="0" err="1" smtClean="0"/>
              <a:t>php</a:t>
            </a:r>
            <a:r>
              <a:rPr lang="it-IT" dirty="0" smtClean="0"/>
              <a:t> da riga di comando. Configurare le variabili di ambiente (di sistema o di utente) in modo da specificare dove il S.O. possa ritrovare il file eseguibile dell’interprete PHP. </a:t>
            </a:r>
          </a:p>
          <a:p>
            <a:pPr marL="0" indent="0" algn="just">
              <a:buNone/>
            </a:pPr>
            <a:r>
              <a:rPr lang="it-IT" dirty="0" smtClean="0"/>
              <a:t>Nel caso di Windows, e utilizzando XAMPP, il file eseguibile (</a:t>
            </a:r>
            <a:r>
              <a:rPr lang="it-IT" i="1" dirty="0" smtClean="0"/>
              <a:t>php.exe</a:t>
            </a:r>
            <a:r>
              <a:rPr lang="it-IT" dirty="0" smtClean="0"/>
              <a:t>) si trova:</a:t>
            </a:r>
          </a:p>
          <a:p>
            <a:pPr marL="0" indent="0" algn="just">
              <a:buNone/>
            </a:pPr>
            <a:r>
              <a:rPr lang="it-IT" b="1" dirty="0" smtClean="0"/>
              <a:t>…\</a:t>
            </a:r>
            <a:r>
              <a:rPr lang="it-IT" b="1" dirty="0" err="1" smtClean="0"/>
              <a:t>xampp</a:t>
            </a:r>
            <a:r>
              <a:rPr lang="it-IT" b="1" dirty="0" smtClean="0"/>
              <a:t>\</a:t>
            </a:r>
            <a:r>
              <a:rPr lang="it-IT" b="1" dirty="0" err="1" smtClean="0"/>
              <a:t>php</a:t>
            </a:r>
            <a:endParaRPr lang="it-IT" b="1" dirty="0" smtClean="0"/>
          </a:p>
          <a:p>
            <a:pPr marL="0" indent="0" algn="just">
              <a:buNone/>
            </a:pPr>
            <a:r>
              <a:rPr lang="it-IT" dirty="0" smtClean="0"/>
              <a:t> la variabile d’ambiente da modificare è: </a:t>
            </a:r>
            <a:r>
              <a:rPr lang="it-IT" b="1" dirty="0" smtClean="0"/>
              <a:t>PATH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55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6239" y="515252"/>
            <a:ext cx="8911687" cy="70394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Variabili di ambiente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24" y="1219199"/>
            <a:ext cx="5131380" cy="563880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56" y="1488217"/>
            <a:ext cx="5994843" cy="51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4308</TotalTime>
  <Words>1113</Words>
  <Application>Microsoft Office PowerPoint</Application>
  <PresentationFormat>Widescreen</PresentationFormat>
  <Paragraphs>147</Paragraphs>
  <Slides>21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Wingdings</vt:lpstr>
      <vt:lpstr>Wingdings 3</vt:lpstr>
      <vt:lpstr>Filo</vt:lpstr>
      <vt:lpstr>PHP How to set up the basics</vt:lpstr>
      <vt:lpstr>Storia</vt:lpstr>
      <vt:lpstr>Pronti a sviluppare</vt:lpstr>
      <vt:lpstr>XAMPP</vt:lpstr>
      <vt:lpstr>XAMPP file system structure</vt:lpstr>
      <vt:lpstr>Ambiente di Sviluppo Integrato (IDE)</vt:lpstr>
      <vt:lpstr>Server Web su una qualsiasi cartella</vt:lpstr>
      <vt:lpstr>Eseguire PHP da riga di comando</vt:lpstr>
      <vt:lpstr>Variabili di ambiente</vt:lpstr>
      <vt:lpstr>Impostare un Server Web</vt:lpstr>
      <vt:lpstr>Indirizzare una nuova directory corrente</vt:lpstr>
      <vt:lpstr>Caratteristiche</vt:lpstr>
      <vt:lpstr>Modalità di inserimento di codice PHP</vt:lpstr>
      <vt:lpstr>Output…</vt:lpstr>
      <vt:lpstr>Dalle CGI al PHP</vt:lpstr>
      <vt:lpstr>Dalle CGI al PHP</vt:lpstr>
      <vt:lpstr>CGI e HTTP in pratica</vt:lpstr>
      <vt:lpstr>Sequenza di messaggi tra gli attori</vt:lpstr>
      <vt:lpstr>Invocare un programma PHP come script CGI</vt:lpstr>
      <vt:lpstr>Passaggio di parametri tra FORM e PHP</vt:lpstr>
      <vt:lpstr>GRAZIE!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Droni e STEM Education</dc:title>
  <dc:creator>Loris Penserini</dc:creator>
  <cp:lastModifiedBy>Loris Penserini</cp:lastModifiedBy>
  <cp:revision>81</cp:revision>
  <dcterms:created xsi:type="dcterms:W3CDTF">2021-09-23T15:25:59Z</dcterms:created>
  <dcterms:modified xsi:type="dcterms:W3CDTF">2022-01-07T08:52:43Z</dcterms:modified>
</cp:coreProperties>
</file>