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5"/>
  </p:notesMasterIdLst>
  <p:sldIdLst>
    <p:sldId id="256" r:id="rId2"/>
    <p:sldId id="278" r:id="rId3"/>
    <p:sldId id="282" r:id="rId4"/>
    <p:sldId id="280" r:id="rId5"/>
    <p:sldId id="279" r:id="rId6"/>
    <p:sldId id="284" r:id="rId7"/>
    <p:sldId id="283" r:id="rId8"/>
    <p:sldId id="289" r:id="rId9"/>
    <p:sldId id="295" r:id="rId10"/>
    <p:sldId id="290" r:id="rId11"/>
    <p:sldId id="285" r:id="rId12"/>
    <p:sldId id="286" r:id="rId13"/>
    <p:sldId id="287" r:id="rId14"/>
    <p:sldId id="288" r:id="rId15"/>
    <p:sldId id="294" r:id="rId16"/>
    <p:sldId id="301" r:id="rId17"/>
    <p:sldId id="296" r:id="rId18"/>
    <p:sldId id="281" r:id="rId19"/>
    <p:sldId id="291" r:id="rId20"/>
    <p:sldId id="292" r:id="rId21"/>
    <p:sldId id="293" r:id="rId22"/>
    <p:sldId id="298" r:id="rId23"/>
    <p:sldId id="299" r:id="rId24"/>
    <p:sldId id="300" r:id="rId25"/>
    <p:sldId id="302" r:id="rId26"/>
    <p:sldId id="303" r:id="rId27"/>
    <p:sldId id="304" r:id="rId28"/>
    <p:sldId id="305" r:id="rId29"/>
    <p:sldId id="307" r:id="rId30"/>
    <p:sldId id="306" r:id="rId31"/>
    <p:sldId id="308" r:id="rId32"/>
    <p:sldId id="297" r:id="rId33"/>
    <p:sldId id="270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ris Penserini" initials="LP" lastIdx="0" clrIdx="0">
    <p:extLst>
      <p:ext uri="{19B8F6BF-5375-455C-9EA6-DF929625EA0E}">
        <p15:presenceInfo xmlns:p15="http://schemas.microsoft.com/office/powerpoint/2012/main" userId="9201fabe515634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86510" autoAdjust="0"/>
  </p:normalViewPr>
  <p:slideViewPr>
    <p:cSldViewPr snapToGrid="0">
      <p:cViewPr varScale="1">
        <p:scale>
          <a:sx n="72" d="100"/>
          <a:sy n="72" d="100"/>
        </p:scale>
        <p:origin x="58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FA78-17EB-4768-9A43-F830EFC27556}" type="datetimeFigureOut">
              <a:rPr lang="it-IT" smtClean="0"/>
              <a:t>27/01/2022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027F3-8AAC-4F7A-B796-DBD864388CF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318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Nel 2008, la piattaforma della comunità online di Scratch (denominata "</a:t>
            </a:r>
            <a:r>
              <a:rPr lang="it-IT" dirty="0" err="1" smtClean="0"/>
              <a:t>ScratchR</a:t>
            </a:r>
            <a:r>
              <a:rPr lang="it-IT" dirty="0" smtClean="0"/>
              <a:t>[9]") ha ricevuto una menzione onoraria all'Ars </a:t>
            </a:r>
            <a:r>
              <a:rPr lang="it-IT" dirty="0" err="1" smtClean="0"/>
              <a:t>Electronica</a:t>
            </a:r>
            <a:r>
              <a:rPr lang="it-IT" dirty="0" smtClean="0"/>
              <a:t> </a:t>
            </a:r>
            <a:r>
              <a:rPr lang="it-IT" dirty="0" err="1" smtClean="0"/>
              <a:t>Prix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Esiste anche una comunità online per educatori, denominata </a:t>
            </a:r>
            <a:r>
              <a:rPr lang="it-IT" dirty="0" err="1" smtClean="0"/>
              <a:t>ScratchEd</a:t>
            </a:r>
            <a:r>
              <a:rPr lang="it-IT" dirty="0" smtClean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27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261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9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51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Ci sarebbe un altro spazio degli eventi che è il robot-time/agent-time,</a:t>
            </a:r>
            <a:r>
              <a:rPr lang="it-IT" baseline="0" dirty="0" smtClean="0"/>
              <a:t> cioè la capacità del software di muovere oggetti fisici del mondo reale… ma questo è un altro corso! ;-)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>
                <a:solidFill>
                  <a:schemeClr val="tx1"/>
                </a:solidFill>
              </a:rPr>
              <a:t>Il </a:t>
            </a:r>
            <a:r>
              <a:rPr lang="it-IT" b="1" dirty="0" smtClean="0">
                <a:solidFill>
                  <a:schemeClr val="tx1"/>
                </a:solidFill>
              </a:rPr>
              <a:t>design-time</a:t>
            </a:r>
            <a:r>
              <a:rPr lang="it-IT" dirty="0" smtClean="0">
                <a:solidFill>
                  <a:schemeClr val="tx1"/>
                </a:solidFill>
              </a:rPr>
              <a:t> e il </a:t>
            </a:r>
            <a:r>
              <a:rPr lang="it-IT" b="1" dirty="0" err="1" smtClean="0">
                <a:solidFill>
                  <a:schemeClr val="tx1"/>
                </a:solidFill>
              </a:rPr>
              <a:t>run</a:t>
            </a:r>
            <a:r>
              <a:rPr lang="it-IT" b="1" dirty="0" smtClean="0">
                <a:solidFill>
                  <a:schemeClr val="tx1"/>
                </a:solidFill>
              </a:rPr>
              <a:t>-time</a:t>
            </a:r>
            <a:r>
              <a:rPr lang="it-IT" dirty="0" smtClean="0">
                <a:solidFill>
                  <a:schemeClr val="tx1"/>
                </a:solidFill>
              </a:rPr>
              <a:t> sono due facce (strumenti) della stessa medaglia, cioè dell’Algoritmo.</a:t>
            </a:r>
            <a:endParaRPr lang="it-IT" b="1" dirty="0" smtClean="0">
              <a:solidFill>
                <a:srgbClr val="3486F4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9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027F3-8AAC-4F7A-B796-DBD864388CFD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4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5CF76-28F3-4B1D-B69F-1852ADDE6A3D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3314" y="6477449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700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3B68E-C3CC-41AE-A693-0E82AF9918EB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93458" y="6470237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662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52A9-256D-4CA3-9BF6-80F46495BB06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1698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9ABBC-2E7A-48EC-A728-F329F6D43770}" type="datetime1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11579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2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E0C4-DCA2-492C-B412-B15C181E3492}" type="datetime1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93458" y="6497494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447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DB10-B3EF-4875-9166-4F3332DCA482}" type="datetime1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13555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4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2E0A-C597-4B79-A8BA-D6E838997CD1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3603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77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0589-8EDB-4815-916C-AE3009654FF2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213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28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87AF-3211-44C6-8632-18C0F14AE654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1579" y="6492875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521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E58A-E41F-48FA-80DF-949480C49C1C}" type="datetime1">
              <a:rPr lang="it-IT" smtClean="0"/>
              <a:t>27/01/2022</a:t>
            </a:fld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311579" y="6492875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DronItaly 2021 -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97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F146-4EE1-41D8-B76C-59D6B71F3A55}" type="datetime1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3700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7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802F-2907-4E94-B37B-7A8E77527E98}" type="datetime1">
              <a:rPr lang="it-IT" smtClean="0"/>
              <a:t>27/01/2022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23603" y="6482376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54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3D61-3577-4737-968C-1623CCE2F998}" type="datetime1">
              <a:rPr lang="it-IT" smtClean="0"/>
              <a:t>27/01/2022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13555" y="6492424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04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7331-7B79-4788-991F-1F35BDCA9D6F}" type="datetime1">
              <a:rPr lang="it-IT" smtClean="0"/>
              <a:t>27/01/2022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03507" y="6482376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90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D306-2376-4784-B65D-32DDF5FB79B7}" type="datetime1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83410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09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D4A7-ED5E-41A9-86A8-554F6433AC72}" type="datetime1">
              <a:rPr lang="it-IT" smtClean="0"/>
              <a:t>27/01/2022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03507" y="6500833"/>
            <a:ext cx="7619999" cy="365125"/>
          </a:xfrm>
        </p:spPr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379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96B28-77D3-41CF-B20A-431AEE11E3A4}" type="datetime1">
              <a:rPr lang="it-IT" smtClean="0"/>
              <a:t>27/01/2022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BDC039-2B90-477A-8F14-63BADD584C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816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5067" y="943983"/>
            <a:ext cx="11040533" cy="2262781"/>
          </a:xfrm>
        </p:spPr>
        <p:txBody>
          <a:bodyPr lIns="46800" rIns="46800" anchor="ctr" anchorCtr="0">
            <a:normAutofit/>
          </a:bodyPr>
          <a:lstStyle/>
          <a:p>
            <a:pPr algn="ctr"/>
            <a:r>
              <a:rPr lang="it-IT" b="1" dirty="0" smtClean="0">
                <a:solidFill>
                  <a:srgbClr val="FF0000"/>
                </a:solidFill>
              </a:rPr>
              <a:t>Object </a:t>
            </a:r>
            <a:r>
              <a:rPr lang="it-IT" b="1" dirty="0" err="1" smtClean="0">
                <a:solidFill>
                  <a:srgbClr val="FF0000"/>
                </a:solidFill>
              </a:rPr>
              <a:t>Oriented</a:t>
            </a:r>
            <a:r>
              <a:rPr lang="it-IT" b="1" dirty="0" smtClean="0">
                <a:solidFill>
                  <a:srgbClr val="FF0000"/>
                </a:solidFill>
              </a:rPr>
              <a:t> Programming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097146" y="3378885"/>
            <a:ext cx="8915399" cy="1126283"/>
          </a:xfrm>
        </p:spPr>
        <p:txBody>
          <a:bodyPr lIns="46800" rIns="46800" anchor="ctr" anchorCtr="0"/>
          <a:lstStyle/>
          <a:p>
            <a:pPr algn="ctr"/>
            <a:r>
              <a:rPr lang="it-IT" dirty="0" smtClean="0"/>
              <a:t>Prof. Ing. Loris Penserini</a:t>
            </a:r>
          </a:p>
          <a:p>
            <a:pPr algn="ctr"/>
            <a:r>
              <a:rPr lang="it-IT" dirty="0" smtClean="0"/>
              <a:t>elpense@gmail.com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Ereditarietà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PHP (come in Java) </a:t>
            </a:r>
            <a:r>
              <a:rPr lang="it-IT" b="1" dirty="0" smtClean="0">
                <a:solidFill>
                  <a:schemeClr val="tx1"/>
                </a:solidFill>
              </a:rPr>
              <a:t>non</a:t>
            </a:r>
            <a:r>
              <a:rPr lang="it-IT" dirty="0" smtClean="0">
                <a:solidFill>
                  <a:schemeClr val="tx1"/>
                </a:solidFill>
              </a:rPr>
              <a:t> è prevista l’ereditarietà multipla come invece è possibile nel C++, per cui in PHP una classe può al più ereditare da una sola altra classe.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PHP, dalla versione 5.4, sono state aggiunte delle funzioni per ovviare a questa limitazione (i trait) che vedremo più avanti</a:t>
            </a:r>
            <a:r>
              <a:rPr lang="it-IT" b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chemeClr val="tx1"/>
                </a:solidFill>
              </a:rPr>
              <a:t>Tuttavia, per bravi programmatori OOP, l’ereditarietà singola non è considerata una limitazione ma un vantaggio per progettare SW efficiente ed modulare.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6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La classe Persona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83" y="1778329"/>
            <a:ext cx="6718138" cy="43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La classe Studente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12" y="2653542"/>
            <a:ext cx="6752340" cy="266273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892526" y="169591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3486F4"/>
                </a:solidFill>
              </a:rPr>
              <a:t>L’operatore «</a:t>
            </a:r>
            <a:r>
              <a:rPr lang="it-IT" b="1" dirty="0" err="1" smtClean="0">
                <a:solidFill>
                  <a:srgbClr val="3486F4"/>
                </a:solidFill>
              </a:rPr>
              <a:t>extends</a:t>
            </a:r>
            <a:r>
              <a:rPr lang="it-IT" b="1" dirty="0" smtClean="0">
                <a:solidFill>
                  <a:srgbClr val="3486F4"/>
                </a:solidFill>
              </a:rPr>
              <a:t>»</a:t>
            </a:r>
            <a:endParaRPr lang="it-IT" b="1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Le Istanze di classi sono Oggetti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02" y="1535147"/>
            <a:ext cx="7528538" cy="49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Costruttori di classe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Ogni classe dovrebbe avere il metodo costruttore, poiché definisce lo stato iniziale dell’oggetto associato alla classe. Cioè il metodo costruttore crea un punto di partenza nell’esecuzione del codice dell’oggetto.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chemeClr val="tx1"/>
                </a:solidFill>
              </a:rPr>
              <a:t>Allora nella classe </a:t>
            </a:r>
            <a:r>
              <a:rPr lang="it-IT" b="1" u="sng" dirty="0" smtClean="0">
                <a:solidFill>
                  <a:schemeClr val="tx1"/>
                </a:solidFill>
              </a:rPr>
              <a:t>Studente</a:t>
            </a:r>
            <a:r>
              <a:rPr lang="it-IT" b="1" dirty="0" smtClean="0">
                <a:solidFill>
                  <a:schemeClr val="tx1"/>
                </a:solidFill>
              </a:rPr>
              <a:t> da quale blocco di codice si inizia?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647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Project work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892526" y="1557515"/>
            <a:ext cx="9250394" cy="1454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Riutilizzate il codice del progetto appena presentato. Creare la classe «Dirigente» (utilizzando come guida la classe Studente), poi dalla pagina </a:t>
            </a:r>
            <a:r>
              <a:rPr lang="it-IT" dirty="0" err="1" smtClean="0">
                <a:solidFill>
                  <a:schemeClr val="tx1"/>
                </a:solidFill>
              </a:rPr>
              <a:t>index.php</a:t>
            </a:r>
            <a:r>
              <a:rPr lang="it-IT" dirty="0" smtClean="0">
                <a:solidFill>
                  <a:schemeClr val="tx1"/>
                </a:solidFill>
              </a:rPr>
              <a:t> lanciare un’istanza e stampare a video il relativo saluto.</a:t>
            </a:r>
            <a:endParaRPr lang="it-IT" b="1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0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INCAPSULAMENTO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13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INCAPSULAMENTO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E’ una proprietà della OOP che facilita a seguire la filosofia dell’ingegneria del software dell’usabilità e della modularità delle applicazioni.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pratica, nella OOP con l’utilizzo dell’incapsulamento, si ‘aggregano’ all’interno di un oggetto i dati e le azioni che lo interessano, che diventano quindi elementi </a:t>
            </a:r>
            <a:r>
              <a:rPr lang="it-IT" b="1" u="sng" dirty="0" smtClean="0">
                <a:solidFill>
                  <a:schemeClr val="tx1"/>
                </a:solidFill>
              </a:rPr>
              <a:t>visibili e gestiti </a:t>
            </a:r>
            <a:r>
              <a:rPr lang="it-IT" dirty="0" smtClean="0">
                <a:solidFill>
                  <a:schemeClr val="tx1"/>
                </a:solidFill>
              </a:rPr>
              <a:t>solo dall’oggetto stesso (o da una sua classe), mentre si rendono </a:t>
            </a:r>
            <a:r>
              <a:rPr lang="it-IT" b="1" u="sng" dirty="0" smtClean="0">
                <a:solidFill>
                  <a:schemeClr val="tx1"/>
                </a:solidFill>
              </a:rPr>
              <a:t>pubblici</a:t>
            </a:r>
            <a:r>
              <a:rPr lang="it-IT" dirty="0" smtClean="0">
                <a:solidFill>
                  <a:schemeClr val="tx1"/>
                </a:solidFill>
              </a:rPr>
              <a:t> solo metodi (o attributi) che servono all’oggetto per poter essere riutilizzato in altri contesti applicativi.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rgbClr val="3486F4"/>
                </a:solidFill>
              </a:rPr>
              <a:t>Quindi, si parla spesso di limitare l’accesso diretto agli elementi di un oggetto, ovvero di occultamento delle informazioni (</a:t>
            </a:r>
            <a:r>
              <a:rPr lang="it-IT" b="1" i="1" dirty="0" smtClean="0">
                <a:solidFill>
                  <a:srgbClr val="3486F4"/>
                </a:solidFill>
              </a:rPr>
              <a:t>information </a:t>
            </a:r>
            <a:r>
              <a:rPr lang="it-IT" b="1" i="1" dirty="0" err="1" smtClean="0">
                <a:solidFill>
                  <a:srgbClr val="3486F4"/>
                </a:solidFill>
              </a:rPr>
              <a:t>hiding</a:t>
            </a:r>
            <a:r>
              <a:rPr lang="it-IT" b="1" dirty="0" smtClean="0">
                <a:solidFill>
                  <a:srgbClr val="3486F4"/>
                </a:solidFill>
              </a:rPr>
              <a:t>). 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9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Modificatori di accesso/visibilità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ITS- Turismo Marche 2022 - Prof. Loris Penserini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311579" y="2137718"/>
            <a:ext cx="9097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77AA"/>
                </a:solidFill>
                <a:latin typeface="Consolas" panose="020B0609020204030204" pitchFamily="49" charset="0"/>
              </a:rPr>
              <a:t>public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E9900"/>
                </a:solidFill>
                <a:latin typeface="Consolas" panose="020B0609020204030204" pitchFamily="49" charset="0"/>
              </a:rPr>
              <a:t>$</a:t>
            </a:r>
            <a:r>
              <a:rPr lang="it-IT" dirty="0" smtClean="0">
                <a:solidFill>
                  <a:srgbClr val="EE9900"/>
                </a:solidFill>
                <a:latin typeface="Consolas" panose="020B0609020204030204" pitchFamily="49" charset="0"/>
              </a:rPr>
              <a:t>nome</a:t>
            </a:r>
            <a:r>
              <a:rPr lang="it-IT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708090"/>
                </a:solidFill>
                <a:latin typeface="Consolas" panose="020B0609020204030204" pitchFamily="49" charset="0"/>
              </a:rPr>
              <a:t>// visibile ovunque nello script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err="1" smtClean="0">
                <a:solidFill>
                  <a:srgbClr val="0077AA"/>
                </a:solidFill>
                <a:latin typeface="Consolas" panose="020B0609020204030204" pitchFamily="49" charset="0"/>
              </a:rPr>
              <a:t>protected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smtClean="0">
                <a:solidFill>
                  <a:srgbClr val="EE9900"/>
                </a:solidFill>
                <a:latin typeface="Consolas" panose="020B0609020204030204" pitchFamily="49" charset="0"/>
              </a:rPr>
              <a:t>$email</a:t>
            </a:r>
            <a:r>
              <a:rPr lang="it-IT" dirty="0" smtClean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708090"/>
                </a:solidFill>
                <a:latin typeface="Consolas" panose="020B0609020204030204" pitchFamily="49" charset="0"/>
              </a:rPr>
              <a:t>// visibile nella superclasse e nella sottoclasse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it-IT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 smtClean="0">
                <a:solidFill>
                  <a:srgbClr val="0077AA"/>
                </a:solidFill>
                <a:latin typeface="Consolas" panose="020B0609020204030204" pitchFamily="49" charset="0"/>
              </a:rPr>
              <a:t>private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EE9900"/>
                </a:solidFill>
                <a:latin typeface="Consolas" panose="020B0609020204030204" pitchFamily="49" charset="0"/>
              </a:rPr>
              <a:t>$password</a:t>
            </a:r>
            <a:r>
              <a:rPr lang="it-IT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708090"/>
                </a:solidFill>
                <a:latin typeface="Consolas" panose="020B0609020204030204" pitchFamily="49" charset="0"/>
              </a:rPr>
              <a:t>// Visibile solo nella </a:t>
            </a:r>
            <a:r>
              <a:rPr lang="it-IT" dirty="0" smtClean="0">
                <a:solidFill>
                  <a:srgbClr val="708090"/>
                </a:solidFill>
                <a:latin typeface="Consolas" panose="020B0609020204030204" pitchFamily="49" charset="0"/>
              </a:rPr>
              <a:t>classe</a:t>
            </a:r>
            <a:endParaRPr lang="it-IT" dirty="0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311579" y="3359888"/>
            <a:ext cx="8853147" cy="504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 modificatori sono applicabili pure ai metodi/funzioni.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311579" y="1633072"/>
            <a:ext cx="8853147" cy="50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it-IT" dirty="0" smtClean="0">
                <a:solidFill>
                  <a:schemeClr val="tx1"/>
                </a:solidFill>
              </a:rPr>
              <a:t>Per cui in tutti i linguaggi OOP troverete questi operatori:</a:t>
            </a:r>
          </a:p>
        </p:txBody>
      </p:sp>
    </p:spTree>
    <p:extLst>
      <p:ext uri="{BB962C8B-B14F-4D97-AF65-F5344CB8AC3E}">
        <p14:creationId xmlns:p14="http://schemas.microsoft.com/office/powerpoint/2010/main" val="34854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«incapsulamento»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16" y="2758416"/>
            <a:ext cx="7863388" cy="3759345"/>
          </a:xfrm>
          <a:prstGeom prst="rect">
            <a:avLst/>
          </a:prstGeom>
        </p:spPr>
      </p:pic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1454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Riprendiamo l’esempio precedente ma operiamo a livello di «design-time» un cambio di strategia di utilizzo della stessa applicazione: gli attributi della classe padre non devono essere accessibili dall’esterno, e solo la classe figlio può invocarne il metodo del saluto…</a:t>
            </a:r>
            <a:endParaRPr lang="it-IT" b="1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Paradigmi di programmazione…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 descr="img-3D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5" y="2748090"/>
            <a:ext cx="2316003" cy="3474005"/>
          </a:xfrm>
          <a:prstGeom prst="rect">
            <a:avLst/>
          </a:prstGeom>
        </p:spPr>
      </p:pic>
      <p:pic>
        <p:nvPicPr>
          <p:cNvPr id="7" name="Immagine 6" descr="uml-env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14" y="2748091"/>
            <a:ext cx="2946799" cy="3132215"/>
          </a:xfrm>
          <a:prstGeom prst="rect">
            <a:avLst/>
          </a:prstGeom>
        </p:spPr>
      </p:pic>
      <p:pic>
        <p:nvPicPr>
          <p:cNvPr id="8" name="Immagine 7" descr="AUML-query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84" y="2793095"/>
            <a:ext cx="2241860" cy="4064905"/>
          </a:xfrm>
          <a:prstGeom prst="rect">
            <a:avLst/>
          </a:prstGeom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5694" y="2087471"/>
            <a:ext cx="25652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Flow-Chart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(Structured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6004" y="2087471"/>
            <a:ext cx="30603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UML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(Object Oriented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143975" y="2087471"/>
            <a:ext cx="2989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Agent-UML</a:t>
            </a:r>
          </a:p>
          <a:p>
            <a:pPr algn="ctr">
              <a:spcBef>
                <a:spcPts val="0"/>
              </a:spcBef>
              <a:defRPr/>
            </a:pP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(Agent Oriented </a:t>
            </a:r>
            <a:r>
              <a:rPr lang="en-GB" sz="1600" b="1" dirty="0" err="1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idx="1"/>
          </p:nvPr>
        </p:nvSpPr>
        <p:spPr>
          <a:xfrm>
            <a:off x="1633335" y="1404567"/>
            <a:ext cx="9215741" cy="61256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Alcuni principali paradigmi di programmazione e livelli di astrazione del pensiero computazionale.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931578" y="2087471"/>
            <a:ext cx="29891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GB" sz="1600" b="1" dirty="0" smtClean="0">
                <a:solidFill>
                  <a:srgbClr val="3366FF"/>
                </a:solidFill>
                <a:latin typeface="Verdana" charset="0"/>
                <a:cs typeface="Arial" charset="0"/>
              </a:rPr>
              <a:t>Scratch/</a:t>
            </a:r>
            <a:r>
              <a:rPr lang="en-GB" sz="1600" b="1" dirty="0" err="1" smtClean="0">
                <a:solidFill>
                  <a:srgbClr val="3366FF"/>
                </a:solidFill>
                <a:latin typeface="Verdana" charset="0"/>
                <a:cs typeface="Arial" charset="0"/>
              </a:rPr>
              <a:t>Blockly</a:t>
            </a:r>
            <a:endParaRPr lang="en-GB" sz="1600" b="1" dirty="0">
              <a:solidFill>
                <a:srgbClr val="3366FF"/>
              </a:solidFill>
              <a:latin typeface="Verdana" charset="0"/>
              <a:cs typeface="Arial" charset="0"/>
            </a:endParaRPr>
          </a:p>
          <a:p>
            <a:pPr algn="ctr">
              <a:spcBef>
                <a:spcPts val="0"/>
              </a:spcBef>
              <a:defRPr/>
            </a:pPr>
            <a:r>
              <a:rPr lang="en-GB" sz="1600" b="1" dirty="0" smtClean="0">
                <a:solidFill>
                  <a:srgbClr val="3366FF"/>
                </a:solidFill>
                <a:latin typeface="Verdana" charset="0"/>
                <a:cs typeface="Arial" charset="0"/>
              </a:rPr>
              <a:t>(Block based </a:t>
            </a:r>
            <a:r>
              <a:rPr lang="en-GB" sz="1600" b="1" dirty="0" err="1" smtClean="0">
                <a:solidFill>
                  <a:srgbClr val="3366FF"/>
                </a:solidFill>
                <a:latin typeface="Verdana" charset="0"/>
                <a:cs typeface="Arial" charset="0"/>
              </a:rPr>
              <a:t>Prog</a:t>
            </a:r>
            <a:r>
              <a:rPr lang="en-GB" sz="1600" b="1" dirty="0" smtClean="0">
                <a:solidFill>
                  <a:srgbClr val="3366FF"/>
                </a:solidFill>
                <a:latin typeface="Verdana" charset="0"/>
                <a:cs typeface="Arial" charset="0"/>
              </a:rPr>
              <a:t>.)</a:t>
            </a:r>
            <a:endParaRPr lang="en-GB" sz="1600" b="1" dirty="0">
              <a:solidFill>
                <a:srgbClr val="3366FF"/>
              </a:solidFill>
              <a:latin typeface="Verdana" charset="0"/>
              <a:cs typeface="Arial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64" y="3037800"/>
            <a:ext cx="2392887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«incapsulamento»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9517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Gli attributi sono visibili solo da dentro la classe: «</a:t>
            </a:r>
            <a:r>
              <a:rPr lang="it-IT" b="1" dirty="0" smtClean="0">
                <a:solidFill>
                  <a:srgbClr val="3486F4"/>
                </a:solidFill>
              </a:rPr>
              <a:t>private</a:t>
            </a:r>
            <a:r>
              <a:rPr lang="it-IT" dirty="0" smtClean="0">
                <a:solidFill>
                  <a:schemeClr val="tx1"/>
                </a:solidFill>
              </a:rPr>
              <a:t>»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Il metodo </a:t>
            </a:r>
            <a:r>
              <a:rPr lang="it-IT" dirty="0" err="1" smtClean="0">
                <a:solidFill>
                  <a:schemeClr val="tx1"/>
                </a:solidFill>
              </a:rPr>
              <a:t>getPagBenvenuto</a:t>
            </a:r>
            <a:r>
              <a:rPr lang="it-IT" dirty="0" smtClean="0">
                <a:solidFill>
                  <a:schemeClr val="tx1"/>
                </a:solidFill>
              </a:rPr>
              <a:t>() diventa «</a:t>
            </a:r>
            <a:r>
              <a:rPr lang="it-IT" b="1" dirty="0" err="1" smtClean="0">
                <a:solidFill>
                  <a:srgbClr val="3486F4"/>
                </a:solidFill>
              </a:rPr>
              <a:t>protected</a:t>
            </a:r>
            <a:r>
              <a:rPr lang="it-IT" dirty="0" smtClean="0">
                <a:solidFill>
                  <a:schemeClr val="tx1"/>
                </a:solidFill>
              </a:rPr>
              <a:t>»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92" y="2453924"/>
            <a:ext cx="5993686" cy="44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7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«incapsulamento»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10049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</a:rPr>
              <a:t>Gli attributi sono visibili solo da dentro la classe: «</a:t>
            </a:r>
            <a:r>
              <a:rPr lang="it-IT" b="1" dirty="0">
                <a:solidFill>
                  <a:srgbClr val="3486F4"/>
                </a:solidFill>
              </a:rPr>
              <a:t>private</a:t>
            </a:r>
            <a:r>
              <a:rPr lang="it-IT" dirty="0">
                <a:solidFill>
                  <a:schemeClr val="tx1"/>
                </a:solidFill>
              </a:rPr>
              <a:t>»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Metodi accessibili dall’esterno: «</a:t>
            </a:r>
            <a:r>
              <a:rPr lang="it-IT" b="1" dirty="0" smtClean="0">
                <a:solidFill>
                  <a:srgbClr val="3486F4"/>
                </a:solidFill>
              </a:rPr>
              <a:t>public</a:t>
            </a:r>
            <a:r>
              <a:rPr lang="it-IT" dirty="0" smtClean="0">
                <a:solidFill>
                  <a:schemeClr val="tx1"/>
                </a:solidFill>
              </a:rPr>
              <a:t>»</a:t>
            </a:r>
            <a:endParaRPr lang="it-IT" b="1" dirty="0">
              <a:solidFill>
                <a:srgbClr val="3486F4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754" y="2641414"/>
            <a:ext cx="6329373" cy="42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Project work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14549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Riutilizzate il codice del progetto appena presentato. Applicate le modifiche alla pagina «</a:t>
            </a:r>
            <a:r>
              <a:rPr lang="it-IT" dirty="0" err="1" smtClean="0">
                <a:solidFill>
                  <a:schemeClr val="tx1"/>
                </a:solidFill>
              </a:rPr>
              <a:t>index.php</a:t>
            </a:r>
            <a:r>
              <a:rPr lang="it-IT" dirty="0" smtClean="0">
                <a:solidFill>
                  <a:schemeClr val="tx1"/>
                </a:solidFill>
              </a:rPr>
              <a:t>» affinché si istanzi la classe «Persona» e si richiami il metodo del saluto…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chemeClr val="tx1"/>
                </a:solidFill>
              </a:rPr>
              <a:t>Deve comparirvi il seguente errore…</a:t>
            </a:r>
            <a:endParaRPr lang="it-IT" b="1" dirty="0">
              <a:solidFill>
                <a:srgbClr val="3486F4"/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4" y="2892056"/>
            <a:ext cx="10382326" cy="6548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4305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>
            <a:normAutofit fontScale="90000"/>
          </a:bodyPr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POLIMORFISMO e</a:t>
            </a:r>
            <a:br>
              <a:rPr lang="it-IT" b="1" dirty="0" smtClean="0">
                <a:solidFill>
                  <a:srgbClr val="3486F4"/>
                </a:solidFill>
              </a:rPr>
            </a:br>
            <a:r>
              <a:rPr lang="it-IT" b="1" dirty="0" smtClean="0">
                <a:solidFill>
                  <a:srgbClr val="3486F4"/>
                </a:solidFill>
              </a:rPr>
              <a:t>COSTRUTTORI MULTIPLI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Assieme alle proprietà di Ereditarietà e all’Incapsulamento facilita il programmatore a seguire la filosofia dell’ingegneria del software dell’usabilità e della modularità delle applicazioni.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In sintesi, nella OOP, il Polimorfismo è la proprietà di una classe di poter generare diverse specializzazioni, semplicemente fornendo alle classi figlie la possibilità di svolgere:</a:t>
            </a:r>
          </a:p>
          <a:p>
            <a:pPr marL="0" indent="0" algn="just">
              <a:buNone/>
            </a:pPr>
            <a:r>
              <a:rPr lang="it-IT" b="1" dirty="0" err="1" smtClean="0">
                <a:solidFill>
                  <a:srgbClr val="3486F4"/>
                </a:solidFill>
              </a:rPr>
              <a:t>Overriding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b="1" dirty="0" smtClean="0">
                <a:solidFill>
                  <a:schemeClr val="tx1"/>
                </a:solidFill>
              </a:rPr>
              <a:t>riscrivere uno stesso metodo della classe padre.</a:t>
            </a:r>
          </a:p>
          <a:p>
            <a:pPr marL="0" indent="0" algn="just">
              <a:buNone/>
            </a:pPr>
            <a:r>
              <a:rPr lang="it-IT" b="1" dirty="0" err="1" smtClean="0">
                <a:solidFill>
                  <a:srgbClr val="3486F4"/>
                </a:solidFill>
              </a:rPr>
              <a:t>Overloading</a:t>
            </a:r>
            <a:r>
              <a:rPr lang="it-IT" dirty="0" smtClean="0">
                <a:solidFill>
                  <a:schemeClr val="tx1"/>
                </a:solidFill>
              </a:rPr>
              <a:t>: </a:t>
            </a:r>
            <a:r>
              <a:rPr lang="it-IT" b="1" dirty="0" smtClean="0">
                <a:solidFill>
                  <a:schemeClr val="tx1"/>
                </a:solidFill>
              </a:rPr>
              <a:t>invocare uno stesso metodo con tipologia e parametri diversi.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30006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0" y="1975330"/>
            <a:ext cx="7516237" cy="488267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1892526" y="1227902"/>
            <a:ext cx="9250394" cy="7474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Vedremo tre aspetti: un metodo per realizzare </a:t>
            </a:r>
            <a:r>
              <a:rPr lang="it-IT" b="1" dirty="0" smtClean="0">
                <a:solidFill>
                  <a:srgbClr val="3486F4"/>
                </a:solidFill>
              </a:rPr>
              <a:t>costruttori multipli</a:t>
            </a:r>
            <a:r>
              <a:rPr lang="it-IT" dirty="0" smtClean="0">
                <a:solidFill>
                  <a:schemeClr val="tx1"/>
                </a:solidFill>
              </a:rPr>
              <a:t> in PHP, </a:t>
            </a:r>
            <a:r>
              <a:rPr lang="it-IT" b="1" dirty="0" smtClean="0">
                <a:solidFill>
                  <a:srgbClr val="3486F4"/>
                </a:solidFill>
              </a:rPr>
              <a:t>OVERRIDING</a:t>
            </a:r>
            <a:r>
              <a:rPr lang="it-IT" dirty="0" smtClean="0">
                <a:solidFill>
                  <a:schemeClr val="tx1"/>
                </a:solidFill>
              </a:rPr>
              <a:t> e </a:t>
            </a:r>
            <a:r>
              <a:rPr lang="it-IT" b="1" dirty="0" smtClean="0">
                <a:solidFill>
                  <a:srgbClr val="3486F4"/>
                </a:solidFill>
              </a:rPr>
              <a:t>OVERLOADING</a:t>
            </a:r>
            <a:r>
              <a:rPr lang="it-IT" dirty="0" smtClean="0">
                <a:solidFill>
                  <a:schemeClr val="tx1"/>
                </a:solidFill>
              </a:rPr>
              <a:t>.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261498" y="3652806"/>
            <a:ext cx="33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solidFill>
                  <a:srgbClr val="3486F4"/>
                </a:solidFill>
              </a:rPr>
              <a:t>Overloading</a:t>
            </a:r>
            <a:r>
              <a:rPr lang="it-IT" dirty="0" smtClean="0"/>
              <a:t> di __</a:t>
            </a:r>
            <a:r>
              <a:rPr lang="it-IT" dirty="0" err="1" smtClean="0"/>
              <a:t>construct</a:t>
            </a:r>
            <a:r>
              <a:rPr lang="it-IT" dirty="0" smtClean="0"/>
              <a:t>()</a:t>
            </a:r>
          </a:p>
          <a:p>
            <a:r>
              <a:rPr lang="it-IT" dirty="0"/>
              <a:t>d</a:t>
            </a:r>
            <a:r>
              <a:rPr lang="it-IT" dirty="0" smtClean="0"/>
              <a:t>i Studente</a:t>
            </a:r>
            <a:endParaRPr lang="it-IT" dirty="0"/>
          </a:p>
        </p:txBody>
      </p:sp>
      <p:cxnSp>
        <p:nvCxnSpPr>
          <p:cNvPr id="10" name="Connettore 2 9"/>
          <p:cNvCxnSpPr>
            <a:stCxn id="8" idx="1"/>
          </p:cNvCxnSpPr>
          <p:nvPr/>
        </p:nvCxnSpPr>
        <p:spPr>
          <a:xfrm flipH="1">
            <a:off x="6943061" y="3975972"/>
            <a:ext cx="1318437" cy="85665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7371645" y="4169068"/>
            <a:ext cx="889852" cy="1570045"/>
          </a:xfrm>
          <a:prstGeom prst="straightConnector1">
            <a:avLst/>
          </a:prstGeom>
          <a:ln w="158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 rot="21436740">
            <a:off x="7234651" y="3730041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4 param.</a:t>
            </a:r>
            <a:endParaRPr lang="it-IT" sz="1200" dirty="0"/>
          </a:p>
        </p:txBody>
      </p:sp>
      <p:sp>
        <p:nvSpPr>
          <p:cNvPr id="16" name="CasellaDiTesto 15"/>
          <p:cNvSpPr txBox="1"/>
          <p:nvPr/>
        </p:nvSpPr>
        <p:spPr>
          <a:xfrm rot="17960836">
            <a:off x="7322050" y="459900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5</a:t>
            </a:r>
            <a:r>
              <a:rPr lang="it-IT" sz="1200" dirty="0" smtClean="0"/>
              <a:t> param.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9574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30006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44" y="1478360"/>
            <a:ext cx="6875958" cy="50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2344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Esempio di Polimorfismo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7655442" y="2860158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Costruttori multipli con l’ausilio delle </a:t>
            </a:r>
          </a:p>
          <a:p>
            <a:r>
              <a:rPr lang="it-IT" dirty="0" smtClean="0"/>
              <a:t>funzioni speciali: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3486F4"/>
                </a:solidFill>
              </a:rPr>
              <a:t>func_num_args</a:t>
            </a:r>
            <a:r>
              <a:rPr lang="it-IT" b="1" dirty="0" smtClean="0">
                <a:solidFill>
                  <a:srgbClr val="3486F4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rgbClr val="3486F4"/>
                </a:solidFill>
              </a:rPr>
              <a:t>func_get_arg</a:t>
            </a:r>
            <a:r>
              <a:rPr lang="it-IT" b="1" dirty="0" smtClean="0">
                <a:solidFill>
                  <a:srgbClr val="3486F4"/>
                </a:solidFill>
              </a:rPr>
              <a:t>()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655442" y="4543829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Accedere alle proprietà della classe </a:t>
            </a:r>
          </a:p>
          <a:p>
            <a:r>
              <a:rPr lang="it-IT" dirty="0" smtClean="0"/>
              <a:t>padre con: «</a:t>
            </a:r>
            <a:r>
              <a:rPr lang="it-IT" b="1" dirty="0" err="1" smtClean="0">
                <a:solidFill>
                  <a:srgbClr val="3486F4"/>
                </a:solidFill>
              </a:rPr>
              <a:t>parent</a:t>
            </a:r>
            <a:r>
              <a:rPr lang="it-IT" b="1" dirty="0" smtClean="0">
                <a:solidFill>
                  <a:srgbClr val="3486F4"/>
                </a:solidFill>
              </a:rPr>
              <a:t>:: … 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640754" y="1963615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>
                <a:solidFill>
                  <a:srgbClr val="3486F4"/>
                </a:solidFill>
              </a:rPr>
              <a:t>Overriding</a:t>
            </a:r>
            <a:r>
              <a:rPr lang="it-IT" dirty="0" smtClean="0"/>
              <a:t> di </a:t>
            </a:r>
            <a:r>
              <a:rPr lang="it-IT" i="1" dirty="0" smtClean="0"/>
              <a:t>__</a:t>
            </a:r>
            <a:r>
              <a:rPr lang="it-IT" i="1" dirty="0" err="1" smtClean="0"/>
              <a:t>construct</a:t>
            </a:r>
            <a:r>
              <a:rPr lang="it-IT" i="1" dirty="0" smtClean="0"/>
              <a:t>(...) </a:t>
            </a:r>
            <a:r>
              <a:rPr lang="it-IT" dirty="0" smtClean="0"/>
              <a:t>di Persona</a:t>
            </a:r>
          </a:p>
          <a:p>
            <a:r>
              <a:rPr lang="it-IT" dirty="0"/>
              <a:t>q</a:t>
            </a:r>
            <a:r>
              <a:rPr lang="it-IT" dirty="0" smtClean="0"/>
              <a:t>uando si richiama con 4 parametri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2" y="811556"/>
            <a:ext cx="6920930" cy="60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Project work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8" name="Segnaposto contenuto 2"/>
          <p:cNvSpPr>
            <a:spLocks noGrp="1"/>
          </p:cNvSpPr>
          <p:nvPr>
            <p:ph idx="1"/>
          </p:nvPr>
        </p:nvSpPr>
        <p:spPr>
          <a:xfrm>
            <a:off x="1690508" y="1334232"/>
            <a:ext cx="9250394" cy="8558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Dalla classe Studente fare OVERRIDING del metodo </a:t>
            </a:r>
            <a:r>
              <a:rPr lang="it-IT" i="1" dirty="0" err="1" smtClean="0">
                <a:solidFill>
                  <a:schemeClr val="tx1"/>
                </a:solidFill>
              </a:rPr>
              <a:t>getPagBenvenuto</a:t>
            </a:r>
            <a:r>
              <a:rPr lang="it-IT" i="1" dirty="0" smtClean="0">
                <a:solidFill>
                  <a:schemeClr val="tx1"/>
                </a:solidFill>
              </a:rPr>
              <a:t>() </a:t>
            </a:r>
            <a:r>
              <a:rPr lang="it-IT" dirty="0" smtClean="0">
                <a:solidFill>
                  <a:schemeClr val="tx1"/>
                </a:solidFill>
              </a:rPr>
              <a:t>della classe Persona. Sistemare il resto di conseguenza.</a:t>
            </a:r>
          </a:p>
        </p:txBody>
      </p:sp>
    </p:spTree>
    <p:extLst>
      <p:ext uri="{BB962C8B-B14F-4D97-AF65-F5344CB8AC3E}">
        <p14:creationId xmlns:p14="http://schemas.microsoft.com/office/powerpoint/2010/main" val="14971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TRAIT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2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Modellare il Mondo Reale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7595" y="165159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rgbClr val="3486F4"/>
                </a:solidFill>
              </a:rPr>
              <a:t>Ciascun paradigma di programmazione fornisce allo sviluppatore un differente approccio concettuale per implementare il pensiero computazionale, cioè la definizione della strategia algoritmica utile per affrontare e risolvere un problema del mondo reale.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La OOP è attualmente il paradigma di sviluppo del SW più utilizzato, per questo molti linguaggi del Web che in passato nascevano non ad oggetti ora lo sono diventati, come il C 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C++, il PHP dopo la ver. 5, mentre altri sono nati direttamente OO come JAVA (JSP e </a:t>
            </a:r>
            <a:r>
              <a:rPr lang="it-IT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Servlet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In ogni caso, per creare pagine Web dinamiche, il protocollo standard rimane sempre il </a:t>
            </a:r>
            <a:r>
              <a:rPr lang="it-IT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Common Gateway Interface (CGI)</a:t>
            </a:r>
            <a:r>
              <a:rPr lang="it-IT" dirty="0" smtClean="0">
                <a:solidFill>
                  <a:schemeClr val="tx1"/>
                </a:solidFill>
                <a:sym typeface="Wingdings" panose="05000000000000000000" pitchFamily="2" charset="2"/>
              </a:rPr>
              <a:t>, cioè, indipendentemente dal linguaggio di programmazione usato, si lascia aperta la possibilità di eseguire codice remoto (su un server) invocandolo da un client Web (browser).</a:t>
            </a:r>
            <a:endParaRPr lang="it-IT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97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TRAIT per superare limitazioni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 TRAIT sono script (o pezzi di codice) esterni alla classe che ne vuole fare uso.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Il loro utilizzo snellisce la duplicazione del codice e consente al programmatore di ovviare all’operatore «</a:t>
            </a:r>
            <a:r>
              <a:rPr lang="it-IT" dirty="0" err="1" smtClean="0">
                <a:solidFill>
                  <a:schemeClr val="tx1"/>
                </a:solidFill>
              </a:rPr>
              <a:t>extend</a:t>
            </a:r>
            <a:r>
              <a:rPr lang="it-IT" dirty="0" smtClean="0">
                <a:solidFill>
                  <a:schemeClr val="tx1"/>
                </a:solidFill>
              </a:rPr>
              <a:t>» per poter utilizzare metodi e/o variabili di altre classi. La differenza tra un TRAIT e l’ereditarietà multipla è che il TRAIT non viene ereditato ma incluso.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Tuttavia, un loro eccessivo utilizzo porta ad un codice poco chiaro e comprensibile. </a:t>
            </a:r>
          </a:p>
          <a:p>
            <a:pPr marL="0" indent="0" algn="just">
              <a:buNone/>
            </a:pPr>
            <a:r>
              <a:rPr lang="it-IT" b="1" dirty="0" smtClean="0">
                <a:solidFill>
                  <a:srgbClr val="3486F4"/>
                </a:solidFill>
              </a:rPr>
              <a:t>Come è stato già detto, il PHP (come in Java) non prevede l’ereditarietà multipla. Quindi, il meccanismo del TRAIT consente di superare questa naturale limitazione.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01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>
            <a:normAutofit fontScale="90000"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Precedenza tra metodi con lo stesso nome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734812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Consideriamo casi di trait </a:t>
            </a:r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dirty="0" smtClean="0">
                <a:solidFill>
                  <a:schemeClr val="tx1"/>
                </a:solidFill>
              </a:rPr>
              <a:t>classi in cui si </a:t>
            </a:r>
            <a:r>
              <a:rPr lang="it-IT" dirty="0">
                <a:solidFill>
                  <a:schemeClr val="tx1"/>
                </a:solidFill>
              </a:rPr>
              <a:t>abbiano metodi con le stesso </a:t>
            </a:r>
            <a:r>
              <a:rPr lang="it-IT" dirty="0" smtClean="0">
                <a:solidFill>
                  <a:schemeClr val="tx1"/>
                </a:solidFill>
              </a:rPr>
              <a:t>nome, per cui si risolve come segue:</a:t>
            </a:r>
            <a:endParaRPr lang="it-IT" dirty="0">
              <a:solidFill>
                <a:schemeClr val="tx1"/>
              </a:solidFill>
            </a:endParaRPr>
          </a:p>
          <a:p>
            <a:pPr algn="just"/>
            <a:r>
              <a:rPr lang="it-IT" dirty="0">
                <a:solidFill>
                  <a:schemeClr val="tx1"/>
                </a:solidFill>
              </a:rPr>
              <a:t>I metodi della </a:t>
            </a:r>
            <a:r>
              <a:rPr lang="it-IT" dirty="0" smtClean="0">
                <a:solidFill>
                  <a:schemeClr val="tx1"/>
                </a:solidFill>
              </a:rPr>
              <a:t>classe sovrascrivono i </a:t>
            </a:r>
            <a:r>
              <a:rPr lang="it-IT" dirty="0">
                <a:solidFill>
                  <a:schemeClr val="tx1"/>
                </a:solidFill>
              </a:rPr>
              <a:t>metodi del trait</a:t>
            </a:r>
          </a:p>
          <a:p>
            <a:pPr algn="just"/>
            <a:r>
              <a:rPr lang="it-IT" dirty="0">
                <a:solidFill>
                  <a:schemeClr val="tx1"/>
                </a:solidFill>
              </a:rPr>
              <a:t>I metodi ereditati da una </a:t>
            </a:r>
            <a:r>
              <a:rPr lang="it-IT" dirty="0" smtClean="0">
                <a:solidFill>
                  <a:schemeClr val="tx1"/>
                </a:solidFill>
              </a:rPr>
              <a:t>classe vengono sovrascritti (sono </a:t>
            </a:r>
            <a:r>
              <a:rPr lang="it-IT" dirty="0">
                <a:solidFill>
                  <a:schemeClr val="tx1"/>
                </a:solidFill>
              </a:rPr>
              <a:t>sottoposti ad </a:t>
            </a:r>
            <a:r>
              <a:rPr lang="it-IT" dirty="0" err="1">
                <a:solidFill>
                  <a:schemeClr val="tx1"/>
                </a:solidFill>
              </a:rPr>
              <a:t>override</a:t>
            </a:r>
            <a:r>
              <a:rPr lang="it-IT" dirty="0">
                <a:solidFill>
                  <a:schemeClr val="tx1"/>
                </a:solidFill>
              </a:rPr>
              <a:t>) dai </a:t>
            </a:r>
            <a:r>
              <a:rPr lang="it-IT" dirty="0" smtClean="0">
                <a:solidFill>
                  <a:schemeClr val="tx1"/>
                </a:solidFill>
              </a:rPr>
              <a:t>metodi inseriti </a:t>
            </a:r>
            <a:r>
              <a:rPr lang="it-IT" dirty="0">
                <a:solidFill>
                  <a:schemeClr val="tx1"/>
                </a:solidFill>
              </a:rPr>
              <a:t>da un trait</a:t>
            </a:r>
            <a:endParaRPr lang="it-IT" b="1" dirty="0" smtClean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3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4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34644" y="2828531"/>
            <a:ext cx="8911687" cy="1280890"/>
          </a:xfrm>
        </p:spPr>
        <p:txBody>
          <a:bodyPr lIns="46800" rIns="46800" anchor="ctr" anchorCtr="0">
            <a:normAutofit/>
          </a:bodyPr>
          <a:lstStyle/>
          <a:p>
            <a:pPr algn="ctr"/>
            <a:r>
              <a:rPr lang="it-IT" sz="6000" b="1" dirty="0" smtClean="0">
                <a:solidFill>
                  <a:srgbClr val="FF0000"/>
                </a:solidFill>
              </a:rPr>
              <a:t>GRAZIE!</a:t>
            </a:r>
            <a:endParaRPr lang="it-IT" sz="6000" b="1" dirty="0">
              <a:solidFill>
                <a:srgbClr val="FF0000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4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Perché OOP per lo sviluppo di SW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7595" y="165159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Ecco alcuni vantaggi di pensare ad un algoritmo in termini di Oggetti: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Astrarre dalla complessità del codice per concentrarsi maggiormente sulle similitudini tra gli oggetti software e gli oggetti del mondo reale che si vogliono modellare.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Pensare al comportamento (</a:t>
            </a:r>
            <a:r>
              <a:rPr lang="it-IT" dirty="0" err="1" smtClean="0">
                <a:solidFill>
                  <a:schemeClr val="tx1"/>
                </a:solidFill>
              </a:rPr>
              <a:t>behavior</a:t>
            </a:r>
            <a:r>
              <a:rPr lang="it-IT" dirty="0" smtClean="0">
                <a:solidFill>
                  <a:schemeClr val="tx1"/>
                </a:solidFill>
              </a:rPr>
              <a:t>) di un oggetto software come al suo analogo reale: causalità e relativi effetti.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Notevole aumento della possibilità di riuso del codice, con conseguente aumento della produttività di qualità: </a:t>
            </a:r>
          </a:p>
          <a:p>
            <a:pPr lvl="1" algn="just"/>
            <a:r>
              <a:rPr lang="it-IT" dirty="0" smtClean="0">
                <a:solidFill>
                  <a:schemeClr val="tx1"/>
                </a:solidFill>
              </a:rPr>
              <a:t>Maggiore stabilità delle applicazioni;</a:t>
            </a:r>
          </a:p>
          <a:p>
            <a:pPr lvl="1" algn="just"/>
            <a:r>
              <a:rPr lang="it-IT" dirty="0" smtClean="0">
                <a:solidFill>
                  <a:schemeClr val="tx1"/>
                </a:solidFill>
              </a:rPr>
              <a:t>Facilità nell’aggiornare mantenere il codice</a:t>
            </a:r>
            <a:endParaRPr lang="it-IT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6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>
            <a:norm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Concetto di «classe» in OOP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50282" y="2338754"/>
            <a:ext cx="3571296" cy="3330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//classe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P</a:t>
            </a:r>
            <a:r>
              <a:rPr lang="it-IT" b="1" dirty="0" smtClean="0">
                <a:solidFill>
                  <a:schemeClr val="tx1"/>
                </a:solidFill>
              </a:rPr>
              <a:t>ersona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Interessi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pagina di </a:t>
            </a:r>
            <a:r>
              <a:rPr lang="it-IT" dirty="0" smtClean="0">
                <a:solidFill>
                  <a:srgbClr val="3486F4"/>
                </a:solidFill>
              </a:rPr>
              <a:t>saluto</a:t>
            </a:r>
            <a:endParaRPr lang="it-IT" dirty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  <a:buFontTx/>
              <a:buChar char="-"/>
            </a:pP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7632930" y="1606931"/>
            <a:ext cx="3571296" cy="4793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it-IT" dirty="0" smtClean="0">
                <a:solidFill>
                  <a:schemeClr val="tx1"/>
                </a:solidFill>
              </a:rPr>
              <a:t>//sottoclassi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Studente</a:t>
            </a:r>
            <a:endParaRPr lang="it-IT" b="1" dirty="0" smtClean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</a:t>
            </a:r>
            <a:r>
              <a:rPr lang="it-IT" dirty="0" smtClean="0">
                <a:solidFill>
                  <a:srgbClr val="3486F4"/>
                </a:solidFill>
              </a:rPr>
              <a:t>nteressi</a:t>
            </a:r>
          </a:p>
          <a:p>
            <a:pPr algn="just">
              <a:spcBef>
                <a:spcPts val="0"/>
              </a:spcBef>
            </a:pPr>
            <a:r>
              <a:rPr lang="it-IT" dirty="0" err="1">
                <a:solidFill>
                  <a:srgbClr val="FF0000"/>
                </a:solidFill>
              </a:rPr>
              <a:t>i</a:t>
            </a:r>
            <a:r>
              <a:rPr lang="it-IT" dirty="0" err="1" smtClean="0">
                <a:solidFill>
                  <a:srgbClr val="FF0000"/>
                </a:solidFill>
              </a:rPr>
              <a:t>ndirizzo_studi</a:t>
            </a:r>
            <a:endParaRPr lang="it-IT" dirty="0" smtClean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00B050"/>
                </a:solidFill>
              </a:rPr>
              <a:t>pagina di </a:t>
            </a:r>
            <a:r>
              <a:rPr lang="it-IT" dirty="0" err="1" smtClean="0">
                <a:solidFill>
                  <a:srgbClr val="00B050"/>
                </a:solidFill>
              </a:rPr>
              <a:t>saluto_stu</a:t>
            </a:r>
            <a:endParaRPr lang="it-IT" dirty="0" smtClean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dirty="0" smtClean="0">
              <a:solidFill>
                <a:srgbClr val="3486F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dirty="0" smtClean="0">
              <a:solidFill>
                <a:srgbClr val="3486F4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 smtClean="0">
                <a:solidFill>
                  <a:schemeClr val="tx1"/>
                </a:solidFill>
              </a:rPr>
              <a:t>Insegnante</a:t>
            </a:r>
            <a:endParaRPr lang="it-IT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</a:t>
            </a:r>
            <a:r>
              <a:rPr lang="it-IT" dirty="0" smtClean="0">
                <a:solidFill>
                  <a:srgbClr val="3486F4"/>
                </a:solidFill>
              </a:rPr>
              <a:t>nteressi</a:t>
            </a:r>
            <a:endParaRPr lang="it-IT" dirty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FF0000"/>
                </a:solidFill>
              </a:rPr>
              <a:t>materia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00B050"/>
                </a:solidFill>
              </a:rPr>
              <a:t>pagina di </a:t>
            </a:r>
            <a:r>
              <a:rPr lang="it-IT" dirty="0" err="1" smtClean="0">
                <a:solidFill>
                  <a:srgbClr val="00B050"/>
                </a:solidFill>
              </a:rPr>
              <a:t>saluto_ins</a:t>
            </a:r>
            <a:endParaRPr lang="it-IT" dirty="0">
              <a:solidFill>
                <a:srgbClr val="00B05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it-IT" dirty="0">
              <a:solidFill>
                <a:srgbClr val="3486F4"/>
              </a:solidFill>
            </a:endParaRPr>
          </a:p>
        </p:txBody>
      </p:sp>
      <p:sp>
        <p:nvSpPr>
          <p:cNvPr id="6" name="Freccia a destra 5"/>
          <p:cNvSpPr/>
          <p:nvPr/>
        </p:nvSpPr>
        <p:spPr>
          <a:xfrm>
            <a:off x="4958230" y="2736688"/>
            <a:ext cx="2201334" cy="2483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rot="10800000">
            <a:off x="4958230" y="3789376"/>
            <a:ext cx="2201334" cy="24835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5321276" y="234882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specializzare</a:t>
            </a:r>
            <a:endParaRPr lang="it-IT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321276" y="338297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generalizzare</a:t>
            </a:r>
            <a:endParaRPr lang="it-IT" b="1" dirty="0"/>
          </a:p>
        </p:txBody>
      </p:sp>
      <p:sp>
        <p:nvSpPr>
          <p:cNvPr id="10" name="Fumetto 3 9"/>
          <p:cNvSpPr/>
          <p:nvPr/>
        </p:nvSpPr>
        <p:spPr>
          <a:xfrm>
            <a:off x="8742215" y="1517000"/>
            <a:ext cx="3406937" cy="1468043"/>
          </a:xfrm>
          <a:prstGeom prst="wedgeEllipseCallout">
            <a:avLst>
              <a:gd name="adj1" fmla="val -9099"/>
              <a:gd name="adj2" fmla="val 95483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00B050"/>
                </a:solidFill>
              </a:rPr>
              <a:t>Buongiorno sono «nome» + «cognome», e frequento «</a:t>
            </a:r>
            <a:r>
              <a:rPr lang="it-IT" dirty="0" err="1">
                <a:solidFill>
                  <a:srgbClr val="00B050"/>
                </a:solidFill>
              </a:rPr>
              <a:t>i</a:t>
            </a:r>
            <a:r>
              <a:rPr lang="it-IT" dirty="0" err="1" smtClean="0">
                <a:solidFill>
                  <a:srgbClr val="00B050"/>
                </a:solidFill>
              </a:rPr>
              <a:t>ndirizzo_studi</a:t>
            </a:r>
            <a:r>
              <a:rPr lang="it-IT" dirty="0" smtClean="0">
                <a:solidFill>
                  <a:srgbClr val="00B050"/>
                </a:solidFill>
              </a:rPr>
              <a:t>»? 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1" name="Fumetto 3 10"/>
          <p:cNvSpPr/>
          <p:nvPr/>
        </p:nvSpPr>
        <p:spPr>
          <a:xfrm>
            <a:off x="8785063" y="4200933"/>
            <a:ext cx="3364089" cy="1468043"/>
          </a:xfrm>
          <a:prstGeom prst="wedgeEllipseCallout">
            <a:avLst>
              <a:gd name="adj1" fmla="val -15799"/>
              <a:gd name="adj2" fmla="val 7810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00B050"/>
                </a:solidFill>
              </a:rPr>
              <a:t>Buongiorno sono «nome» + «cognome» e insegno «materia»? 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2" name="Fumetto 3 11"/>
          <p:cNvSpPr/>
          <p:nvPr/>
        </p:nvSpPr>
        <p:spPr>
          <a:xfrm>
            <a:off x="2098179" y="4706165"/>
            <a:ext cx="3364089" cy="1468043"/>
          </a:xfrm>
          <a:prstGeom prst="wedgeEllipseCallout">
            <a:avLst>
              <a:gd name="adj1" fmla="val -6154"/>
              <a:gd name="adj2" fmla="val -79291"/>
            </a:avLst>
          </a:prstGeom>
          <a:noFill/>
          <a:ln>
            <a:solidFill>
              <a:srgbClr val="348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3486F4"/>
                </a:solidFill>
              </a:rPr>
              <a:t>Buongiorno sono «nome» + «cognome»</a:t>
            </a:r>
            <a:endParaRPr lang="it-IT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Cosa è un «oggetto»?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87595" y="1651595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Nella OOP il concetto di «oggetto» è :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Un processo in esecuzione in memoria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Una applicazione che fa uso di funzioni/metodi appartenenti </a:t>
            </a:r>
            <a:r>
              <a:rPr lang="it-IT" dirty="0">
                <a:solidFill>
                  <a:schemeClr val="tx1"/>
                </a:solidFill>
              </a:rPr>
              <a:t>a classi diverse </a:t>
            </a:r>
            <a:r>
              <a:rPr lang="it-IT" dirty="0" smtClean="0">
                <a:solidFill>
                  <a:schemeClr val="tx1"/>
                </a:solidFill>
              </a:rPr>
              <a:t>(librerie diverse) </a:t>
            </a:r>
          </a:p>
          <a:p>
            <a:pPr algn="just"/>
            <a:r>
              <a:rPr lang="it-IT" dirty="0">
                <a:solidFill>
                  <a:schemeClr val="tx1"/>
                </a:solidFill>
              </a:rPr>
              <a:t>Una applicazione alla quale si può dare uno stato iniziale che ne determina il comportamento (</a:t>
            </a:r>
            <a:r>
              <a:rPr lang="it-IT" dirty="0" err="1">
                <a:solidFill>
                  <a:schemeClr val="tx1"/>
                </a:solidFill>
              </a:rPr>
              <a:t>behavior</a:t>
            </a:r>
            <a:r>
              <a:rPr lang="it-IT" dirty="0">
                <a:solidFill>
                  <a:schemeClr val="tx1"/>
                </a:solidFill>
              </a:rPr>
              <a:t>) iniziale.</a:t>
            </a:r>
          </a:p>
          <a:p>
            <a:pPr algn="just"/>
            <a:r>
              <a:rPr lang="it-IT" dirty="0" smtClean="0">
                <a:solidFill>
                  <a:schemeClr val="tx1"/>
                </a:solidFill>
              </a:rPr>
              <a:t>Una applicazione che interagisce con il mondo esterno determinando il comportamento che più si adatta per quello scenario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ITS- Turismo Marche 2022 - Prof. Loris Penserini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239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6647" y="240874"/>
            <a:ext cx="7861074" cy="504818"/>
          </a:xfrm>
        </p:spPr>
        <p:txBody>
          <a:bodyPr lIns="46800" rIns="46800" anchor="ctr" anchorCtr="0">
            <a:normAutofit fontScale="90000"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Differenza tra «classe» e «oggetto»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67918" y="1714102"/>
            <a:ext cx="3571296" cy="2144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//classe: è un file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it-IT" b="1" dirty="0">
                <a:solidFill>
                  <a:schemeClr val="tx1"/>
                </a:solidFill>
              </a:rPr>
              <a:t>P</a:t>
            </a:r>
            <a:r>
              <a:rPr lang="it-IT" b="1" dirty="0" smtClean="0">
                <a:solidFill>
                  <a:schemeClr val="tx1"/>
                </a:solidFill>
              </a:rPr>
              <a:t>ersona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cognome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età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Interessi</a:t>
            </a:r>
          </a:p>
          <a:p>
            <a:pPr algn="just">
              <a:spcBef>
                <a:spcPts val="0"/>
              </a:spcBef>
            </a:pPr>
            <a:r>
              <a:rPr lang="it-IT" dirty="0">
                <a:solidFill>
                  <a:srgbClr val="3486F4"/>
                </a:solidFill>
              </a:rPr>
              <a:t>pagina di benvenuto</a:t>
            </a:r>
          </a:p>
          <a:p>
            <a:pPr algn="just">
              <a:spcBef>
                <a:spcPts val="0"/>
              </a:spcBef>
              <a:buFontTx/>
              <a:buChar char="-"/>
            </a:pP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1567918" y="4530681"/>
            <a:ext cx="5803725" cy="2144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it-IT" b="1" dirty="0" smtClean="0">
                <a:solidFill>
                  <a:srgbClr val="FF0000"/>
                </a:solidFill>
              </a:rPr>
              <a:t>//oggetto: è un processo</a:t>
            </a:r>
          </a:p>
          <a:p>
            <a:pPr marL="0" indent="0" algn="just">
              <a:spcBef>
                <a:spcPts val="0"/>
              </a:spcBef>
              <a:buFont typeface="Wingdings 3" charset="2"/>
              <a:buNone/>
            </a:pPr>
            <a:r>
              <a:rPr lang="it-IT" b="1" dirty="0" smtClean="0">
                <a:solidFill>
                  <a:schemeClr val="tx1"/>
                </a:solidFill>
              </a:rPr>
              <a:t>Persona1</a:t>
            </a: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nome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Mario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Cognome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Rossi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Età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50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Interessi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robotica</a:t>
            </a:r>
            <a:endParaRPr lang="it-IT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</a:pPr>
            <a:r>
              <a:rPr lang="it-IT" dirty="0" smtClean="0">
                <a:solidFill>
                  <a:srgbClr val="3486F4"/>
                </a:solidFill>
              </a:rPr>
              <a:t>pagina di benvenuto </a:t>
            </a:r>
            <a:r>
              <a:rPr lang="it-IT" dirty="0" smtClean="0">
                <a:solidFill>
                  <a:srgbClr val="3486F4"/>
                </a:solidFill>
                <a:sym typeface="Wingdings" panose="05000000000000000000" pitchFamily="2" charset="2"/>
              </a:rPr>
              <a:t> </a:t>
            </a:r>
          </a:p>
          <a:p>
            <a:pPr marL="1257300" lvl="3" indent="0" algn="just">
              <a:spcBef>
                <a:spcPts val="0"/>
              </a:spcBef>
              <a:buNone/>
            </a:pPr>
            <a:r>
              <a:rPr lang="it-IT" sz="1800" dirty="0" smtClean="0">
                <a:solidFill>
                  <a:srgbClr val="3486F4"/>
                </a:solidFill>
                <a:sym typeface="Wingdings" panose="05000000000000000000" pitchFamily="2" charset="2"/>
              </a:rPr>
              <a:t>Ciao Mario Rossi </a:t>
            </a:r>
            <a:endParaRPr lang="it-IT" sz="1800" dirty="0" smtClean="0">
              <a:solidFill>
                <a:srgbClr val="3486F4"/>
              </a:solidFill>
            </a:endParaRPr>
          </a:p>
          <a:p>
            <a:pPr algn="just">
              <a:spcBef>
                <a:spcPts val="0"/>
              </a:spcBef>
              <a:buFontTx/>
              <a:buChar char="-"/>
            </a:pP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954109" y="3858858"/>
            <a:ext cx="399457" cy="67182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chiusa 13"/>
          <p:cNvSpPr/>
          <p:nvPr/>
        </p:nvSpPr>
        <p:spPr>
          <a:xfrm>
            <a:off x="4411950" y="1714101"/>
            <a:ext cx="1399823" cy="496133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ilindro 14"/>
          <p:cNvSpPr/>
          <p:nvPr/>
        </p:nvSpPr>
        <p:spPr>
          <a:xfrm>
            <a:off x="6781231" y="1987226"/>
            <a:ext cx="2090449" cy="1761067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File System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(</a:t>
            </a:r>
            <a:r>
              <a:rPr lang="it-IT" b="1" dirty="0" err="1" smtClean="0">
                <a:solidFill>
                  <a:schemeClr val="tx1"/>
                </a:solidFill>
              </a:rPr>
              <a:t>Persona.php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9295886" y="4354894"/>
            <a:ext cx="2212624" cy="1896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9055514" y="4571389"/>
            <a:ext cx="2212624" cy="1896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8846331" y="4779396"/>
            <a:ext cx="2212624" cy="1896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/>
          <p:cNvSpPr txBox="1"/>
          <p:nvPr/>
        </p:nvSpPr>
        <p:spPr>
          <a:xfrm rot="19000035">
            <a:off x="11101442" y="3736199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smtClean="0"/>
              <a:t>….</a:t>
            </a:r>
            <a:endParaRPr lang="it-IT" sz="3200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7713437" y="5358330"/>
            <a:ext cx="110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RAM</a:t>
            </a:r>
            <a:endParaRPr lang="it-IT" sz="2400" b="1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9396869" y="4741678"/>
            <a:ext cx="110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8836488" y="5096633"/>
            <a:ext cx="56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pid</a:t>
            </a:r>
            <a:endParaRPr lang="it-IT" dirty="0"/>
          </a:p>
        </p:txBody>
      </p:sp>
      <p:cxnSp>
        <p:nvCxnSpPr>
          <p:cNvPr id="25" name="Connettore diritto 24"/>
          <p:cNvCxnSpPr/>
          <p:nvPr/>
        </p:nvCxnSpPr>
        <p:spPr>
          <a:xfrm>
            <a:off x="8846331" y="5103558"/>
            <a:ext cx="2209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9505454" y="5103558"/>
            <a:ext cx="88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10565669" y="5103558"/>
            <a:ext cx="4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9446550" y="5589162"/>
            <a:ext cx="112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Persona1</a:t>
            </a:r>
            <a:endParaRPr lang="it-IT" sz="1400" b="1" dirty="0"/>
          </a:p>
        </p:txBody>
      </p:sp>
      <p:cxnSp>
        <p:nvCxnSpPr>
          <p:cNvPr id="29" name="Connettore diritto 28"/>
          <p:cNvCxnSpPr/>
          <p:nvPr/>
        </p:nvCxnSpPr>
        <p:spPr>
          <a:xfrm>
            <a:off x="8846331" y="5519655"/>
            <a:ext cx="2209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/>
          <p:nvPr/>
        </p:nvCxnSpPr>
        <p:spPr>
          <a:xfrm>
            <a:off x="9385590" y="5103558"/>
            <a:ext cx="0" cy="157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/>
          <p:cNvCxnSpPr/>
          <p:nvPr/>
        </p:nvCxnSpPr>
        <p:spPr>
          <a:xfrm>
            <a:off x="10541933" y="5096633"/>
            <a:ext cx="0" cy="157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8846331" y="5622984"/>
            <a:ext cx="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3500</a:t>
            </a:r>
            <a:endParaRPr lang="it-IT" sz="1200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9715667" y="5896939"/>
            <a:ext cx="40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39" name="Freccia angolare bidirezionale 38"/>
          <p:cNvSpPr/>
          <p:nvPr/>
        </p:nvSpPr>
        <p:spPr>
          <a:xfrm rot="16200000">
            <a:off x="8878908" y="2647811"/>
            <a:ext cx="1703135" cy="1670389"/>
          </a:xfrm>
          <a:prstGeom prst="leftUpArrow">
            <a:avLst>
              <a:gd name="adj1" fmla="val 9186"/>
              <a:gd name="adj2" fmla="val 12835"/>
              <a:gd name="adj3" fmla="val 23784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6519478" y="1556136"/>
            <a:ext cx="29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Memoria di massa</a:t>
            </a:r>
            <a:endParaRPr lang="it-IT" sz="2400" b="1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1567918" y="1107288"/>
            <a:ext cx="29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u="sng" dirty="0" smtClean="0">
                <a:solidFill>
                  <a:srgbClr val="3486F4"/>
                </a:solidFill>
              </a:rPr>
              <a:t>DESIGN time</a:t>
            </a:r>
            <a:endParaRPr lang="it-IT" sz="2400" b="1" i="1" u="sng" dirty="0">
              <a:solidFill>
                <a:srgbClr val="3486F4"/>
              </a:solidFill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170207" y="1066870"/>
            <a:ext cx="29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u="sng" dirty="0" smtClean="0">
                <a:solidFill>
                  <a:srgbClr val="3486F4"/>
                </a:solidFill>
              </a:rPr>
              <a:t>RUN time</a:t>
            </a:r>
            <a:endParaRPr lang="it-IT" sz="2400" b="1" i="1" u="sng" dirty="0">
              <a:solidFill>
                <a:srgbClr val="34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92526" y="406395"/>
            <a:ext cx="9163647" cy="927837"/>
          </a:xfrm>
        </p:spPr>
        <p:txBody>
          <a:bodyPr lIns="46800" rIns="46800" anchor="ctr" anchorCtr="0"/>
          <a:lstStyle/>
          <a:p>
            <a:r>
              <a:rPr lang="it-IT" b="1" dirty="0" smtClean="0">
                <a:solidFill>
                  <a:srgbClr val="FF0000"/>
                </a:solidFill>
              </a:rPr>
              <a:t>Proprietà fondamentali in OOP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92526" y="184113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 smtClean="0">
                <a:solidFill>
                  <a:schemeClr val="tx1"/>
                </a:solidFill>
              </a:rPr>
              <a:t>Tutti i linguaggi OOP forniscono sempre queste tre proprietà: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Ereditarietà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Incapsulamento</a:t>
            </a:r>
          </a:p>
          <a:p>
            <a:pPr algn="just">
              <a:buFontTx/>
              <a:buChar char="-"/>
            </a:pPr>
            <a:r>
              <a:rPr lang="it-IT" b="1" dirty="0" smtClean="0">
                <a:solidFill>
                  <a:schemeClr val="tx1"/>
                </a:solidFill>
              </a:rPr>
              <a:t>Polimorfismo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55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90507" y="2756191"/>
            <a:ext cx="9163647" cy="927837"/>
          </a:xfrm>
        </p:spPr>
        <p:txBody>
          <a:bodyPr lIns="46800" rIns="46800" anchor="ctr" anchorCtr="0"/>
          <a:lstStyle/>
          <a:p>
            <a:pPr algn="ctr"/>
            <a:r>
              <a:rPr lang="it-IT" b="1" dirty="0" smtClean="0">
                <a:solidFill>
                  <a:srgbClr val="3486F4"/>
                </a:solidFill>
              </a:rPr>
              <a:t>EREDITARIETA’</a:t>
            </a:r>
            <a:endParaRPr lang="it-IT" b="1" dirty="0">
              <a:solidFill>
                <a:srgbClr val="3486F4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ITS- Turismo Marche 2022 - Prof. Loris Penserini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5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8849</TotalTime>
  <Words>1766</Words>
  <Application>Microsoft Office PowerPoint</Application>
  <PresentationFormat>Widescreen</PresentationFormat>
  <Paragraphs>210</Paragraphs>
  <Slides>33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1" baseType="lpstr">
      <vt:lpstr>Arial</vt:lpstr>
      <vt:lpstr>Calibri</vt:lpstr>
      <vt:lpstr>Century Gothic</vt:lpstr>
      <vt:lpstr>Consolas</vt:lpstr>
      <vt:lpstr>Verdana</vt:lpstr>
      <vt:lpstr>Wingdings</vt:lpstr>
      <vt:lpstr>Wingdings 3</vt:lpstr>
      <vt:lpstr>Filo</vt:lpstr>
      <vt:lpstr>Object Oriented Programming</vt:lpstr>
      <vt:lpstr>Paradigmi di programmazione…</vt:lpstr>
      <vt:lpstr>Modellare il Mondo Reale </vt:lpstr>
      <vt:lpstr>Perché OOP per lo sviluppo di SW</vt:lpstr>
      <vt:lpstr>Concetto di «classe» in OOP</vt:lpstr>
      <vt:lpstr>Cosa è un «oggetto»?</vt:lpstr>
      <vt:lpstr>Differenza tra «classe» e «oggetto»</vt:lpstr>
      <vt:lpstr>Proprietà fondamentali in OOP </vt:lpstr>
      <vt:lpstr>EREDITARIETA’</vt:lpstr>
      <vt:lpstr>Ereditarietà </vt:lpstr>
      <vt:lpstr>La classe Persona</vt:lpstr>
      <vt:lpstr>La classe Studente</vt:lpstr>
      <vt:lpstr>Le Istanze di classi sono Oggetti</vt:lpstr>
      <vt:lpstr>Costruttori di classe </vt:lpstr>
      <vt:lpstr>Project work</vt:lpstr>
      <vt:lpstr>INCAPSULAMENTO</vt:lpstr>
      <vt:lpstr>INCAPSULAMENTO</vt:lpstr>
      <vt:lpstr>Modificatori di accesso/visibilità</vt:lpstr>
      <vt:lpstr>Esempio di «incapsulamento»</vt:lpstr>
      <vt:lpstr>Esempio di «incapsulamento»</vt:lpstr>
      <vt:lpstr>Esempio di «incapsulamento»</vt:lpstr>
      <vt:lpstr>Project work</vt:lpstr>
      <vt:lpstr>POLIMORFISMO e COSTRUTTORI MULTIPLI</vt:lpstr>
      <vt:lpstr>POLIMORFISMO</vt:lpstr>
      <vt:lpstr>Esempio di Polimorfismo</vt:lpstr>
      <vt:lpstr>Esempio di Polimorfismo</vt:lpstr>
      <vt:lpstr>Esempio di Polimorfismo</vt:lpstr>
      <vt:lpstr>Project work</vt:lpstr>
      <vt:lpstr>TRAIT</vt:lpstr>
      <vt:lpstr>TRAIT per superare limitazioni</vt:lpstr>
      <vt:lpstr>Precedenza tra metodi con lo stesso nome</vt:lpstr>
      <vt:lpstr>Presentazione standard di PowerPoint</vt:lpstr>
      <vt:lpstr>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Droni e STEM Education</dc:title>
  <dc:creator>Loris Penserini</dc:creator>
  <cp:lastModifiedBy>Loris Penserini</cp:lastModifiedBy>
  <cp:revision>135</cp:revision>
  <dcterms:created xsi:type="dcterms:W3CDTF">2021-09-23T15:25:59Z</dcterms:created>
  <dcterms:modified xsi:type="dcterms:W3CDTF">2022-01-27T17:34:56Z</dcterms:modified>
</cp:coreProperties>
</file>