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7" r:id="rId3"/>
    <p:sldId id="258" r:id="rId4"/>
    <p:sldId id="287" r:id="rId5"/>
    <p:sldId id="284" r:id="rId6"/>
    <p:sldId id="288" r:id="rId7"/>
    <p:sldId id="270" r:id="rId8"/>
    <p:sldId id="285" r:id="rId9"/>
    <p:sldId id="286"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02DD2-982A-43D3-B72E-2755715298B2}" v="3" dt="2019-11-28T10:18:55.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9A3335-6331-4872-A8B7-ECD55539F4D0}"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9A3335-6331-4872-A8B7-ECD55539F4D0}" type="datetimeFigureOut">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11/28/2019</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mailto:ati@lmkcacc.co.za" TargetMode="External"/><Relationship Id="rId4" Type="http://schemas.openxmlformats.org/officeDocument/2006/relationships/hyperlink" Target="mailto:lubabalo@lmkcacc.co.z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295401" y="643944"/>
            <a:ext cx="5120640" cy="4507605"/>
          </a:xfrm>
        </p:spPr>
        <p:txBody>
          <a:bodyPr>
            <a:normAutofit fontScale="90000"/>
          </a:bodyPr>
          <a:lstStyle/>
          <a:p>
            <a:r>
              <a:rPr lang="en-US" b="1" dirty="0">
                <a:solidFill>
                  <a:srgbClr val="002060"/>
                </a:solidFill>
              </a:rPr>
              <a:t>LMKC </a:t>
            </a:r>
            <a:r>
              <a:rPr lang="en-US" b="1" dirty="0" err="1">
                <a:solidFill>
                  <a:srgbClr val="002060"/>
                </a:solidFill>
              </a:rPr>
              <a:t>Diglossia</a:t>
            </a:r>
            <a:r>
              <a:rPr lang="en-US" b="1" dirty="0">
                <a:solidFill>
                  <a:srgbClr val="002060"/>
                </a:solidFill>
              </a:rPr>
              <a:t> Inc.</a:t>
            </a:r>
            <a:br>
              <a:rPr lang="en-US" b="1" dirty="0">
                <a:solidFill>
                  <a:srgbClr val="002060"/>
                </a:solidFill>
              </a:rPr>
            </a:br>
            <a:br>
              <a:rPr lang="en-US" b="1" dirty="0">
                <a:solidFill>
                  <a:srgbClr val="002060"/>
                </a:solidFill>
              </a:rPr>
            </a:br>
            <a:r>
              <a:rPr lang="en-US" b="1" dirty="0">
                <a:solidFill>
                  <a:srgbClr val="002060"/>
                </a:solidFill>
              </a:rPr>
              <a:t>Business Profile</a:t>
            </a:r>
            <a:br>
              <a:rPr lang="en-US" dirty="0">
                <a:solidFill>
                  <a:srgbClr val="002060"/>
                </a:solidFill>
              </a:rPr>
            </a:br>
            <a:br>
              <a:rPr lang="en-US" dirty="0">
                <a:solidFill>
                  <a:srgbClr val="002060"/>
                </a:solidFill>
              </a:rPr>
            </a:br>
            <a:r>
              <a:rPr lang="en-US" sz="1300" dirty="0">
                <a:solidFill>
                  <a:srgbClr val="002060"/>
                </a:solidFill>
              </a:rPr>
              <a:t>Reg:2010/011866/07</a:t>
            </a:r>
            <a:br>
              <a:rPr lang="en-US" sz="1300" dirty="0">
                <a:solidFill>
                  <a:srgbClr val="002060"/>
                </a:solidFill>
              </a:rPr>
            </a:br>
            <a:br>
              <a:rPr lang="en-US" sz="1300" dirty="0">
                <a:solidFill>
                  <a:srgbClr val="002060"/>
                </a:solidFill>
              </a:rPr>
            </a:br>
            <a:r>
              <a:rPr lang="en-US" sz="1300" dirty="0">
                <a:solidFill>
                  <a:srgbClr val="002060"/>
                </a:solidFill>
              </a:rPr>
              <a:t>The Avenues Office Park</a:t>
            </a:r>
            <a:br>
              <a:rPr lang="en-US" sz="1300" dirty="0">
                <a:solidFill>
                  <a:srgbClr val="002060"/>
                </a:solidFill>
              </a:rPr>
            </a:br>
            <a:r>
              <a:rPr lang="en-US" sz="1300" dirty="0" err="1">
                <a:solidFill>
                  <a:srgbClr val="002060"/>
                </a:solidFill>
              </a:rPr>
              <a:t>Syringa</a:t>
            </a:r>
            <a:r>
              <a:rPr lang="en-US" sz="1300" dirty="0">
                <a:solidFill>
                  <a:srgbClr val="002060"/>
                </a:solidFill>
              </a:rPr>
              <a:t> Building</a:t>
            </a:r>
            <a:br>
              <a:rPr lang="en-US" sz="1300" dirty="0">
                <a:solidFill>
                  <a:srgbClr val="002060"/>
                </a:solidFill>
              </a:rPr>
            </a:br>
            <a:r>
              <a:rPr lang="en-US" sz="1300" dirty="0">
                <a:solidFill>
                  <a:srgbClr val="002060"/>
                </a:solidFill>
              </a:rPr>
              <a:t>45 Homestead Road</a:t>
            </a:r>
            <a:br>
              <a:rPr lang="en-US" sz="1300" dirty="0">
                <a:solidFill>
                  <a:srgbClr val="002060"/>
                </a:solidFill>
              </a:rPr>
            </a:br>
            <a:r>
              <a:rPr lang="en-US" sz="1300" dirty="0">
                <a:solidFill>
                  <a:srgbClr val="002060"/>
                </a:solidFill>
              </a:rPr>
              <a:t>Rivonia</a:t>
            </a:r>
            <a:br>
              <a:rPr lang="en-US" sz="1300" dirty="0">
                <a:solidFill>
                  <a:srgbClr val="002060"/>
                </a:solidFill>
              </a:rPr>
            </a:br>
            <a:r>
              <a:rPr lang="en-US" sz="1300" dirty="0" err="1">
                <a:solidFill>
                  <a:srgbClr val="002060"/>
                </a:solidFill>
              </a:rPr>
              <a:t>Sandton</a:t>
            </a:r>
            <a:br>
              <a:rPr lang="en-US" sz="1300" dirty="0">
                <a:solidFill>
                  <a:srgbClr val="002060"/>
                </a:solidFill>
              </a:rPr>
            </a:br>
            <a:r>
              <a:rPr lang="en-US" sz="1300" dirty="0">
                <a:solidFill>
                  <a:srgbClr val="002060"/>
                </a:solidFill>
              </a:rPr>
              <a:t>2191</a:t>
            </a:r>
            <a:br>
              <a:rPr lang="en-US" sz="1300" dirty="0">
                <a:solidFill>
                  <a:srgbClr val="002060"/>
                </a:solidFill>
              </a:rPr>
            </a:br>
            <a:br>
              <a:rPr lang="en-US" sz="1300" dirty="0">
                <a:solidFill>
                  <a:srgbClr val="002060"/>
                </a:solidFill>
              </a:rPr>
            </a:br>
            <a:r>
              <a:rPr lang="en-US" sz="1300" dirty="0">
                <a:solidFill>
                  <a:srgbClr val="002060"/>
                </a:solidFill>
              </a:rPr>
              <a:t>Tel: 011 205 0175/011 025 9699</a:t>
            </a:r>
            <a:br>
              <a:rPr lang="en-US" sz="1300" dirty="0">
                <a:solidFill>
                  <a:srgbClr val="002060"/>
                </a:solidFill>
              </a:rPr>
            </a:br>
            <a:r>
              <a:rPr lang="en-US" sz="1300" dirty="0">
                <a:solidFill>
                  <a:srgbClr val="002060"/>
                </a:solidFill>
              </a:rPr>
              <a:t>Cell: 083 946 8848</a:t>
            </a:r>
            <a:br>
              <a:rPr lang="en-US" sz="1300" dirty="0">
                <a:solidFill>
                  <a:srgbClr val="002060"/>
                </a:solidFill>
              </a:rPr>
            </a:br>
            <a:r>
              <a:rPr lang="en-US" sz="1300" dirty="0">
                <a:solidFill>
                  <a:srgbClr val="002060"/>
                </a:solidFill>
              </a:rPr>
              <a:t>Email: lubabalo@lmkcacc.co.za </a:t>
            </a:r>
            <a:br>
              <a:rPr lang="en-US" sz="1300" dirty="0">
                <a:solidFill>
                  <a:srgbClr val="002060"/>
                </a:solidFill>
              </a:rPr>
            </a:br>
            <a:r>
              <a:rPr lang="en-US" sz="1300" u="sng" dirty="0">
                <a:solidFill>
                  <a:srgbClr val="002060"/>
                </a:solidFill>
              </a:rPr>
              <a:t>www.lmkcacc.co.za </a:t>
            </a:r>
            <a:br>
              <a:rPr lang="en-US" sz="1300" dirty="0">
                <a:solidFill>
                  <a:srgbClr val="002060"/>
                </a:solidFill>
              </a:rPr>
            </a:br>
            <a:endParaRPr lang="en-US" sz="1300" dirty="0">
              <a:solidFill>
                <a:srgbClr val="002060"/>
              </a:solidFill>
            </a:endParaRPr>
          </a:p>
        </p:txBody>
      </p:sp>
      <p:sp>
        <p:nvSpPr>
          <p:cNvPr id="3" name="Subtitle 2"/>
          <p:cNvSpPr>
            <a:spLocks noGrp="1"/>
          </p:cNvSpPr>
          <p:nvPr>
            <p:ph type="subTitle" idx="1"/>
          </p:nvPr>
        </p:nvSpPr>
        <p:spPr>
          <a:xfrm>
            <a:off x="1171977" y="5653825"/>
            <a:ext cx="1107584" cy="605308"/>
          </a:xfrm>
        </p:spPr>
        <p:txBody>
          <a:bodyPr>
            <a:normAutofit/>
          </a:bodyPr>
          <a:lstStyle/>
          <a:p>
            <a:r>
              <a:rPr lang="en-US" sz="1800" b="1" dirty="0">
                <a:solidFill>
                  <a:srgbClr val="002060"/>
                </a:solidFill>
              </a:rPr>
              <a:t>Audit</a:t>
            </a:r>
          </a:p>
        </p:txBody>
      </p:sp>
      <p:sp>
        <p:nvSpPr>
          <p:cNvPr id="10" name="Picture Placeholder 9"/>
          <p:cNvSpPr>
            <a:spLocks noGrp="1"/>
          </p:cNvSpPr>
          <p:nvPr>
            <p:ph type="pic" sz="quarter" idx="10"/>
          </p:nvPr>
        </p:nvSpPr>
        <p:spPr/>
      </p:sp>
      <p:pic>
        <p:nvPicPr>
          <p:cNvPr id="13" name="Picture 12" descr="Auditor Logo"/>
          <p:cNvPicPr/>
          <p:nvPr/>
        </p:nvPicPr>
        <p:blipFill>
          <a:blip r:embed="rId3">
            <a:extLst>
              <a:ext uri="{28A0092B-C50C-407E-A947-70E740481C1C}">
                <a14:useLocalDpi xmlns:a14="http://schemas.microsoft.com/office/drawing/2010/main" val="0"/>
              </a:ext>
            </a:extLst>
          </a:blip>
          <a:srcRect/>
          <a:stretch>
            <a:fillRect/>
          </a:stretch>
        </p:blipFill>
        <p:spPr bwMode="auto">
          <a:xfrm>
            <a:off x="7283136" y="348401"/>
            <a:ext cx="4076029" cy="1009650"/>
          </a:xfrm>
          <a:prstGeom prst="rect">
            <a:avLst/>
          </a:prstGeom>
          <a:noFill/>
          <a:ln>
            <a:noFill/>
          </a:ln>
        </p:spPr>
      </p:pic>
      <p:sp>
        <p:nvSpPr>
          <p:cNvPr id="7" name="Subtitle 2"/>
          <p:cNvSpPr txBox="1">
            <a:spLocks/>
          </p:cNvSpPr>
          <p:nvPr/>
        </p:nvSpPr>
        <p:spPr>
          <a:xfrm>
            <a:off x="5684951" y="5625923"/>
            <a:ext cx="1771917" cy="7491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rgbClr val="002060"/>
                </a:solidFill>
              </a:rPr>
              <a:t>Business Advisory and Analysis</a:t>
            </a:r>
          </a:p>
        </p:txBody>
      </p:sp>
      <p:sp>
        <p:nvSpPr>
          <p:cNvPr id="9" name="Subtitle 2"/>
          <p:cNvSpPr txBox="1">
            <a:spLocks/>
          </p:cNvSpPr>
          <p:nvPr/>
        </p:nvSpPr>
        <p:spPr>
          <a:xfrm>
            <a:off x="2586507" y="5703194"/>
            <a:ext cx="1534732" cy="605308"/>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2060"/>
                </a:solidFill>
              </a:rPr>
              <a:t>Bookkeeping and Accounting</a:t>
            </a:r>
          </a:p>
        </p:txBody>
      </p:sp>
      <p:sp>
        <p:nvSpPr>
          <p:cNvPr id="11" name="Subtitle 2"/>
          <p:cNvSpPr txBox="1">
            <a:spLocks/>
          </p:cNvSpPr>
          <p:nvPr/>
        </p:nvSpPr>
        <p:spPr>
          <a:xfrm>
            <a:off x="4168462" y="5701048"/>
            <a:ext cx="1534732" cy="605308"/>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2060"/>
                </a:solidFill>
              </a:rPr>
              <a:t>Annual Financial Statements</a:t>
            </a:r>
          </a:p>
        </p:txBody>
      </p:sp>
      <p:sp>
        <p:nvSpPr>
          <p:cNvPr id="12" name="Subtitle 2"/>
          <p:cNvSpPr txBox="1">
            <a:spLocks/>
          </p:cNvSpPr>
          <p:nvPr/>
        </p:nvSpPr>
        <p:spPr>
          <a:xfrm>
            <a:off x="7859333" y="5752564"/>
            <a:ext cx="1464971" cy="58384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r>
              <a:rPr lang="en-US" sz="1800" b="1" dirty="0">
                <a:solidFill>
                  <a:srgbClr val="002060"/>
                </a:solidFill>
              </a:rPr>
              <a:t>Coaching and Mentoring</a:t>
            </a:r>
          </a:p>
        </p:txBody>
      </p:sp>
      <p:cxnSp>
        <p:nvCxnSpPr>
          <p:cNvPr id="5" name="Straight Connector 4"/>
          <p:cNvCxnSpPr/>
          <p:nvPr/>
        </p:nvCxnSpPr>
        <p:spPr>
          <a:xfrm>
            <a:off x="1275008" y="5589431"/>
            <a:ext cx="8229600" cy="3863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6842974" y="2910625"/>
            <a:ext cx="4194220" cy="15690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br>
              <a:rPr lang="en-US" dirty="0">
                <a:solidFill>
                  <a:srgbClr val="002060"/>
                </a:solidFill>
              </a:rPr>
            </a:br>
            <a:br>
              <a:rPr lang="en-US" sz="1300" dirty="0">
                <a:solidFill>
                  <a:srgbClr val="002060"/>
                </a:solidFill>
              </a:rPr>
            </a:br>
            <a:endParaRPr lang="en-US" sz="1300" dirty="0">
              <a:solidFill>
                <a:srgbClr val="002060"/>
              </a:solidFill>
            </a:endParaRP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sp>
        <p:nvSpPr>
          <p:cNvPr id="2" name="Title 1"/>
          <p:cNvSpPr>
            <a:spLocks noGrp="1"/>
          </p:cNvSpPr>
          <p:nvPr>
            <p:ph type="title"/>
          </p:nvPr>
        </p:nvSpPr>
        <p:spPr/>
        <p:txBody>
          <a:bodyPr>
            <a:normAutofit fontScale="90000"/>
          </a:bodyPr>
          <a:lstStyle/>
          <a:p>
            <a:br>
              <a:rPr lang="en-ZA" dirty="0"/>
            </a:br>
            <a:r>
              <a:rPr lang="en-ZA" dirty="0"/>
              <a:t> </a:t>
            </a:r>
            <a:r>
              <a:rPr lang="en-ZA" b="1" dirty="0"/>
              <a:t>Contact Us</a:t>
            </a:r>
            <a:r>
              <a:rPr lang="en-ZA" dirty="0"/>
              <a:t>	</a:t>
            </a:r>
            <a:br>
              <a:rPr lang="en-ZA" dirty="0"/>
            </a:br>
            <a:endParaRPr lang="en-ZA" dirty="0"/>
          </a:p>
        </p:txBody>
      </p:sp>
      <p:sp>
        <p:nvSpPr>
          <p:cNvPr id="3" name="Content Placeholder 2"/>
          <p:cNvSpPr>
            <a:spLocks noGrp="1"/>
          </p:cNvSpPr>
          <p:nvPr>
            <p:ph idx="1"/>
          </p:nvPr>
        </p:nvSpPr>
        <p:spPr/>
        <p:txBody>
          <a:bodyPr>
            <a:normAutofit fontScale="92500" lnSpcReduction="10000"/>
          </a:bodyPr>
          <a:lstStyle/>
          <a:p>
            <a:pPr marL="0" indent="0">
              <a:buNone/>
            </a:pPr>
            <a:r>
              <a:rPr lang="en-ZA" dirty="0"/>
              <a:t>Contact persons:</a:t>
            </a:r>
          </a:p>
          <a:p>
            <a:pPr marL="0" indent="0">
              <a:buNone/>
            </a:pPr>
            <a:r>
              <a:rPr lang="en-ZA" dirty="0"/>
              <a:t>1. Lubabalo Mpepanduku</a:t>
            </a:r>
          </a:p>
          <a:p>
            <a:pPr marL="0" indent="0">
              <a:buNone/>
            </a:pPr>
            <a:r>
              <a:rPr lang="en-ZA" dirty="0"/>
              <a:t>Tel: 011 205 0175/011 805 0176</a:t>
            </a:r>
          </a:p>
          <a:p>
            <a:pPr marL="0" indent="0">
              <a:buNone/>
            </a:pPr>
            <a:r>
              <a:rPr lang="en-ZA" dirty="0"/>
              <a:t>Cell: 083 946 8848</a:t>
            </a:r>
          </a:p>
          <a:p>
            <a:pPr marL="0" indent="0">
              <a:buNone/>
            </a:pPr>
            <a:r>
              <a:rPr lang="en-ZA" dirty="0"/>
              <a:t>Email: </a:t>
            </a:r>
            <a:r>
              <a:rPr lang="en-ZA" dirty="0">
                <a:hlinkClick r:id="rId4"/>
              </a:rPr>
              <a:t>lubabalo@lmkcacc.co.za</a:t>
            </a:r>
            <a:endParaRPr lang="en-ZA" dirty="0"/>
          </a:p>
          <a:p>
            <a:pPr marL="0" indent="0">
              <a:buNone/>
            </a:pPr>
            <a:r>
              <a:rPr lang="en-ZA" dirty="0"/>
              <a:t>2. Ati Memeza</a:t>
            </a:r>
          </a:p>
          <a:p>
            <a:pPr marL="0" indent="0">
              <a:buNone/>
            </a:pPr>
            <a:r>
              <a:rPr lang="en-ZA" dirty="0"/>
              <a:t>Tel: 011 205 0175/011 805 0176</a:t>
            </a:r>
          </a:p>
          <a:p>
            <a:pPr marL="0" indent="0">
              <a:buNone/>
            </a:pPr>
            <a:r>
              <a:rPr lang="en-ZA" dirty="0"/>
              <a:t>Cell: 083 210 5633</a:t>
            </a:r>
          </a:p>
          <a:p>
            <a:pPr marL="0" indent="0">
              <a:buNone/>
            </a:pPr>
            <a:r>
              <a:rPr lang="en-ZA" dirty="0"/>
              <a:t>Email: </a:t>
            </a:r>
            <a:r>
              <a:rPr lang="en-ZA" dirty="0">
                <a:hlinkClick r:id="rId5"/>
              </a:rPr>
              <a:t>ati@lmkcacc.co.za</a:t>
            </a:r>
            <a:r>
              <a:rPr lang="en-ZA" dirty="0"/>
              <a:t> 	</a:t>
            </a:r>
          </a:p>
          <a:p>
            <a:endParaRPr lang="en-ZA" dirty="0"/>
          </a:p>
        </p:txBody>
      </p:sp>
      <p:pic>
        <p:nvPicPr>
          <p:cNvPr id="6" name="Picture 5" descr="Auditor Logo"/>
          <p:cNvPicPr/>
          <p:nvPr/>
        </p:nvPicPr>
        <p:blipFill>
          <a:blip r:embed="rId6">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416837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normAutofit/>
          </a:bodyPr>
          <a:lstStyle/>
          <a:p>
            <a:br>
              <a:rPr lang="en-ZA" dirty="0"/>
            </a:br>
            <a:r>
              <a:rPr lang="en-ZA" dirty="0"/>
              <a:t> </a:t>
            </a:r>
            <a:r>
              <a:rPr lang="en-ZA" b="1" dirty="0"/>
              <a:t>Who is LMKC </a:t>
            </a:r>
            <a:r>
              <a:rPr lang="en-ZA" b="1" dirty="0" err="1"/>
              <a:t>Diglossia</a:t>
            </a:r>
            <a:r>
              <a:rPr lang="en-ZA" b="1" dirty="0"/>
              <a:t> </a:t>
            </a:r>
            <a:r>
              <a:rPr lang="en-ZA" b="1" dirty="0" err="1"/>
              <a:t>Inc</a:t>
            </a:r>
            <a:r>
              <a:rPr lang="en-ZA" b="1" dirty="0"/>
              <a:t>?</a:t>
            </a:r>
            <a:r>
              <a:rPr lang="en-ZA" dirty="0"/>
              <a:t>	</a:t>
            </a:r>
          </a:p>
        </p:txBody>
      </p:sp>
      <p:sp>
        <p:nvSpPr>
          <p:cNvPr id="3" name="Content Placeholder 2"/>
          <p:cNvSpPr>
            <a:spLocks noGrp="1"/>
          </p:cNvSpPr>
          <p:nvPr>
            <p:ph idx="1"/>
          </p:nvPr>
        </p:nvSpPr>
        <p:spPr/>
        <p:txBody>
          <a:bodyPr>
            <a:normAutofit fontScale="92500"/>
          </a:bodyPr>
          <a:lstStyle/>
          <a:p>
            <a:r>
              <a:rPr lang="en-ZA" dirty="0"/>
              <a:t>LMKC </a:t>
            </a:r>
            <a:r>
              <a:rPr lang="en-ZA" dirty="0" err="1"/>
              <a:t>Diglossia</a:t>
            </a:r>
            <a:r>
              <a:rPr lang="en-ZA" dirty="0"/>
              <a:t> Incorporated is an Audit and Financial Consultancy firm and we have been in operation for a period of 9 years. </a:t>
            </a:r>
          </a:p>
          <a:p>
            <a:r>
              <a:rPr lang="en-ZA" dirty="0"/>
              <a:t>The firm is 100% black owned and is led by Lubabalo Mpepanduku who a qualified chartered accountant. </a:t>
            </a:r>
          </a:p>
          <a:p>
            <a:r>
              <a:rPr lang="en-ZA" dirty="0"/>
              <a:t>We have a full staff complement of 10 people (6 fulltime and 4 temporary) and are looking to increase our headcount significantly in the near future.</a:t>
            </a:r>
          </a:p>
          <a:p>
            <a:r>
              <a:rPr lang="en-ZA" dirty="0"/>
              <a:t>The firm is registered with both the South African Institute of Chartered Accountants (SAICA) as well as the Independent Regulatory Board for Auditors (IRBA)</a:t>
            </a:r>
          </a:p>
          <a:p>
            <a:r>
              <a:rPr lang="en-ZA" dirty="0"/>
              <a:t>We offer a full bouquet of financial services – we are one stop shop.</a:t>
            </a:r>
            <a:endParaRPr lang="en-US" dirty="0"/>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normAutofit/>
          </a:bodyPr>
          <a:lstStyle/>
          <a:p>
            <a:br>
              <a:rPr lang="en-ZA" dirty="0"/>
            </a:br>
            <a:r>
              <a:rPr lang="en-ZA" dirty="0"/>
              <a:t> </a:t>
            </a:r>
            <a:r>
              <a:rPr lang="en-ZA" b="1" dirty="0"/>
              <a:t>Vision, Mission &amp; Values</a:t>
            </a:r>
            <a:r>
              <a:rPr lang="en-ZA" dirty="0"/>
              <a:t>	</a:t>
            </a:r>
          </a:p>
        </p:txBody>
      </p:sp>
      <p:sp>
        <p:nvSpPr>
          <p:cNvPr id="3" name="Content Placeholder 2"/>
          <p:cNvSpPr>
            <a:spLocks noGrp="1"/>
          </p:cNvSpPr>
          <p:nvPr>
            <p:ph idx="1"/>
          </p:nvPr>
        </p:nvSpPr>
        <p:spPr>
          <a:xfrm>
            <a:off x="1094704" y="1609859"/>
            <a:ext cx="10573555" cy="4778062"/>
          </a:xfrm>
        </p:spPr>
        <p:txBody>
          <a:bodyPr>
            <a:normAutofit lnSpcReduction="10000"/>
          </a:bodyPr>
          <a:lstStyle/>
          <a:p>
            <a:r>
              <a:rPr lang="en-ZA" b="1" dirty="0"/>
              <a:t>Our Vision</a:t>
            </a:r>
          </a:p>
          <a:p>
            <a:pPr lvl="1"/>
            <a:r>
              <a:rPr lang="en-ZA" dirty="0"/>
              <a:t>To become a leading and world class brand in the audit, accountancy services field and advisory services in Southern Africa.</a:t>
            </a:r>
          </a:p>
          <a:p>
            <a:pPr marL="320040" lvl="1" indent="0">
              <a:buNone/>
            </a:pPr>
            <a:endParaRPr lang="en-ZA" dirty="0"/>
          </a:p>
          <a:p>
            <a:r>
              <a:rPr lang="en-ZA" b="1" dirty="0"/>
              <a:t>Our Mission</a:t>
            </a:r>
          </a:p>
          <a:p>
            <a:pPr lvl="1"/>
            <a:r>
              <a:rPr lang="en-ZA" dirty="0"/>
              <a:t>To establish ourselves as a preferred service provider in the both the private and public sector. We would also like to attract and develop the best talent available in South Africa and contribute in the economic development of the country.</a:t>
            </a:r>
          </a:p>
          <a:p>
            <a:pPr marL="320040" lvl="1" indent="0">
              <a:buNone/>
            </a:pPr>
            <a:endParaRPr lang="en-ZA" dirty="0"/>
          </a:p>
          <a:p>
            <a:r>
              <a:rPr lang="en-ZA" b="1" dirty="0"/>
              <a:t>Our Values</a:t>
            </a:r>
          </a:p>
          <a:p>
            <a:pPr lvl="1"/>
            <a:r>
              <a:rPr lang="en-ZA" dirty="0"/>
              <a:t>Integrity,  Honesty Professional Due Care in all our dealings with our stakeholders</a:t>
            </a:r>
          </a:p>
          <a:p>
            <a:pPr lvl="1"/>
            <a:r>
              <a:rPr lang="en-ZA" dirty="0"/>
              <a:t>PASSION for our business and our environment</a:t>
            </a:r>
          </a:p>
          <a:p>
            <a:pPr lvl="1"/>
            <a:r>
              <a:rPr lang="en-ZA" dirty="0"/>
              <a:t>A culture of EXCELLENCE in all we do</a:t>
            </a:r>
          </a:p>
          <a:p>
            <a:pPr lvl="1"/>
            <a:endParaRPr lang="en-ZA" dirty="0"/>
          </a:p>
          <a:p>
            <a:endParaRPr lang="en-US" dirty="0"/>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183252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normAutofit/>
          </a:bodyPr>
          <a:lstStyle/>
          <a:p>
            <a:br>
              <a:rPr lang="en-ZA" dirty="0"/>
            </a:br>
            <a:r>
              <a:rPr lang="en-ZA" dirty="0"/>
              <a:t> </a:t>
            </a:r>
            <a:r>
              <a:rPr lang="en-ZA" b="1" dirty="0"/>
              <a:t>Service Offering</a:t>
            </a:r>
            <a:r>
              <a:rPr lang="en-ZA" dirty="0"/>
              <a:t>	</a:t>
            </a:r>
          </a:p>
        </p:txBody>
      </p:sp>
      <p:sp>
        <p:nvSpPr>
          <p:cNvPr id="3" name="Content Placeholder 2"/>
          <p:cNvSpPr>
            <a:spLocks noGrp="1"/>
          </p:cNvSpPr>
          <p:nvPr>
            <p:ph idx="1"/>
          </p:nvPr>
        </p:nvSpPr>
        <p:spPr/>
        <p:txBody>
          <a:bodyPr>
            <a:normAutofit lnSpcReduction="10000"/>
          </a:bodyPr>
          <a:lstStyle/>
          <a:p>
            <a:r>
              <a:rPr lang="en-ZA" dirty="0"/>
              <a:t>We offer external audit and a range of consulting services and non-attest services.</a:t>
            </a:r>
          </a:p>
          <a:p>
            <a:r>
              <a:rPr lang="en-ZA" dirty="0"/>
              <a:t> A comprehensive list of services offered is as follows:</a:t>
            </a:r>
          </a:p>
          <a:p>
            <a:pPr lvl="1"/>
            <a:r>
              <a:rPr lang="en-ZA" dirty="0"/>
              <a:t> External audit</a:t>
            </a:r>
          </a:p>
          <a:p>
            <a:pPr lvl="1"/>
            <a:r>
              <a:rPr lang="en-ZA" dirty="0"/>
              <a:t>Bookkeeping and AFS compilation</a:t>
            </a:r>
          </a:p>
          <a:p>
            <a:pPr lvl="1"/>
            <a:r>
              <a:rPr lang="en-ZA" dirty="0"/>
              <a:t>Financial Statement Review</a:t>
            </a:r>
          </a:p>
          <a:p>
            <a:pPr lvl="1"/>
            <a:r>
              <a:rPr lang="en-ZA" dirty="0"/>
              <a:t>Advisory Services</a:t>
            </a:r>
          </a:p>
          <a:p>
            <a:pPr lvl="1"/>
            <a:r>
              <a:rPr lang="en-US" dirty="0"/>
              <a:t>Financial management and consulting</a:t>
            </a:r>
            <a:endParaRPr lang="en-ZA" dirty="0"/>
          </a:p>
          <a:p>
            <a:pPr lvl="1"/>
            <a:r>
              <a:rPr lang="en-ZA" dirty="0"/>
              <a:t>Limited Assurance Engagements (Due Diligence) and Reviews</a:t>
            </a:r>
          </a:p>
          <a:p>
            <a:pPr lvl="1"/>
            <a:r>
              <a:rPr lang="en-US" dirty="0"/>
              <a:t>Coaching and Mentoring</a:t>
            </a:r>
            <a:endParaRPr lang="en-ZA" dirty="0"/>
          </a:p>
          <a:p>
            <a:pPr lvl="1"/>
            <a:r>
              <a:rPr lang="en-ZA" dirty="0"/>
              <a:t>Taxation, Tax Planning and Compliance</a:t>
            </a:r>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242741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normAutofit/>
          </a:bodyPr>
          <a:lstStyle/>
          <a:p>
            <a:br>
              <a:rPr lang="en-ZA" dirty="0"/>
            </a:br>
            <a:r>
              <a:rPr lang="en-ZA" dirty="0"/>
              <a:t> </a:t>
            </a:r>
            <a:r>
              <a:rPr lang="en-ZA" b="1" dirty="0"/>
              <a:t>Clients Serviced</a:t>
            </a:r>
            <a:r>
              <a:rPr lang="en-ZA" dirty="0"/>
              <a:t>	</a:t>
            </a:r>
          </a:p>
        </p:txBody>
      </p:sp>
      <p:sp>
        <p:nvSpPr>
          <p:cNvPr id="3" name="Content Placeholder 2"/>
          <p:cNvSpPr>
            <a:spLocks noGrp="1"/>
          </p:cNvSpPr>
          <p:nvPr>
            <p:ph idx="1"/>
          </p:nvPr>
        </p:nvSpPr>
        <p:spPr/>
        <p:txBody>
          <a:bodyPr>
            <a:normAutofit fontScale="77500" lnSpcReduction="20000"/>
          </a:bodyPr>
          <a:lstStyle/>
          <a:p>
            <a:r>
              <a:rPr lang="en-ZA" dirty="0"/>
              <a:t>We have offered a wide range of services to a number of clients in both the public and private sector. </a:t>
            </a:r>
          </a:p>
          <a:p>
            <a:r>
              <a:rPr lang="en-ZA" dirty="0"/>
              <a:t>We have serviced a wide range private sector companies, two of our biggest clients have revenues of more than R135m per annum respectively.</a:t>
            </a:r>
          </a:p>
          <a:p>
            <a:r>
              <a:rPr lang="en-ZA" dirty="0"/>
              <a:t>Some of the major public sector clients and services include are mentioned below:</a:t>
            </a:r>
          </a:p>
          <a:p>
            <a:r>
              <a:rPr lang="en-ZA" dirty="0"/>
              <a:t>Gauteng Department of Education:</a:t>
            </a:r>
          </a:p>
          <a:p>
            <a:pPr lvl="1"/>
            <a:r>
              <a:rPr lang="en-ZA" dirty="0"/>
              <a:t>Regularity audits on Grade R, Primary and Secondary Schools</a:t>
            </a:r>
          </a:p>
          <a:p>
            <a:pPr lvl="1"/>
            <a:r>
              <a:rPr lang="en-ZA" dirty="0"/>
              <a:t>Bookkeeping and AFS compilation for  Grade R, Primary and Secondary Schools</a:t>
            </a:r>
          </a:p>
          <a:p>
            <a:pPr lvl="1"/>
            <a:r>
              <a:rPr lang="en-ZA" dirty="0"/>
              <a:t>Financial Management and Internal Control Review </a:t>
            </a:r>
          </a:p>
          <a:p>
            <a:pPr marL="320040" lvl="1" indent="0">
              <a:buNone/>
            </a:pPr>
            <a:r>
              <a:rPr lang="en-US" dirty="0"/>
              <a:t>In total we have provided the above services for more that 200 schools over a 7 year period from 2011 to current date.</a:t>
            </a:r>
            <a:endParaRPr lang="en-ZA" dirty="0"/>
          </a:p>
          <a:p>
            <a:r>
              <a:rPr lang="en-ZA" dirty="0"/>
              <a:t>Some of the other public sector clients that we have serviced include: Auditor General South Africa (AGSA), Roads Agency Limpopo (RAL), South West Gauteng TVET College, City Power and Various SME’s.</a:t>
            </a:r>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214760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lstStyle/>
          <a:p>
            <a:br>
              <a:rPr lang="en-ZA" dirty="0"/>
            </a:br>
            <a:r>
              <a:rPr lang="en-ZA" dirty="0"/>
              <a:t> </a:t>
            </a:r>
            <a:r>
              <a:rPr lang="en-ZA" b="1" dirty="0"/>
              <a:t>Our team: Key Resources</a:t>
            </a:r>
            <a:r>
              <a:rPr lang="en-ZA" dirty="0"/>
              <a:t>	</a:t>
            </a:r>
          </a:p>
        </p:txBody>
      </p:sp>
      <p:sp>
        <p:nvSpPr>
          <p:cNvPr id="3" name="Content Placeholder 2"/>
          <p:cNvSpPr>
            <a:spLocks noGrp="1"/>
          </p:cNvSpPr>
          <p:nvPr>
            <p:ph idx="1"/>
          </p:nvPr>
        </p:nvSpPr>
        <p:spPr/>
        <p:txBody>
          <a:bodyPr>
            <a:normAutofit lnSpcReduction="10000"/>
          </a:bodyPr>
          <a:lstStyle/>
          <a:p>
            <a:r>
              <a:rPr lang="en-ZA" dirty="0"/>
              <a:t>Key Resource: Managing Partner – Lubabalo Mpepanduku CA(SA)</a:t>
            </a:r>
          </a:p>
          <a:p>
            <a:endParaRPr lang="en-ZA" dirty="0"/>
          </a:p>
          <a:p>
            <a:r>
              <a:rPr lang="en-ZA" dirty="0"/>
              <a:t>LMKC is led by Lubabalo Mpepanduku, a qualified chartered accountant as its managing partner and director for the past 9 years. work experience spanning over a period of 15 years in external audit, banking, financial reporting and financial management, taxation and advisory.</a:t>
            </a:r>
          </a:p>
          <a:p>
            <a:r>
              <a:rPr lang="en-ZA" dirty="0"/>
              <a:t>He completed his articles in one of the big 4 firms; has banking experience through blue chip banking institution RMB as well as through the multinational bank </a:t>
            </a:r>
            <a:r>
              <a:rPr lang="en-ZA" dirty="0" err="1"/>
              <a:t>Ecobank</a:t>
            </a:r>
            <a:r>
              <a:rPr lang="en-ZA" dirty="0"/>
              <a:t> Transnational Incorporated with is headquartered in </a:t>
            </a:r>
            <a:r>
              <a:rPr lang="en-ZA" dirty="0" err="1"/>
              <a:t>Lome</a:t>
            </a:r>
            <a:r>
              <a:rPr lang="en-ZA" dirty="0"/>
              <a:t>, Togo.</a:t>
            </a:r>
          </a:p>
          <a:p>
            <a:endParaRPr lang="en-ZA" dirty="0"/>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34549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lstStyle/>
          <a:p>
            <a:br>
              <a:rPr lang="en-ZA" dirty="0"/>
            </a:br>
            <a:r>
              <a:rPr lang="en-ZA" dirty="0"/>
              <a:t> </a:t>
            </a:r>
            <a:r>
              <a:rPr lang="en-ZA" b="1" dirty="0"/>
              <a:t>Our team: Key Resources </a:t>
            </a:r>
            <a:r>
              <a:rPr lang="en-ZA" dirty="0"/>
              <a:t>	</a:t>
            </a:r>
          </a:p>
        </p:txBody>
      </p:sp>
      <p:sp>
        <p:nvSpPr>
          <p:cNvPr id="3" name="Content Placeholder 2"/>
          <p:cNvSpPr>
            <a:spLocks noGrp="1"/>
          </p:cNvSpPr>
          <p:nvPr>
            <p:ph idx="1"/>
          </p:nvPr>
        </p:nvSpPr>
        <p:spPr/>
        <p:txBody>
          <a:bodyPr>
            <a:normAutofit/>
          </a:bodyPr>
          <a:lstStyle/>
          <a:p>
            <a:r>
              <a:rPr lang="en-ZA" dirty="0"/>
              <a:t>Key Resource: Senior Manager  – Ati Juqu CA(SA)</a:t>
            </a:r>
          </a:p>
          <a:p>
            <a:endParaRPr lang="en-ZA" dirty="0"/>
          </a:p>
          <a:p>
            <a:r>
              <a:rPr lang="en-ZA" dirty="0"/>
              <a:t>9 years of working experience. He completed his articles at FirstRand Bank in 2012 where he received training exposure across a variety of entities including </a:t>
            </a:r>
            <a:r>
              <a:rPr lang="en-ZA" dirty="0" err="1"/>
              <a:t>Firstrand</a:t>
            </a:r>
            <a:r>
              <a:rPr lang="en-ZA" dirty="0"/>
              <a:t> Bank, RMB and FNB. </a:t>
            </a:r>
          </a:p>
          <a:p>
            <a:r>
              <a:rPr lang="en-ZA" dirty="0"/>
              <a:t>Post his articles he joined RMB Wholesale Credit and Wholesale Credit Portfolio Management. </a:t>
            </a:r>
          </a:p>
          <a:p>
            <a:r>
              <a:rPr lang="en-ZA" dirty="0"/>
              <a:t>He is young and dynamic and is very technical and passionate. He is also tasked with growing the consultancy services business footprint in the public sector, medium-sized and big corporates. </a:t>
            </a:r>
          </a:p>
          <a:p>
            <a:endParaRPr lang="en-ZA" dirty="0"/>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81902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sp>
        <p:nvSpPr>
          <p:cNvPr id="2" name="Title 1"/>
          <p:cNvSpPr>
            <a:spLocks noGrp="1"/>
          </p:cNvSpPr>
          <p:nvPr>
            <p:ph type="title"/>
          </p:nvPr>
        </p:nvSpPr>
        <p:spPr/>
        <p:txBody>
          <a:bodyPr/>
          <a:lstStyle/>
          <a:p>
            <a:br>
              <a:rPr lang="en-ZA" dirty="0"/>
            </a:br>
            <a:r>
              <a:rPr lang="en-ZA" dirty="0"/>
              <a:t> </a:t>
            </a:r>
            <a:r>
              <a:rPr lang="en-ZA" b="1" dirty="0"/>
              <a:t>Our team: Key Resources </a:t>
            </a:r>
            <a:r>
              <a:rPr lang="en-ZA" dirty="0"/>
              <a:t>	</a:t>
            </a:r>
          </a:p>
        </p:txBody>
      </p:sp>
      <p:sp>
        <p:nvSpPr>
          <p:cNvPr id="3" name="Content Placeholder 2"/>
          <p:cNvSpPr>
            <a:spLocks noGrp="1"/>
          </p:cNvSpPr>
          <p:nvPr>
            <p:ph idx="1"/>
          </p:nvPr>
        </p:nvSpPr>
        <p:spPr/>
        <p:txBody>
          <a:bodyPr>
            <a:normAutofit/>
          </a:bodyPr>
          <a:lstStyle/>
          <a:p>
            <a:r>
              <a:rPr lang="en-ZA" dirty="0"/>
              <a:t>We also have the following team members:</a:t>
            </a:r>
          </a:p>
          <a:p>
            <a:r>
              <a:rPr lang="en-ZA" dirty="0"/>
              <a:t>Sindiswa Mpepanduku – Operations Manager – (10 years+ experience)</a:t>
            </a:r>
          </a:p>
          <a:p>
            <a:r>
              <a:rPr lang="en-ZA" dirty="0"/>
              <a:t>Thandiwe Ngcaku – Clerk (2 years+ experience)</a:t>
            </a:r>
          </a:p>
          <a:p>
            <a:r>
              <a:rPr lang="en-ZA" dirty="0"/>
              <a:t>Matselane Hlalele – Clerk (4 years+ experience)</a:t>
            </a:r>
          </a:p>
          <a:p>
            <a:r>
              <a:rPr lang="en-ZA" dirty="0"/>
              <a:t>Petunia Mofupa- Administrator (2 years+ experience)</a:t>
            </a:r>
          </a:p>
          <a:p>
            <a:r>
              <a:rPr lang="en-ZA" dirty="0"/>
              <a:t>We can also call on 4 other temporary staff members when the need arises with a combined experience of more than 20 years.</a:t>
            </a:r>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103362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149394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93949"/>
            <a:ext cx="12192000" cy="5364051"/>
          </a:xfrm>
          <a:prstGeom prst="rect">
            <a:avLst/>
          </a:prstGeom>
        </p:spPr>
      </p:pic>
      <p:sp>
        <p:nvSpPr>
          <p:cNvPr id="2" name="Title 1"/>
          <p:cNvSpPr>
            <a:spLocks noGrp="1"/>
          </p:cNvSpPr>
          <p:nvPr>
            <p:ph type="title"/>
          </p:nvPr>
        </p:nvSpPr>
        <p:spPr/>
        <p:txBody>
          <a:bodyPr>
            <a:normAutofit fontScale="90000"/>
          </a:bodyPr>
          <a:lstStyle/>
          <a:p>
            <a:br>
              <a:rPr lang="en-ZA" dirty="0"/>
            </a:br>
            <a:r>
              <a:rPr lang="en-ZA" dirty="0"/>
              <a:t> </a:t>
            </a:r>
            <a:r>
              <a:rPr lang="en-ZA" b="1" dirty="0"/>
              <a:t>Our Location </a:t>
            </a:r>
            <a:r>
              <a:rPr lang="en-ZA" dirty="0"/>
              <a:t>	</a:t>
            </a:r>
            <a:br>
              <a:rPr lang="en-ZA" dirty="0"/>
            </a:br>
            <a:endParaRPr lang="en-ZA" dirty="0"/>
          </a:p>
        </p:txBody>
      </p:sp>
      <p:sp>
        <p:nvSpPr>
          <p:cNvPr id="3" name="Content Placeholder 2"/>
          <p:cNvSpPr>
            <a:spLocks noGrp="1"/>
          </p:cNvSpPr>
          <p:nvPr>
            <p:ph idx="1"/>
          </p:nvPr>
        </p:nvSpPr>
        <p:spPr/>
        <p:txBody>
          <a:bodyPr>
            <a:normAutofit lnSpcReduction="10000"/>
          </a:bodyPr>
          <a:lstStyle/>
          <a:p>
            <a:r>
              <a:rPr lang="en-ZA" dirty="0"/>
              <a:t>LMKC offices are situated in </a:t>
            </a:r>
            <a:r>
              <a:rPr lang="en-ZA" dirty="0" err="1"/>
              <a:t>Rivonia</a:t>
            </a:r>
            <a:r>
              <a:rPr lang="en-ZA" dirty="0"/>
              <a:t>, </a:t>
            </a:r>
            <a:r>
              <a:rPr lang="en-ZA" dirty="0" err="1"/>
              <a:t>Sandton</a:t>
            </a:r>
            <a:r>
              <a:rPr lang="en-ZA" dirty="0"/>
              <a:t> and are easily accessible from any place within the Gauteng Province.</a:t>
            </a:r>
          </a:p>
          <a:p>
            <a:r>
              <a:rPr lang="en-ZA" dirty="0"/>
              <a:t>We currently only have one office and the address is as follows:</a:t>
            </a:r>
          </a:p>
          <a:p>
            <a:pPr marL="0" indent="0">
              <a:buNone/>
            </a:pPr>
            <a:r>
              <a:rPr lang="en-ZA" dirty="0"/>
              <a:t>	</a:t>
            </a:r>
            <a:r>
              <a:rPr lang="en-ZA" dirty="0" err="1"/>
              <a:t>Syringa</a:t>
            </a:r>
            <a:r>
              <a:rPr lang="en-ZA" dirty="0"/>
              <a:t> Building</a:t>
            </a:r>
          </a:p>
          <a:p>
            <a:pPr marL="0" indent="0">
              <a:buNone/>
            </a:pPr>
            <a:r>
              <a:rPr lang="en-ZA" dirty="0"/>
              <a:t>	45 Homestead Road</a:t>
            </a:r>
          </a:p>
          <a:p>
            <a:pPr marL="0" indent="0">
              <a:buNone/>
            </a:pPr>
            <a:r>
              <a:rPr lang="en-ZA" dirty="0"/>
              <a:t>	</a:t>
            </a:r>
            <a:r>
              <a:rPr lang="en-ZA" dirty="0" err="1"/>
              <a:t>Rivonia</a:t>
            </a:r>
            <a:endParaRPr lang="en-ZA" dirty="0"/>
          </a:p>
          <a:p>
            <a:pPr marL="0" indent="0">
              <a:buNone/>
            </a:pPr>
            <a:r>
              <a:rPr lang="en-ZA" dirty="0"/>
              <a:t>	</a:t>
            </a:r>
            <a:r>
              <a:rPr lang="en-ZA" dirty="0" err="1"/>
              <a:t>Sandton</a:t>
            </a:r>
            <a:endParaRPr lang="en-ZA" dirty="0"/>
          </a:p>
          <a:p>
            <a:pPr marL="0" indent="0">
              <a:buNone/>
            </a:pPr>
            <a:r>
              <a:rPr lang="en-ZA" dirty="0"/>
              <a:t>	2191</a:t>
            </a:r>
          </a:p>
          <a:p>
            <a:pPr marL="0" indent="0">
              <a:buNone/>
            </a:pPr>
            <a:r>
              <a:rPr lang="en-ZA" dirty="0"/>
              <a:t>	</a:t>
            </a:r>
          </a:p>
          <a:p>
            <a:endParaRPr lang="en-ZA" dirty="0"/>
          </a:p>
        </p:txBody>
      </p:sp>
      <p:pic>
        <p:nvPicPr>
          <p:cNvPr id="6" name="Picture 5" descr="Auditor Logo"/>
          <p:cNvPicPr/>
          <p:nvPr/>
        </p:nvPicPr>
        <p:blipFill>
          <a:blip r:embed="rId4">
            <a:extLst>
              <a:ext uri="{28A0092B-C50C-407E-A947-70E740481C1C}">
                <a14:useLocalDpi xmlns:a14="http://schemas.microsoft.com/office/drawing/2010/main" val="0"/>
              </a:ext>
            </a:extLst>
          </a:blip>
          <a:srcRect/>
          <a:stretch>
            <a:fillRect/>
          </a:stretch>
        </p:blipFill>
        <p:spPr bwMode="auto">
          <a:xfrm>
            <a:off x="9517487" y="6504502"/>
            <a:ext cx="2674513" cy="353498"/>
          </a:xfrm>
          <a:prstGeom prst="rect">
            <a:avLst/>
          </a:prstGeom>
          <a:noFill/>
          <a:ln>
            <a:noFill/>
          </a:ln>
        </p:spPr>
      </p:pic>
    </p:spTree>
    <p:extLst>
      <p:ext uri="{BB962C8B-B14F-4D97-AF65-F5344CB8AC3E}">
        <p14:creationId xmlns:p14="http://schemas.microsoft.com/office/powerpoint/2010/main" val="15995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794</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Book Antiqua</vt:lpstr>
      <vt:lpstr>Sales Direction 16X9</vt:lpstr>
      <vt:lpstr>LMKC Diglossia Inc.  Business Profile  Reg:2010/011866/07  The Avenues Office Park Syringa Building 45 Homestead Road Rivonia Sandton 2191  Tel: 011 205 0175/011 025 9699 Cell: 083 946 8848 Email: lubabalo@lmkcacc.co.za  www.lmkcacc.co.za  </vt:lpstr>
      <vt:lpstr>  Who is LMKC Diglossia Inc? </vt:lpstr>
      <vt:lpstr>  Vision, Mission &amp; Values </vt:lpstr>
      <vt:lpstr>  Service Offering </vt:lpstr>
      <vt:lpstr>  Clients Serviced </vt:lpstr>
      <vt:lpstr>  Our team: Key Resources </vt:lpstr>
      <vt:lpstr>  Our team: Key Resources  </vt:lpstr>
      <vt:lpstr>  Our team: Key Resources  </vt:lpstr>
      <vt:lpstr>  Our Location   </vt:lpstr>
      <vt:lpstr>  Contact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2016-08-09T12:20:40Z</dcterms:created>
  <dcterms:modified xsi:type="dcterms:W3CDTF">2019-11-28T10:19:06Z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