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80" r:id="rId3"/>
    <p:sldId id="271" r:id="rId4"/>
    <p:sldId id="262" r:id="rId5"/>
    <p:sldId id="281" r:id="rId6"/>
    <p:sldId id="259" r:id="rId7"/>
    <p:sldId id="257" r:id="rId8"/>
    <p:sldId id="263" r:id="rId9"/>
    <p:sldId id="265" r:id="rId10"/>
    <p:sldId id="276" r:id="rId11"/>
    <p:sldId id="282" r:id="rId12"/>
    <p:sldId id="284" r:id="rId13"/>
    <p:sldId id="283" r:id="rId14"/>
    <p:sldId id="272" r:id="rId15"/>
    <p:sldId id="273" r:id="rId16"/>
    <p:sldId id="274" r:id="rId17"/>
    <p:sldId id="275" r:id="rId18"/>
    <p:sldId id="277" r:id="rId19"/>
    <p:sldId id="278" r:id="rId20"/>
    <p:sldId id="279" r:id="rId21"/>
    <p:sldId id="264" r:id="rId22"/>
    <p:sldId id="266" r:id="rId23"/>
    <p:sldId id="269" r:id="rId24"/>
    <p:sldId id="261"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9E3F"/>
    <a:srgbClr val="324600"/>
    <a:srgbClr val="FF750D"/>
    <a:srgbClr val="5B9DFF"/>
    <a:srgbClr val="E26600"/>
    <a:srgbClr val="FBFF47"/>
    <a:srgbClr val="E8FF0D"/>
    <a:srgbClr val="420500"/>
    <a:srgbClr val="A80000"/>
    <a:srgbClr val="3E2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p:cViewPr varScale="1">
        <p:scale>
          <a:sx n="107" d="100"/>
          <a:sy n="107" d="100"/>
        </p:scale>
        <p:origin x="176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2784E-0625-47BC-B24E-44AB9022C154}" type="datetimeFigureOut">
              <a:rPr lang="en-US" smtClean="0"/>
              <a:pPr/>
              <a:t>4/22/17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133AC-6288-46FD-AC64-D4CAFB3FF5D7}" type="slidenum">
              <a:rPr lang="en-US" smtClean="0"/>
              <a:pPr/>
              <a:t>‹#›</a:t>
            </a:fld>
            <a:endParaRPr lang="en-US"/>
          </a:p>
        </p:txBody>
      </p:sp>
    </p:spTree>
    <p:extLst>
      <p:ext uri="{BB962C8B-B14F-4D97-AF65-F5344CB8AC3E}">
        <p14:creationId xmlns:p14="http://schemas.microsoft.com/office/powerpoint/2010/main" val="1290296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133AC-6288-46FD-AC64-D4CAFB3FF5D7}" type="slidenum">
              <a:rPr lang="en-US" smtClean="0"/>
              <a:pPr/>
              <a:t>1</a:t>
            </a:fld>
            <a:endParaRPr lang="en-US"/>
          </a:p>
        </p:txBody>
      </p:sp>
    </p:spTree>
    <p:extLst>
      <p:ext uri="{BB962C8B-B14F-4D97-AF65-F5344CB8AC3E}">
        <p14:creationId xmlns:p14="http://schemas.microsoft.com/office/powerpoint/2010/main" val="28954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291130"/>
            <a:ext cx="7940660" cy="1320637"/>
          </a:xfrm>
          <a:effectLst/>
        </p:spPr>
        <p:txBody>
          <a:bodyPr>
            <a:normAutofit/>
          </a:bodyPr>
          <a:lstStyle>
            <a:lvl1pPr algn="r">
              <a:defRPr sz="3600">
                <a:solidFill>
                  <a:srgbClr val="FF750D"/>
                </a:solidFill>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665475"/>
            <a:ext cx="7940660" cy="1374345"/>
          </a:xfrm>
        </p:spPr>
        <p:txBody>
          <a:bodyPr>
            <a:normAutofit/>
          </a:bodyPr>
          <a:lstStyle>
            <a:lvl1pPr marL="0" indent="0" algn="r">
              <a:buNone/>
              <a:defRPr sz="2800">
                <a:solidFill>
                  <a:srgbClr val="3246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4/22/17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22195"/>
            <a:ext cx="8246070" cy="610820"/>
          </a:xfrm>
        </p:spPr>
        <p:txBody>
          <a:bodyPr>
            <a:normAutofit/>
          </a:bodyPr>
          <a:lstStyle>
            <a:lvl1pPr algn="r">
              <a:defRPr sz="3600">
                <a:solidFill>
                  <a:srgbClr val="FF750D"/>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138426"/>
            <a:ext cx="8246069" cy="5022308"/>
          </a:xfrm>
        </p:spPr>
        <p:txBody>
          <a:bodyPr/>
          <a:lstStyle>
            <a:lvl1pPr algn="l">
              <a:defRPr sz="2800">
                <a:solidFill>
                  <a:srgbClr val="324600"/>
                </a:solidFill>
              </a:defRPr>
            </a:lvl1pPr>
            <a:lvl2pPr algn="l">
              <a:defRPr>
                <a:solidFill>
                  <a:srgbClr val="324600"/>
                </a:solidFill>
              </a:defRPr>
            </a:lvl2pPr>
            <a:lvl3pPr algn="l">
              <a:defRPr>
                <a:solidFill>
                  <a:srgbClr val="324600"/>
                </a:solidFill>
              </a:defRPr>
            </a:lvl3pPr>
            <a:lvl4pPr algn="l">
              <a:defRPr>
                <a:solidFill>
                  <a:srgbClr val="324600"/>
                </a:solidFill>
              </a:defRPr>
            </a:lvl4pPr>
            <a:lvl5pPr algn="l">
              <a:defRPr>
                <a:solidFill>
                  <a:srgbClr val="3246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5" y="527605"/>
            <a:ext cx="6566314" cy="763525"/>
          </a:xfrm>
        </p:spPr>
        <p:txBody>
          <a:bodyPr>
            <a:normAutofit/>
          </a:bodyPr>
          <a:lstStyle>
            <a:lvl1pPr algn="l">
              <a:defRPr sz="3600">
                <a:solidFill>
                  <a:srgbClr val="FF750D"/>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1976016" y="1443835"/>
            <a:ext cx="6566314" cy="4733855"/>
          </a:xfrm>
        </p:spPr>
        <p:txBody>
          <a:bodyPr/>
          <a:lstStyle>
            <a:lvl1pPr>
              <a:defRPr sz="2800">
                <a:solidFill>
                  <a:srgbClr val="324600"/>
                </a:solidFill>
              </a:defRPr>
            </a:lvl1pPr>
            <a:lvl2pPr>
              <a:defRPr>
                <a:solidFill>
                  <a:srgbClr val="324600"/>
                </a:solidFill>
              </a:defRPr>
            </a:lvl2pPr>
            <a:lvl3pPr>
              <a:defRPr>
                <a:solidFill>
                  <a:srgbClr val="324600"/>
                </a:solidFill>
              </a:defRPr>
            </a:lvl3pPr>
            <a:lvl4pPr>
              <a:defRPr>
                <a:solidFill>
                  <a:srgbClr val="324600"/>
                </a:solidFill>
              </a:defRPr>
            </a:lvl4pPr>
            <a:lvl5pPr>
              <a:defRPr>
                <a:solidFill>
                  <a:srgbClr val="3246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4/22/17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22195"/>
            <a:ext cx="8246070" cy="610820"/>
          </a:xfrm>
        </p:spPr>
        <p:txBody>
          <a:bodyPr>
            <a:normAutofit/>
          </a:bodyPr>
          <a:lstStyle>
            <a:lvl1pPr algn="r">
              <a:defRPr sz="3600">
                <a:solidFill>
                  <a:srgbClr val="FF750D"/>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448966" y="1330318"/>
            <a:ext cx="4123034" cy="571629"/>
          </a:xfrm>
        </p:spPr>
        <p:txBody>
          <a:bodyPr anchor="b"/>
          <a:lstStyle>
            <a:lvl1pPr marL="0" indent="0" algn="ctr">
              <a:buNone/>
              <a:defRPr sz="2400" b="1">
                <a:solidFill>
                  <a:srgbClr val="324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48965" y="2054654"/>
            <a:ext cx="4123035" cy="3035058"/>
          </a:xfrm>
        </p:spPr>
        <p:txBody>
          <a:bodyPr/>
          <a:lstStyle>
            <a:lvl1pPr algn="ctr">
              <a:defRPr sz="2400">
                <a:solidFill>
                  <a:srgbClr val="324600"/>
                </a:solidFill>
              </a:defRPr>
            </a:lvl1pPr>
            <a:lvl2pPr algn="ctr">
              <a:defRPr sz="2000">
                <a:solidFill>
                  <a:srgbClr val="324600"/>
                </a:solidFill>
              </a:defRPr>
            </a:lvl2pPr>
            <a:lvl3pPr algn="ctr">
              <a:defRPr sz="1800">
                <a:solidFill>
                  <a:srgbClr val="324600"/>
                </a:solidFill>
              </a:defRPr>
            </a:lvl3pPr>
            <a:lvl4pPr algn="ctr">
              <a:defRPr sz="1600">
                <a:solidFill>
                  <a:srgbClr val="324600"/>
                </a:solidFill>
              </a:defRPr>
            </a:lvl4pPr>
            <a:lvl5pPr algn="ctr">
              <a:defRPr sz="1600">
                <a:solidFill>
                  <a:srgbClr val="3246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1" y="1330319"/>
            <a:ext cx="4106566" cy="571630"/>
          </a:xfrm>
        </p:spPr>
        <p:txBody>
          <a:bodyPr anchor="b"/>
          <a:lstStyle>
            <a:lvl1pPr marL="0" indent="0" algn="ctr">
              <a:buNone/>
              <a:defRPr sz="2400" b="1">
                <a:solidFill>
                  <a:srgbClr val="324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054655"/>
            <a:ext cx="4106566" cy="3035058"/>
          </a:xfrm>
        </p:spPr>
        <p:txBody>
          <a:bodyPr/>
          <a:lstStyle>
            <a:lvl1pPr algn="ctr">
              <a:defRPr sz="2400">
                <a:solidFill>
                  <a:srgbClr val="324600"/>
                </a:solidFill>
              </a:defRPr>
            </a:lvl1pPr>
            <a:lvl2pPr algn="ctr">
              <a:defRPr sz="2000">
                <a:solidFill>
                  <a:srgbClr val="324600"/>
                </a:solidFill>
              </a:defRPr>
            </a:lvl2pPr>
            <a:lvl3pPr algn="ctr">
              <a:defRPr sz="1800">
                <a:solidFill>
                  <a:srgbClr val="324600"/>
                </a:solidFill>
              </a:defRPr>
            </a:lvl3pPr>
            <a:lvl4pPr algn="ctr">
              <a:defRPr sz="1600">
                <a:solidFill>
                  <a:srgbClr val="324600"/>
                </a:solidFill>
              </a:defRPr>
            </a:lvl4pPr>
            <a:lvl5pPr algn="ctr">
              <a:defRPr sz="1600">
                <a:solidFill>
                  <a:srgbClr val="3246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4/22/17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1138425"/>
            <a:ext cx="8093364" cy="1374345"/>
          </a:xfrm>
        </p:spPr>
        <p:txBody>
          <a:bodyPr>
            <a:noAutofit/>
          </a:bodyPr>
          <a:lstStyle/>
          <a:p>
            <a:r>
              <a:rPr lang="en-US" dirty="0" err="1"/>
              <a:t>TreeLOG</a:t>
            </a:r>
            <a:endParaRPr lang="en-US" dirty="0"/>
          </a:p>
        </p:txBody>
      </p:sp>
      <p:sp>
        <p:nvSpPr>
          <p:cNvPr id="3" name="Subtitle 2"/>
          <p:cNvSpPr>
            <a:spLocks noGrp="1"/>
          </p:cNvSpPr>
          <p:nvPr>
            <p:ph type="subTitle" idx="1"/>
          </p:nvPr>
        </p:nvSpPr>
        <p:spPr>
          <a:xfrm>
            <a:off x="601670" y="2512770"/>
            <a:ext cx="8093365" cy="1679755"/>
          </a:xfrm>
        </p:spPr>
        <p:txBody>
          <a:bodyPr>
            <a:noAutofit/>
          </a:bodyPr>
          <a:lstStyle/>
          <a:p>
            <a:r>
              <a:rPr lang="en-US" dirty="0" smtClean="0"/>
              <a:t>PUMA Team</a:t>
            </a:r>
          </a:p>
          <a:p>
            <a:r>
              <a:rPr lang="en-US" dirty="0" smtClean="0"/>
              <a:t>CSIT 551</a:t>
            </a:r>
          </a:p>
          <a:p>
            <a:r>
              <a:rPr lang="en-US" dirty="0" smtClean="0"/>
              <a:t>Montclair State University</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Android Studio</a:t>
            </a:r>
          </a:p>
          <a:p>
            <a:r>
              <a:rPr lang="en-US" dirty="0" smtClean="0"/>
              <a:t>Firebase </a:t>
            </a:r>
            <a:r>
              <a:rPr lang="en-US" dirty="0" smtClean="0"/>
              <a:t>Database</a:t>
            </a:r>
          </a:p>
          <a:p>
            <a:r>
              <a:rPr lang="en-US" dirty="0" smtClean="0"/>
              <a:t>Google Play Services</a:t>
            </a:r>
          </a:p>
          <a:p>
            <a:endParaRPr lang="en-US" dirty="0" smtClean="0"/>
          </a:p>
          <a:p>
            <a:endParaRPr lang="en-US" dirty="0"/>
          </a:p>
        </p:txBody>
      </p:sp>
    </p:spTree>
    <p:extLst>
      <p:ext uri="{BB962C8B-B14F-4D97-AF65-F5344CB8AC3E}">
        <p14:creationId xmlns:p14="http://schemas.microsoft.com/office/powerpoint/2010/main" val="167439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Workflow</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19846438"/>
              </p:ext>
            </p:extLst>
          </p:nvPr>
        </p:nvGraphicFramePr>
        <p:xfrm>
          <a:off x="4343400" y="1447800"/>
          <a:ext cx="1379537" cy="2468880"/>
        </p:xfrm>
        <a:graphic>
          <a:graphicData uri="http://schemas.openxmlformats.org/drawingml/2006/table">
            <a:tbl>
              <a:tblPr bandRow="1">
                <a:tableStyleId>{E8B1032C-EA38-4F05-BA0D-38AFFFC7BED3}</a:tableStyleId>
              </a:tblPr>
              <a:tblGrid>
                <a:gridCol w="1379537"/>
              </a:tblGrid>
              <a:tr h="0">
                <a:tc>
                  <a:txBody>
                    <a:bodyPr/>
                    <a:lstStyle/>
                    <a:p>
                      <a:r>
                        <a:rPr lang="en-US" dirty="0" smtClean="0">
                          <a:solidFill>
                            <a:schemeClr val="tx1"/>
                          </a:solidFill>
                        </a:rPr>
                        <a:t>New</a:t>
                      </a:r>
                      <a:r>
                        <a:rPr lang="en-US" baseline="0" dirty="0" smtClean="0">
                          <a:solidFill>
                            <a:schemeClr val="tx1"/>
                          </a:solidFill>
                        </a:rPr>
                        <a:t> Tree</a:t>
                      </a:r>
                      <a:r>
                        <a:rPr lang="en-US" dirty="0" smtClean="0">
                          <a:solidFill>
                            <a:schemeClr val="tx1"/>
                          </a:solidFill>
                        </a:rPr>
                        <a:t> </a:t>
                      </a:r>
                      <a:endParaRPr lang="en-US"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dirty="0" smtClean="0">
                          <a:solidFill>
                            <a:schemeClr val="tx1"/>
                          </a:solidFill>
                        </a:rPr>
                        <a:t>Tree</a:t>
                      </a:r>
                      <a:r>
                        <a:rPr lang="en-US" baseline="0" dirty="0" smtClean="0">
                          <a:solidFill>
                            <a:schemeClr val="tx1"/>
                          </a:solidFill>
                        </a:rPr>
                        <a:t> List in Area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solidFill>
                            <a:schemeClr val="tx1"/>
                          </a:solidFill>
                        </a:rPr>
                        <a:t>Make photo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solidFill>
                            <a:schemeClr val="tx1"/>
                          </a:solidFill>
                        </a:rPr>
                        <a:t>Map</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solidFill>
                            <a:schemeClr val="tx1"/>
                          </a:solidFill>
                        </a:rPr>
                        <a:t>Log Out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solidFill>
                            <a:schemeClr val="tx1"/>
                          </a:solidFill>
                        </a:rPr>
                        <a:t>Exit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ounded Rectangle 3"/>
          <p:cNvSpPr/>
          <p:nvPr/>
        </p:nvSpPr>
        <p:spPr>
          <a:xfrm>
            <a:off x="563563" y="2095500"/>
            <a:ext cx="9906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a:t>
            </a:r>
            <a:endParaRPr lang="en-US" dirty="0"/>
          </a:p>
        </p:txBody>
      </p:sp>
      <p:sp>
        <p:nvSpPr>
          <p:cNvPr id="5" name="Rounded Rectangle 4"/>
          <p:cNvSpPr/>
          <p:nvPr/>
        </p:nvSpPr>
        <p:spPr>
          <a:xfrm>
            <a:off x="2438400" y="1981200"/>
            <a:ext cx="13716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Welcome Page</a:t>
            </a:r>
            <a:endParaRPr lang="en-US" dirty="0"/>
          </a:p>
        </p:txBody>
      </p:sp>
      <p:sp>
        <p:nvSpPr>
          <p:cNvPr id="10" name="Right Arrow 9"/>
          <p:cNvSpPr/>
          <p:nvPr/>
        </p:nvSpPr>
        <p:spPr>
          <a:xfrm>
            <a:off x="1554163" y="2263140"/>
            <a:ext cx="884237"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p:cNvSpPr/>
          <p:nvPr/>
        </p:nvSpPr>
        <p:spPr>
          <a:xfrm>
            <a:off x="3810000" y="2263140"/>
            <a:ext cx="533400"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801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59" cy="763526"/>
          </a:xfrm>
        </p:spPr>
        <p:txBody>
          <a:bodyPr>
            <a:normAutofit/>
          </a:bodyPr>
          <a:lstStyle/>
          <a:p>
            <a:r>
              <a:rPr lang="en-US" dirty="0"/>
              <a:t>Login Workflow</a:t>
            </a:r>
          </a:p>
        </p:txBody>
      </p:sp>
      <p:sp>
        <p:nvSpPr>
          <p:cNvPr id="3" name="Content Placeholder 2"/>
          <p:cNvSpPr>
            <a:spLocks noGrp="1"/>
          </p:cNvSpPr>
          <p:nvPr>
            <p:ph idx="1"/>
          </p:nvPr>
        </p:nvSpPr>
        <p:spPr>
          <a:xfrm>
            <a:off x="907080" y="1901950"/>
            <a:ext cx="7329841" cy="4581149"/>
          </a:xfrm>
        </p:spPr>
        <p:txBody>
          <a:bodyPr/>
          <a:lstStyle/>
          <a:p>
            <a:endParaRPr lang="en-US" dirty="0"/>
          </a:p>
          <a:p>
            <a:endParaRPr lang="en-US" dirty="0"/>
          </a:p>
        </p:txBody>
      </p:sp>
      <p:pic>
        <p:nvPicPr>
          <p:cNvPr id="7" name="Picture 6" descr="Login workflow.jpg"/>
          <p:cNvPicPr>
            <a:picLocks noChangeAspect="1"/>
          </p:cNvPicPr>
          <p:nvPr/>
        </p:nvPicPr>
        <p:blipFill>
          <a:blip r:embed="rId2"/>
          <a:stretch>
            <a:fillRect/>
          </a:stretch>
        </p:blipFill>
        <p:spPr>
          <a:xfrm>
            <a:off x="354330" y="1219200"/>
            <a:ext cx="8435340" cy="5105400"/>
          </a:xfrm>
          <a:prstGeom prst="rect">
            <a:avLst/>
          </a:prstGeom>
        </p:spPr>
      </p:pic>
    </p:spTree>
    <p:extLst>
      <p:ext uri="{BB962C8B-B14F-4D97-AF65-F5344CB8AC3E}">
        <p14:creationId xmlns:p14="http://schemas.microsoft.com/office/powerpoint/2010/main" val="17969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59" cy="763526"/>
          </a:xfrm>
        </p:spPr>
        <p:txBody>
          <a:bodyPr>
            <a:normAutofit/>
          </a:bodyPr>
          <a:lstStyle/>
          <a:p>
            <a:r>
              <a:rPr lang="en-US" dirty="0"/>
              <a:t>Create New Tree</a:t>
            </a:r>
          </a:p>
        </p:txBody>
      </p:sp>
      <p:sp>
        <p:nvSpPr>
          <p:cNvPr id="3" name="Content Placeholder 2"/>
          <p:cNvSpPr>
            <a:spLocks noGrp="1"/>
          </p:cNvSpPr>
          <p:nvPr>
            <p:ph idx="1"/>
          </p:nvPr>
        </p:nvSpPr>
        <p:spPr>
          <a:xfrm>
            <a:off x="907080" y="1901950"/>
            <a:ext cx="7329841" cy="4581149"/>
          </a:xfrm>
        </p:spPr>
        <p:txBody>
          <a:bodyPr/>
          <a:lstStyle/>
          <a:p>
            <a:endParaRPr lang="en-US" dirty="0"/>
          </a:p>
          <a:p>
            <a:endParaRPr lang="en-US" dirty="0"/>
          </a:p>
        </p:txBody>
      </p:sp>
      <p:pic>
        <p:nvPicPr>
          <p:cNvPr id="6" name="Picture 5" descr="NewTree.jpg"/>
          <p:cNvPicPr>
            <a:picLocks noChangeAspect="1"/>
          </p:cNvPicPr>
          <p:nvPr/>
        </p:nvPicPr>
        <p:blipFill>
          <a:blip r:embed="rId2"/>
          <a:stretch>
            <a:fillRect/>
          </a:stretch>
        </p:blipFill>
        <p:spPr>
          <a:xfrm>
            <a:off x="868680" y="990600"/>
            <a:ext cx="7406640" cy="5334000"/>
          </a:xfrm>
          <a:prstGeom prst="rect">
            <a:avLst/>
          </a:prstGeom>
        </p:spPr>
      </p:pic>
    </p:spTree>
    <p:extLst>
      <p:ext uri="{BB962C8B-B14F-4D97-AF65-F5344CB8AC3E}">
        <p14:creationId xmlns:p14="http://schemas.microsoft.com/office/powerpoint/2010/main" val="43691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Login </a:t>
            </a:r>
            <a:r>
              <a:rPr lang="en-US" dirty="0" smtClean="0"/>
              <a:t>Activity</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86792968"/>
              </p:ext>
            </p:extLst>
          </p:nvPr>
        </p:nvGraphicFramePr>
        <p:xfrm>
          <a:off x="762000" y="833015"/>
          <a:ext cx="7933034" cy="5633129"/>
        </p:xfrm>
        <a:graphic>
          <a:graphicData uri="http://schemas.openxmlformats.org/drawingml/2006/table">
            <a:tbl>
              <a:tblPr>
                <a:tableStyleId>{8EC20E35-A176-4012-BC5E-935CFFF8708E}</a:tableStyleId>
              </a:tblPr>
              <a:tblGrid>
                <a:gridCol w="3966517"/>
                <a:gridCol w="3966517"/>
              </a:tblGrid>
              <a:tr h="5633129">
                <a:tc>
                  <a:txBody>
                    <a:bodyPr/>
                    <a:lstStyle/>
                    <a:p>
                      <a:endParaRPr lang="en-US" b="1" dirty="0" smtClean="0"/>
                    </a:p>
                    <a:p>
                      <a:endParaRPr lang="en-US" b="1" dirty="0" smtClean="0"/>
                    </a:p>
                    <a:p>
                      <a:endParaRPr lang="en-US" b="1" dirty="0" smtClean="0"/>
                    </a:p>
                    <a:p>
                      <a:r>
                        <a:rPr lang="en-US" b="1" dirty="0" smtClean="0"/>
                        <a:t>User Can Login Using  2ways</a:t>
                      </a:r>
                    </a:p>
                    <a:p>
                      <a:r>
                        <a:rPr lang="en-US" dirty="0" smtClean="0"/>
                        <a:t>  </a:t>
                      </a:r>
                    </a:p>
                    <a:p>
                      <a:endParaRPr lang="en-US" dirty="0" smtClean="0"/>
                    </a:p>
                    <a:p>
                      <a:endParaRPr lang="en-US" dirty="0" smtClean="0"/>
                    </a:p>
                    <a:p>
                      <a:r>
                        <a:rPr lang="en-US" dirty="0" smtClean="0"/>
                        <a:t>  1. Regular</a:t>
                      </a:r>
                      <a:r>
                        <a:rPr lang="en-US" baseline="0" dirty="0" smtClean="0"/>
                        <a:t> Email id and Password.</a:t>
                      </a:r>
                    </a:p>
                    <a:p>
                      <a:r>
                        <a:rPr lang="en-US" baseline="0" dirty="0" smtClean="0"/>
                        <a:t>  2. User can use his /her existing google      id and password</a:t>
                      </a:r>
                    </a:p>
                    <a:p>
                      <a:endParaRPr lang="en-US" baseline="0" dirty="0" smtClean="0"/>
                    </a:p>
                    <a:p>
                      <a:r>
                        <a:rPr lang="en-US" baseline="0" dirty="0" smtClean="0"/>
                        <a:t>If user is not registered , he will go to Registration Activity</a:t>
                      </a:r>
                      <a:endParaRPr lang="en-US" dirty="0" smtClean="0"/>
                    </a:p>
                    <a:p>
                      <a:endParaRPr lang="en-US" dirty="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dirty="0"/>
                    </a:p>
                  </a:txBody>
                  <a:tcPr>
                    <a:lnL>
                      <a:noFill/>
                    </a:lnL>
                  </a:tcPr>
                </a:tc>
              </a:tr>
            </a:tbl>
          </a:graphicData>
        </a:graphic>
      </p:graphicFrame>
      <p:pic>
        <p:nvPicPr>
          <p:cNvPr id="7" name="Picture 6"/>
          <p:cNvPicPr>
            <a:picLocks noChangeAspect="1"/>
          </p:cNvPicPr>
          <p:nvPr/>
        </p:nvPicPr>
        <p:blipFill>
          <a:blip r:embed="rId2"/>
          <a:stretch>
            <a:fillRect/>
          </a:stretch>
        </p:blipFill>
        <p:spPr>
          <a:xfrm>
            <a:off x="4800600" y="833015"/>
            <a:ext cx="3492181" cy="5567784"/>
          </a:xfrm>
          <a:prstGeom prst="rect">
            <a:avLst/>
          </a:prstGeom>
        </p:spPr>
      </p:pic>
    </p:spTree>
    <p:extLst>
      <p:ext uri="{BB962C8B-B14F-4D97-AF65-F5344CB8AC3E}">
        <p14:creationId xmlns:p14="http://schemas.microsoft.com/office/powerpoint/2010/main" val="149567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Registration Activity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422866"/>
              </p:ext>
            </p:extLst>
          </p:nvPr>
        </p:nvGraphicFramePr>
        <p:xfrm>
          <a:off x="449263" y="1138238"/>
          <a:ext cx="8245476" cy="5719762"/>
        </p:xfrm>
        <a:graphic>
          <a:graphicData uri="http://schemas.openxmlformats.org/drawingml/2006/table">
            <a:tbl>
              <a:tblPr bandRow="1">
                <a:tableStyleId>{7E9639D4-E3E2-4D34-9284-5A2195B3D0D7}</a:tableStyleId>
              </a:tblPr>
              <a:tblGrid>
                <a:gridCol w="3513137"/>
                <a:gridCol w="4732339"/>
              </a:tblGrid>
              <a:tr h="5719762">
                <a:tc>
                  <a:txBody>
                    <a:bodyPr/>
                    <a:lstStyle/>
                    <a:p>
                      <a:endParaRPr lang="en-US" dirty="0"/>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dirty="0" smtClean="0"/>
                        <a:t>User can register,</a:t>
                      </a:r>
                      <a:r>
                        <a:rPr lang="en-US" baseline="0" dirty="0" smtClean="0"/>
                        <a:t> using email id and password .</a:t>
                      </a:r>
                    </a:p>
                    <a:p>
                      <a:r>
                        <a:rPr lang="en-US" baseline="0" dirty="0" smtClean="0"/>
                        <a:t>Once he entered email and password, he will able to login </a:t>
                      </a:r>
                      <a:r>
                        <a:rPr lang="en-US" baseline="0" dirty="0" err="1" smtClean="0"/>
                        <a:t>TreeLog</a:t>
                      </a:r>
                      <a:r>
                        <a:rPr lang="en-US" baseline="0" dirty="0" smtClean="0"/>
                        <a:t> app, using regular login email id.</a:t>
                      </a:r>
                      <a:endParaRPr lang="en-US" dirty="0"/>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pic>
        <p:nvPicPr>
          <p:cNvPr id="5" name="Picture 4"/>
          <p:cNvPicPr>
            <a:picLocks noChangeAspect="1"/>
          </p:cNvPicPr>
          <p:nvPr/>
        </p:nvPicPr>
        <p:blipFill>
          <a:blip r:embed="rId2"/>
          <a:stretch>
            <a:fillRect/>
          </a:stretch>
        </p:blipFill>
        <p:spPr>
          <a:xfrm>
            <a:off x="483601" y="1143186"/>
            <a:ext cx="3320234" cy="5719762"/>
          </a:xfrm>
          <a:prstGeom prst="rect">
            <a:avLst/>
          </a:prstGeom>
        </p:spPr>
      </p:pic>
    </p:spTree>
    <p:extLst>
      <p:ext uri="{BB962C8B-B14F-4D97-AF65-F5344CB8AC3E}">
        <p14:creationId xmlns:p14="http://schemas.microsoft.com/office/powerpoint/2010/main" val="86143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Welcome Activity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1267052"/>
              </p:ext>
            </p:extLst>
          </p:nvPr>
        </p:nvGraphicFramePr>
        <p:xfrm>
          <a:off x="449263" y="1138238"/>
          <a:ext cx="8245476" cy="5414962"/>
        </p:xfrm>
        <a:graphic>
          <a:graphicData uri="http://schemas.openxmlformats.org/drawingml/2006/table">
            <a:tbl>
              <a:tblPr bandRow="1">
                <a:tableStyleId>{7E9639D4-E3E2-4D34-9284-5A2195B3D0D7}</a:tableStyleId>
              </a:tblPr>
              <a:tblGrid>
                <a:gridCol w="4122738"/>
                <a:gridCol w="4122738"/>
              </a:tblGrid>
              <a:tr h="5414962">
                <a:tc>
                  <a:txBody>
                    <a:bodyPr/>
                    <a:lstStyle/>
                    <a:p>
                      <a:endParaRPr lang="en-US" dirty="0"/>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US" dirty="0"/>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17669660"/>
              </p:ext>
            </p:extLst>
          </p:nvPr>
        </p:nvGraphicFramePr>
        <p:xfrm>
          <a:off x="448964" y="1397000"/>
          <a:ext cx="7780636" cy="4927600"/>
        </p:xfrm>
        <a:graphic>
          <a:graphicData uri="http://schemas.openxmlformats.org/drawingml/2006/table">
            <a:tbl>
              <a:tblPr bandRow="1">
                <a:tableStyleId>{7E9639D4-E3E2-4D34-9284-5A2195B3D0D7}</a:tableStyleId>
              </a:tblPr>
              <a:tblGrid>
                <a:gridCol w="3970636"/>
                <a:gridCol w="3810000"/>
              </a:tblGrid>
              <a:tr h="4927600">
                <a:tc>
                  <a:txBody>
                    <a:bodyPr/>
                    <a:lstStyle/>
                    <a:p>
                      <a:r>
                        <a:rPr lang="en-US" dirty="0" smtClean="0"/>
                        <a:t>Once</a:t>
                      </a:r>
                      <a:r>
                        <a:rPr lang="en-US" baseline="0" dirty="0" smtClean="0"/>
                        <a:t> User logged in he can see Welcome Screen</a:t>
                      </a:r>
                    </a:p>
                    <a:p>
                      <a:r>
                        <a:rPr lang="en-US" dirty="0" smtClean="0"/>
                        <a:t>There are menu available</a:t>
                      </a:r>
                      <a:r>
                        <a:rPr lang="en-US" baseline="0" dirty="0" smtClean="0"/>
                        <a:t> to do different activity related to Tree.</a:t>
                      </a:r>
                    </a:p>
                    <a:p>
                      <a:r>
                        <a:rPr lang="en-US" baseline="0" dirty="0" smtClean="0"/>
                        <a:t>1.New Tree</a:t>
                      </a:r>
                    </a:p>
                    <a:p>
                      <a:r>
                        <a:rPr lang="en-US" baseline="0" dirty="0" smtClean="0"/>
                        <a:t>2.Tree List in Area</a:t>
                      </a:r>
                    </a:p>
                    <a:p>
                      <a:r>
                        <a:rPr lang="en-US" baseline="0" dirty="0" smtClean="0"/>
                        <a:t>3.Make a photo</a:t>
                      </a:r>
                    </a:p>
                    <a:p>
                      <a:r>
                        <a:rPr lang="en-US" baseline="0" dirty="0" smtClean="0"/>
                        <a:t>4.Map</a:t>
                      </a:r>
                    </a:p>
                    <a:p>
                      <a:r>
                        <a:rPr lang="en-US" baseline="0" dirty="0" smtClean="0"/>
                        <a:t>5.Logout</a:t>
                      </a:r>
                    </a:p>
                    <a:p>
                      <a:r>
                        <a:rPr lang="en-US" baseline="0" dirty="0" smtClean="0"/>
                        <a:t>6. Exit</a:t>
                      </a:r>
                      <a:endParaRPr lang="en-US" dirty="0"/>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US" dirty="0"/>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pic>
        <p:nvPicPr>
          <p:cNvPr id="6" name="Picture 5"/>
          <p:cNvPicPr>
            <a:picLocks noChangeAspect="1"/>
          </p:cNvPicPr>
          <p:nvPr/>
        </p:nvPicPr>
        <p:blipFill>
          <a:blip r:embed="rId2"/>
          <a:stretch>
            <a:fillRect/>
          </a:stretch>
        </p:blipFill>
        <p:spPr>
          <a:xfrm>
            <a:off x="5029200" y="1397000"/>
            <a:ext cx="3308382" cy="5461000"/>
          </a:xfrm>
          <a:prstGeom prst="rect">
            <a:avLst/>
          </a:prstGeom>
        </p:spPr>
      </p:pic>
    </p:spTree>
    <p:extLst>
      <p:ext uri="{BB962C8B-B14F-4D97-AF65-F5344CB8AC3E}">
        <p14:creationId xmlns:p14="http://schemas.microsoft.com/office/powerpoint/2010/main" val="252847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Tree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1647464"/>
              </p:ext>
            </p:extLst>
          </p:nvPr>
        </p:nvGraphicFramePr>
        <p:xfrm>
          <a:off x="685800" y="1219200"/>
          <a:ext cx="8237537" cy="5852160"/>
        </p:xfrm>
        <a:graphic>
          <a:graphicData uri="http://schemas.openxmlformats.org/drawingml/2006/table">
            <a:tbl>
              <a:tblPr bandRow="1">
                <a:tableStyleId>{7E9639D4-E3E2-4D34-9284-5A2195B3D0D7}</a:tableStyleId>
              </a:tblPr>
              <a:tblGrid>
                <a:gridCol w="4122738"/>
                <a:gridCol w="4114799"/>
              </a:tblGrid>
              <a:tr h="5719762">
                <a:tc>
                  <a:txBody>
                    <a:bodyPr/>
                    <a:lstStyle/>
                    <a:p>
                      <a:endParaRPr lang="en-US" dirty="0"/>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dirty="0" smtClean="0"/>
                        <a:t>User</a:t>
                      </a:r>
                      <a:r>
                        <a:rPr lang="en-US" baseline="0" dirty="0" smtClean="0"/>
                        <a:t> can create new tree in database using this New Tree.</a:t>
                      </a:r>
                    </a:p>
                    <a:p>
                      <a:r>
                        <a:rPr lang="en-US" baseline="0" dirty="0" smtClean="0"/>
                        <a:t>Locate button- Shows the geo coordination of tree which is nearby.</a:t>
                      </a:r>
                    </a:p>
                    <a:p>
                      <a:r>
                        <a:rPr lang="en-US" baseline="0" dirty="0" smtClean="0"/>
                        <a:t>Or user can add manually Latitude, longitude, Street of that tree.</a:t>
                      </a:r>
                    </a:p>
                    <a:p>
                      <a:r>
                        <a:rPr lang="en-US" baseline="0" dirty="0" smtClean="0"/>
                        <a:t>Property field - private or public property.</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pPr algn="r"/>
                      <a:r>
                        <a:rPr lang="en-US" baseline="0" dirty="0" smtClean="0"/>
                        <a:t>Continue</a:t>
                      </a:r>
                      <a:r>
                        <a:rPr lang="mr-IN" baseline="0" dirty="0" smtClean="0"/>
                        <a:t>…</a:t>
                      </a:r>
                      <a:endParaRPr lang="en-US" baseline="0" dirty="0" smtClean="0"/>
                    </a:p>
                    <a:p>
                      <a:endParaRPr lang="en-US" dirty="0"/>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56" y="1219200"/>
            <a:ext cx="3367644" cy="5638800"/>
          </a:xfrm>
          <a:prstGeom prst="rect">
            <a:avLst/>
          </a:prstGeom>
        </p:spPr>
      </p:pic>
    </p:spTree>
    <p:extLst>
      <p:ext uri="{BB962C8B-B14F-4D97-AF65-F5344CB8AC3E}">
        <p14:creationId xmlns:p14="http://schemas.microsoft.com/office/powerpoint/2010/main" val="1861703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83008925"/>
              </p:ext>
            </p:extLst>
          </p:nvPr>
        </p:nvGraphicFramePr>
        <p:xfrm>
          <a:off x="449263" y="1138238"/>
          <a:ext cx="8245476" cy="5567362"/>
        </p:xfrm>
        <a:graphic>
          <a:graphicData uri="http://schemas.openxmlformats.org/drawingml/2006/table">
            <a:tbl>
              <a:tblPr bandRow="1">
                <a:tableStyleId>{2D5ABB26-0587-4C30-8999-92F81FD0307C}</a:tableStyleId>
              </a:tblPr>
              <a:tblGrid>
                <a:gridCol w="4122738"/>
                <a:gridCol w="4122738"/>
              </a:tblGrid>
              <a:tr h="5567362">
                <a:tc>
                  <a:txBody>
                    <a:bodyPr/>
                    <a:lstStyle/>
                    <a:p>
                      <a:endParaRPr lang="en-US" dirty="0"/>
                    </a:p>
                  </a:txBody>
                  <a:tcPr>
                    <a:lnR>
                      <a:noFill/>
                    </a:ln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16080481"/>
              </p:ext>
            </p:extLst>
          </p:nvPr>
        </p:nvGraphicFramePr>
        <p:xfrm>
          <a:off x="685800" y="1397000"/>
          <a:ext cx="7620000" cy="5003800"/>
        </p:xfrm>
        <a:graphic>
          <a:graphicData uri="http://schemas.openxmlformats.org/drawingml/2006/table">
            <a:tbl>
              <a:tblPr bandRow="1">
                <a:tableStyleId>{7E9639D4-E3E2-4D34-9284-5A2195B3D0D7}</a:tableStyleId>
              </a:tblPr>
              <a:tblGrid>
                <a:gridCol w="3810000"/>
                <a:gridCol w="3810000"/>
              </a:tblGrid>
              <a:tr h="5003800">
                <a:tc>
                  <a:txBody>
                    <a:bodyPr/>
                    <a:lstStyle/>
                    <a:p>
                      <a:r>
                        <a:rPr lang="en-US" dirty="0" smtClean="0"/>
                        <a:t>User can ad</a:t>
                      </a:r>
                      <a:r>
                        <a:rPr lang="en-US" baseline="0" dirty="0" smtClean="0"/>
                        <a:t>d Tree name.</a:t>
                      </a:r>
                    </a:p>
                    <a:p>
                      <a:r>
                        <a:rPr lang="en-US" baseline="0" dirty="0" smtClean="0"/>
                        <a:t>There are two option-</a:t>
                      </a:r>
                    </a:p>
                    <a:p>
                      <a:r>
                        <a:rPr lang="en-US" baseline="0" dirty="0" smtClean="0"/>
                        <a:t>1. User can proceed with information fetched form database.</a:t>
                      </a:r>
                    </a:p>
                    <a:p>
                      <a:r>
                        <a:rPr lang="en-US" baseline="0" dirty="0" smtClean="0"/>
                        <a:t>2.He can add add manually information of tree.</a:t>
                      </a:r>
                      <a:endParaRPr lang="en-US" dirty="0"/>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US" dirty="0"/>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pic>
        <p:nvPicPr>
          <p:cNvPr id="3" name="Picture 2"/>
          <p:cNvPicPr>
            <a:picLocks noChangeAspect="1"/>
          </p:cNvPicPr>
          <p:nvPr/>
        </p:nvPicPr>
        <p:blipFill>
          <a:blip r:embed="rId2"/>
          <a:stretch>
            <a:fillRect/>
          </a:stretch>
        </p:blipFill>
        <p:spPr>
          <a:xfrm>
            <a:off x="4714110" y="1118446"/>
            <a:ext cx="3210690" cy="5587154"/>
          </a:xfrm>
          <a:prstGeom prst="rect">
            <a:avLst/>
          </a:prstGeom>
        </p:spPr>
      </p:pic>
    </p:spTree>
    <p:extLst>
      <p:ext uri="{BB962C8B-B14F-4D97-AF65-F5344CB8AC3E}">
        <p14:creationId xmlns:p14="http://schemas.microsoft.com/office/powerpoint/2010/main" val="113933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TreeData</a:t>
            </a:r>
            <a:r>
              <a:rPr lang="en-US" dirty="0" smtClean="0"/>
              <a:t>(Draft)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4000773"/>
              </p:ext>
            </p:extLst>
          </p:nvPr>
        </p:nvGraphicFramePr>
        <p:xfrm>
          <a:off x="449263" y="1138238"/>
          <a:ext cx="8245476" cy="5414962"/>
        </p:xfrm>
        <a:graphic>
          <a:graphicData uri="http://schemas.openxmlformats.org/drawingml/2006/table">
            <a:tbl>
              <a:tblPr bandRow="1">
                <a:tableStyleId>{5940675A-B579-460E-94D1-54222C63F5DA}</a:tableStyleId>
              </a:tblPr>
              <a:tblGrid>
                <a:gridCol w="4122738"/>
                <a:gridCol w="4122738"/>
              </a:tblGrid>
              <a:tr h="5414962">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Here we will add video ---</a:t>
                      </a:r>
                    </a:p>
                    <a:p>
                      <a:r>
                        <a:rPr lang="en-US" dirty="0" smtClean="0"/>
                        <a:t>As To save Tree data we are</a:t>
                      </a:r>
                      <a:r>
                        <a:rPr lang="en-US" baseline="0" dirty="0" smtClean="0"/>
                        <a:t> </a:t>
                      </a:r>
                      <a:r>
                        <a:rPr lang="en-US" baseline="0" dirty="0" smtClean="0"/>
                        <a:t>having </a:t>
                      </a:r>
                      <a:r>
                        <a:rPr lang="en-US" baseline="0" dirty="0" smtClean="0"/>
                        <a:t>4-5 slides..</a:t>
                      </a:r>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pic>
        <p:nvPicPr>
          <p:cNvPr id="5" name="Picture 4"/>
          <p:cNvPicPr>
            <a:picLocks noChangeAspect="1"/>
          </p:cNvPicPr>
          <p:nvPr/>
        </p:nvPicPr>
        <p:blipFill>
          <a:blip r:embed="rId2"/>
          <a:stretch>
            <a:fillRect/>
          </a:stretch>
        </p:blipFill>
        <p:spPr>
          <a:xfrm>
            <a:off x="533401" y="949341"/>
            <a:ext cx="3276600" cy="5792756"/>
          </a:xfrm>
          <a:prstGeom prst="rect">
            <a:avLst/>
          </a:prstGeom>
        </p:spPr>
      </p:pic>
    </p:spTree>
    <p:extLst>
      <p:ext uri="{BB962C8B-B14F-4D97-AF65-F5344CB8AC3E}">
        <p14:creationId xmlns:p14="http://schemas.microsoft.com/office/powerpoint/2010/main" val="121027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 Puma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1650533"/>
              </p:ext>
            </p:extLst>
          </p:nvPr>
        </p:nvGraphicFramePr>
        <p:xfrm>
          <a:off x="990600" y="1523999"/>
          <a:ext cx="6589713" cy="3886200"/>
        </p:xfrm>
        <a:graphic>
          <a:graphicData uri="http://schemas.openxmlformats.org/drawingml/2006/table">
            <a:tbl>
              <a:tblPr firstRow="1" firstCol="1" bandRow="1">
                <a:tableStyleId>{10A1B5D5-9B99-4C35-A422-299274C87663}</a:tableStyleId>
              </a:tblPr>
              <a:tblGrid>
                <a:gridCol w="2265888"/>
                <a:gridCol w="4323825"/>
              </a:tblGrid>
              <a:tr h="481637">
                <a:tc>
                  <a:txBody>
                    <a:bodyPr/>
                    <a:lstStyle/>
                    <a:p>
                      <a:pPr marL="0" marR="0">
                        <a:lnSpc>
                          <a:spcPct val="115000"/>
                        </a:lnSpc>
                        <a:spcBef>
                          <a:spcPts val="0"/>
                        </a:spcBef>
                        <a:spcAft>
                          <a:spcPts val="1000"/>
                        </a:spcAft>
                      </a:pPr>
                      <a:r>
                        <a:rPr lang="en-US" sz="1200" dirty="0" err="1">
                          <a:effectLst/>
                        </a:rPr>
                        <a:t>Moaath</a:t>
                      </a:r>
                      <a:r>
                        <a:rPr lang="en-US" sz="1200" dirty="0">
                          <a:effectLst/>
                        </a:rPr>
                        <a:t> </a:t>
                      </a:r>
                      <a:r>
                        <a:rPr lang="en-US" sz="1200" dirty="0" err="1">
                          <a:effectLst/>
                        </a:rPr>
                        <a:t>Alrajab</a:t>
                      </a:r>
                      <a:endParaRPr lang="en-US" sz="1200" dirty="0">
                        <a:effectLst/>
                        <a:latin typeface="Cambria" charset="0"/>
                        <a:ea typeface="Calibri" charset="0"/>
                        <a:cs typeface="Times New Roman" charset="0"/>
                      </a:endParaRPr>
                    </a:p>
                  </a:txBody>
                  <a:tcPr marL="68580" marR="68580" marT="0" marB="0"/>
                </a:tc>
                <a:tc>
                  <a:txBody>
                    <a:bodyPr/>
                    <a:lstStyle/>
                    <a:p>
                      <a:pPr marL="0" marR="0">
                        <a:lnSpc>
                          <a:spcPct val="115000"/>
                        </a:lnSpc>
                        <a:spcBef>
                          <a:spcPts val="0"/>
                        </a:spcBef>
                        <a:spcAft>
                          <a:spcPts val="1000"/>
                        </a:spcAft>
                      </a:pPr>
                      <a:r>
                        <a:rPr lang="en-US" sz="1200" dirty="0">
                          <a:effectLst/>
                        </a:rPr>
                        <a:t>Instructor</a:t>
                      </a:r>
                      <a:endParaRPr lang="en-US" sz="1200" dirty="0">
                        <a:effectLst/>
                        <a:latin typeface="Cambria" charset="0"/>
                        <a:ea typeface="Calibri" charset="0"/>
                        <a:cs typeface="Times New Roman" charset="0"/>
                      </a:endParaRPr>
                    </a:p>
                  </a:txBody>
                  <a:tcPr marL="68580" marR="68580" marT="0" marB="0"/>
                </a:tc>
              </a:tr>
              <a:tr h="481637">
                <a:tc gridSpan="2">
                  <a:txBody>
                    <a:bodyPr/>
                    <a:lstStyle/>
                    <a:p>
                      <a:pPr marL="0" marR="0" algn="ctr">
                        <a:lnSpc>
                          <a:spcPct val="115000"/>
                        </a:lnSpc>
                        <a:spcBef>
                          <a:spcPts val="0"/>
                        </a:spcBef>
                        <a:spcAft>
                          <a:spcPts val="1000"/>
                        </a:spcAft>
                      </a:pPr>
                      <a:r>
                        <a:rPr lang="en-US" sz="1200" dirty="0">
                          <a:effectLst/>
                        </a:rPr>
                        <a:t>Members of the PUMA team</a:t>
                      </a:r>
                      <a:endParaRPr lang="en-US" sz="1200" dirty="0">
                        <a:effectLst/>
                        <a:latin typeface="Cambria" charset="0"/>
                        <a:ea typeface="Calibri" charset="0"/>
                        <a:cs typeface="Times New Roman" charset="0"/>
                      </a:endParaRPr>
                    </a:p>
                  </a:txBody>
                  <a:tcPr marL="68580" marR="68580" marT="0" marB="0"/>
                </a:tc>
                <a:tc hMerge="1">
                  <a:txBody>
                    <a:bodyPr/>
                    <a:lstStyle/>
                    <a:p>
                      <a:endParaRPr lang="en-US"/>
                    </a:p>
                  </a:txBody>
                  <a:tcPr/>
                </a:tc>
              </a:tr>
              <a:tr h="996378">
                <a:tc>
                  <a:txBody>
                    <a:bodyPr/>
                    <a:lstStyle/>
                    <a:p>
                      <a:pPr marL="0" marR="0">
                        <a:lnSpc>
                          <a:spcPct val="115000"/>
                        </a:lnSpc>
                        <a:spcBef>
                          <a:spcPts val="0"/>
                        </a:spcBef>
                        <a:spcAft>
                          <a:spcPts val="1000"/>
                        </a:spcAft>
                      </a:pPr>
                      <a:r>
                        <a:rPr lang="en-US" sz="1200" dirty="0">
                          <a:effectLst/>
                        </a:rPr>
                        <a:t>Eliezer Epstein</a:t>
                      </a:r>
                      <a:endParaRPr lang="en-US" sz="1200" dirty="0">
                        <a:effectLst/>
                        <a:latin typeface="Cambria" charset="0"/>
                        <a:ea typeface="Calibri" charset="0"/>
                        <a:cs typeface="Times New Roman" charset="0"/>
                      </a:endParaRPr>
                    </a:p>
                  </a:txBody>
                  <a:tcPr marL="68580" marR="68580" marT="0" marB="0"/>
                </a:tc>
                <a:tc>
                  <a:txBody>
                    <a:bodyPr/>
                    <a:lstStyle/>
                    <a:p>
                      <a:pPr marL="0" marR="0">
                        <a:lnSpc>
                          <a:spcPct val="115000"/>
                        </a:lnSpc>
                        <a:spcBef>
                          <a:spcPts val="0"/>
                        </a:spcBef>
                        <a:spcAft>
                          <a:spcPts val="1000"/>
                        </a:spcAft>
                      </a:pPr>
                      <a:r>
                        <a:rPr lang="en-US" sz="1200" dirty="0">
                          <a:effectLst/>
                        </a:rPr>
                        <a:t>Classes and methods to work with Google Map and coordinates, related UI</a:t>
                      </a:r>
                      <a:endParaRPr lang="en-US" sz="1200" dirty="0">
                        <a:effectLst/>
                        <a:latin typeface="Cambria" charset="0"/>
                        <a:ea typeface="Calibri" charset="0"/>
                        <a:cs typeface="Times New Roman" charset="0"/>
                      </a:endParaRPr>
                    </a:p>
                  </a:txBody>
                  <a:tcPr marL="68580" marR="68580" marT="0" marB="0"/>
                </a:tc>
              </a:tr>
              <a:tr h="481637">
                <a:tc>
                  <a:txBody>
                    <a:bodyPr/>
                    <a:lstStyle/>
                    <a:p>
                      <a:pPr marL="0" marR="0">
                        <a:lnSpc>
                          <a:spcPct val="115000"/>
                        </a:lnSpc>
                        <a:spcBef>
                          <a:spcPts val="0"/>
                        </a:spcBef>
                        <a:spcAft>
                          <a:spcPts val="1000"/>
                        </a:spcAft>
                      </a:pPr>
                      <a:r>
                        <a:rPr lang="en-US" sz="1200" dirty="0">
                          <a:effectLst/>
                        </a:rPr>
                        <a:t>Elion </a:t>
                      </a:r>
                      <a:r>
                        <a:rPr lang="en-US" sz="1200" dirty="0" err="1">
                          <a:effectLst/>
                        </a:rPr>
                        <a:t>Limanaj</a:t>
                      </a:r>
                      <a:endParaRPr lang="en-US" sz="1200" dirty="0">
                        <a:effectLst/>
                        <a:latin typeface="Cambria" charset="0"/>
                        <a:ea typeface="Calibri" charset="0"/>
                        <a:cs typeface="Times New Roman" charset="0"/>
                      </a:endParaRPr>
                    </a:p>
                  </a:txBody>
                  <a:tcPr marL="68580" marR="68580" marT="0" marB="0"/>
                </a:tc>
                <a:tc>
                  <a:txBody>
                    <a:bodyPr/>
                    <a:lstStyle/>
                    <a:p>
                      <a:pPr marL="0" marR="0">
                        <a:lnSpc>
                          <a:spcPct val="115000"/>
                        </a:lnSpc>
                        <a:spcBef>
                          <a:spcPts val="0"/>
                        </a:spcBef>
                        <a:spcAft>
                          <a:spcPts val="1000"/>
                        </a:spcAft>
                      </a:pPr>
                      <a:r>
                        <a:rPr lang="en-US" sz="1200" dirty="0">
                          <a:effectLst/>
                        </a:rPr>
                        <a:t>DB DAO's, user </a:t>
                      </a:r>
                      <a:r>
                        <a:rPr lang="en-US" sz="1200" dirty="0" err="1">
                          <a:effectLst/>
                        </a:rPr>
                        <a:t>Auth</a:t>
                      </a:r>
                      <a:r>
                        <a:rPr lang="en-US" sz="1200" dirty="0">
                          <a:effectLst/>
                        </a:rPr>
                        <a:t>, </a:t>
                      </a:r>
                      <a:r>
                        <a:rPr lang="en-US" sz="1200" dirty="0" err="1">
                          <a:effectLst/>
                        </a:rPr>
                        <a:t>Auth</a:t>
                      </a:r>
                      <a:r>
                        <a:rPr lang="en-US" sz="1200" dirty="0">
                          <a:effectLst/>
                        </a:rPr>
                        <a:t> related UI, location detection</a:t>
                      </a:r>
                      <a:endParaRPr lang="en-US" sz="1200" dirty="0">
                        <a:effectLst/>
                        <a:latin typeface="Cambria" charset="0"/>
                        <a:ea typeface="Calibri" charset="0"/>
                        <a:cs typeface="Times New Roman" charset="0"/>
                      </a:endParaRPr>
                    </a:p>
                  </a:txBody>
                  <a:tcPr marL="68580" marR="68580" marT="0" marB="0"/>
                </a:tc>
              </a:tr>
              <a:tr h="481637">
                <a:tc>
                  <a:txBody>
                    <a:bodyPr/>
                    <a:lstStyle/>
                    <a:p>
                      <a:pPr marL="0" marR="0">
                        <a:lnSpc>
                          <a:spcPct val="115000"/>
                        </a:lnSpc>
                        <a:spcBef>
                          <a:spcPts val="0"/>
                        </a:spcBef>
                        <a:spcAft>
                          <a:spcPts val="1000"/>
                        </a:spcAft>
                      </a:pPr>
                      <a:r>
                        <a:rPr lang="en-US" sz="1200">
                          <a:effectLst/>
                        </a:rPr>
                        <a:t>Inga Gaidukova</a:t>
                      </a:r>
                      <a:endParaRPr lang="en-US" sz="1200">
                        <a:effectLst/>
                        <a:latin typeface="Cambria" charset="0"/>
                        <a:ea typeface="Calibri" charset="0"/>
                        <a:cs typeface="Times New Roman" charset="0"/>
                      </a:endParaRPr>
                    </a:p>
                  </a:txBody>
                  <a:tcPr marL="68580" marR="68580" marT="0" marB="0"/>
                </a:tc>
                <a:tc>
                  <a:txBody>
                    <a:bodyPr/>
                    <a:lstStyle/>
                    <a:p>
                      <a:pPr marL="0" marR="0">
                        <a:lnSpc>
                          <a:spcPct val="115000"/>
                        </a:lnSpc>
                        <a:spcBef>
                          <a:spcPts val="0"/>
                        </a:spcBef>
                        <a:spcAft>
                          <a:spcPts val="1000"/>
                        </a:spcAft>
                      </a:pPr>
                      <a:r>
                        <a:rPr lang="en-US" sz="1200" dirty="0">
                          <a:effectLst/>
                        </a:rPr>
                        <a:t>UI, classes and methods for UI to DB integration</a:t>
                      </a:r>
                      <a:endParaRPr lang="en-US" sz="1200" dirty="0">
                        <a:effectLst/>
                        <a:latin typeface="Cambria" charset="0"/>
                        <a:ea typeface="Calibri" charset="0"/>
                        <a:cs typeface="Times New Roman" charset="0"/>
                      </a:endParaRPr>
                    </a:p>
                  </a:txBody>
                  <a:tcPr marL="68580" marR="68580" marT="0" marB="0"/>
                </a:tc>
              </a:tr>
              <a:tr h="481637">
                <a:tc>
                  <a:txBody>
                    <a:bodyPr/>
                    <a:lstStyle/>
                    <a:p>
                      <a:pPr marL="0" marR="0">
                        <a:lnSpc>
                          <a:spcPct val="115000"/>
                        </a:lnSpc>
                        <a:spcBef>
                          <a:spcPts val="0"/>
                        </a:spcBef>
                        <a:spcAft>
                          <a:spcPts val="1000"/>
                        </a:spcAft>
                      </a:pPr>
                      <a:r>
                        <a:rPr lang="en-US" sz="1200">
                          <a:effectLst/>
                        </a:rPr>
                        <a:t>Supriya Karambe</a:t>
                      </a:r>
                      <a:endParaRPr lang="en-US" sz="1200">
                        <a:effectLst/>
                        <a:latin typeface="Cambria" charset="0"/>
                        <a:ea typeface="Calibri" charset="0"/>
                        <a:cs typeface="Times New Roman" charset="0"/>
                      </a:endParaRPr>
                    </a:p>
                  </a:txBody>
                  <a:tcPr marL="68580" marR="68580" marT="0" marB="0"/>
                </a:tc>
                <a:tc>
                  <a:txBody>
                    <a:bodyPr/>
                    <a:lstStyle/>
                    <a:p>
                      <a:pPr marL="0" marR="0">
                        <a:lnSpc>
                          <a:spcPct val="115000"/>
                        </a:lnSpc>
                        <a:spcBef>
                          <a:spcPts val="0"/>
                        </a:spcBef>
                        <a:spcAft>
                          <a:spcPts val="1000"/>
                        </a:spcAft>
                      </a:pPr>
                      <a:r>
                        <a:rPr lang="en-US" sz="1200" dirty="0">
                          <a:effectLst/>
                        </a:rPr>
                        <a:t>Classes and methods to work with Photos, related UI</a:t>
                      </a:r>
                      <a:endParaRPr lang="en-US" sz="1200" dirty="0">
                        <a:effectLst/>
                        <a:latin typeface="Cambria" charset="0"/>
                        <a:ea typeface="Calibri" charset="0"/>
                        <a:cs typeface="Times New Roman" charset="0"/>
                      </a:endParaRPr>
                    </a:p>
                  </a:txBody>
                  <a:tcPr marL="68580" marR="68580" marT="0" marB="0"/>
                </a:tc>
              </a:tr>
              <a:tr h="481637">
                <a:tc>
                  <a:txBody>
                    <a:bodyPr/>
                    <a:lstStyle/>
                    <a:p>
                      <a:pPr marL="0" marR="0">
                        <a:lnSpc>
                          <a:spcPct val="115000"/>
                        </a:lnSpc>
                        <a:spcBef>
                          <a:spcPts val="0"/>
                        </a:spcBef>
                        <a:spcAft>
                          <a:spcPts val="1000"/>
                        </a:spcAft>
                      </a:pPr>
                      <a:r>
                        <a:rPr lang="en-US" sz="1200">
                          <a:effectLst/>
                        </a:rPr>
                        <a:t>Zahid Aziz</a:t>
                      </a:r>
                      <a:endParaRPr lang="en-US" sz="1200">
                        <a:effectLst/>
                        <a:latin typeface="Cambria" charset="0"/>
                        <a:ea typeface="Calibri" charset="0"/>
                        <a:cs typeface="Times New Roman" charset="0"/>
                      </a:endParaRPr>
                    </a:p>
                  </a:txBody>
                  <a:tcPr marL="68580" marR="68580" marT="0" marB="0"/>
                </a:tc>
                <a:tc>
                  <a:txBody>
                    <a:bodyPr/>
                    <a:lstStyle/>
                    <a:p>
                      <a:pPr marL="0" marR="0">
                        <a:lnSpc>
                          <a:spcPct val="115000"/>
                        </a:lnSpc>
                        <a:spcBef>
                          <a:spcPts val="0"/>
                        </a:spcBef>
                        <a:spcAft>
                          <a:spcPts val="1000"/>
                        </a:spcAft>
                      </a:pPr>
                      <a:r>
                        <a:rPr lang="en-US" sz="1200" dirty="0">
                          <a:effectLst/>
                        </a:rPr>
                        <a:t>DB DAO's, user </a:t>
                      </a:r>
                      <a:r>
                        <a:rPr lang="en-US" sz="1200" dirty="0" err="1">
                          <a:effectLst/>
                        </a:rPr>
                        <a:t>Auth</a:t>
                      </a:r>
                      <a:r>
                        <a:rPr lang="en-US" sz="1200" dirty="0">
                          <a:effectLst/>
                        </a:rPr>
                        <a:t>, </a:t>
                      </a:r>
                      <a:r>
                        <a:rPr lang="en-US" sz="1200" dirty="0" err="1">
                          <a:effectLst/>
                        </a:rPr>
                        <a:t>Auth</a:t>
                      </a:r>
                      <a:r>
                        <a:rPr lang="en-US" sz="1200" dirty="0">
                          <a:effectLst/>
                        </a:rPr>
                        <a:t> related UI</a:t>
                      </a:r>
                      <a:endParaRPr lang="en-US" sz="1200" dirty="0">
                        <a:effectLst/>
                        <a:latin typeface="Cambria" charset="0"/>
                        <a:ea typeface="Calibri"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38928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List in Area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008141"/>
              </p:ext>
            </p:extLst>
          </p:nvPr>
        </p:nvGraphicFramePr>
        <p:xfrm>
          <a:off x="449263" y="1138238"/>
          <a:ext cx="8245476" cy="5491162"/>
        </p:xfrm>
        <a:graphic>
          <a:graphicData uri="http://schemas.openxmlformats.org/drawingml/2006/table">
            <a:tbl>
              <a:tblPr bandRow="1">
                <a:tableStyleId>{5940675A-B579-460E-94D1-54222C63F5DA}</a:tableStyleId>
              </a:tblPr>
              <a:tblGrid>
                <a:gridCol w="4122738"/>
                <a:gridCol w="4122738"/>
              </a:tblGrid>
              <a:tr h="5491162">
                <a:tc>
                  <a:txBody>
                    <a:bodyPr/>
                    <a:lstStyle/>
                    <a:p>
                      <a:r>
                        <a:rPr lang="en-US" dirty="0" smtClean="0"/>
                        <a:t>Tree List in Area Menu displays</a:t>
                      </a:r>
                      <a:r>
                        <a:rPr lang="en-US" baseline="0" dirty="0" smtClean="0"/>
                        <a:t> all available trees in that particular area.</a:t>
                      </a:r>
                    </a:p>
                    <a:p>
                      <a:r>
                        <a:rPr lang="en-US" baseline="0" dirty="0" smtClean="0"/>
                        <a:t>User can click on any tree from list to get details of that tree.</a:t>
                      </a:r>
                      <a:endParaRPr lang="en-US"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5" name="Picture 4"/>
          <p:cNvPicPr>
            <a:picLocks noChangeAspect="1"/>
          </p:cNvPicPr>
          <p:nvPr/>
        </p:nvPicPr>
        <p:blipFill>
          <a:blip r:embed="rId2"/>
          <a:stretch>
            <a:fillRect/>
          </a:stretch>
        </p:blipFill>
        <p:spPr>
          <a:xfrm>
            <a:off x="5029200" y="1066800"/>
            <a:ext cx="3504088" cy="5410200"/>
          </a:xfrm>
          <a:prstGeom prst="rect">
            <a:avLst/>
          </a:prstGeom>
        </p:spPr>
      </p:pic>
    </p:spTree>
    <p:extLst>
      <p:ext uri="{BB962C8B-B14F-4D97-AF65-F5344CB8AC3E}">
        <p14:creationId xmlns:p14="http://schemas.microsoft.com/office/powerpoint/2010/main" val="98625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4" y="833015"/>
            <a:ext cx="6719020" cy="763525"/>
          </a:xfrm>
        </p:spPr>
        <p:txBody>
          <a:bodyPr/>
          <a:lstStyle/>
          <a:p>
            <a:r>
              <a:rPr lang="en-US" dirty="0"/>
              <a:t>Scalability</a:t>
            </a:r>
          </a:p>
        </p:txBody>
      </p:sp>
      <p:sp>
        <p:nvSpPr>
          <p:cNvPr id="5" name="Content Placeholder 4"/>
          <p:cNvSpPr>
            <a:spLocks noGrp="1"/>
          </p:cNvSpPr>
          <p:nvPr>
            <p:ph idx="1"/>
          </p:nvPr>
        </p:nvSpPr>
        <p:spPr>
          <a:xfrm>
            <a:off x="1976015" y="1749245"/>
            <a:ext cx="6719020" cy="4581149"/>
          </a:xfrm>
        </p:spPr>
        <p:txBody>
          <a:bodyPr>
            <a:normAutofit/>
          </a:bodyPr>
          <a:lstStyle/>
          <a:p>
            <a:pPr>
              <a:buNone/>
            </a:pPr>
            <a:r>
              <a:rPr lang="en-US" sz="2400" dirty="0"/>
              <a:t>	The </a:t>
            </a:r>
            <a:r>
              <a:rPr lang="en-US" sz="2400" dirty="0" err="1"/>
              <a:t>TreeLOG</a:t>
            </a:r>
            <a:r>
              <a:rPr lang="en-US" sz="2400" dirty="0"/>
              <a:t> application can be used not only in Camden but also in other municipalities and areas for the inventory of trees in parks and on the streets, because it is based on the fixation of coordinates.</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59" cy="763526"/>
          </a:xfrm>
        </p:spPr>
        <p:txBody>
          <a:bodyPr>
            <a:normAutofit/>
          </a:bodyPr>
          <a:lstStyle/>
          <a:p>
            <a:r>
              <a:rPr lang="en-US" dirty="0"/>
              <a:t>Preliminary Sketches</a:t>
            </a:r>
          </a:p>
        </p:txBody>
      </p:sp>
      <p:sp>
        <p:nvSpPr>
          <p:cNvPr id="3" name="Content Placeholder 2"/>
          <p:cNvSpPr>
            <a:spLocks noGrp="1"/>
          </p:cNvSpPr>
          <p:nvPr>
            <p:ph idx="1"/>
          </p:nvPr>
        </p:nvSpPr>
        <p:spPr>
          <a:xfrm>
            <a:off x="907080" y="1901950"/>
            <a:ext cx="7329841" cy="4581149"/>
          </a:xfrm>
        </p:spPr>
        <p:txBody>
          <a:bodyPr/>
          <a:lstStyle/>
          <a:p>
            <a:endParaRPr lang="en-US" dirty="0"/>
          </a:p>
          <a:p>
            <a:endParaRPr lang="en-US" dirty="0"/>
          </a:p>
        </p:txBody>
      </p:sp>
      <p:pic>
        <p:nvPicPr>
          <p:cNvPr id="5" name="Picture 4" descr="preliminary _sketches .jpg"/>
          <p:cNvPicPr>
            <a:picLocks noChangeAspect="1"/>
          </p:cNvPicPr>
          <p:nvPr/>
        </p:nvPicPr>
        <p:blipFill>
          <a:blip r:embed="rId2"/>
          <a:stretch>
            <a:fillRect/>
          </a:stretch>
        </p:blipFill>
        <p:spPr>
          <a:xfrm>
            <a:off x="1002030" y="1066800"/>
            <a:ext cx="7760970" cy="5375910"/>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59" cy="763526"/>
          </a:xfrm>
        </p:spPr>
        <p:txBody>
          <a:bodyPr>
            <a:normAutofit/>
          </a:bodyPr>
          <a:lstStyle/>
          <a:p>
            <a:r>
              <a:rPr lang="en-US" dirty="0"/>
              <a:t>Tree Log Data Model</a:t>
            </a:r>
          </a:p>
        </p:txBody>
      </p:sp>
      <p:sp>
        <p:nvSpPr>
          <p:cNvPr id="3" name="Content Placeholder 2"/>
          <p:cNvSpPr>
            <a:spLocks noGrp="1"/>
          </p:cNvSpPr>
          <p:nvPr>
            <p:ph idx="1"/>
          </p:nvPr>
        </p:nvSpPr>
        <p:spPr>
          <a:xfrm>
            <a:off x="907080" y="1901950"/>
            <a:ext cx="7329841" cy="4581149"/>
          </a:xfrm>
        </p:spPr>
        <p:txBody>
          <a:bodyPr/>
          <a:lstStyle/>
          <a:p>
            <a:endParaRPr lang="en-US" dirty="0"/>
          </a:p>
          <a:p>
            <a:endParaRPr lang="en-US" dirty="0"/>
          </a:p>
        </p:txBody>
      </p:sp>
      <p:pic>
        <p:nvPicPr>
          <p:cNvPr id="9" name="Picture 8"/>
          <p:cNvPicPr>
            <a:picLocks noChangeAspect="1"/>
          </p:cNvPicPr>
          <p:nvPr/>
        </p:nvPicPr>
        <p:blipFill>
          <a:blip r:embed="rId2"/>
          <a:stretch>
            <a:fillRect/>
          </a:stretch>
        </p:blipFill>
        <p:spPr>
          <a:xfrm>
            <a:off x="671512" y="1247774"/>
            <a:ext cx="8397119" cy="4695825"/>
          </a:xfrm>
          <a:prstGeom prst="rect">
            <a:avLst/>
          </a:prstGeom>
        </p:spPr>
      </p:pic>
    </p:spTree>
    <p:extLst>
      <p:ext uri="{BB962C8B-B14F-4D97-AF65-F5344CB8AC3E}">
        <p14:creationId xmlns:p14="http://schemas.microsoft.com/office/powerpoint/2010/main" val="68313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Palette </a:t>
            </a:r>
            <a:endParaRPr lang="en-US" dirty="0"/>
          </a:p>
        </p:txBody>
      </p:sp>
      <p:pic>
        <p:nvPicPr>
          <p:cNvPr id="6" name="Content Placeholder 5" descr="pallete.jpg"/>
          <p:cNvPicPr>
            <a:picLocks noGrp="1" noChangeAspect="1"/>
          </p:cNvPicPr>
          <p:nvPr>
            <p:ph idx="1"/>
          </p:nvPr>
        </p:nvPicPr>
        <p:blipFill>
          <a:blip r:embed="rId2"/>
          <a:stretch>
            <a:fillRect/>
          </a:stretch>
        </p:blipFill>
        <p:spPr>
          <a:xfrm>
            <a:off x="2541897" y="1444625"/>
            <a:ext cx="5434982" cy="4732338"/>
          </a:xfrm>
        </p:spPr>
      </p:pic>
    </p:spTree>
    <p:extLst>
      <p:ext uri="{BB962C8B-B14F-4D97-AF65-F5344CB8AC3E}">
        <p14:creationId xmlns:p14="http://schemas.microsoft.com/office/powerpoint/2010/main" val="35588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59" cy="763526"/>
          </a:xfrm>
        </p:spPr>
        <p:txBody>
          <a:bodyPr>
            <a:normAutofit/>
          </a:bodyPr>
          <a:lstStyle/>
          <a:p>
            <a:r>
              <a:rPr lang="en-US" dirty="0" smtClean="0"/>
              <a:t>PUMA Team</a:t>
            </a:r>
            <a:endParaRPr lang="en-US" dirty="0"/>
          </a:p>
        </p:txBody>
      </p:sp>
      <p:sp>
        <p:nvSpPr>
          <p:cNvPr id="3" name="Content Placeholder 2"/>
          <p:cNvSpPr>
            <a:spLocks noGrp="1"/>
          </p:cNvSpPr>
          <p:nvPr>
            <p:ph idx="1"/>
          </p:nvPr>
        </p:nvSpPr>
        <p:spPr>
          <a:xfrm>
            <a:off x="907080" y="1901950"/>
            <a:ext cx="7329841" cy="4581149"/>
          </a:xfrm>
        </p:spPr>
        <p:txBody>
          <a:bodyPr/>
          <a:lstStyle/>
          <a:p>
            <a:endParaRPr lang="en-US" dirty="0"/>
          </a:p>
          <a:p>
            <a:endParaRPr lang="en-US" dirty="0"/>
          </a:p>
        </p:txBody>
      </p:sp>
      <p:graphicFrame>
        <p:nvGraphicFramePr>
          <p:cNvPr id="5" name="Table 4"/>
          <p:cNvGraphicFramePr>
            <a:graphicFrameLocks noGrp="1"/>
          </p:cNvGraphicFramePr>
          <p:nvPr/>
        </p:nvGraphicFramePr>
        <p:xfrm>
          <a:off x="1524000" y="1397000"/>
          <a:ext cx="6172200" cy="3098800"/>
        </p:xfrm>
        <a:graphic>
          <a:graphicData uri="http://schemas.openxmlformats.org/drawingml/2006/table">
            <a:tbl>
              <a:tblPr firstRow="1" bandRow="1">
                <a:tableStyleId>{F5AB1C69-6EDB-4FF4-983F-18BD219EF322}</a:tableStyleId>
              </a:tblPr>
              <a:tblGrid>
                <a:gridCol w="3086100"/>
                <a:gridCol w="3086100"/>
              </a:tblGrid>
              <a:tr h="619760">
                <a:tc gridSpan="2">
                  <a:txBody>
                    <a:bodyPr/>
                    <a:lstStyle/>
                    <a:p>
                      <a:pPr marL="0" marR="0" algn="ctr">
                        <a:lnSpc>
                          <a:spcPct val="115000"/>
                        </a:lnSpc>
                        <a:spcBef>
                          <a:spcPts val="0"/>
                        </a:spcBef>
                        <a:spcAft>
                          <a:spcPts val="1000"/>
                        </a:spcAft>
                      </a:pPr>
                      <a:r>
                        <a:rPr lang="en-US" sz="1100" dirty="0"/>
                        <a:t>Members of the PUMA team</a:t>
                      </a:r>
                      <a:endParaRPr lang="en-US" sz="1100" dirty="0">
                        <a:latin typeface="Calibri"/>
                        <a:ea typeface="Calibri"/>
                        <a:cs typeface="Times New Roman"/>
                      </a:endParaRPr>
                    </a:p>
                  </a:txBody>
                  <a:tcPr marL="68580" marR="68580" marT="0" marB="0"/>
                </a:tc>
                <a:tc hMerge="1">
                  <a:txBody>
                    <a:bodyPr/>
                    <a:lstStyle/>
                    <a:p>
                      <a:endParaRPr lang="en-US"/>
                    </a:p>
                  </a:txBody>
                  <a:tcPr/>
                </a:tc>
              </a:tr>
              <a:tr h="619760">
                <a:tc>
                  <a:txBody>
                    <a:bodyPr/>
                    <a:lstStyle/>
                    <a:p>
                      <a:pPr marL="0" marR="0">
                        <a:lnSpc>
                          <a:spcPct val="115000"/>
                        </a:lnSpc>
                        <a:spcBef>
                          <a:spcPts val="0"/>
                        </a:spcBef>
                        <a:spcAft>
                          <a:spcPts val="1000"/>
                        </a:spcAft>
                      </a:pPr>
                      <a:r>
                        <a:rPr lang="en-US" sz="1100"/>
                        <a:t>Inga Gaidukova</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Project </a:t>
                      </a:r>
                      <a:r>
                        <a:rPr lang="en-US" sz="1100" dirty="0" smtClean="0"/>
                        <a:t>Manager</a:t>
                      </a:r>
                      <a:endParaRPr lang="en-US" sz="1100" dirty="0"/>
                    </a:p>
                  </a:txBody>
                  <a:tcPr marL="68580" marR="68580" marT="0" marB="0"/>
                </a:tc>
              </a:tr>
              <a:tr h="619760">
                <a:tc>
                  <a:txBody>
                    <a:bodyPr/>
                    <a:lstStyle/>
                    <a:p>
                      <a:pPr marL="0" marR="0">
                        <a:lnSpc>
                          <a:spcPct val="115000"/>
                        </a:lnSpc>
                        <a:spcBef>
                          <a:spcPts val="0"/>
                        </a:spcBef>
                        <a:spcAft>
                          <a:spcPts val="1000"/>
                        </a:spcAft>
                      </a:pPr>
                      <a:r>
                        <a:rPr lang="en-US" sz="1100" dirty="0"/>
                        <a:t>Jose Orozco</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Documentation </a:t>
                      </a:r>
                      <a:r>
                        <a:rPr lang="en-US" sz="1100" dirty="0" smtClean="0"/>
                        <a:t>Leader</a:t>
                      </a:r>
                      <a:endParaRPr lang="en-US" sz="1100" dirty="0"/>
                    </a:p>
                  </a:txBody>
                  <a:tcPr marL="68580" marR="68580" marT="0" marB="0"/>
                </a:tc>
              </a:tr>
              <a:tr h="619760">
                <a:tc>
                  <a:txBody>
                    <a:bodyPr/>
                    <a:lstStyle/>
                    <a:p>
                      <a:pPr marL="0" marR="0">
                        <a:lnSpc>
                          <a:spcPct val="115000"/>
                        </a:lnSpc>
                        <a:spcBef>
                          <a:spcPts val="0"/>
                        </a:spcBef>
                        <a:spcAft>
                          <a:spcPts val="1000"/>
                        </a:spcAft>
                      </a:pPr>
                      <a:r>
                        <a:rPr lang="en-US" sz="1100"/>
                        <a:t>Zahid Aziz</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Design </a:t>
                      </a:r>
                      <a:r>
                        <a:rPr lang="en-US" sz="1100" dirty="0" smtClean="0"/>
                        <a:t>Leader</a:t>
                      </a:r>
                      <a:endParaRPr lang="en-US" sz="1100" dirty="0"/>
                    </a:p>
                  </a:txBody>
                  <a:tcPr marL="68580" marR="68580" marT="0" marB="0"/>
                </a:tc>
              </a:tr>
              <a:tr h="619760">
                <a:tc>
                  <a:txBody>
                    <a:bodyPr/>
                    <a:lstStyle/>
                    <a:p>
                      <a:pPr marL="0" marR="0">
                        <a:lnSpc>
                          <a:spcPct val="115000"/>
                        </a:lnSpc>
                        <a:spcBef>
                          <a:spcPts val="0"/>
                        </a:spcBef>
                        <a:spcAft>
                          <a:spcPts val="1000"/>
                        </a:spcAft>
                      </a:pPr>
                      <a:r>
                        <a:rPr lang="en-US" sz="1100"/>
                        <a:t>Elion Limanaj</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Coding </a:t>
                      </a:r>
                      <a:r>
                        <a:rPr lang="en-US" sz="1100" dirty="0" smtClean="0"/>
                        <a:t>Leader</a:t>
                      </a:r>
                      <a:endParaRPr lang="en-US" sz="1100" dirty="0"/>
                    </a:p>
                  </a:txBody>
                  <a:tcPr marL="68580" marR="68580" marT="0" marB="0"/>
                </a:tc>
              </a:tr>
            </a:tbl>
          </a:graphicData>
        </a:graphic>
      </p:graphicFrame>
    </p:spTree>
    <p:extLst>
      <p:ext uri="{BB962C8B-B14F-4D97-AF65-F5344CB8AC3E}">
        <p14:creationId xmlns:p14="http://schemas.microsoft.com/office/powerpoint/2010/main" val="68313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endParaRPr lang="en-US" dirty="0" smtClean="0"/>
          </a:p>
          <a:p>
            <a:r>
              <a:rPr lang="en-US" dirty="0" smtClean="0"/>
              <a:t>Competitive Solutions</a:t>
            </a:r>
            <a:endParaRPr lang="en-US" dirty="0"/>
          </a:p>
          <a:p>
            <a:r>
              <a:rPr lang="en-US" dirty="0" smtClean="0"/>
              <a:t> Approach to new Solution</a:t>
            </a:r>
            <a:endParaRPr lang="en-US" dirty="0" smtClean="0"/>
          </a:p>
          <a:p>
            <a:r>
              <a:rPr lang="en-US" dirty="0" smtClean="0"/>
              <a:t>Application </a:t>
            </a:r>
            <a:r>
              <a:rPr lang="mr-IN" dirty="0" smtClean="0"/>
              <a:t>–</a:t>
            </a:r>
            <a:r>
              <a:rPr lang="en-US" dirty="0" smtClean="0"/>
              <a:t>Workflow</a:t>
            </a:r>
          </a:p>
          <a:p>
            <a:r>
              <a:rPr lang="en-US" dirty="0" smtClean="0"/>
              <a:t>Application </a:t>
            </a:r>
            <a:r>
              <a:rPr lang="mr-IN" dirty="0" smtClean="0"/>
              <a:t>–</a:t>
            </a:r>
            <a:r>
              <a:rPr lang="en-US" dirty="0" smtClean="0"/>
              <a:t> Activities in </a:t>
            </a:r>
            <a:r>
              <a:rPr lang="en-US" dirty="0" smtClean="0"/>
              <a:t>details</a:t>
            </a:r>
          </a:p>
          <a:p>
            <a:r>
              <a:rPr lang="en-US" dirty="0" smtClean="0"/>
              <a:t>Improvement in Application</a:t>
            </a:r>
          </a:p>
          <a:p>
            <a:r>
              <a:rPr lang="en-US" dirty="0" smtClean="0"/>
              <a:t>Limitations of Application</a:t>
            </a:r>
          </a:p>
          <a:p>
            <a:r>
              <a:rPr lang="en-US" dirty="0" smtClean="0"/>
              <a:t>Future Work</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761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59" cy="763526"/>
          </a:xfrm>
        </p:spPr>
        <p:txBody>
          <a:bodyPr>
            <a:normAutofit/>
          </a:bodyPr>
          <a:lstStyle/>
          <a:p>
            <a:r>
              <a:rPr lang="en-US" dirty="0"/>
              <a:t>Municipal need</a:t>
            </a:r>
          </a:p>
        </p:txBody>
      </p:sp>
      <p:sp>
        <p:nvSpPr>
          <p:cNvPr id="3" name="Content Placeholder 2"/>
          <p:cNvSpPr>
            <a:spLocks noGrp="1"/>
          </p:cNvSpPr>
          <p:nvPr>
            <p:ph idx="1"/>
          </p:nvPr>
        </p:nvSpPr>
        <p:spPr>
          <a:xfrm>
            <a:off x="907080" y="1901950"/>
            <a:ext cx="7329841" cy="4581149"/>
          </a:xfrm>
        </p:spPr>
        <p:txBody>
          <a:bodyPr>
            <a:normAutofit/>
          </a:bodyPr>
          <a:lstStyle/>
          <a:p>
            <a:pPr>
              <a:buNone/>
            </a:pPr>
            <a:r>
              <a:rPr lang="en-US" dirty="0"/>
              <a:t>Submitter: </a:t>
            </a:r>
            <a:r>
              <a:rPr lang="en-US" b="1" dirty="0"/>
              <a:t>Camden</a:t>
            </a:r>
          </a:p>
          <a:p>
            <a:pPr>
              <a:buNone/>
            </a:pPr>
            <a:r>
              <a:rPr lang="en-US" sz="2400" dirty="0"/>
              <a:t>	In order to improve the quality of the City's street tree inventory, a more efficient way to survey and get baseline data on street trees would better manage risk, the health and growth of its canopy. Crowd sourcing capabilities are also needed. Currently, volunteers carry physical spreadsheets to catalogue a street tree location, health, general size, type, potential hazards. Some of that info is then uploaded to a Google Map.</a:t>
            </a:r>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Competitive 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972671"/>
              </p:ext>
            </p:extLst>
          </p:nvPr>
        </p:nvGraphicFramePr>
        <p:xfrm>
          <a:off x="449263" y="1138238"/>
          <a:ext cx="8245476" cy="5872162"/>
        </p:xfrm>
        <a:graphic>
          <a:graphicData uri="http://schemas.openxmlformats.org/drawingml/2006/table">
            <a:tbl>
              <a:tblPr bandRow="1">
                <a:tableStyleId>{2D5ABB26-0587-4C30-8999-92F81FD0307C}</a:tableStyleId>
              </a:tblPr>
              <a:tblGrid>
                <a:gridCol w="4122738"/>
                <a:gridCol w="4122738"/>
              </a:tblGrid>
              <a:tr h="2936081">
                <a:tc>
                  <a:txBody>
                    <a:bodyPr/>
                    <a:lstStyle/>
                    <a:p>
                      <a:endParaRPr lang="en-US" dirty="0"/>
                    </a:p>
                  </a:txBody>
                  <a:tcPr/>
                </a:tc>
                <a:tc>
                  <a:txBody>
                    <a:bodyPr/>
                    <a:lstStyle/>
                    <a:p>
                      <a:endParaRPr lang="en-US" dirty="0"/>
                    </a:p>
                  </a:txBody>
                  <a:tcPr>
                    <a:lnB>
                      <a:noFill/>
                    </a:lnB>
                  </a:tcPr>
                </a:tc>
              </a:tr>
              <a:tr h="2936081">
                <a:tc>
                  <a:txBody>
                    <a:bodyPr/>
                    <a:lstStyle/>
                    <a:p>
                      <a:endParaRPr lang="en-US" dirty="0"/>
                    </a:p>
                  </a:txBody>
                  <a:tcPr>
                    <a:lnR>
                      <a:noFill/>
                    </a:ln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r>
            </a:tbl>
          </a:graphicData>
        </a:graphic>
      </p:graphicFrame>
      <p:pic>
        <p:nvPicPr>
          <p:cNvPr id="5" name="Picture 4" descr="TreeIDUSA.jpg"/>
          <p:cNvPicPr/>
          <p:nvPr/>
        </p:nvPicPr>
        <p:blipFill>
          <a:blip r:embed="rId2"/>
          <a:stretch>
            <a:fillRect/>
          </a:stretch>
        </p:blipFill>
        <p:spPr>
          <a:xfrm>
            <a:off x="1164981" y="1005205"/>
            <a:ext cx="2236470" cy="2652395"/>
          </a:xfrm>
          <a:prstGeom prst="rect">
            <a:avLst/>
          </a:prstGeom>
        </p:spPr>
      </p:pic>
      <p:pic>
        <p:nvPicPr>
          <p:cNvPr id="6" name="Picture 5" descr="ArborPlus.jpg"/>
          <p:cNvPicPr/>
          <p:nvPr/>
        </p:nvPicPr>
        <p:blipFill>
          <a:blip r:embed="rId3"/>
          <a:stretch>
            <a:fillRect/>
          </a:stretch>
        </p:blipFill>
        <p:spPr>
          <a:xfrm>
            <a:off x="4876800" y="966049"/>
            <a:ext cx="2731770" cy="2670266"/>
          </a:xfrm>
          <a:prstGeom prst="rect">
            <a:avLst/>
          </a:prstGeom>
        </p:spPr>
      </p:pic>
      <p:pic>
        <p:nvPicPr>
          <p:cNvPr id="7" name="Picture 6" descr="TreeRisk.jpg"/>
          <p:cNvPicPr/>
          <p:nvPr/>
        </p:nvPicPr>
        <p:blipFill>
          <a:blip r:embed="rId4"/>
          <a:stretch>
            <a:fillRect/>
          </a:stretch>
        </p:blipFill>
        <p:spPr>
          <a:xfrm>
            <a:off x="990600" y="3657600"/>
            <a:ext cx="3013710" cy="2819400"/>
          </a:xfrm>
          <a:prstGeom prst="rect">
            <a:avLst/>
          </a:prstGeom>
        </p:spPr>
      </p:pic>
      <p:pic>
        <p:nvPicPr>
          <p:cNvPr id="8" name="Picture 7" descr="msues.jpg"/>
          <p:cNvPicPr/>
          <p:nvPr/>
        </p:nvPicPr>
        <p:blipFill>
          <a:blip r:embed="rId5"/>
          <a:stretch>
            <a:fillRect/>
          </a:stretch>
        </p:blipFill>
        <p:spPr>
          <a:xfrm>
            <a:off x="4876800" y="3657600"/>
            <a:ext cx="2766406" cy="3069853"/>
          </a:xfrm>
          <a:prstGeom prst="rect">
            <a:avLst/>
          </a:prstGeom>
        </p:spPr>
      </p:pic>
    </p:spTree>
    <p:extLst>
      <p:ext uri="{BB962C8B-B14F-4D97-AF65-F5344CB8AC3E}">
        <p14:creationId xmlns:p14="http://schemas.microsoft.com/office/powerpoint/2010/main" val="185367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4" y="833015"/>
            <a:ext cx="6719020" cy="763525"/>
          </a:xfrm>
        </p:spPr>
        <p:txBody>
          <a:bodyPr/>
          <a:lstStyle/>
          <a:p>
            <a:r>
              <a:rPr lang="en-US" dirty="0" smtClean="0"/>
              <a:t>New Approach to Solution</a:t>
            </a:r>
            <a:endParaRPr lang="en-US" dirty="0"/>
          </a:p>
        </p:txBody>
      </p:sp>
      <p:sp>
        <p:nvSpPr>
          <p:cNvPr id="5" name="Content Placeholder 4"/>
          <p:cNvSpPr>
            <a:spLocks noGrp="1"/>
          </p:cNvSpPr>
          <p:nvPr>
            <p:ph idx="1"/>
          </p:nvPr>
        </p:nvSpPr>
        <p:spPr>
          <a:xfrm>
            <a:off x="1976015" y="1749245"/>
            <a:ext cx="6719020" cy="4581149"/>
          </a:xfrm>
        </p:spPr>
        <p:txBody>
          <a:bodyPr>
            <a:normAutofit/>
          </a:bodyPr>
          <a:lstStyle/>
          <a:p>
            <a:pPr>
              <a:buNone/>
            </a:pPr>
            <a:r>
              <a:rPr lang="en-US" sz="2400" dirty="0"/>
              <a:t>	</a:t>
            </a:r>
            <a:r>
              <a:rPr lang="en-US" dirty="0"/>
              <a:t>Multi user Mobile application which locates GPS coordinates on the field, allows to save description of the tree in the database with photo making and leaves recognition capabilities for Android platform devices.</a:t>
            </a:r>
          </a:p>
        </p:txBody>
      </p:sp>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8389930" cy="763526"/>
          </a:xfrm>
        </p:spPr>
        <p:txBody>
          <a:bodyPr>
            <a:normAutofit/>
          </a:bodyPr>
          <a:lstStyle/>
          <a:p>
            <a:r>
              <a:rPr lang="en-US" smtClean="0"/>
              <a:t>  Target </a:t>
            </a:r>
            <a:r>
              <a:rPr lang="en-US" dirty="0"/>
              <a:t>users and devices</a:t>
            </a:r>
          </a:p>
        </p:txBody>
      </p:sp>
      <p:sp>
        <p:nvSpPr>
          <p:cNvPr id="3" name="Content Placeholder 2"/>
          <p:cNvSpPr>
            <a:spLocks noGrp="1"/>
          </p:cNvSpPr>
          <p:nvPr>
            <p:ph idx="1"/>
          </p:nvPr>
        </p:nvSpPr>
        <p:spPr>
          <a:xfrm>
            <a:off x="907080" y="1901950"/>
            <a:ext cx="7329841" cy="4581149"/>
          </a:xfrm>
        </p:spPr>
        <p:txBody>
          <a:bodyPr/>
          <a:lstStyle/>
          <a:p>
            <a:pPr>
              <a:buNone/>
            </a:pPr>
            <a:r>
              <a:rPr lang="en-US" dirty="0"/>
              <a:t>	Volunteers from Sustainable Camden County Municipality, who are mapping trees, are the future users of the application. The Application will be created for the devices with Android platform.</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4" y="833015"/>
            <a:ext cx="6719020" cy="763525"/>
          </a:xfrm>
        </p:spPr>
        <p:txBody>
          <a:bodyPr/>
          <a:lstStyle/>
          <a:p>
            <a:r>
              <a:rPr lang="en-US" dirty="0"/>
              <a:t>Social Impact</a:t>
            </a:r>
          </a:p>
        </p:txBody>
      </p:sp>
      <p:sp>
        <p:nvSpPr>
          <p:cNvPr id="5" name="Content Placeholder 4"/>
          <p:cNvSpPr>
            <a:spLocks noGrp="1"/>
          </p:cNvSpPr>
          <p:nvPr>
            <p:ph idx="1"/>
          </p:nvPr>
        </p:nvSpPr>
        <p:spPr>
          <a:xfrm>
            <a:off x="1905000" y="1828800"/>
            <a:ext cx="6719020" cy="3124200"/>
          </a:xfrm>
        </p:spPr>
        <p:txBody>
          <a:bodyPr>
            <a:normAutofit fontScale="85000" lnSpcReduction="10000"/>
          </a:bodyPr>
          <a:lstStyle/>
          <a:p>
            <a:r>
              <a:rPr lang="en-US" sz="2400" b="1" dirty="0">
                <a:solidFill>
                  <a:schemeClr val="accent3"/>
                </a:solidFill>
              </a:rPr>
              <a:t>Short term impact</a:t>
            </a:r>
          </a:p>
          <a:p>
            <a:r>
              <a:rPr lang="en-US" sz="2400" dirty="0"/>
              <a:t>Conduct an inventory of all trees in the city in order to</a:t>
            </a:r>
            <a:r>
              <a:rPr lang="ru-RU" sz="2400" dirty="0"/>
              <a:t> </a:t>
            </a:r>
            <a:r>
              <a:rPr lang="en-US" sz="2400" dirty="0"/>
              <a:t>identify their health, remove diseased trees, potential danger to people.</a:t>
            </a:r>
          </a:p>
          <a:p>
            <a:pPr>
              <a:buNone/>
            </a:pPr>
            <a:endParaRPr lang="ru-RU" sz="2400" b="1" dirty="0">
              <a:solidFill>
                <a:schemeClr val="accent3"/>
              </a:solidFill>
            </a:endParaRPr>
          </a:p>
          <a:p>
            <a:r>
              <a:rPr lang="en-US" sz="2400" b="1" dirty="0">
                <a:solidFill>
                  <a:schemeClr val="accent3"/>
                </a:solidFill>
              </a:rPr>
              <a:t>Long term impact</a:t>
            </a:r>
          </a:p>
          <a:p>
            <a:r>
              <a:rPr lang="en-US" sz="2400" dirty="0"/>
              <a:t>The main purpose to have the inventory of the trees is for getting grants that the city can use to replant certain areas and neighborhoods. The city should have a coverage of 20% with trees, but currently only have 8-9% coverage.</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59" cy="763526"/>
          </a:xfrm>
        </p:spPr>
        <p:txBody>
          <a:bodyPr>
            <a:normAutofit/>
          </a:bodyPr>
          <a:lstStyle/>
          <a:p>
            <a:r>
              <a:rPr lang="en-US" dirty="0"/>
              <a:t>Objectives</a:t>
            </a:r>
          </a:p>
        </p:txBody>
      </p:sp>
      <p:sp>
        <p:nvSpPr>
          <p:cNvPr id="3" name="Content Placeholder 2"/>
          <p:cNvSpPr>
            <a:spLocks noGrp="1"/>
          </p:cNvSpPr>
          <p:nvPr>
            <p:ph idx="1"/>
          </p:nvPr>
        </p:nvSpPr>
        <p:spPr>
          <a:xfrm>
            <a:off x="907080" y="1901950"/>
            <a:ext cx="7329841" cy="4581149"/>
          </a:xfrm>
        </p:spPr>
        <p:txBody>
          <a:bodyPr/>
          <a:lstStyle/>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6821442"/>
              </p:ext>
            </p:extLst>
          </p:nvPr>
        </p:nvGraphicFramePr>
        <p:xfrm>
          <a:off x="1066800" y="1397000"/>
          <a:ext cx="7162800" cy="3279748"/>
        </p:xfrm>
        <a:graphic>
          <a:graphicData uri="http://schemas.openxmlformats.org/drawingml/2006/table">
            <a:tbl>
              <a:tblPr firstRow="1" bandRow="1">
                <a:tableStyleId>{F5AB1C69-6EDB-4FF4-983F-18BD219EF322}</a:tableStyleId>
              </a:tblPr>
              <a:tblGrid>
                <a:gridCol w="3581400">
                  <a:extLst>
                    <a:ext uri="{9D8B030D-6E8A-4147-A177-3AD203B41FA5}">
                      <a16:colId xmlns="" xmlns:a16="http://schemas.microsoft.com/office/drawing/2014/main" val="20000"/>
                    </a:ext>
                  </a:extLst>
                </a:gridCol>
                <a:gridCol w="3581400">
                  <a:extLst>
                    <a:ext uri="{9D8B030D-6E8A-4147-A177-3AD203B41FA5}">
                      <a16:colId xmlns="" xmlns:a16="http://schemas.microsoft.com/office/drawing/2014/main" val="20001"/>
                    </a:ext>
                  </a:extLst>
                </a:gridCol>
              </a:tblGrid>
              <a:tr h="500908">
                <a:tc>
                  <a:txBody>
                    <a:bodyPr/>
                    <a:lstStyle/>
                    <a:p>
                      <a:pPr marL="0" marR="0">
                        <a:lnSpc>
                          <a:spcPct val="115000"/>
                        </a:lnSpc>
                        <a:spcBef>
                          <a:spcPts val="0"/>
                        </a:spcBef>
                        <a:spcAft>
                          <a:spcPts val="0"/>
                        </a:spcAft>
                      </a:pPr>
                      <a:r>
                        <a:rPr lang="en-US" sz="1200" dirty="0"/>
                        <a:t>Function</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t>Action</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505540">
                <a:tc>
                  <a:txBody>
                    <a:bodyPr/>
                    <a:lstStyle/>
                    <a:p>
                      <a:pPr marL="0" marR="0">
                        <a:lnSpc>
                          <a:spcPct val="115000"/>
                        </a:lnSpc>
                        <a:spcBef>
                          <a:spcPts val="0"/>
                        </a:spcBef>
                        <a:spcAft>
                          <a:spcPts val="0"/>
                        </a:spcAft>
                      </a:pPr>
                      <a:r>
                        <a:rPr lang="en-US" sz="1100"/>
                        <a:t>Track GPS location of the tree</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Will mark the coordinates of the tree and save to the database</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765944">
                <a:tc>
                  <a:txBody>
                    <a:bodyPr/>
                    <a:lstStyle/>
                    <a:p>
                      <a:pPr marL="0" marR="0">
                        <a:lnSpc>
                          <a:spcPct val="115000"/>
                        </a:lnSpc>
                        <a:spcBef>
                          <a:spcPts val="0"/>
                        </a:spcBef>
                        <a:spcAft>
                          <a:spcPts val="0"/>
                        </a:spcAft>
                      </a:pPr>
                      <a:r>
                        <a:rPr lang="en-US" sz="1100" dirty="0"/>
                        <a:t>Photo uploading capabilities</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Will use phone's camera to make picture in the application interface with option to save in the database</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505540">
                <a:tc>
                  <a:txBody>
                    <a:bodyPr/>
                    <a:lstStyle/>
                    <a:p>
                      <a:pPr marL="0" marR="0">
                        <a:lnSpc>
                          <a:spcPct val="115000"/>
                        </a:lnSpc>
                        <a:spcBef>
                          <a:spcPts val="0"/>
                        </a:spcBef>
                        <a:spcAft>
                          <a:spcPts val="0"/>
                        </a:spcAft>
                      </a:pPr>
                      <a:r>
                        <a:rPr lang="en-US" sz="1100" dirty="0"/>
                        <a:t>Identify hazards </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Will use preset data for usability and identifying a level of the hazard for future actions.</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500908">
                <a:tc>
                  <a:txBody>
                    <a:bodyPr/>
                    <a:lstStyle/>
                    <a:p>
                      <a:pPr marL="0" marR="0">
                        <a:lnSpc>
                          <a:spcPct val="115000"/>
                        </a:lnSpc>
                        <a:spcBef>
                          <a:spcPts val="0"/>
                        </a:spcBef>
                        <a:spcAft>
                          <a:spcPts val="0"/>
                        </a:spcAft>
                      </a:pPr>
                      <a:r>
                        <a:rPr lang="en-US" sz="1100" dirty="0"/>
                        <a:t>Storing all tree related data in database</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All data will be saved in a database</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r h="500908">
                <a:tc>
                  <a:txBody>
                    <a:bodyPr/>
                    <a:lstStyle/>
                    <a:p>
                      <a:pPr marL="0" marR="0">
                        <a:lnSpc>
                          <a:spcPct val="115000"/>
                        </a:lnSpc>
                        <a:spcBef>
                          <a:spcPts val="0"/>
                        </a:spcBef>
                        <a:spcAft>
                          <a:spcPts val="0"/>
                        </a:spcAft>
                      </a:pPr>
                      <a:r>
                        <a:rPr lang="en-US" sz="1100" dirty="0"/>
                        <a:t>Login options (</a:t>
                      </a:r>
                      <a:r>
                        <a:rPr lang="en-US" sz="1100" dirty="0" smtClean="0"/>
                        <a:t>regular, </a:t>
                      </a:r>
                      <a:r>
                        <a:rPr lang="en-US" sz="1100" dirty="0"/>
                        <a:t>google+)</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100" dirty="0"/>
                        <a:t>Will allow to use the application</a:t>
                      </a:r>
                      <a:endParaRPr lang="en-US" sz="1100" dirty="0">
                        <a:latin typeface="Calibri"/>
                        <a:ea typeface="Calibri"/>
                        <a:cs typeface="Times New Roman"/>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10330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terim PUMA TreeLOG-2" id="{0BAA07BC-0D0F-1448-8144-79D689E20927}" vid="{A2EC5C0E-B542-7645-A835-1374A56A0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Interim PUMA TreeLOG-2</Template>
  <TotalTime>0</TotalTime>
  <Words>600</Words>
  <Application>Microsoft Macintosh PowerPoint</Application>
  <PresentationFormat>On-screen Show (4:3)</PresentationFormat>
  <Paragraphs>140</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vt:lpstr>
      <vt:lpstr>Mangal</vt:lpstr>
      <vt:lpstr>Times New Roman</vt:lpstr>
      <vt:lpstr>Arial</vt:lpstr>
      <vt:lpstr>Office Theme</vt:lpstr>
      <vt:lpstr>TreeLOG</vt:lpstr>
      <vt:lpstr>Team Puma</vt:lpstr>
      <vt:lpstr>Contents</vt:lpstr>
      <vt:lpstr>Municipal need</vt:lpstr>
      <vt:lpstr>Competitive Solution</vt:lpstr>
      <vt:lpstr>New Approach to Solution</vt:lpstr>
      <vt:lpstr>  Target users and devices</vt:lpstr>
      <vt:lpstr>Social Impact</vt:lpstr>
      <vt:lpstr>Objectives</vt:lpstr>
      <vt:lpstr>Technologies Used</vt:lpstr>
      <vt:lpstr>Application Workflow</vt:lpstr>
      <vt:lpstr>Login Workflow</vt:lpstr>
      <vt:lpstr>Create New Tree</vt:lpstr>
      <vt:lpstr>Login Activity</vt:lpstr>
      <vt:lpstr>Registration Activity</vt:lpstr>
      <vt:lpstr>Welcome Activity</vt:lpstr>
      <vt:lpstr>New Tree</vt:lpstr>
      <vt:lpstr>PowerPoint Presentation</vt:lpstr>
      <vt:lpstr>TreeData(Draft)</vt:lpstr>
      <vt:lpstr>Tree List in Area</vt:lpstr>
      <vt:lpstr>Scalability</vt:lpstr>
      <vt:lpstr>Preliminary Sketches</vt:lpstr>
      <vt:lpstr>Tree Log Data Model</vt:lpstr>
      <vt:lpstr>Palette </vt:lpstr>
      <vt:lpstr>PUMA Team</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2017-04-18T14:47:53Z</dcterms:created>
  <dcterms:modified xsi:type="dcterms:W3CDTF">2017-04-22T19:41:50Z</dcterms:modified>
</cp:coreProperties>
</file>