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3EAA74-3A16-456E-BFE9-55F3A6134F98}">
  <a:tblStyle styleId="{273EAA74-3A16-456E-BFE9-55F3A6134F9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7" Type="http://schemas.openxmlformats.org/officeDocument/2006/relationships/font" Target="fonts/Roboto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12dc8fa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g3612dc8fa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12dc8fa8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3612dc8fa8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12dc8fa8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3612dc8fa8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12dc8fa84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612dc8fa84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12dc8fa84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612dc8fa84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12dc8fa84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612dc8fa84_0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12dc8fa84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3612dc8fa84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12dc8fa84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Problemas Identificados en el Negocio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>
                <a:solidFill>
                  <a:schemeClr val="dk1"/>
                </a:solidFill>
              </a:rPr>
              <a:t>Desalineación en precios:</a:t>
            </a:r>
            <a:r>
              <a:rPr lang="es">
                <a:solidFill>
                  <a:schemeClr val="dk1"/>
                </a:solidFill>
              </a:rPr>
              <a:t> decisiones de pricing basadas en intuición, sin un respaldo analítico.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>
                <a:solidFill>
                  <a:schemeClr val="dk1"/>
                </a:solidFill>
              </a:rPr>
              <a:t>Limitada visibilidad del mercado:</a:t>
            </a:r>
            <a:r>
              <a:rPr lang="es">
                <a:solidFill>
                  <a:schemeClr val="dk1"/>
                </a:solidFill>
              </a:rPr>
              <a:t> sin forma automatizada de entender el impacto de atributos como talla, color o material.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>
                <a:solidFill>
                  <a:schemeClr val="dk1"/>
                </a:solidFill>
              </a:rPr>
              <a:t>Incapacidad para escalar análisis:</a:t>
            </a:r>
            <a:r>
              <a:rPr lang="es">
                <a:solidFill>
                  <a:schemeClr val="dk1"/>
                </a:solidFill>
              </a:rPr>
              <a:t> con decenas o cientos de combinaciones posibles, el análisis manual no es sostenible.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>
                <a:solidFill>
                  <a:schemeClr val="dk1"/>
                </a:solidFill>
              </a:rPr>
              <a:t>Falta de integración tecnológica:</a:t>
            </a:r>
            <a:r>
              <a:rPr lang="es">
                <a:solidFill>
                  <a:schemeClr val="dk1"/>
                </a:solidFill>
              </a:rPr>
              <a:t> cada herramienta trabaja en silos, impidiendo una visión unificada.</a:t>
            </a:r>
            <a:endParaRPr/>
          </a:p>
        </p:txBody>
      </p:sp>
      <p:sp>
        <p:nvSpPr>
          <p:cNvPr id="177" name="Google Shape;177;g3612dc8fa84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12dc8fa84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612dc8fa84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15575" y="1353344"/>
            <a:ext cx="74103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A3838"/>
                </a:solidFill>
                <a:latin typeface="Roboto Light"/>
                <a:ea typeface="Roboto Light"/>
                <a:cs typeface="Roboto Light"/>
                <a:sym typeface="Roboto Light"/>
              </a:rPr>
              <a:t>En XpertGroup apoyamos a nuestros clientes y colaboradores a</a:t>
            </a:r>
            <a:endParaRPr sz="1800">
              <a:solidFill>
                <a:srgbClr val="3A38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A38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A3838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s" sz="3600">
                <a:solidFill>
                  <a:srgbClr val="222120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crecer y ganar</a:t>
            </a:r>
            <a:endParaRPr b="0" i="0" sz="3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397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8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3A38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603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"/>
              <a:buFont typeface="Arial"/>
              <a:buChar char="•"/>
            </a:pPr>
            <a:r>
              <a:rPr b="0" i="0" lang="es" sz="100" u="none" cap="none" strike="noStrike">
                <a:solidFill>
                  <a:srgbClr val="3A3838"/>
                </a:solidFill>
                <a:latin typeface="Roboto Light"/>
                <a:ea typeface="Roboto Light"/>
                <a:cs typeface="Roboto Light"/>
                <a:sym typeface="Roboto Light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-112586" y="4353636"/>
            <a:ext cx="9266688" cy="800100"/>
            <a:chOff x="-667683" y="5818496"/>
            <a:chExt cx="12859684" cy="106680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91025" y="5818496"/>
              <a:ext cx="7800976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0" l="0" r="35337" t="0"/>
            <a:stretch/>
          </p:blipFill>
          <p:spPr>
            <a:xfrm>
              <a:off x="-667683" y="5818496"/>
              <a:ext cx="5377772" cy="106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0" y="9643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21778" l="14789" r="17210" t="23459"/>
          <a:stretch/>
        </p:blipFill>
        <p:spPr>
          <a:xfrm>
            <a:off x="4614375" y="2224575"/>
            <a:ext cx="1787650" cy="1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-57149" y="4349068"/>
            <a:ext cx="9211865" cy="802765"/>
            <a:chOff x="-85724" y="5789232"/>
            <a:chExt cx="12282487" cy="1070353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8619" y="5789232"/>
              <a:ext cx="74042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8610600" y="5789232"/>
              <a:ext cx="251966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9772650" y="5791199"/>
              <a:ext cx="2421892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10589339" y="5792785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 rotWithShape="1">
            <a:blip r:embed="rId3">
              <a:alphaModFix/>
            </a:blip>
            <a:srcRect b="0" l="14992" r="33450" t="0"/>
            <a:stretch/>
          </p:blipFill>
          <p:spPr>
            <a:xfrm>
              <a:off x="-85724" y="5789232"/>
              <a:ext cx="3817416" cy="106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0" y="9643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0" y="68822"/>
            <a:ext cx="425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5858297" y="4522591"/>
            <a:ext cx="2549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edium"/>
              <a:buNone/>
            </a:pPr>
            <a:r>
              <a:rPr lang="es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¿Quiénes somos?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843581" y="2497862"/>
            <a:ext cx="74103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Somos</a:t>
            </a:r>
            <a:r>
              <a:rPr b="1" lang="es" sz="1600">
                <a:solidFill>
                  <a:srgbClr val="3A3838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s" sz="16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un equipo de consultores en tecnología, apasionados por la innovación, la investigación, y el aprendizaje continuo. Ayudamos a nuestros clientes y colaboradores a ganar y crecer en su proceso de transformación digital a través de soluciones ágiles, seguras y de valor.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21778" l="14789" r="17210" t="23459"/>
          <a:stretch/>
        </p:blipFill>
        <p:spPr>
          <a:xfrm>
            <a:off x="3678175" y="804775"/>
            <a:ext cx="1787650" cy="1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>
            <a:off x="-57149" y="4349068"/>
            <a:ext cx="9211865" cy="802765"/>
            <a:chOff x="-85724" y="5789232"/>
            <a:chExt cx="12282487" cy="1070353"/>
          </a:xfrm>
        </p:grpSpPr>
        <p:pic>
          <p:nvPicPr>
            <p:cNvPr id="80" name="Google Shape;8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8112" y="5791199"/>
              <a:ext cx="74042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5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9522843" y="5792173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5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10239653" y="5791199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10589339" y="5792785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 rotWithShape="1">
            <a:blip r:embed="rId3">
              <a:alphaModFix/>
            </a:blip>
            <a:srcRect b="0" l="14992" r="33450" t="0"/>
            <a:stretch/>
          </p:blipFill>
          <p:spPr>
            <a:xfrm>
              <a:off x="-85724" y="5789232"/>
              <a:ext cx="3817416" cy="106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0" y="9643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68822"/>
            <a:ext cx="425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type="ctrTitle"/>
          </p:nvPr>
        </p:nvSpPr>
        <p:spPr>
          <a:xfrm>
            <a:off x="7086482" y="4531363"/>
            <a:ext cx="126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edium"/>
              <a:buNone/>
            </a:pPr>
            <a:r>
              <a:rPr lang="es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Resumen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47818" y="1417266"/>
            <a:ext cx="3631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120"/>
              </a:buClr>
              <a:buSzPts val="3600"/>
              <a:buFont typeface="Roboto Medium"/>
              <a:buNone/>
            </a:pPr>
            <a:r>
              <a:rPr b="0" i="0" lang="es" sz="3600" u="none" cap="none" strike="noStrike">
                <a:solidFill>
                  <a:srgbClr val="222120"/>
                </a:solidFill>
                <a:latin typeface="Roboto Medium"/>
                <a:ea typeface="Roboto Medium"/>
                <a:cs typeface="Roboto Medium"/>
                <a:sym typeface="Roboto Medium"/>
              </a:rPr>
              <a:t>Ofrecemos…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41206" y="2310544"/>
            <a:ext cx="32442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A3838"/>
                </a:solidFill>
                <a:latin typeface="Roboto Light"/>
                <a:ea typeface="Roboto Light"/>
                <a:cs typeface="Roboto Light"/>
                <a:sym typeface="Roboto Light"/>
              </a:rPr>
              <a:t>… </a:t>
            </a:r>
            <a:r>
              <a:rPr b="0" i="0" lang="es" sz="1600" u="none" cap="none" strike="noStrike">
                <a:solidFill>
                  <a:srgbClr val="3A3838"/>
                </a:solidFill>
                <a:latin typeface="Roboto Light"/>
                <a:ea typeface="Roboto Light"/>
                <a:cs typeface="Roboto Light"/>
                <a:sym typeface="Roboto Light"/>
              </a:rPr>
              <a:t>acompañamiento tecnológico con el fin de que el cliente tenga una solución integrada de punta a punta: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3A38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603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"/>
              <a:buFont typeface="Arial"/>
              <a:buChar char="•"/>
            </a:pPr>
            <a:r>
              <a:rPr b="0" i="0" lang="es" sz="100" u="none" cap="none" strike="noStrike">
                <a:solidFill>
                  <a:srgbClr val="3A3838"/>
                </a:solidFill>
                <a:latin typeface="Roboto Light"/>
                <a:ea typeface="Roboto Light"/>
                <a:cs typeface="Roboto Light"/>
                <a:sym typeface="Roboto Light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748038" y="1234275"/>
            <a:ext cx="3809700" cy="408900"/>
          </a:xfrm>
          <a:prstGeom prst="rect">
            <a:avLst/>
          </a:prstGeom>
          <a:solidFill>
            <a:srgbClr val="EB3F7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748038" y="1808475"/>
            <a:ext cx="3809700" cy="408900"/>
          </a:xfrm>
          <a:prstGeom prst="rect">
            <a:avLst/>
          </a:prstGeom>
          <a:solidFill>
            <a:srgbClr val="EB3F7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747975" y="675300"/>
            <a:ext cx="3809823" cy="408825"/>
          </a:xfrm>
          <a:prstGeom prst="rect">
            <a:avLst/>
          </a:prstGeom>
          <a:solidFill>
            <a:srgbClr val="EB3F7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748050" y="2367300"/>
            <a:ext cx="3809700" cy="408900"/>
          </a:xfrm>
          <a:prstGeom prst="rect">
            <a:avLst/>
          </a:prstGeom>
          <a:solidFill>
            <a:srgbClr val="EB3F7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748050" y="2926125"/>
            <a:ext cx="3809700" cy="408900"/>
          </a:xfrm>
          <a:prstGeom prst="rect">
            <a:avLst/>
          </a:prstGeom>
          <a:solidFill>
            <a:srgbClr val="EB3F7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748050" y="3484950"/>
            <a:ext cx="3809700" cy="408900"/>
          </a:xfrm>
          <a:prstGeom prst="rect">
            <a:avLst/>
          </a:prstGeom>
          <a:solidFill>
            <a:srgbClr val="EB3F79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748050" y="1241850"/>
            <a:ext cx="363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24575" spcFirstLastPara="1" rIns="53325" wrap="square" tIns="533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Resultados Clave del Modelo Predictivo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748050" y="1808475"/>
            <a:ext cx="363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24575" spcFirstLastPara="1" rIns="53325" wrap="square" tIns="533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Beneficios Comerciales de la Solución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748050" y="2367300"/>
            <a:ext cx="363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24575" spcFirstLastPara="1" rIns="53325" wrap="square" tIns="533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Diagrama Simplificado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748050" y="2926125"/>
            <a:ext cx="363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24575" spcFirstLastPara="1" rIns="53325" wrap="square" tIns="533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¿</a:t>
            </a: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Cómo se Re</a:t>
            </a: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suelve el Problema del Negocio?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748050" y="3484950"/>
            <a:ext cx="363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24575" spcFirstLastPara="1" rIns="53325" wrap="square" tIns="533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Conclusión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748050" y="690825"/>
            <a:ext cx="363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325" lIns="324575" spcFirstLastPara="1" rIns="53325" wrap="square" tIns="533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 Estrella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-57149" y="4349068"/>
            <a:ext cx="9211865" cy="802765"/>
            <a:chOff x="-85724" y="5789232"/>
            <a:chExt cx="12282487" cy="1070353"/>
          </a:xfrm>
        </p:grpSpPr>
        <p:pic>
          <p:nvPicPr>
            <p:cNvPr id="107" name="Google Shape;10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8619" y="5789232"/>
              <a:ext cx="74042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8610600" y="5789232"/>
              <a:ext cx="251966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9772650" y="5791199"/>
              <a:ext cx="2421892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10589339" y="5792785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6"/>
            <p:cNvPicPr preferRelativeResize="0"/>
            <p:nvPr/>
          </p:nvPicPr>
          <p:blipFill rotWithShape="1">
            <a:blip r:embed="rId3">
              <a:alphaModFix/>
            </a:blip>
            <a:srcRect b="0" l="14992" r="33450" t="0"/>
            <a:stretch/>
          </p:blipFill>
          <p:spPr>
            <a:xfrm>
              <a:off x="-85724" y="5789232"/>
              <a:ext cx="3817416" cy="106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0" y="9643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0" y="68822"/>
            <a:ext cx="425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>
            <p:ph type="ctrTitle"/>
          </p:nvPr>
        </p:nvSpPr>
        <p:spPr>
          <a:xfrm>
            <a:off x="6085801" y="4522600"/>
            <a:ext cx="2464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 Estrella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918024" y="733800"/>
            <a:ext cx="30204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Beneficios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Facilita análisis rápido y flexible por atributos.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Compatible con herramientas BI como Power BI o </a:t>
            </a:r>
            <a:r>
              <a:rPr lang="es" sz="1100">
                <a:solidFill>
                  <a:schemeClr val="dk1"/>
                </a:solidFill>
              </a:rPr>
              <a:t>Quick Sight</a:t>
            </a:r>
            <a:r>
              <a:rPr lang="es" sz="1100">
                <a:solidFill>
                  <a:schemeClr val="dk1"/>
                </a:solidFill>
              </a:rPr>
              <a:t>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Escalable y optimizado para consultas analíticas.</a:t>
            </a: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100">
                <a:solidFill>
                  <a:schemeClr val="dk1"/>
                </a:solidFill>
              </a:rPr>
              <a:t>"Este modelo permite a la empresa responder preguntas como: ¿Qué combinación de atributos genera los precios más altos?"</a:t>
            </a:r>
            <a:endParaRPr i="1"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175" y="400625"/>
            <a:ext cx="4469819" cy="41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-57149" y="4349068"/>
            <a:ext cx="9211865" cy="802765"/>
            <a:chOff x="-85724" y="5789232"/>
            <a:chExt cx="12282487" cy="1070353"/>
          </a:xfrm>
        </p:grpSpPr>
        <p:pic>
          <p:nvPicPr>
            <p:cNvPr id="122" name="Google Shape;12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8619" y="5789232"/>
              <a:ext cx="74042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7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8610600" y="5789232"/>
              <a:ext cx="251966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7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9772650" y="5791199"/>
              <a:ext cx="2421892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7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10589339" y="5792785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 rotWithShape="1">
            <a:blip r:embed="rId3">
              <a:alphaModFix/>
            </a:blip>
            <a:srcRect b="0" l="14992" r="33450" t="0"/>
            <a:stretch/>
          </p:blipFill>
          <p:spPr>
            <a:xfrm>
              <a:off x="-85724" y="5789232"/>
              <a:ext cx="3817416" cy="106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0" y="9643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0" y="68822"/>
            <a:ext cx="425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type="ctrTitle"/>
          </p:nvPr>
        </p:nvSpPr>
        <p:spPr>
          <a:xfrm>
            <a:off x="6085800" y="4522600"/>
            <a:ext cx="2962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 Clave del Modelo Predictivo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5918024" y="733800"/>
            <a:ext cx="30204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Resultados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Modelos Evaluados: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Linear Regression (MSE = 2810.90)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Random Forest (MSE = 1335.81)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XGBoost</a:t>
            </a:r>
            <a:r>
              <a:rPr lang="es" sz="1100">
                <a:solidFill>
                  <a:schemeClr val="dk1"/>
                </a:solidFill>
              </a:rPr>
              <a:t> (MSE = </a:t>
            </a:r>
            <a:r>
              <a:rPr b="1" lang="es" sz="1100">
                <a:solidFill>
                  <a:schemeClr val="dk1"/>
                </a:solidFill>
              </a:rPr>
              <a:t>839.06</a:t>
            </a:r>
            <a:r>
              <a:rPr lang="es" sz="1100">
                <a:solidFill>
                  <a:schemeClr val="dk1"/>
                </a:solidFill>
              </a:rPr>
              <a:t>) ✅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Casos de uso prácticos: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Predicción de precios para nuevas combinaciones.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Detección de precios fuera de rango.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Soporte para promociones basadas en atributos (ej. telas premium o tallas escasas).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925" y="68825"/>
            <a:ext cx="3149325" cy="2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975" y="2485702"/>
            <a:ext cx="3149325" cy="235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8"/>
          <p:cNvGrpSpPr/>
          <p:nvPr/>
        </p:nvGrpSpPr>
        <p:grpSpPr>
          <a:xfrm>
            <a:off x="-57149" y="4349068"/>
            <a:ext cx="9211865" cy="802765"/>
            <a:chOff x="-85724" y="5789232"/>
            <a:chExt cx="12282487" cy="1070353"/>
          </a:xfrm>
        </p:grpSpPr>
        <p:pic>
          <p:nvPicPr>
            <p:cNvPr id="138" name="Google Shape;13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8619" y="5789232"/>
              <a:ext cx="74042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8610600" y="5789232"/>
              <a:ext cx="251966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9772650" y="5791199"/>
              <a:ext cx="2421892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10589339" y="5792785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8"/>
            <p:cNvPicPr preferRelativeResize="0"/>
            <p:nvPr/>
          </p:nvPicPr>
          <p:blipFill rotWithShape="1">
            <a:blip r:embed="rId3">
              <a:alphaModFix/>
            </a:blip>
            <a:srcRect b="0" l="14992" r="33450" t="0"/>
            <a:stretch/>
          </p:blipFill>
          <p:spPr>
            <a:xfrm>
              <a:off x="-85724" y="5789232"/>
              <a:ext cx="3817416" cy="106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0" y="9643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0" y="68822"/>
            <a:ext cx="425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>
            <p:ph type="ctrTitle"/>
          </p:nvPr>
        </p:nvSpPr>
        <p:spPr>
          <a:xfrm>
            <a:off x="6085800" y="4522600"/>
            <a:ext cx="2962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Beneficios Comerciales de la Solución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5918024" y="733800"/>
            <a:ext cx="30204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Beneficios</a:t>
            </a:r>
            <a:endParaRPr b="1"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Toma de decisiones informada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Predicciones precisas guían políticas de precios.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Reducción de costos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Automatización de análisis y modelos reduce trabajo manual.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Time-to-market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rápida de nuevas categorías/productos.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Satisfacción del cliente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ajuste de precios a la demanda percibida.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5">
            <a:alphaModFix/>
          </a:blip>
          <a:srcRect b="31210" l="0" r="0" t="0"/>
          <a:stretch/>
        </p:blipFill>
        <p:spPr>
          <a:xfrm>
            <a:off x="513800" y="541825"/>
            <a:ext cx="5019426" cy="18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800" y="2658149"/>
            <a:ext cx="5019425" cy="199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-57149" y="4349068"/>
            <a:ext cx="9211865" cy="802765"/>
            <a:chOff x="-85724" y="5789232"/>
            <a:chExt cx="12282487" cy="1070353"/>
          </a:xfrm>
        </p:grpSpPr>
        <p:pic>
          <p:nvPicPr>
            <p:cNvPr id="154" name="Google Shape;15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8619" y="5789232"/>
              <a:ext cx="74042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9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8610600" y="5789232"/>
              <a:ext cx="251966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9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9772650" y="5791199"/>
              <a:ext cx="2421892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9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10589339" y="5792785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3">
              <a:alphaModFix/>
            </a:blip>
            <a:srcRect b="0" l="14992" r="33450" t="0"/>
            <a:stretch/>
          </p:blipFill>
          <p:spPr>
            <a:xfrm>
              <a:off x="-85724" y="5789232"/>
              <a:ext cx="3817416" cy="106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0" y="9643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0" y="68822"/>
            <a:ext cx="425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>
            <p:ph type="ctrTitle"/>
          </p:nvPr>
        </p:nvSpPr>
        <p:spPr>
          <a:xfrm>
            <a:off x="6085800" y="4522600"/>
            <a:ext cx="2962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Simplificado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5918024" y="581400"/>
            <a:ext cx="30204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Componentes clave: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Azure</a:t>
            </a:r>
            <a:r>
              <a:rPr lang="es" sz="1100">
                <a:solidFill>
                  <a:schemeClr val="dk1"/>
                </a:solidFill>
              </a:rPr>
              <a:t>: Entrenamiento del modelo (Azure ML), visualización con Power BI, orquestación con Data Factory.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AWS</a:t>
            </a:r>
            <a:r>
              <a:rPr lang="es" sz="1100">
                <a:solidFill>
                  <a:schemeClr val="dk1"/>
                </a:solidFill>
              </a:rPr>
              <a:t>: Almacenamiento (S3), procesamiento (Glue), consultas (Athena), dashboards con QuickSight.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Interconexión</a:t>
            </a:r>
            <a:r>
              <a:rPr lang="es" sz="1100">
                <a:solidFill>
                  <a:schemeClr val="dk1"/>
                </a:solidFill>
              </a:rPr>
              <a:t>: VPN Gateway y federación de identidades para seguridad unificada.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98550" y="3583800"/>
            <a:ext cx="825300" cy="6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Fuentes</a:t>
            </a:r>
            <a:endParaRPr sz="1200"/>
          </a:p>
        </p:txBody>
      </p:sp>
      <p:sp>
        <p:nvSpPr>
          <p:cNvPr id="164" name="Google Shape;164;p19"/>
          <p:cNvSpPr/>
          <p:nvPr/>
        </p:nvSpPr>
        <p:spPr>
          <a:xfrm>
            <a:off x="1904675" y="3583800"/>
            <a:ext cx="1009200" cy="6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Integración</a:t>
            </a:r>
            <a:endParaRPr sz="1200"/>
          </a:p>
        </p:txBody>
      </p:sp>
      <p:sp>
        <p:nvSpPr>
          <p:cNvPr id="165" name="Google Shape;165;p19"/>
          <p:cNvSpPr/>
          <p:nvPr/>
        </p:nvSpPr>
        <p:spPr>
          <a:xfrm>
            <a:off x="3294850" y="3583800"/>
            <a:ext cx="1093200" cy="6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Preparación</a:t>
            </a:r>
            <a:endParaRPr sz="1200"/>
          </a:p>
        </p:txBody>
      </p:sp>
      <p:sp>
        <p:nvSpPr>
          <p:cNvPr id="166" name="Google Shape;166;p19"/>
          <p:cNvSpPr/>
          <p:nvPr/>
        </p:nvSpPr>
        <p:spPr>
          <a:xfrm>
            <a:off x="4769025" y="3583800"/>
            <a:ext cx="793800" cy="6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ML</a:t>
            </a:r>
            <a:endParaRPr sz="1200"/>
          </a:p>
        </p:txBody>
      </p:sp>
      <p:sp>
        <p:nvSpPr>
          <p:cNvPr id="167" name="Google Shape;167;p19"/>
          <p:cNvSpPr/>
          <p:nvPr/>
        </p:nvSpPr>
        <p:spPr>
          <a:xfrm>
            <a:off x="5943800" y="3583800"/>
            <a:ext cx="1009200" cy="6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Modelo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Estrella</a:t>
            </a:r>
            <a:endParaRPr sz="1200"/>
          </a:p>
        </p:txBody>
      </p:sp>
      <p:sp>
        <p:nvSpPr>
          <p:cNvPr id="168" name="Google Shape;168;p19"/>
          <p:cNvSpPr/>
          <p:nvPr/>
        </p:nvSpPr>
        <p:spPr>
          <a:xfrm>
            <a:off x="7257775" y="3583800"/>
            <a:ext cx="1140900" cy="6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Visualización</a:t>
            </a:r>
            <a:endParaRPr sz="1200"/>
          </a:p>
        </p:txBody>
      </p:sp>
      <p:cxnSp>
        <p:nvCxnSpPr>
          <p:cNvPr id="169" name="Google Shape;169;p19"/>
          <p:cNvCxnSpPr>
            <a:stCxn id="163" idx="3"/>
            <a:endCxn id="164" idx="1"/>
          </p:cNvCxnSpPr>
          <p:nvPr/>
        </p:nvCxnSpPr>
        <p:spPr>
          <a:xfrm>
            <a:off x="1523850" y="390645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9"/>
          <p:cNvCxnSpPr>
            <a:stCxn id="164" idx="3"/>
            <a:endCxn id="165" idx="1"/>
          </p:cNvCxnSpPr>
          <p:nvPr/>
        </p:nvCxnSpPr>
        <p:spPr>
          <a:xfrm>
            <a:off x="2913875" y="39064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9"/>
          <p:cNvCxnSpPr>
            <a:stCxn id="165" idx="3"/>
            <a:endCxn id="166" idx="1"/>
          </p:cNvCxnSpPr>
          <p:nvPr/>
        </p:nvCxnSpPr>
        <p:spPr>
          <a:xfrm>
            <a:off x="4388050" y="39064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9"/>
          <p:cNvCxnSpPr>
            <a:stCxn id="166" idx="3"/>
            <a:endCxn id="167" idx="1"/>
          </p:cNvCxnSpPr>
          <p:nvPr/>
        </p:nvCxnSpPr>
        <p:spPr>
          <a:xfrm>
            <a:off x="5562825" y="390645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9"/>
          <p:cNvCxnSpPr>
            <a:stCxn id="167" idx="3"/>
            <a:endCxn id="168" idx="1"/>
          </p:cNvCxnSpPr>
          <p:nvPr/>
        </p:nvCxnSpPr>
        <p:spPr>
          <a:xfrm>
            <a:off x="6953000" y="39064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725" y="152575"/>
            <a:ext cx="5591026" cy="31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0"/>
          <p:cNvGrpSpPr/>
          <p:nvPr/>
        </p:nvGrpSpPr>
        <p:grpSpPr>
          <a:xfrm>
            <a:off x="-57149" y="4349068"/>
            <a:ext cx="9211865" cy="802765"/>
            <a:chOff x="-85724" y="5789232"/>
            <a:chExt cx="12282487" cy="1070353"/>
          </a:xfrm>
        </p:grpSpPr>
        <p:pic>
          <p:nvPicPr>
            <p:cNvPr id="180" name="Google Shape;18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8619" y="5789232"/>
              <a:ext cx="74042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0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8610600" y="5789232"/>
              <a:ext cx="251966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0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9772650" y="5791199"/>
              <a:ext cx="2421892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0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10589339" y="5792785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0"/>
            <p:cNvPicPr preferRelativeResize="0"/>
            <p:nvPr/>
          </p:nvPicPr>
          <p:blipFill rotWithShape="1">
            <a:blip r:embed="rId3">
              <a:alphaModFix/>
            </a:blip>
            <a:srcRect b="0" l="14992" r="33450" t="0"/>
            <a:stretch/>
          </p:blipFill>
          <p:spPr>
            <a:xfrm>
              <a:off x="-85724" y="5789232"/>
              <a:ext cx="3817416" cy="106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0" y="9643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0" y="68822"/>
            <a:ext cx="425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>
            <p:ph type="ctrTitle"/>
          </p:nvPr>
        </p:nvSpPr>
        <p:spPr>
          <a:xfrm>
            <a:off x="6085800" y="4522600"/>
            <a:ext cx="3323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se Resuelve el Problema del Negocio?</a:t>
            </a:r>
            <a:endParaRPr/>
          </a:p>
        </p:txBody>
      </p:sp>
      <p:graphicFrame>
        <p:nvGraphicFramePr>
          <p:cNvPr id="188" name="Google Shape;188;p20"/>
          <p:cNvGraphicFramePr/>
          <p:nvPr/>
        </p:nvGraphicFramePr>
        <p:xfrm>
          <a:off x="360575" y="52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{273EAA74-3A16-456E-BFE9-55F3A6134F98}</a:tableStyleId>
              </a:tblPr>
              <a:tblGrid>
                <a:gridCol w="2161125"/>
                <a:gridCol w="3572150"/>
                <a:gridCol w="2795200"/>
              </a:tblGrid>
              <a:tr h="318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Problema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Solución técnica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Resultado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1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Falta de criterio técnico en precios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Modelo de Machine Learning (XGBoost)</a:t>
                      </a:r>
                      <a:r>
                        <a:rPr lang="es" sz="1100"/>
                        <a:t> entrenado sobre historial real de precios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Predicciones confiables basadas en patrones y atributos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Dificultad para analizar miles de combinaciones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Generación automática de todas las combinaciones posibles con predicciones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Exploración instantánea de escenarios de negocio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Datos no estructurados o dispersos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Modelo en estrella</a:t>
                      </a:r>
                      <a:r>
                        <a:rPr lang="es" sz="1100"/>
                        <a:t> con integración en Parquet y JSON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Organización eficiente para análisis multidimensional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Silos de herramientas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Arquitectura </a:t>
                      </a:r>
                      <a:r>
                        <a:rPr b="1" lang="es" sz="1100"/>
                        <a:t>Multicloud (Azure + AWS)</a:t>
                      </a:r>
                      <a:r>
                        <a:rPr lang="es" sz="1100"/>
                        <a:t> con federación de identidad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Acceso seguro y unificado a dashboards y modelos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9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Limitada capacidad de análisis visual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Integración con </a:t>
                      </a:r>
                      <a:r>
                        <a:rPr b="1" lang="es" sz="1100"/>
                        <a:t>Power BI y QuickSight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Visualizaciones para áreas comercial y gerencial en tiempo real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Repetición de tareas manuales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Automatización con pipelines (Glue, Data Factory, CI/CD)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Reducción de tiempo operativo y errores humanos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-57149" y="4349068"/>
            <a:ext cx="9211865" cy="802765"/>
            <a:chOff x="-85724" y="5789232"/>
            <a:chExt cx="12282487" cy="1070353"/>
          </a:xfrm>
        </p:grpSpPr>
        <p:pic>
          <p:nvPicPr>
            <p:cNvPr id="194" name="Google Shape;19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18619" y="5789232"/>
              <a:ext cx="74042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1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8610600" y="5789232"/>
              <a:ext cx="251966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1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9772650" y="5791199"/>
              <a:ext cx="2421892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1"/>
            <p:cNvPicPr preferRelativeResize="0"/>
            <p:nvPr/>
          </p:nvPicPr>
          <p:blipFill rotWithShape="1">
            <a:blip r:embed="rId3">
              <a:alphaModFix/>
            </a:blip>
            <a:srcRect b="0" l="78290" r="0" t="0"/>
            <a:stretch/>
          </p:blipFill>
          <p:spPr>
            <a:xfrm>
              <a:off x="10589339" y="5792785"/>
              <a:ext cx="1607424" cy="106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1"/>
            <p:cNvPicPr preferRelativeResize="0"/>
            <p:nvPr/>
          </p:nvPicPr>
          <p:blipFill rotWithShape="1">
            <a:blip r:embed="rId3">
              <a:alphaModFix/>
            </a:blip>
            <a:srcRect b="0" l="14992" r="33450" t="0"/>
            <a:stretch/>
          </p:blipFill>
          <p:spPr>
            <a:xfrm>
              <a:off x="-85724" y="5789232"/>
              <a:ext cx="3817416" cy="1066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0" y="9643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0" y="68822"/>
            <a:ext cx="425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A5A5A5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>
            <p:ph type="ctrTitle"/>
          </p:nvPr>
        </p:nvSpPr>
        <p:spPr>
          <a:xfrm>
            <a:off x="6085800" y="4522600"/>
            <a:ext cx="3323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052025" y="733800"/>
            <a:ext cx="4975800" cy="3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Resumen: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Solución técnica robusta, comercialmente útil.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Escalable, segura y automatizada.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Permite </a:t>
            </a:r>
            <a:r>
              <a:rPr b="1" lang="es" sz="1100">
                <a:solidFill>
                  <a:schemeClr val="dk1"/>
                </a:solidFill>
              </a:rPr>
              <a:t>ajustar precios inteligentes</a:t>
            </a:r>
            <a:r>
              <a:rPr lang="es" sz="1100">
                <a:solidFill>
                  <a:schemeClr val="dk1"/>
                </a:solidFill>
              </a:rPr>
              <a:t> con base en datos históricos y atributos reales.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Próximos pasos: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Validar integración con sistemas actuales.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Propuesta de prueba de concepto (PoC).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Escalado progresivo a producción.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300" y="660196"/>
            <a:ext cx="2326732" cy="349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