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257" r:id="rId2"/>
    <p:sldId id="575" r:id="rId3"/>
    <p:sldId id="701" r:id="rId4"/>
    <p:sldId id="258" r:id="rId5"/>
    <p:sldId id="29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146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4" autoAdjust="0"/>
    <p:restoredTop sz="94614" autoAdjust="0"/>
  </p:normalViewPr>
  <p:slideViewPr>
    <p:cSldViewPr>
      <p:cViewPr varScale="1">
        <p:scale>
          <a:sx n="90" d="100"/>
          <a:sy n="90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43093-B137-4444-A60D-B03BA818899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2E37-60CD-43BD-B730-69BFDEA33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2E37-60CD-43BD-B730-69BFDEA33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7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86575-272E-4B47-9450-CF939BF69602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43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30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5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run example a couple times to show how</a:t>
            </a:r>
            <a:r>
              <a:rPr lang="en-US" baseline="0" dirty="0"/>
              <a:t> output is re-ordered.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0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7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18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concept is</a:t>
            </a:r>
            <a:r>
              <a:rPr lang="en-US" baseline="0" dirty="0"/>
              <a:t> that each process is running the same program. Difference in rank determines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17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C578C-665E-4ADE-A409-3C0E299B3139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</p:spPr>
        <p:txBody>
          <a:bodyPr lIns="91429" tIns="45713" rIns="91429" bIns="4571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20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20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6C7DA-BEB3-4EBA-B492-0B82D1C58717}" type="slidenum">
              <a:rPr lang="en-US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D9A4485-5D52-4FD8-8291-594D11733ABD}" type="slidenum">
              <a:rPr lang="en-US" sz="120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pPr algn="r"/>
              <a:t>57</a:t>
            </a:fld>
            <a:endParaRPr lang="en-US" sz="1200">
              <a:solidFill>
                <a:prstClr val="black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2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20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algn="ctr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7433B8-27A7-4767-80EC-1746EA0489A3}" type="slidenum">
              <a:rPr lang="en-US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2E7D179-DA4D-4FB2-86D5-62BAB007F478}" type="slidenum">
              <a:rPr lang="en-US" sz="1200">
                <a:solidFill>
                  <a:prstClr val="black"/>
                </a:solidFill>
                <a:latin typeface="Arial" charset="0"/>
                <a:ea typeface="MS PGothic" pitchFamily="34" charset="-128"/>
              </a:rPr>
              <a:pPr algn="r"/>
              <a:t>59</a:t>
            </a:fld>
            <a:endParaRPr lang="en-US" sz="1200">
              <a:solidFill>
                <a:prstClr val="black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8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20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>
                <a:solidFill>
                  <a:prstClr val="black"/>
                </a:solidFill>
              </a:rPr>
              <a:pPr/>
              <a:t>68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1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>
                <a:solidFill>
                  <a:prstClr val="black"/>
                </a:solidFill>
              </a:rPr>
              <a:pPr/>
              <a:t>70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8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>
                <a:solidFill>
                  <a:prstClr val="black"/>
                </a:solidFill>
              </a:rPr>
              <a:pPr/>
              <a:t>71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4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75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75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40A5E-E04A-AD4B-8E71-E509C119E3C0}" type="slidenum">
              <a:rPr lang="en-US">
                <a:solidFill>
                  <a:prstClr val="black"/>
                </a:solidFill>
              </a:rPr>
              <a:pPr/>
              <a:t>85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3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>
                <a:solidFill>
                  <a:prstClr val="black"/>
                </a:solidFill>
              </a:rPr>
              <a:pPr/>
              <a:t>89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30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>
                <a:solidFill>
                  <a:prstClr val="black"/>
                </a:solidFill>
              </a:rPr>
              <a:pPr/>
              <a:t>90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E6D56-3074-B341-A56F-3CA90319B53B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665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>
                <a:solidFill>
                  <a:prstClr val="black"/>
                </a:solidFill>
              </a:rPr>
              <a:pPr/>
              <a:t>91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30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>
                <a:solidFill>
                  <a:prstClr val="black"/>
                </a:solidFill>
              </a:rPr>
              <a:pPr/>
              <a:t>92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57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>
                <a:solidFill>
                  <a:prstClr val="black"/>
                </a:solidFill>
              </a:rPr>
              <a:pPr/>
              <a:t>96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91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>
                <a:solidFill>
                  <a:prstClr val="black"/>
                </a:solidFill>
              </a:rPr>
              <a:pPr/>
              <a:t>97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11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>
                <a:solidFill>
                  <a:prstClr val="black"/>
                </a:solidFill>
              </a:rPr>
              <a:pPr/>
              <a:t>98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86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>
                <a:solidFill>
                  <a:prstClr val="black"/>
                </a:solidFill>
              </a:rPr>
              <a:pPr/>
              <a:t>99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182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>
                <a:solidFill>
                  <a:prstClr val="black"/>
                </a:solidFill>
              </a:rPr>
              <a:pPr/>
              <a:t>100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7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5F8AB-E599-4C56-B446-CFF800618E67}" type="slidenum">
              <a:rPr lang="en-US" smtClean="0">
                <a:solidFill>
                  <a:prstClr val="black"/>
                </a:solidFill>
              </a:rPr>
              <a:pPr/>
              <a:t>101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2A7B9-537C-E446-96C9-C3FE1EE13E85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940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5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7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61D5C-EEE4-4CB1-ABFC-48EB7144C065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38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0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3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1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8827-EC23-ED41-862E-C84A977538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34938" y="219507"/>
            <a:ext cx="8829768" cy="650443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1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0" y="6324600"/>
            <a:ext cx="9144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6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cs.anl.gov/~raffenet" TargetMode="External"/><Relationship Id="rId3" Type="http://schemas.openxmlformats.org/officeDocument/2006/relationships/hyperlink" Target="mailto:thakur@anl.gov" TargetMode="External"/><Relationship Id="rId7" Type="http://schemas.openxmlformats.org/officeDocument/2006/relationships/hyperlink" Target="mailto:raffenet@mcs.anl.gov" TargetMode="External"/><Relationship Id="rId12" Type="http://schemas.openxmlformats.org/officeDocument/2006/relationships/hyperlink" Target="http://www.mcs.anl.gov/~hsf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cs.anl.gov/~balaji" TargetMode="External"/><Relationship Id="rId11" Type="http://schemas.openxmlformats.org/officeDocument/2006/relationships/hyperlink" Target="mailto:hfu@anl.gov" TargetMode="External"/><Relationship Id="rId5" Type="http://schemas.openxmlformats.org/officeDocument/2006/relationships/hyperlink" Target="mailto:balaji@anl.gov" TargetMode="External"/><Relationship Id="rId10" Type="http://schemas.openxmlformats.org/officeDocument/2006/relationships/hyperlink" Target="http://www.mcs.anl.gov/~gcongiu" TargetMode="External"/><Relationship Id="rId4" Type="http://schemas.openxmlformats.org/officeDocument/2006/relationships/hyperlink" Target="http://www.mcs.anl.gov/~thakur" TargetMode="External"/><Relationship Id="rId9" Type="http://schemas.openxmlformats.org/officeDocument/2006/relationships/hyperlink" Target="mailto:gcongiu@anl.go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mpi" TargetMode="External"/><Relationship Id="rId2" Type="http://schemas.openxmlformats.org/officeDocument/2006/relationships/hyperlink" Target="http://www.mpi-forum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-mpi.org/" TargetMode="External"/><Relationship Id="rId3" Type="http://schemas.openxmlformats.org/officeDocument/2006/relationships/hyperlink" Target="http://www.mpi-forum.org/" TargetMode="External"/><Relationship Id="rId7" Type="http://schemas.openxmlformats.org/officeDocument/2006/relationships/hyperlink" Target="http://www.microsoft.com/en-us/download/details.aspx?id=39961" TargetMode="External"/><Relationship Id="rId2" Type="http://schemas.openxmlformats.org/officeDocument/2006/relationships/hyperlink" Target="http://www.mpi-forum.org/docs/do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.intel.com/en-us/intel-mpi-library/" TargetMode="External"/><Relationship Id="rId5" Type="http://schemas.openxmlformats.org/officeDocument/2006/relationships/hyperlink" Target="http://mvapich.cse.ohio-state.edu/" TargetMode="External"/><Relationship Id="rId4" Type="http://schemas.openxmlformats.org/officeDocument/2006/relationships/hyperlink" Target="http://www.mpich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B015CJ42C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ch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discuss@mpich.or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mailto:gcongiu@anl.gov" TargetMode="External"/><Relationship Id="rId3" Type="http://schemas.openxmlformats.org/officeDocument/2006/relationships/hyperlink" Target="http://www.mcs.anl.gov/~thakur" TargetMode="External"/><Relationship Id="rId7" Type="http://schemas.openxmlformats.org/officeDocument/2006/relationships/hyperlink" Target="http://www.mcs.anl.gov/~raffenet" TargetMode="External"/><Relationship Id="rId2" Type="http://schemas.openxmlformats.org/officeDocument/2006/relationships/hyperlink" Target="mailto:thakur@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affenet@mcs.anl.gov" TargetMode="External"/><Relationship Id="rId11" Type="http://schemas.openxmlformats.org/officeDocument/2006/relationships/hyperlink" Target="http://www.mcs.anl.gov/~hsfu" TargetMode="External"/><Relationship Id="rId5" Type="http://schemas.openxmlformats.org/officeDocument/2006/relationships/hyperlink" Target="http://www.mcs.anl.gov/~balaji" TargetMode="External"/><Relationship Id="rId10" Type="http://schemas.openxmlformats.org/officeDocument/2006/relationships/hyperlink" Target="mailto:hfu@anl.gov" TargetMode="External"/><Relationship Id="rId4" Type="http://schemas.openxmlformats.org/officeDocument/2006/relationships/hyperlink" Target="mailto:balaji@anl.gov" TargetMode="External"/><Relationship Id="rId9" Type="http://schemas.openxmlformats.org/officeDocument/2006/relationships/hyperlink" Target="http://www.mcs.anl.gov/~gcongiu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mailto:gcongiu@anl.gov" TargetMode="External"/><Relationship Id="rId3" Type="http://schemas.openxmlformats.org/officeDocument/2006/relationships/hyperlink" Target="http://www.mcs.anl.gov/~thakur" TargetMode="External"/><Relationship Id="rId7" Type="http://schemas.openxmlformats.org/officeDocument/2006/relationships/hyperlink" Target="http://www.mcs.anl.gov/~raffenet" TargetMode="External"/><Relationship Id="rId2" Type="http://schemas.openxmlformats.org/officeDocument/2006/relationships/hyperlink" Target="mailto:thakur@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affenet@mcs.anl.gov" TargetMode="External"/><Relationship Id="rId11" Type="http://schemas.openxmlformats.org/officeDocument/2006/relationships/hyperlink" Target="http://www.mcs.anl.gov/~hsfu" TargetMode="External"/><Relationship Id="rId5" Type="http://schemas.openxmlformats.org/officeDocument/2006/relationships/hyperlink" Target="http://www.mcs.anl.gov/~balaji" TargetMode="External"/><Relationship Id="rId10" Type="http://schemas.openxmlformats.org/officeDocument/2006/relationships/hyperlink" Target="mailto:hfu@anl.gov" TargetMode="External"/><Relationship Id="rId4" Type="http://schemas.openxmlformats.org/officeDocument/2006/relationships/hyperlink" Target="mailto:balaji@anl.gov" TargetMode="External"/><Relationship Id="rId9" Type="http://schemas.openxmlformats.org/officeDocument/2006/relationships/hyperlink" Target="http://www.mcs.anl.gov/~gcongi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mailto:gcongiu@anl.gov" TargetMode="External"/><Relationship Id="rId3" Type="http://schemas.openxmlformats.org/officeDocument/2006/relationships/hyperlink" Target="http://www.mcs.anl.gov/~thakur" TargetMode="External"/><Relationship Id="rId7" Type="http://schemas.openxmlformats.org/officeDocument/2006/relationships/hyperlink" Target="http://www.mcs.anl.gov/~raffenet" TargetMode="External"/><Relationship Id="rId2" Type="http://schemas.openxmlformats.org/officeDocument/2006/relationships/hyperlink" Target="mailto:thakur@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affenet@mcs.anl.gov" TargetMode="External"/><Relationship Id="rId11" Type="http://schemas.openxmlformats.org/officeDocument/2006/relationships/hyperlink" Target="http://www.mcs.anl.gov/~hsfu" TargetMode="External"/><Relationship Id="rId5" Type="http://schemas.openxmlformats.org/officeDocument/2006/relationships/hyperlink" Target="http://www.mcs.anl.gov/~balaji" TargetMode="External"/><Relationship Id="rId10" Type="http://schemas.openxmlformats.org/officeDocument/2006/relationships/hyperlink" Target="mailto:hfu@anl.gov" TargetMode="External"/><Relationship Id="rId4" Type="http://schemas.openxmlformats.org/officeDocument/2006/relationships/hyperlink" Target="mailto:balaji@anl.gov" TargetMode="External"/><Relationship Id="rId9" Type="http://schemas.openxmlformats.org/officeDocument/2006/relationships/hyperlink" Target="http://www.mcs.anl.gov/~gcongiu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mailto:gcongiu@anl.gov" TargetMode="External"/><Relationship Id="rId3" Type="http://schemas.openxmlformats.org/officeDocument/2006/relationships/hyperlink" Target="http://www.mcs.anl.gov/~thakur" TargetMode="External"/><Relationship Id="rId7" Type="http://schemas.openxmlformats.org/officeDocument/2006/relationships/hyperlink" Target="http://www.mcs.anl.gov/~raffenet" TargetMode="External"/><Relationship Id="rId2" Type="http://schemas.openxmlformats.org/officeDocument/2006/relationships/hyperlink" Target="mailto:thakur@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affenet@mcs.anl.gov" TargetMode="External"/><Relationship Id="rId11" Type="http://schemas.openxmlformats.org/officeDocument/2006/relationships/hyperlink" Target="http://www.mcs.anl.gov/~hsfu" TargetMode="External"/><Relationship Id="rId5" Type="http://schemas.openxmlformats.org/officeDocument/2006/relationships/hyperlink" Target="http://www.mcs.anl.gov/~balaji" TargetMode="External"/><Relationship Id="rId10" Type="http://schemas.openxmlformats.org/officeDocument/2006/relationships/hyperlink" Target="mailto:hfu@anl.gov" TargetMode="External"/><Relationship Id="rId4" Type="http://schemas.openxmlformats.org/officeDocument/2006/relationships/hyperlink" Target="mailto:balaji@anl.gov" TargetMode="External"/><Relationship Id="rId9" Type="http://schemas.openxmlformats.org/officeDocument/2006/relationships/hyperlink" Target="http://www.mcs.anl.gov/~gcongiu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mailto:gcongiu@anl.gov" TargetMode="External"/><Relationship Id="rId3" Type="http://schemas.openxmlformats.org/officeDocument/2006/relationships/hyperlink" Target="http://www.mcs.anl.gov/~thakur" TargetMode="External"/><Relationship Id="rId7" Type="http://schemas.openxmlformats.org/officeDocument/2006/relationships/hyperlink" Target="http://www.mcs.anl.gov/~raffenet" TargetMode="External"/><Relationship Id="rId2" Type="http://schemas.openxmlformats.org/officeDocument/2006/relationships/hyperlink" Target="mailto:thakur@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affenet@mcs.anl.gov" TargetMode="External"/><Relationship Id="rId11" Type="http://schemas.openxmlformats.org/officeDocument/2006/relationships/hyperlink" Target="http://www.mcs.anl.gov/~hsfu" TargetMode="External"/><Relationship Id="rId5" Type="http://schemas.openxmlformats.org/officeDocument/2006/relationships/hyperlink" Target="http://www.mcs.anl.gov/~balaji" TargetMode="External"/><Relationship Id="rId10" Type="http://schemas.openxmlformats.org/officeDocument/2006/relationships/hyperlink" Target="mailto:hfu@anl.gov" TargetMode="External"/><Relationship Id="rId4" Type="http://schemas.openxmlformats.org/officeDocument/2006/relationships/hyperlink" Target="mailto:balaji@anl.gov" TargetMode="External"/><Relationship Id="rId9" Type="http://schemas.openxmlformats.org/officeDocument/2006/relationships/hyperlink" Target="http://www.mcs.anl.gov/~gcongiu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mailto:gcongiu@anl.gov" TargetMode="External"/><Relationship Id="rId3" Type="http://schemas.openxmlformats.org/officeDocument/2006/relationships/hyperlink" Target="http://www.mcs.anl.gov/~thakur" TargetMode="External"/><Relationship Id="rId7" Type="http://schemas.openxmlformats.org/officeDocument/2006/relationships/hyperlink" Target="http://www.mcs.anl.gov/~raffenet" TargetMode="External"/><Relationship Id="rId2" Type="http://schemas.openxmlformats.org/officeDocument/2006/relationships/hyperlink" Target="mailto:thakur@a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affenet@mcs.anl.gov" TargetMode="External"/><Relationship Id="rId11" Type="http://schemas.openxmlformats.org/officeDocument/2006/relationships/hyperlink" Target="http://www.mcs.anl.gov/~hsfu" TargetMode="External"/><Relationship Id="rId5" Type="http://schemas.openxmlformats.org/officeDocument/2006/relationships/hyperlink" Target="http://www.mcs.anl.gov/~balaji" TargetMode="External"/><Relationship Id="rId10" Type="http://schemas.openxmlformats.org/officeDocument/2006/relationships/hyperlink" Target="mailto:hfu@anl.gov" TargetMode="External"/><Relationship Id="rId4" Type="http://schemas.openxmlformats.org/officeDocument/2006/relationships/hyperlink" Target="mailto:balaji@anl.gov" TargetMode="External"/><Relationship Id="rId9" Type="http://schemas.openxmlformats.org/officeDocument/2006/relationships/hyperlink" Target="http://www.mcs.anl.gov/~gcongiu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9175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Parallel Programming with MPI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206625"/>
            <a:ext cx="853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1F497D"/>
                </a:solidFill>
              </a:rPr>
              <a:t>Slides Available at https://anl.box.com/v/2019-ANL-MPI/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EB124F-9D3D-B842-A951-99BC2D9B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124200"/>
            <a:ext cx="3581400" cy="13716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Rajeev Thakur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3"/>
              </a:rPr>
              <a:t>thakur@anl.gov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4"/>
              </a:rPr>
              <a:t>http://www.mcs.anl.gov/~thakur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02278A-A81A-184B-811D-84A9B4F7B34F}"/>
              </a:ext>
            </a:extLst>
          </p:cNvPr>
          <p:cNvSpPr txBox="1">
            <a:spLocks/>
          </p:cNvSpPr>
          <p:nvPr/>
        </p:nvSpPr>
        <p:spPr bwMode="auto">
          <a:xfrm>
            <a:off x="685800" y="3124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Pavan Balaji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5"/>
              </a:rPr>
              <a:t>balaji@anl.gov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6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39A4F3B-9FC7-EB46-924A-3ED91AFB57D8}"/>
              </a:ext>
            </a:extLst>
          </p:cNvPr>
          <p:cNvSpPr txBox="1">
            <a:spLocks/>
          </p:cNvSpPr>
          <p:nvPr/>
        </p:nvSpPr>
        <p:spPr bwMode="auto">
          <a:xfrm>
            <a:off x="685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Ken </a:t>
            </a:r>
            <a:r>
              <a:rPr lang="en-US" sz="1600" b="1" i="1" dirty="0" err="1">
                <a:solidFill>
                  <a:srgbClr val="C00000"/>
                </a:solidFill>
              </a:rPr>
              <a:t>Raffenetti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7"/>
              </a:rPr>
              <a:t>raffenet@mcs.anl.gov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8"/>
              </a:rPr>
              <a:t>http://www.mcs.anl.gov/~raffenet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EC6CE5B-7955-B848-9BD7-07F8C64D19F2}"/>
              </a:ext>
            </a:extLst>
          </p:cNvPr>
          <p:cNvSpPr txBox="1">
            <a:spLocks/>
          </p:cNvSpPr>
          <p:nvPr/>
        </p:nvSpPr>
        <p:spPr bwMode="auto">
          <a:xfrm>
            <a:off x="4876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Giuseppe </a:t>
            </a:r>
            <a:r>
              <a:rPr lang="en-US" sz="1600" b="1" i="1" dirty="0" err="1">
                <a:solidFill>
                  <a:srgbClr val="C00000"/>
                </a:solidFill>
              </a:rPr>
              <a:t>Congiu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9"/>
              </a:rPr>
              <a:t>gcongiu@anl.gov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10"/>
              </a:rPr>
              <a:t>http://www.mcs.anl.gov/~gcongiu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6A2248E-7DE5-D148-B987-F8A93C3AB145}"/>
              </a:ext>
            </a:extLst>
          </p:cNvPr>
          <p:cNvSpPr txBox="1">
            <a:spLocks/>
          </p:cNvSpPr>
          <p:nvPr/>
        </p:nvSpPr>
        <p:spPr bwMode="auto">
          <a:xfrm>
            <a:off x="2817019" y="5410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 err="1">
                <a:solidFill>
                  <a:srgbClr val="C00000"/>
                </a:solidFill>
              </a:rPr>
              <a:t>Huansong</a:t>
            </a:r>
            <a:r>
              <a:rPr lang="en-US" sz="1600" b="1" i="1" dirty="0">
                <a:solidFill>
                  <a:srgbClr val="C00000"/>
                </a:solidFill>
              </a:rPr>
              <a:t> Fu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 err="1">
                <a:solidFill>
                  <a:srgbClr val="00B050"/>
                </a:solidFill>
                <a:hlinkClick r:id="rId11"/>
              </a:rPr>
              <a:t>hfu@anl.gov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12"/>
              </a:rPr>
              <a:t>http://www.mcs.anl.gov/~hsfu</a:t>
            </a:r>
            <a:endParaRPr lang="en-US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5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5626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MPI: Message Passing Interface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The MPI Forum organized in 1992 with broad participation by:</a:t>
            </a:r>
          </a:p>
          <a:p>
            <a:pPr lvl="2">
              <a:lnSpc>
                <a:spcPct val="105000"/>
              </a:lnSpc>
            </a:pPr>
            <a:r>
              <a:rPr lang="en-US" dirty="0"/>
              <a:t>Vendors: IBM, Intel, TMC, SGI, Convex, </a:t>
            </a:r>
            <a:r>
              <a:rPr lang="en-US" dirty="0" err="1"/>
              <a:t>Meiko</a:t>
            </a:r>
            <a:endParaRPr lang="en-US" dirty="0"/>
          </a:p>
          <a:p>
            <a:pPr lvl="2">
              <a:lnSpc>
                <a:spcPct val="105000"/>
              </a:lnSpc>
            </a:pPr>
            <a:r>
              <a:rPr lang="en-US" dirty="0"/>
              <a:t>Portability library writers: PVM, p4</a:t>
            </a:r>
          </a:p>
          <a:p>
            <a:pPr lvl="2">
              <a:lnSpc>
                <a:spcPct val="105000"/>
              </a:lnSpc>
            </a:pPr>
            <a:r>
              <a:rPr lang="en-US" dirty="0"/>
              <a:t>Users: application scientists and library writers</a:t>
            </a:r>
          </a:p>
          <a:p>
            <a:pPr lvl="2">
              <a:lnSpc>
                <a:spcPct val="105000"/>
              </a:lnSpc>
            </a:pPr>
            <a:r>
              <a:rPr lang="en-US" dirty="0"/>
              <a:t>MPI-1 finished in 18 months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Incorporates the best ideas in a “standard” way</a:t>
            </a:r>
          </a:p>
          <a:p>
            <a:pPr lvl="2">
              <a:lnSpc>
                <a:spcPct val="105000"/>
              </a:lnSpc>
            </a:pPr>
            <a:r>
              <a:rPr lang="en-US" dirty="0"/>
              <a:t>Each function takes fixed arguments</a:t>
            </a:r>
          </a:p>
          <a:p>
            <a:pPr lvl="2">
              <a:lnSpc>
                <a:spcPct val="105000"/>
              </a:lnSpc>
            </a:pPr>
            <a:r>
              <a:rPr lang="en-US" dirty="0"/>
              <a:t>Each function has fixed semantics</a:t>
            </a:r>
          </a:p>
          <a:p>
            <a:pPr lvl="3">
              <a:lnSpc>
                <a:spcPct val="105000"/>
              </a:lnSpc>
            </a:pPr>
            <a:r>
              <a:rPr lang="en-US" dirty="0"/>
              <a:t>Standardizes what the MPI implementation provides and what the application can and cannot expect</a:t>
            </a:r>
          </a:p>
          <a:p>
            <a:pPr lvl="3">
              <a:lnSpc>
                <a:spcPct val="105000"/>
              </a:lnSpc>
            </a:pPr>
            <a:r>
              <a:rPr lang="en-US" dirty="0"/>
              <a:t>Each system can implement it differently as long as the semantics match</a:t>
            </a:r>
          </a:p>
          <a:p>
            <a:pPr>
              <a:lnSpc>
                <a:spcPct val="105000"/>
              </a:lnSpc>
            </a:pPr>
            <a:r>
              <a:rPr lang="en-US" dirty="0"/>
              <a:t>MPI is not…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language or compiler specification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specific implementation or product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49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MPI_Type_create_subarray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29000"/>
            <a:ext cx="5029200" cy="3124200"/>
          </a:xfrm>
        </p:spPr>
        <p:txBody>
          <a:bodyPr/>
          <a:lstStyle/>
          <a:p>
            <a:r>
              <a:rPr lang="en-US" dirty="0"/>
              <a:t>Convenience function for creating </a:t>
            </a:r>
            <a:r>
              <a:rPr lang="en-US" dirty="0" err="1"/>
              <a:t>datatypes</a:t>
            </a:r>
            <a:r>
              <a:rPr lang="en-US" dirty="0"/>
              <a:t> for array segments</a:t>
            </a:r>
          </a:p>
          <a:p>
            <a:r>
              <a:rPr lang="en-US" dirty="0"/>
              <a:t>Specify </a:t>
            </a:r>
            <a:r>
              <a:rPr lang="en-US" dirty="0" err="1"/>
              <a:t>subarray</a:t>
            </a:r>
            <a:r>
              <a:rPr lang="en-US" dirty="0"/>
              <a:t> of n-dimensional array (sizes) by start (starts) and size (</a:t>
            </a:r>
            <a:r>
              <a:rPr lang="en-US" dirty="0" err="1"/>
              <a:t>subsize</a:t>
            </a:r>
            <a:r>
              <a:rPr lang="en-US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3657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(0,0)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400800" y="3657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(0,1)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62800" y="3657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(0,2)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924800" y="36576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(0,3)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4114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(1,0)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400800" y="4114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(1,1)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162800" y="4114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(1,2)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924800" y="41148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(1,3)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638800" y="45720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(2,0)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00800" y="45720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(2,1)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162800" y="45720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(2,2)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924800" y="45720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(2,3)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38800" y="5029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(3,0)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400800" y="5029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(3,1)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162800" y="5029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(3,2)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924800" y="5029200"/>
            <a:ext cx="762000" cy="4572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(3,3)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324600" y="4495800"/>
            <a:ext cx="1676400" cy="1066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609600" y="1350329"/>
            <a:ext cx="8077200" cy="1082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MPI_Type_create_subarray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ndims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*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array_of_sizes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array_of_subsizes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array_of_starts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order,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oldtype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newtype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046134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MPI_BOTTOM and </a:t>
            </a:r>
            <a:r>
              <a:rPr lang="en-US" dirty="0" err="1"/>
              <a:t>MPI_Get_address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dirty="0"/>
              <a:t>MPI_BOTTOM is the absolute zero address</a:t>
            </a:r>
          </a:p>
          <a:p>
            <a:pPr lvl="1"/>
            <a:r>
              <a:rPr lang="en-US" dirty="0"/>
              <a:t>Portability (e.g., may be non-zero in globally shared memory)</a:t>
            </a:r>
          </a:p>
          <a:p>
            <a:r>
              <a:rPr lang="en-US" dirty="0" err="1"/>
              <a:t>MPI_Get_address</a:t>
            </a:r>
            <a:endParaRPr lang="en-US" dirty="0"/>
          </a:p>
          <a:p>
            <a:pPr lvl="1"/>
            <a:r>
              <a:rPr lang="en-US" dirty="0"/>
              <a:t>Returns address relative to MPI_BOTTOM</a:t>
            </a:r>
          </a:p>
          <a:p>
            <a:pPr lvl="1"/>
            <a:r>
              <a:rPr lang="en-US" dirty="0"/>
              <a:t>Portability (do not use “&amp;” operator in C!)</a:t>
            </a:r>
          </a:p>
          <a:p>
            <a:r>
              <a:rPr lang="en-US" dirty="0"/>
              <a:t>Very important to 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datatypes</a:t>
            </a:r>
            <a:endParaRPr lang="en-US" dirty="0"/>
          </a:p>
          <a:p>
            <a:pPr lvl="1"/>
            <a:r>
              <a:rPr lang="en-US" dirty="0"/>
              <a:t>If data spans multiple arrays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Rectangle 4"/>
          <p:cNvSpPr/>
          <p:nvPr/>
        </p:nvSpPr>
        <p:spPr bwMode="auto">
          <a:xfrm>
            <a:off x="4343400" y="3657600"/>
            <a:ext cx="4719905" cy="2743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9549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4;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b = 9.6;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b="1" dirty="0">
              <a:solidFill>
                <a:srgbClr val="15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MPI_Get_address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 &amp;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disps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MPI_Get_address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 &amp;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disps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pPr>
              <a:lnSpc>
                <a:spcPct val="120000"/>
              </a:lnSpc>
            </a:pPr>
            <a:endParaRPr lang="en-US" altLang="zh-CN" sz="1400" b="1" dirty="0">
              <a:solidFill>
                <a:srgbClr val="15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MPI_Type_create_struct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(count,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blocklens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disps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oldtypes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&amp;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91238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DDT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Pack/Unpack</a:t>
            </a:r>
          </a:p>
          <a:p>
            <a:pPr lvl="1"/>
            <a:r>
              <a:rPr lang="en-US" dirty="0"/>
              <a:t>Mainly for compatibility to legacy libraries</a:t>
            </a:r>
          </a:p>
          <a:p>
            <a:pPr lvl="1"/>
            <a:r>
              <a:rPr lang="en-US" dirty="0"/>
              <a:t>You should not be doing this yourself</a:t>
            </a:r>
          </a:p>
          <a:p>
            <a:r>
              <a:rPr lang="en-US" dirty="0" err="1"/>
              <a:t>Get_envelope</a:t>
            </a:r>
            <a:r>
              <a:rPr lang="en-US" dirty="0"/>
              <a:t>/contents</a:t>
            </a:r>
          </a:p>
          <a:p>
            <a:pPr lvl="1"/>
            <a:r>
              <a:rPr lang="en-US" dirty="0"/>
              <a:t>Only for expert library developers</a:t>
            </a:r>
          </a:p>
          <a:p>
            <a:pPr lvl="1"/>
            <a:r>
              <a:rPr lang="en-US" dirty="0"/>
              <a:t>Libraries like MPITypes</a:t>
            </a:r>
            <a:r>
              <a:rPr lang="en-US" baseline="30000" dirty="0"/>
              <a:t>1</a:t>
            </a:r>
            <a:r>
              <a:rPr lang="en-US" dirty="0"/>
              <a:t> make this easier</a:t>
            </a:r>
          </a:p>
          <a:p>
            <a:r>
              <a:rPr lang="en-US" dirty="0" err="1"/>
              <a:t>MPI_Create_resized</a:t>
            </a:r>
            <a:endParaRPr lang="en-US" dirty="0"/>
          </a:p>
          <a:p>
            <a:pPr lvl="1"/>
            <a:r>
              <a:rPr lang="en-US" dirty="0"/>
              <a:t>Change extent and size (dangerous but useful)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5943600"/>
            <a:ext cx="324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D2D2D2">
                    <a:lumMod val="10000"/>
                  </a:srgbClr>
                </a:solidFill>
              </a:rPr>
              <a:t>http://www.mcs.anl.gov/mpitypes/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059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</a:t>
            </a:r>
            <a:r>
              <a:rPr lang="en-US" dirty="0"/>
              <a:t> Selection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effective performance model:</a:t>
            </a:r>
          </a:p>
          <a:p>
            <a:pPr lvl="1"/>
            <a:r>
              <a:rPr lang="en-US" dirty="0"/>
              <a:t>More parameters == slower</a:t>
            </a:r>
          </a:p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predefined &lt;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contig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&lt; vector &lt;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index_block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&lt; index &lt;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struct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/>
              <a:t>Some (most) MPIs are inconsistent </a:t>
            </a:r>
          </a:p>
          <a:p>
            <a:pPr lvl="1"/>
            <a:r>
              <a:rPr lang="en-US" dirty="0"/>
              <a:t>But this rule is portable</a:t>
            </a:r>
          </a:p>
          <a:p>
            <a:r>
              <a:rPr lang="en-US" dirty="0"/>
              <a:t>Advice to users:</a:t>
            </a:r>
          </a:p>
          <a:p>
            <a:pPr lvl="1"/>
            <a:r>
              <a:rPr lang="en-US" dirty="0"/>
              <a:t>Try </a:t>
            </a:r>
            <a:r>
              <a:rPr lang="en-US" dirty="0" err="1"/>
              <a:t>datatype</a:t>
            </a:r>
            <a:r>
              <a:rPr lang="en-US" dirty="0"/>
              <a:t> “compression” bottom-up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950840"/>
            <a:ext cx="7199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D2D2D2">
                    <a:lumMod val="10000"/>
                  </a:srgbClr>
                </a:solidFill>
              </a:rPr>
              <a:t>W. </a:t>
            </a:r>
            <a:r>
              <a:rPr lang="en-US" sz="1600" i="1" dirty="0" err="1">
                <a:solidFill>
                  <a:srgbClr val="D2D2D2">
                    <a:lumMod val="10000"/>
                  </a:srgbClr>
                </a:solidFill>
              </a:rPr>
              <a:t>Gropp</a:t>
            </a:r>
            <a:r>
              <a:rPr lang="en-US" sz="1600" i="1" dirty="0">
                <a:solidFill>
                  <a:srgbClr val="D2D2D2">
                    <a:lumMod val="10000"/>
                  </a:srgbClr>
                </a:solidFill>
              </a:rPr>
              <a:t> et al.: Performance Expectations and Guidelines for MPI Derived Datatypes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219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4BC6-800E-3246-B226-CA18E6A1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6607-E803-FA46-B813-5B31980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Derived datatypes are a sophisticated mechanism to describe ANY layout in memory</a:t>
            </a:r>
          </a:p>
          <a:p>
            <a:pPr lvl="1"/>
            <a:r>
              <a:rPr lang="en-US" dirty="0"/>
              <a:t>Hierarchical construction of derived datatypes allows them to be just as complex as the data layout is</a:t>
            </a:r>
          </a:p>
          <a:p>
            <a:pPr lvl="1"/>
            <a:r>
              <a:rPr lang="en-US" dirty="0"/>
              <a:t>More complex layouts require more complex datatype constructions</a:t>
            </a:r>
          </a:p>
          <a:p>
            <a:r>
              <a:rPr lang="en-US" sz="2000" dirty="0"/>
              <a:t>Current state of MPI implementations might be a bit lagging in performance, but it is improving</a:t>
            </a:r>
          </a:p>
          <a:p>
            <a:pPr lvl="1"/>
            <a:r>
              <a:rPr lang="en-US" dirty="0"/>
              <a:t>Increasing amount of hardware support to process derived datatypes on the network hardware</a:t>
            </a:r>
          </a:p>
          <a:p>
            <a:pPr lvl="1"/>
            <a:r>
              <a:rPr lang="en-US" dirty="0"/>
              <a:t>If the performance is lagging when you try it out, complain to the MPI implementer, don’t just stop using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5AB21-7BD5-AC45-9492-5F79DC97B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64D46-231A-434C-B8FC-A640687A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MPI-1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838200"/>
            <a:ext cx="8221662" cy="5562600"/>
          </a:xfrm>
        </p:spPr>
        <p:txBody>
          <a:bodyPr/>
          <a:lstStyle/>
          <a:p>
            <a:r>
              <a:rPr lang="en-US" dirty="0"/>
              <a:t>MPI-1 supports the classical message-passing programming model: basic point-to-point communication, collectives, </a:t>
            </a:r>
            <a:r>
              <a:rPr lang="en-US" dirty="0" err="1"/>
              <a:t>datatypes</a:t>
            </a:r>
            <a:r>
              <a:rPr lang="en-US" dirty="0"/>
              <a:t>, etc</a:t>
            </a:r>
          </a:p>
          <a:p>
            <a:pPr eaLnBrk="1" hangingPunct="1"/>
            <a:r>
              <a:rPr lang="en-US" dirty="0"/>
              <a:t>MPI-1 was defined (1994) by a broadly based group of parallel computer vendors, computer scientists, and applications developers.</a:t>
            </a:r>
          </a:p>
          <a:p>
            <a:pPr lvl="1" eaLnBrk="1" hangingPunct="1"/>
            <a:r>
              <a:rPr lang="en-US" dirty="0"/>
              <a:t>2-year intensive process</a:t>
            </a:r>
          </a:p>
          <a:p>
            <a:pPr eaLnBrk="1" hangingPunct="1"/>
            <a:r>
              <a:rPr lang="en-US" dirty="0"/>
              <a:t>Implementations appeared quickly and now MPI is taken for granted as vendor-supported software on any parallel machine.</a:t>
            </a:r>
          </a:p>
          <a:p>
            <a:pPr eaLnBrk="1" hangingPunct="1"/>
            <a:r>
              <a:rPr lang="en-US" dirty="0"/>
              <a:t>Free, portable implementations exist for clusters and other environments (MPICH, Open MPI)</a:t>
            </a:r>
          </a:p>
        </p:txBody>
      </p:sp>
      <p:sp>
        <p:nvSpPr>
          <p:cNvPr id="38916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1B79E0BC-C6D9-1349-B033-E8390AA90E39}" type="slidenum">
              <a:rPr lang="en-US" sz="1000" b="1">
                <a:solidFill>
                  <a:srgbClr val="FFFFFF"/>
                </a:solidFill>
              </a:rPr>
              <a:pPr algn="r"/>
              <a:t>11</a:t>
            </a:fld>
            <a:endParaRPr lang="en-US" sz="1000" b="1">
              <a:solidFill>
                <a:srgbClr val="FFFFFF"/>
              </a:solidFill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763000" y="6489700"/>
            <a:ext cx="384175" cy="365125"/>
          </a:xfrm>
          <a:prstGeom prst="rect">
            <a:avLst/>
          </a:prstGeom>
          <a:noFill/>
        </p:spPr>
        <p:txBody>
          <a:bodyPr/>
          <a:lstStyle/>
          <a:p>
            <a:fld id="{1D14890B-F926-2D49-BB51-108DF7402031}" type="slidenum">
              <a:rPr lang="en-US" sz="1100" b="0" i="0" smtClean="0"/>
              <a:pPr/>
              <a:t>11</a:t>
            </a:fld>
            <a:endParaRPr lang="en-US" sz="1100" b="0" i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3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MPI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sz="2000" dirty="0"/>
              <a:t>MPI-2 was released in 1997</a:t>
            </a:r>
          </a:p>
          <a:p>
            <a:pPr lvl="1"/>
            <a:r>
              <a:rPr lang="en-US" sz="1800" dirty="0"/>
              <a:t>Several additional features including MPI + threads, MPI-I/O, remote memory access functionality and many others</a:t>
            </a:r>
          </a:p>
          <a:p>
            <a:r>
              <a:rPr lang="en-US" sz="2000" dirty="0"/>
              <a:t>MPI-2.1 (2008) and MPI-2.2 (2009) were released with some corrections to the standard and small features</a:t>
            </a:r>
          </a:p>
          <a:p>
            <a:r>
              <a:rPr lang="en-US" sz="2000" dirty="0"/>
              <a:t>MPI-3 (2012) added several new features to MPI (see next slide)</a:t>
            </a:r>
          </a:p>
          <a:p>
            <a:r>
              <a:rPr lang="en-US" sz="2000" dirty="0"/>
              <a:t>MPI-3.1 (2015) is the latest version of the standard with minor corrections and features</a:t>
            </a:r>
          </a:p>
          <a:p>
            <a:r>
              <a:rPr lang="en-US" sz="2000" dirty="0"/>
              <a:t>The Standard itself:</a:t>
            </a:r>
          </a:p>
          <a:p>
            <a:pPr lvl="1"/>
            <a:r>
              <a:rPr lang="en-US" sz="1800" dirty="0"/>
              <a:t>at </a:t>
            </a:r>
            <a:r>
              <a:rPr lang="en-US" sz="1800" dirty="0">
                <a:hlinkClick r:id="rId2"/>
              </a:rPr>
              <a:t>http://www.mpi-forum.org</a:t>
            </a:r>
            <a:endParaRPr lang="en-US" sz="1800" dirty="0"/>
          </a:p>
          <a:p>
            <a:pPr lvl="1"/>
            <a:r>
              <a:rPr lang="en-US" sz="1800" dirty="0"/>
              <a:t>All MPI official releases, in both postscript and HTML</a:t>
            </a:r>
          </a:p>
          <a:p>
            <a:r>
              <a:rPr lang="en-US" sz="2000" dirty="0"/>
              <a:t>Other information on Web:</a:t>
            </a:r>
          </a:p>
          <a:p>
            <a:pPr lvl="1"/>
            <a:r>
              <a:rPr lang="en-US" sz="1800" dirty="0"/>
              <a:t>at </a:t>
            </a:r>
            <a:r>
              <a:rPr lang="en-US" sz="1800" dirty="0">
                <a:hlinkClick r:id="rId3"/>
              </a:rPr>
              <a:t>http://www.mcs.anl.gov/mpi</a:t>
            </a:r>
          </a:p>
          <a:p>
            <a:pPr lvl="1"/>
            <a:r>
              <a:rPr lang="en-US" sz="1800" dirty="0"/>
              <a:t>pointers to lots of material including tutorials, a FAQ, other MPI pages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1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New Features in MPI-3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199"/>
            <a:ext cx="8229600" cy="543105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Major new features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Nonblocking</a:t>
            </a:r>
            <a:r>
              <a:rPr lang="en-US" sz="1600" dirty="0"/>
              <a:t> collectives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Neighborhood collectives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Improved one-sided communication interface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sz="1600" dirty="0"/>
              <a:t>Tools interface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Fortran 2008 bindings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Other new features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Matching Probe and </a:t>
            </a:r>
            <a:r>
              <a:rPr lang="en-US" sz="1600" dirty="0" err="1"/>
              <a:t>Recv</a:t>
            </a:r>
            <a:r>
              <a:rPr lang="en-US" sz="1600" dirty="0"/>
              <a:t> for thread-safe probe and receive 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Noncollective</a:t>
            </a:r>
            <a:r>
              <a:rPr lang="en-US" sz="1600" dirty="0"/>
              <a:t> communicator creation function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“const” correct C bindings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Comm_split_type</a:t>
            </a:r>
            <a:r>
              <a:rPr lang="en-US" sz="1600" dirty="0"/>
              <a:t> function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Nonblocking</a:t>
            </a:r>
            <a:r>
              <a:rPr lang="en-US" sz="1600" dirty="0"/>
              <a:t> </a:t>
            </a:r>
            <a:r>
              <a:rPr lang="en-US" sz="1600" dirty="0" err="1"/>
              <a:t>Comm_dup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600" dirty="0" err="1"/>
              <a:t>Type_create_hindexed_block</a:t>
            </a:r>
            <a:r>
              <a:rPr lang="en-US" sz="1600" dirty="0"/>
              <a:t> function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C++ bindings removed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Previously deprecated functions removed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MPI 3.1 added </a:t>
            </a:r>
            <a:r>
              <a:rPr lang="en-US" sz="1800" dirty="0" err="1"/>
              <a:t>nonblocking</a:t>
            </a:r>
            <a:r>
              <a:rPr lang="en-US" sz="1800" dirty="0"/>
              <a:t> collective I/O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59825" y="6489700"/>
            <a:ext cx="3841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550516-ECB2-9F45-828F-2DF4D1BE9E62}" type="slidenum">
              <a:rPr lang="en-US" smtClean="0">
                <a:solidFill>
                  <a:srgbClr val="40404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ANL MPI Tutorial (6/21/2019)</a:t>
            </a:r>
          </a:p>
        </p:txBody>
      </p:sp>
    </p:spTree>
    <p:extLst>
      <p:ext uri="{BB962C8B-B14F-4D97-AF65-F5344CB8AC3E}">
        <p14:creationId xmlns:p14="http://schemas.microsoft.com/office/powerpoint/2010/main" val="317962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21"/>
            <a:ext cx="8229600" cy="5635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Status of MPI-3.1 Implementations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201" y="556702"/>
          <a:ext cx="8915402" cy="531173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92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7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2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2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717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MPICH</a:t>
                      </a:r>
                      <a:endParaRPr lang="en-US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vert="vert27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MVAPICH</a:t>
                      </a:r>
                      <a:endParaRPr lang="en-US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vert="vert27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Open</a:t>
                      </a:r>
                      <a:r>
                        <a:rPr lang="en-US" sz="1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 MPI</a:t>
                      </a:r>
                      <a:endParaRPr lang="en-US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vert="vert27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Cray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Tianhe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Intel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IBM</a:t>
                      </a: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HPE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Fujitsu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MS</a:t>
                      </a: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MPC</a:t>
                      </a: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NEC</a:t>
                      </a: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Sunway</a:t>
                      </a: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RIKEN</a:t>
                      </a: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AMPI</a:t>
                      </a: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IMPI</a:t>
                      </a:r>
                    </a:p>
                  </a:txBody>
                  <a:tcPr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MPICH-OFI</a:t>
                      </a:r>
                    </a:p>
                  </a:txBody>
                  <a:tcPr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BG/Q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(legacy) </a:t>
                      </a:r>
                      <a:r>
                        <a:rPr kumimoji="0" lang="en-US" sz="1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1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PE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(legacy)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000" u="none" strike="noStrike" cap="none" normalizeH="0" baseline="3000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Spectrum</a:t>
                      </a:r>
                    </a:p>
                  </a:txBody>
                  <a:tcPr marL="91437" marR="91437" marT="45718" marB="45718" vert="vert27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492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NBC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Nbr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. Coll.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✘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RMA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(*)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Q2 ‘18</a:t>
                      </a:r>
                      <a:endParaRPr lang="en-US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Shr. mem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Q1 ‘18</a:t>
                      </a:r>
                      <a:endParaRPr lang="en-US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MPI_T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 ✔</a:t>
                      </a:r>
                      <a:endParaRPr lang="en-US" sz="1000" b="1" baseline="30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Q2 ‘18</a:t>
                      </a:r>
                      <a:endParaRPr lang="en-US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-create group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F08 Bindings</a:t>
                      </a:r>
                      <a:endParaRPr kumimoji="0" lang="en-US" sz="100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151515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✘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2D2D2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✘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✘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Q2 ‘18</a:t>
                      </a:r>
                      <a:endParaRPr lang="en-US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New </a:t>
                      </a: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Dtypes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Large Counts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MProbe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kern="1200" dirty="0">
                        <a:solidFill>
                          <a:srgbClr val="00B050"/>
                        </a:solidFill>
                        <a:latin typeface="+mn-lt"/>
                        <a:ea typeface="Zapf Dingbats"/>
                        <a:cs typeface="Zapf Dingbats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Q1 ‘18</a:t>
                      </a:r>
                      <a:endParaRPr lang="en-US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9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Arial" charset="0"/>
                        </a:rPr>
                        <a:t>NBC I/O</a:t>
                      </a: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1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✘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✘</a:t>
                      </a:r>
                      <a:endParaRPr lang="en-US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✘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2D2D2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✘</a:t>
                      </a:r>
                      <a:endParaRPr lang="en-US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✘</a:t>
                      </a:r>
                      <a:endParaRPr lang="en-US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*</a:t>
                      </a:r>
                      <a:endParaRPr lang="en-US" sz="1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37" marR="91437" marT="45718" marB="45718" anchor="ctr" horzOverflow="overflow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✘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Q3 ‘18</a:t>
                      </a:r>
                      <a:endParaRPr lang="en-US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marT="45719" marB="45719" anchor="ctr">
                    <a:lnL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276201"/>
            <a:ext cx="8991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240"/>
              </a:spcBef>
              <a:spcAft>
                <a:spcPts val="0"/>
              </a:spcAft>
            </a:pPr>
            <a:r>
              <a:rPr lang="en-US" sz="1000" b="1" baseline="30000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1000" b="1" dirty="0">
                <a:solidFill>
                  <a:srgbClr val="FF0000"/>
                </a:solidFill>
                <a:latin typeface="Calibri"/>
              </a:rPr>
              <a:t> Open Source but unsupported		</a:t>
            </a:r>
            <a:r>
              <a:rPr lang="en-US" sz="1000" b="1" baseline="30000" dirty="0">
                <a:solidFill>
                  <a:srgbClr val="FF0000"/>
                </a:solidFill>
              </a:rPr>
              <a:t> 2</a:t>
            </a:r>
            <a:r>
              <a:rPr lang="en-US" sz="1000" b="1" dirty="0">
                <a:solidFill>
                  <a:srgbClr val="FF0000"/>
                </a:solidFill>
              </a:rPr>
              <a:t> No </a:t>
            </a:r>
            <a:r>
              <a:rPr lang="en-US" sz="1000" b="1" dirty="0">
                <a:solidFill>
                  <a:srgbClr val="FF0000"/>
                </a:solidFill>
                <a:latin typeface="Calibri"/>
              </a:rPr>
              <a:t>MPI_T variables exposed		* Under development	(*) Partly 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1" y="5880948"/>
            <a:ext cx="8991600" cy="456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24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660066"/>
                </a:solidFill>
                <a:latin typeface="Calibri"/>
              </a:rPr>
              <a:t>Release dates are estimates; subject to change at any time	                  </a:t>
            </a:r>
            <a:r>
              <a:rPr lang="en-US" sz="1100" dirty="0">
                <a:solidFill>
                  <a:srgbClr val="FF0000"/>
                </a:solidFill>
                <a:ea typeface="Zapf Dingbats"/>
                <a:cs typeface="Zapf Dingbats"/>
                <a:sym typeface="Zapf Dingbats"/>
              </a:rPr>
              <a:t>“✘” </a:t>
            </a:r>
            <a:r>
              <a:rPr lang="en-US" sz="1100" b="1" dirty="0">
                <a:solidFill>
                  <a:srgbClr val="660066"/>
                </a:solidFill>
                <a:latin typeface="Calibri"/>
              </a:rPr>
              <a:t> indicates no publicly announced plan to implement/support that feature</a:t>
            </a:r>
          </a:p>
          <a:p>
            <a:pPr algn="ctr" fontAlgn="auto">
              <a:spcBef>
                <a:spcPts val="24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660066"/>
                </a:solidFill>
                <a:latin typeface="Calibri"/>
              </a:rPr>
              <a:t>Platform-specific restrictions might apply to the supported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4B6B5-D935-F04A-86F4-3730E8707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ANL MPI Tutorial (6/21/2019)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10EE-5A23-754A-981D-4F17B9EE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5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r>
              <a:rPr lang="en-US" sz="2000" dirty="0"/>
              <a:t>MPI Standard : </a:t>
            </a:r>
            <a:r>
              <a:rPr lang="en-US" sz="2000" dirty="0">
                <a:hlinkClick r:id="rId2"/>
              </a:rPr>
              <a:t>http://www.mpi-forum.org/docs/docs.html</a:t>
            </a:r>
            <a:endParaRPr lang="en-US" sz="2000" dirty="0"/>
          </a:p>
          <a:p>
            <a:r>
              <a:rPr lang="en-US" sz="2000" dirty="0"/>
              <a:t>MPI Forum : </a:t>
            </a:r>
            <a:r>
              <a:rPr lang="en-US" sz="2000" dirty="0">
                <a:hlinkClick r:id="rId3"/>
              </a:rPr>
              <a:t>http://www.mpi-forum.org/</a:t>
            </a:r>
            <a:endParaRPr lang="en-US" sz="2000" dirty="0"/>
          </a:p>
          <a:p>
            <a:pPr>
              <a:buNone/>
            </a:pPr>
            <a:endParaRPr lang="en-US" sz="1200" dirty="0"/>
          </a:p>
          <a:p>
            <a:r>
              <a:rPr lang="en-US" sz="2000" dirty="0"/>
              <a:t>MPI implementations: </a:t>
            </a:r>
          </a:p>
          <a:p>
            <a:pPr lvl="1"/>
            <a:r>
              <a:rPr lang="en-US" sz="1800" dirty="0"/>
              <a:t>MPICH : </a:t>
            </a:r>
            <a:r>
              <a:rPr lang="en-US" sz="1800" dirty="0">
                <a:hlinkClick r:id="rId4"/>
              </a:rPr>
              <a:t>http://www.mpich.org</a:t>
            </a:r>
            <a:endParaRPr lang="en-US" sz="1800" dirty="0"/>
          </a:p>
          <a:p>
            <a:pPr lvl="1"/>
            <a:r>
              <a:rPr lang="en-US" sz="1800" dirty="0"/>
              <a:t>MVAPICH : </a:t>
            </a:r>
            <a:r>
              <a:rPr lang="en-US" sz="1800" dirty="0">
                <a:hlinkClick r:id="rId5"/>
              </a:rPr>
              <a:t>http://mvapich.cse.ohio-state.edu/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Intel MPI: </a:t>
            </a:r>
            <a:r>
              <a:rPr lang="en-US" sz="1800" dirty="0">
                <a:hlinkClick r:id="rId6"/>
              </a:rPr>
              <a:t>http://software.intel.com/en-us/intel-mpi-library/</a:t>
            </a:r>
            <a:endParaRPr lang="en-US" sz="1800" dirty="0"/>
          </a:p>
          <a:p>
            <a:pPr lvl="1"/>
            <a:r>
              <a:rPr lang="en-US" sz="1800" dirty="0"/>
              <a:t>Microsoft MPI: </a:t>
            </a:r>
            <a:r>
              <a:rPr lang="en-US" sz="1800" dirty="0">
                <a:hlinkClick r:id="rId7"/>
              </a:rPr>
              <a:t>www.microsoft.com/en-us/download/details.aspx?id=39961</a:t>
            </a:r>
            <a:endParaRPr lang="en-US" sz="1800" dirty="0"/>
          </a:p>
          <a:p>
            <a:pPr lvl="1"/>
            <a:r>
              <a:rPr lang="en-US" sz="1800" dirty="0"/>
              <a:t>Open MPI : </a:t>
            </a:r>
            <a:r>
              <a:rPr lang="en-US" sz="1800" dirty="0">
                <a:hlinkClick r:id="rId8"/>
              </a:rPr>
              <a:t>http://www.open-mpi.org/</a:t>
            </a:r>
            <a:endParaRPr lang="en-US" sz="1800" dirty="0"/>
          </a:p>
          <a:p>
            <a:pPr lvl="1"/>
            <a:r>
              <a:rPr lang="en-US" sz="1800" dirty="0"/>
              <a:t>IBM Spectrum MPI, Cray MPI, TH MPI, …</a:t>
            </a:r>
          </a:p>
          <a:p>
            <a:r>
              <a:rPr lang="en-US" sz="2000" dirty="0"/>
              <a:t>Several MPI tutorials can be found on the web</a:t>
            </a:r>
          </a:p>
          <a:p>
            <a:pPr lvl="1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</p:spPr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4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Latest MPI 3.1 Standard in Book Form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2535238"/>
            <a:ext cx="5826125" cy="1230312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>
                <a:ea typeface="ＭＳ Ｐゴシック" charset="-128"/>
                <a:cs typeface="ＭＳ Ｐゴシック" charset="-128"/>
              </a:rPr>
              <a:t>Available from </a:t>
            </a:r>
            <a:r>
              <a:rPr lang="en-US" sz="2200" dirty="0" err="1">
                <a:ea typeface="ＭＳ Ｐゴシック" charset="-128"/>
                <a:cs typeface="ＭＳ Ｐゴシック" charset="-128"/>
              </a:rPr>
              <a:t>amazon.com</a:t>
            </a:r>
            <a:endParaRPr lang="en-US" sz="2200" dirty="0">
              <a:ea typeface="ＭＳ Ｐゴシック" charset="-128"/>
              <a:cs typeface="ＭＳ Ｐゴシック" charset="-128"/>
            </a:endParaRPr>
          </a:p>
          <a:p>
            <a:pPr>
              <a:buFontTx/>
              <a:buNone/>
            </a:pPr>
            <a:r>
              <a:rPr lang="en-US" sz="2000">
                <a:ea typeface="ＭＳ Ｐゴシック" charset="-128"/>
                <a:cs typeface="ＭＳ Ｐゴシック" charset="-128"/>
                <a:hlinkClick r:id="rId3"/>
              </a:rPr>
              <a:t>http://www.amazon.com/dp/B015CJ42CU/</a:t>
            </a: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pPr>
              <a:buFontTx/>
              <a:buNone/>
            </a:pPr>
            <a:endParaRPr lang="en-US" sz="2000" dirty="0">
              <a:ea typeface="ＭＳ Ｐゴシック" charset="-128"/>
              <a:cs typeface="ＭＳ Ｐゴシック" charset="-128"/>
            </a:endParaRPr>
          </a:p>
          <a:p>
            <a:endParaRPr lang="en-US" sz="2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</p:spPr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pic>
        <p:nvPicPr>
          <p:cNvPr id="1028" name="Picture 4" descr="http://ecx.images-amazon.com/images/I/41cmmy7ReNL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4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14400"/>
            <a:ext cx="3810000" cy="54899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0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Books on MPI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UsingM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4114800" cy="480959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UsingAdvancedM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4301159" cy="48006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730791" y="5802868"/>
            <a:ext cx="11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Basic</a:t>
            </a:r>
            <a:r>
              <a:rPr lang="en-US" sz="1400" b="1" dirty="0">
                <a:solidFill>
                  <a:srgbClr val="616161"/>
                </a:solidFill>
              </a:rPr>
              <a:t> </a:t>
            </a: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MPI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5802868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Advanced</a:t>
            </a:r>
            <a:r>
              <a:rPr lang="en-US" sz="1400" b="1" dirty="0">
                <a:solidFill>
                  <a:srgbClr val="616161"/>
                </a:solidFill>
              </a:rPr>
              <a:t> </a:t>
            </a: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MPI</a:t>
            </a:r>
            <a:r>
              <a:rPr lang="en-US" sz="1400" b="1" dirty="0">
                <a:solidFill>
                  <a:srgbClr val="616161"/>
                </a:solidFill>
              </a:rPr>
              <a:t>, </a:t>
            </a: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including</a:t>
            </a:r>
            <a:r>
              <a:rPr lang="en-US" sz="1400" b="1" dirty="0">
                <a:solidFill>
                  <a:srgbClr val="616161"/>
                </a:solidFill>
              </a:rPr>
              <a:t> </a:t>
            </a:r>
            <a:r>
              <a:rPr lang="en-US" b="1" dirty="0">
                <a:solidFill>
                  <a:srgbClr val="D2D2D2">
                    <a:lumMod val="10000"/>
                  </a:srgbClr>
                </a:solidFill>
              </a:rPr>
              <a:t>MPI-3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</p:spPr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4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93" y="379269"/>
            <a:ext cx="7419416" cy="422563"/>
          </a:xfrm>
        </p:spPr>
        <p:txBody>
          <a:bodyPr>
            <a:noAutofit/>
          </a:bodyPr>
          <a:lstStyle/>
          <a:p>
            <a:r>
              <a:rPr lang="en-US" sz="2600" dirty="0"/>
              <a:t>Book</a:t>
            </a:r>
            <a:r>
              <a:rPr lang="en-US" sz="2800" dirty="0"/>
              <a:t> on Parallel Programming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6" b="14906"/>
          <a:stretch>
            <a:fillRect/>
          </a:stretch>
        </p:blipFill>
        <p:spPr>
          <a:xfrm>
            <a:off x="4343400" y="954234"/>
            <a:ext cx="4662911" cy="4487004"/>
          </a:xfrm>
          <a:ln>
            <a:solidFill>
              <a:schemeClr val="bg2">
                <a:lumMod val="1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4652" y="906184"/>
            <a:ext cx="4281055" cy="548039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1400" dirty="0"/>
              <a:t>Edited by </a:t>
            </a:r>
            <a:r>
              <a:rPr lang="en-US" sz="1400" dirty="0" err="1"/>
              <a:t>Pavan</a:t>
            </a:r>
            <a:r>
              <a:rPr lang="en-US" sz="1400" dirty="0"/>
              <a:t> </a:t>
            </a:r>
            <a:r>
              <a:rPr lang="en-US" sz="1400" dirty="0" err="1"/>
              <a:t>Balaji</a:t>
            </a:r>
            <a:endParaRPr lang="en-US" sz="1400" dirty="0"/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/>
              <a:t>MPI:</a:t>
            </a:r>
            <a:r>
              <a:rPr lang="en-US" sz="1400" dirty="0"/>
              <a:t> W. </a:t>
            </a:r>
            <a:r>
              <a:rPr lang="en-US" sz="1400" dirty="0" err="1"/>
              <a:t>Gropp</a:t>
            </a:r>
            <a:r>
              <a:rPr lang="en-US" sz="1400" dirty="0"/>
              <a:t> and R. Thakur</a:t>
            </a:r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 err="1"/>
              <a:t>GASNet</a:t>
            </a:r>
            <a:r>
              <a:rPr lang="en-US" sz="1400" b="1" i="1" dirty="0"/>
              <a:t>:</a:t>
            </a:r>
            <a:r>
              <a:rPr lang="en-US" sz="1400" dirty="0"/>
              <a:t> P. Hargrove</a:t>
            </a:r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 err="1"/>
              <a:t>OpenSHMEM</a:t>
            </a:r>
            <a:r>
              <a:rPr lang="en-US" sz="1400" b="1" i="1" dirty="0"/>
              <a:t>:</a:t>
            </a:r>
            <a:r>
              <a:rPr lang="en-US" sz="1400" dirty="0"/>
              <a:t> J. Kuehn and S. Poole</a:t>
            </a:r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/>
              <a:t>UPC:</a:t>
            </a:r>
            <a:r>
              <a:rPr lang="en-US" sz="1400" dirty="0"/>
              <a:t> K. </a:t>
            </a:r>
            <a:r>
              <a:rPr lang="en-US" sz="1400" dirty="0" err="1"/>
              <a:t>Yelick</a:t>
            </a:r>
            <a:r>
              <a:rPr lang="en-US" sz="1400" dirty="0"/>
              <a:t> and Y. Zheng</a:t>
            </a:r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/>
              <a:t>Global Arrays:</a:t>
            </a:r>
            <a:r>
              <a:rPr lang="en-US" sz="1400" dirty="0"/>
              <a:t> S. </a:t>
            </a:r>
            <a:r>
              <a:rPr lang="en-US" sz="1400" dirty="0" err="1"/>
              <a:t>Krishnamoorthy</a:t>
            </a:r>
            <a:r>
              <a:rPr lang="en-US" sz="1400" dirty="0"/>
              <a:t>, J. Daily, A. Vishnu, and B. Palmer</a:t>
            </a:r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/>
              <a:t>Chapel:</a:t>
            </a:r>
            <a:r>
              <a:rPr lang="en-US" sz="1400" dirty="0"/>
              <a:t> B. Chamberlain</a:t>
            </a:r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/>
              <a:t>Charm++:</a:t>
            </a:r>
            <a:r>
              <a:rPr lang="en-US" sz="1400" dirty="0"/>
              <a:t> L. Kale, N. Jain, and J. </a:t>
            </a:r>
            <a:r>
              <a:rPr lang="en-US" sz="1400" dirty="0" err="1"/>
              <a:t>Lifflander</a:t>
            </a:r>
            <a:endParaRPr lang="en-US" sz="1400" dirty="0"/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/>
              <a:t>ADLB:</a:t>
            </a:r>
            <a:r>
              <a:rPr lang="en-US" sz="1400" dirty="0"/>
              <a:t> E. Lusk, R. Butler, and S. Pieper</a:t>
            </a:r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/>
              <a:t>Scioto:</a:t>
            </a:r>
            <a:r>
              <a:rPr lang="en-US" sz="1400" dirty="0"/>
              <a:t> J. </a:t>
            </a:r>
            <a:r>
              <a:rPr lang="en-US" sz="1400" dirty="0" err="1"/>
              <a:t>Dinan</a:t>
            </a:r>
            <a:endParaRPr lang="en-US" sz="1400" dirty="0"/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/>
              <a:t>SWIFT:</a:t>
            </a:r>
            <a:r>
              <a:rPr lang="en-US" sz="1400" dirty="0"/>
              <a:t> T. Armstrong, J. M. Wozniak, M. Wilde, and I. Foster</a:t>
            </a:r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 err="1"/>
              <a:t>CnC</a:t>
            </a:r>
            <a:r>
              <a:rPr lang="en-US" sz="1400" b="1" i="1" dirty="0"/>
              <a:t>:</a:t>
            </a:r>
            <a:r>
              <a:rPr lang="en-US" sz="1400" dirty="0"/>
              <a:t> K. </a:t>
            </a:r>
            <a:r>
              <a:rPr lang="en-US" sz="1400" dirty="0" err="1"/>
              <a:t>Knobe</a:t>
            </a:r>
            <a:r>
              <a:rPr lang="en-US" sz="1400" dirty="0"/>
              <a:t>, M. Burke, and F. </a:t>
            </a:r>
            <a:r>
              <a:rPr lang="en-US" sz="1400" dirty="0" err="1"/>
              <a:t>Schlimbach</a:t>
            </a:r>
            <a:endParaRPr lang="en-US" sz="1400" dirty="0"/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 err="1"/>
              <a:t>OpenMP</a:t>
            </a:r>
            <a:r>
              <a:rPr lang="en-US" sz="1400" b="1" i="1" dirty="0"/>
              <a:t>:</a:t>
            </a:r>
            <a:r>
              <a:rPr lang="en-US" sz="1400" dirty="0"/>
              <a:t> B. Chapman, D. </a:t>
            </a:r>
            <a:r>
              <a:rPr lang="en-US" sz="1400" dirty="0" err="1"/>
              <a:t>Eachempati</a:t>
            </a:r>
            <a:r>
              <a:rPr lang="en-US" sz="1400" dirty="0"/>
              <a:t>, and S. </a:t>
            </a:r>
            <a:r>
              <a:rPr lang="en-US" sz="1400" dirty="0" err="1"/>
              <a:t>Chandrasekaran</a:t>
            </a:r>
            <a:endParaRPr lang="en-US" sz="1400" dirty="0"/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 err="1"/>
              <a:t>Cilk</a:t>
            </a:r>
            <a:r>
              <a:rPr lang="en-US" sz="1400" b="1" i="1" dirty="0"/>
              <a:t> Plus:</a:t>
            </a:r>
            <a:r>
              <a:rPr lang="en-US" sz="1400" dirty="0"/>
              <a:t> A. Robison and C. </a:t>
            </a:r>
            <a:r>
              <a:rPr lang="en-US" sz="1400" dirty="0" err="1"/>
              <a:t>Leiserson</a:t>
            </a:r>
            <a:endParaRPr lang="en-US" sz="1400" dirty="0"/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/>
              <a:t>Intel TBB:</a:t>
            </a:r>
            <a:r>
              <a:rPr lang="en-US" sz="1400" dirty="0"/>
              <a:t> A. </a:t>
            </a:r>
            <a:r>
              <a:rPr lang="en-US" sz="1400" dirty="0" err="1"/>
              <a:t>Kukanov</a:t>
            </a:r>
            <a:endParaRPr lang="en-US" sz="1400" dirty="0"/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/>
              <a:t>CUDA:</a:t>
            </a:r>
            <a:r>
              <a:rPr lang="en-US" sz="1400" dirty="0"/>
              <a:t> W. </a:t>
            </a:r>
            <a:r>
              <a:rPr lang="en-US" sz="1400" dirty="0" err="1"/>
              <a:t>Hwu</a:t>
            </a:r>
            <a:r>
              <a:rPr lang="en-US" sz="1400" dirty="0"/>
              <a:t> and D. Kirk</a:t>
            </a:r>
          </a:p>
          <a:p>
            <a:pPr marL="257175" indent="-257175">
              <a:lnSpc>
                <a:spcPct val="11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1400" b="1" i="1" dirty="0" err="1"/>
              <a:t>OpenCL</a:t>
            </a:r>
            <a:r>
              <a:rPr lang="en-US" sz="1400" b="1" i="1" dirty="0"/>
              <a:t>:</a:t>
            </a:r>
            <a:r>
              <a:rPr lang="en-US" sz="1400" dirty="0"/>
              <a:t> T. Mattson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8827-EC23-ED41-862E-C84A977538C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908" y="422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7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(Science and Engineering)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282575" indent="-282575"/>
            <a:r>
              <a:rPr lang="en-US" dirty="0"/>
              <a:t>MPI is widely used in large scale parallel applications in science and engineering</a:t>
            </a:r>
          </a:p>
          <a:p>
            <a:pPr marL="682625" lvl="1" indent="-282575"/>
            <a:r>
              <a:rPr lang="en-US" dirty="0"/>
              <a:t>Atmosphere, Earth, Environment </a:t>
            </a:r>
          </a:p>
          <a:p>
            <a:pPr marL="682625" lvl="1" indent="-282575"/>
            <a:r>
              <a:rPr lang="en-US" dirty="0"/>
              <a:t>Physics - applied, nuclear, particle, condensed matter, high pressure, fusion, photonics </a:t>
            </a:r>
          </a:p>
          <a:p>
            <a:pPr marL="682625" lvl="1" indent="-282575"/>
            <a:r>
              <a:rPr lang="en-US" dirty="0"/>
              <a:t>Bioscience, Biotechnology, Genetics </a:t>
            </a:r>
          </a:p>
          <a:p>
            <a:pPr marL="682625" lvl="1" indent="-282575"/>
            <a:r>
              <a:rPr lang="en-US" dirty="0"/>
              <a:t>Chemistry, Molecular Sciences </a:t>
            </a:r>
          </a:p>
          <a:p>
            <a:pPr marL="682625" lvl="1" indent="-282575"/>
            <a:r>
              <a:rPr lang="en-US" dirty="0"/>
              <a:t>Geology, Seismology </a:t>
            </a:r>
          </a:p>
          <a:p>
            <a:pPr marL="682625" lvl="1" indent="-282575"/>
            <a:r>
              <a:rPr lang="en-US" dirty="0"/>
              <a:t>Mechanical Engineering - from prosthetics to spacecraft </a:t>
            </a:r>
          </a:p>
          <a:p>
            <a:pPr marL="682625" lvl="1" indent="-282575"/>
            <a:r>
              <a:rPr lang="en-US" dirty="0"/>
              <a:t>Electrical Engineering, Circuit Design, Microelectronics </a:t>
            </a:r>
          </a:p>
          <a:p>
            <a:pPr marL="682625" lvl="1" indent="-282575"/>
            <a:r>
              <a:rPr lang="en-US" dirty="0"/>
              <a:t>Computer Science, Mathematics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6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Speakers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All of us are deeply involved in MPI standardization (in the MPI Forum) and in MPI implementation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1800" b="1" dirty="0"/>
          </a:p>
          <a:p>
            <a:pPr>
              <a:lnSpc>
                <a:spcPct val="110000"/>
              </a:lnSpc>
            </a:pPr>
            <a:r>
              <a:rPr lang="en-US" sz="1800" b="1" dirty="0"/>
              <a:t>Pavan Balaji</a:t>
            </a:r>
            <a:r>
              <a:rPr lang="en-US" sz="1800" dirty="0"/>
              <a:t>: Computer Scientist, MCS Division, Argonne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Group Lead: Programming Models and Runtime Systems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Leads the MPICH implementation of MPI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Chair of the Hybrid working group for MPI-3 and MPI-4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Rajeev Thakur:</a:t>
            </a:r>
            <a:r>
              <a:rPr lang="en-US" sz="1800" dirty="0"/>
              <a:t> Deputy Director, DSL Division, Argonne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Involved in MPI for a long time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Co-chair of the RMA working group for MPI-3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Ken </a:t>
            </a:r>
            <a:r>
              <a:rPr lang="en-US" sz="1800" b="1" dirty="0" err="1"/>
              <a:t>Raffenetti</a:t>
            </a:r>
            <a:r>
              <a:rPr lang="en-US" sz="1800" b="1" dirty="0"/>
              <a:t>:</a:t>
            </a:r>
            <a:r>
              <a:rPr lang="en-US" sz="1800" dirty="0"/>
              <a:t> Software Developer, MCS Division, Argonne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MPICH developer, Participates in the MPI Forum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Giuseppe </a:t>
            </a:r>
            <a:r>
              <a:rPr lang="en-US" sz="1800" b="1" dirty="0" err="1"/>
              <a:t>Congiu</a:t>
            </a:r>
            <a:r>
              <a:rPr lang="en-US" sz="1800" b="1" dirty="0"/>
              <a:t>: </a:t>
            </a:r>
            <a:r>
              <a:rPr lang="en-US" sz="1800" dirty="0"/>
              <a:t>Postdoctoral Researcher, MCS Division, Argonne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MPICH developer, Participates in the MPI Forum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800" b="1" dirty="0" err="1"/>
              <a:t>Huansong</a:t>
            </a:r>
            <a:r>
              <a:rPr lang="en-US" sz="1800" b="1" dirty="0"/>
              <a:t> Fu: </a:t>
            </a:r>
            <a:r>
              <a:rPr lang="en-US" sz="1800" dirty="0"/>
              <a:t>Postdoctoral Researcher, MCS Division, Argonne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MPICH developer, Participates in the MPI Forum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</p:spPr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5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 txBox="1">
            <a:spLocks noGrp="1" noChangeArrowheads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/>
            <a:fld id="{C8912FAD-0128-4C2A-BFEF-34E74B4C017F}" type="slidenum"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pPr algn="r" eaLnBrk="0" hangingPunct="0"/>
              <a:t>20</a:t>
            </a:fld>
            <a:endParaRPr lang="en-US" sz="1000" b="1">
              <a:solidFill>
                <a:srgbClr val="FFFFF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76200" y="2506663"/>
            <a:ext cx="396788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Arial" charset="0"/>
                <a:ea typeface="MS PGothic" pitchFamily="34" charset="-128"/>
              </a:rPr>
              <a:t>Turbo machinery (Gas turbine/compressor)</a:t>
            </a:r>
          </a:p>
        </p:txBody>
      </p:sp>
      <p:sp>
        <p:nvSpPr>
          <p:cNvPr id="193545" name="Text Box 13"/>
          <p:cNvSpPr txBox="1">
            <a:spLocks noChangeArrowheads="1"/>
          </p:cNvSpPr>
          <p:nvPr/>
        </p:nvSpPr>
        <p:spPr bwMode="auto">
          <a:xfrm>
            <a:off x="693960" y="6069658"/>
            <a:ext cx="220822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sz="1400" b="1">
                <a:solidFill>
                  <a:srgbClr val="D2D2D2">
                    <a:lumMod val="10000"/>
                  </a:srgbClr>
                </a:solidFill>
                <a:latin typeface="Arial" charset="0"/>
                <a:ea typeface="MS PGothic" pitchFamily="34" charset="-128"/>
              </a:rPr>
              <a:t>Drilling application</a:t>
            </a:r>
          </a:p>
        </p:txBody>
      </p:sp>
      <p:sp>
        <p:nvSpPr>
          <p:cNvPr id="193546" name="Text Box 14"/>
          <p:cNvSpPr txBox="1">
            <a:spLocks noChangeArrowheads="1"/>
          </p:cNvSpPr>
          <p:nvPr/>
        </p:nvSpPr>
        <p:spPr bwMode="auto">
          <a:xfrm>
            <a:off x="5063025" y="2314098"/>
            <a:ext cx="31607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Arial" charset="0"/>
                <a:ea typeface="MS PGothic" pitchFamily="34" charset="-128"/>
              </a:rPr>
              <a:t>Biology (</a:t>
            </a:r>
            <a:r>
              <a:rPr lang="en-US" sz="1400" b="1">
                <a:solidFill>
                  <a:srgbClr val="D2D2D2">
                    <a:lumMod val="10000"/>
                  </a:srgbClr>
                </a:solidFill>
                <a:latin typeface="Arial" charset="0"/>
                <a:ea typeface="MS PGothic" pitchFamily="34" charset="-128"/>
              </a:rPr>
              <a:t>heart murmur simulation)</a:t>
            </a:r>
          </a:p>
        </p:txBody>
      </p:sp>
      <p:sp>
        <p:nvSpPr>
          <p:cNvPr id="193547" name="Text Box 15"/>
          <p:cNvSpPr txBox="1">
            <a:spLocks noChangeArrowheads="1"/>
          </p:cNvSpPr>
          <p:nvPr/>
        </p:nvSpPr>
        <p:spPr bwMode="auto">
          <a:xfrm>
            <a:off x="6397109" y="6110288"/>
            <a:ext cx="240496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Arial" charset="0"/>
                <a:ea typeface="MS PGothic" pitchFamily="34" charset="-128"/>
              </a:rPr>
              <a:t>Astrophysics application</a:t>
            </a:r>
          </a:p>
        </p:txBody>
      </p:sp>
      <p:sp>
        <p:nvSpPr>
          <p:cNvPr id="193549" name="Text Box 18"/>
          <p:cNvSpPr txBox="1">
            <a:spLocks noChangeArrowheads="1"/>
          </p:cNvSpPr>
          <p:nvPr/>
        </p:nvSpPr>
        <p:spPr bwMode="auto">
          <a:xfrm>
            <a:off x="3235812" y="5113345"/>
            <a:ext cx="2601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/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Arial" charset="0"/>
                <a:ea typeface="MS PGothic" pitchFamily="34" charset="-128"/>
              </a:rPr>
              <a:t>Transportation &amp; traffic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0364"/>
            <a:ext cx="3188082" cy="20955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97" y="238601"/>
            <a:ext cx="5015603" cy="20040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" y="3532362"/>
            <a:ext cx="2852552" cy="2447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38" y="2978318"/>
            <a:ext cx="3707260" cy="20853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67" y="3668511"/>
            <a:ext cx="2952852" cy="24919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101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Using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282575" indent="-282575"/>
            <a:r>
              <a:rPr lang="en-US" sz="2000" b="1" dirty="0"/>
              <a:t>Standardization</a:t>
            </a:r>
            <a:r>
              <a:rPr lang="en-US" sz="2000" dirty="0"/>
              <a:t> - MPI is the only message passing library which can be considered a standard. It is supported on virtually all HPC platforms. Practically, it has replaced all previous message passing libraries</a:t>
            </a:r>
          </a:p>
          <a:p>
            <a:pPr marL="282575" indent="-282575"/>
            <a:r>
              <a:rPr lang="en-US" sz="2000" b="1" dirty="0"/>
              <a:t>Portability</a:t>
            </a:r>
            <a:r>
              <a:rPr lang="en-US" sz="2000" dirty="0"/>
              <a:t> - There is no need to modify your source code when you port your application to a different platform that supports (and is compliant with) the MPI standard</a:t>
            </a:r>
          </a:p>
          <a:p>
            <a:pPr marL="282575" indent="-282575"/>
            <a:r>
              <a:rPr lang="en-US" sz="2000" b="1" dirty="0"/>
              <a:t>Performance Opportunities</a:t>
            </a:r>
            <a:r>
              <a:rPr lang="en-US" sz="2000" dirty="0"/>
              <a:t> - Vendor implementations should be able to exploit native hardware features to optimize performance</a:t>
            </a:r>
          </a:p>
          <a:p>
            <a:pPr marL="282575" indent="-282575"/>
            <a:r>
              <a:rPr lang="en-US" sz="2000" b="1" dirty="0"/>
              <a:t>Functionality</a:t>
            </a:r>
            <a:r>
              <a:rPr lang="en-US" sz="2000" dirty="0"/>
              <a:t> – Rich set of features </a:t>
            </a:r>
          </a:p>
          <a:p>
            <a:pPr marL="282575" indent="-282575"/>
            <a:r>
              <a:rPr lang="en-US" sz="2000" b="1" dirty="0"/>
              <a:t>Availability</a:t>
            </a:r>
            <a:r>
              <a:rPr lang="en-US" sz="2000" dirty="0"/>
              <a:t> - A variety of implementations are available, both vendor and public domain</a:t>
            </a:r>
          </a:p>
          <a:p>
            <a:pPr marL="682625" lvl="1" indent="-282575"/>
            <a:r>
              <a:rPr lang="en-US" sz="1600" dirty="0"/>
              <a:t>MPICH is a popular open-source and free implementation of MPI</a:t>
            </a:r>
          </a:p>
          <a:p>
            <a:pPr marL="682625" lvl="1" indent="-282575"/>
            <a:r>
              <a:rPr lang="en-US" sz="1600" dirty="0"/>
              <a:t>Vendors and other collaborators take MPICH and add support for their systems</a:t>
            </a:r>
          </a:p>
          <a:p>
            <a:pPr marL="1082675" lvl="2" indent="-282575"/>
            <a:r>
              <a:rPr lang="en-US" sz="1400" dirty="0"/>
              <a:t>Intel MPI, IBM Blue Gene MPI, Cray MPI, Microsoft MPI, MVAPICH, MPICH-MX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1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considerations while using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/>
            <a:r>
              <a:rPr lang="en-US" dirty="0"/>
              <a:t>All parallelism is explicit: the programmer is responsible for correctly identifying parallelism and implementing parallel algorithms using MPI constructs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8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Approach in this Tutorial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52939" y="990600"/>
            <a:ext cx="7935912" cy="2133600"/>
          </a:xfrm>
        </p:spPr>
        <p:txBody>
          <a:bodyPr/>
          <a:lstStyle/>
          <a:p>
            <a:pPr eaLnBrk="1" hangingPunct="1"/>
            <a:r>
              <a:rPr lang="en-US" dirty="0"/>
              <a:t>Example driven</a:t>
            </a:r>
          </a:p>
          <a:p>
            <a:pPr lvl="1" eaLnBrk="1" hangingPunct="1"/>
            <a:r>
              <a:rPr lang="en-US" dirty="0"/>
              <a:t>A few running examples used throughout the tutorial</a:t>
            </a:r>
          </a:p>
          <a:p>
            <a:pPr lvl="1" eaLnBrk="1" hangingPunct="1"/>
            <a:r>
              <a:rPr lang="en-US" dirty="0"/>
              <a:t>Other smaller examples used to illustrate specific features</a:t>
            </a:r>
          </a:p>
          <a:p>
            <a:r>
              <a:rPr lang="en-US" dirty="0"/>
              <a:t>Example exercises available to download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8103EE8F-AAC7-FA44-ABE9-32C9B7A677BC}" type="slidenum">
              <a:rPr lang="en-US" sz="1000" b="1">
                <a:solidFill>
                  <a:srgbClr val="FFFFFF"/>
                </a:solidFill>
              </a:rPr>
              <a:pPr algn="r"/>
              <a:t>23</a:t>
            </a:fld>
            <a:endParaRPr lang="en-US" sz="1000" b="1">
              <a:solidFill>
                <a:srgbClr val="FFFFFF"/>
              </a:solidFill>
            </a:endParaRP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489700"/>
            <a:ext cx="384175" cy="365125"/>
          </a:xfrm>
          <a:prstGeom prst="rect">
            <a:avLst/>
          </a:prstGeom>
          <a:noFill/>
        </p:spPr>
        <p:txBody>
          <a:bodyPr/>
          <a:lstStyle/>
          <a:p>
            <a:fld id="{A22B1AF8-FA05-FF44-A1AE-44BCBF7C300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09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MPI work?  </a:t>
            </a:r>
            <a:r>
              <a:rPr lang="en-US"/>
              <a:t>(1/2)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7" t="4255" r="24415" b="8511"/>
          <a:stretch/>
        </p:blipFill>
        <p:spPr>
          <a:xfrm>
            <a:off x="838200" y="2362200"/>
            <a:ext cx="1440367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17778" r="18808" b="18889"/>
          <a:stretch/>
        </p:blipFill>
        <p:spPr>
          <a:xfrm>
            <a:off x="4114800" y="4265676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17778" r="18808" b="18889"/>
          <a:stretch/>
        </p:blipFill>
        <p:spPr>
          <a:xfrm>
            <a:off x="4114800" y="1371600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17778" r="18808" b="18889"/>
          <a:stretch/>
        </p:blipFill>
        <p:spPr>
          <a:xfrm>
            <a:off x="6731321" y="1368552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17778" r="18808" b="18889"/>
          <a:stretch/>
        </p:blipFill>
        <p:spPr>
          <a:xfrm>
            <a:off x="6737417" y="4262628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Curved Connector 11"/>
          <p:cNvCxnSpPr>
            <a:stCxn id="6" idx="3"/>
            <a:endCxn id="8" idx="2"/>
          </p:cNvCxnSpPr>
          <p:nvPr/>
        </p:nvCxnSpPr>
        <p:spPr bwMode="auto">
          <a:xfrm flipV="1">
            <a:off x="2278567" y="2743200"/>
            <a:ext cx="2522033" cy="800100"/>
          </a:xfrm>
          <a:prstGeom prst="curvedConnector2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Curved Connector 12"/>
          <p:cNvCxnSpPr>
            <a:stCxn id="6" idx="3"/>
            <a:endCxn id="9" idx="2"/>
          </p:cNvCxnSpPr>
          <p:nvPr/>
        </p:nvCxnSpPr>
        <p:spPr bwMode="auto">
          <a:xfrm flipV="1">
            <a:off x="2278567" y="2740152"/>
            <a:ext cx="5138554" cy="803148"/>
          </a:xfrm>
          <a:prstGeom prst="curvedConnector2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" name="Curved Connector 15"/>
          <p:cNvCxnSpPr>
            <a:stCxn id="6" idx="3"/>
            <a:endCxn id="7" idx="0"/>
          </p:cNvCxnSpPr>
          <p:nvPr/>
        </p:nvCxnSpPr>
        <p:spPr bwMode="auto">
          <a:xfrm>
            <a:off x="2278567" y="3543300"/>
            <a:ext cx="2522033" cy="722376"/>
          </a:xfrm>
          <a:prstGeom prst="curvedConnector2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9" name="Curved Connector 18"/>
          <p:cNvCxnSpPr>
            <a:stCxn id="6" idx="3"/>
            <a:endCxn id="10" idx="0"/>
          </p:cNvCxnSpPr>
          <p:nvPr/>
        </p:nvCxnSpPr>
        <p:spPr bwMode="auto">
          <a:xfrm>
            <a:off x="2278567" y="3543300"/>
            <a:ext cx="5144650" cy="719328"/>
          </a:xfrm>
          <a:prstGeom prst="curvedConnector2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4419600" y="1600200"/>
            <a:ext cx="7620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036121" y="1597152"/>
            <a:ext cx="7620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4418263" y="4496244"/>
            <a:ext cx="7620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034784" y="4493196"/>
            <a:ext cx="7620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cxnSp>
        <p:nvCxnSpPr>
          <p:cNvPr id="11" name="Straight Arrow Connector 10"/>
          <p:cNvCxnSpPr>
            <a:stCxn id="22" idx="5"/>
            <a:endCxn id="25" idx="1"/>
          </p:cNvCxnSpPr>
          <p:nvPr/>
        </p:nvCxnSpPr>
        <p:spPr bwMode="auto">
          <a:xfrm>
            <a:off x="5070008" y="1990445"/>
            <a:ext cx="2076368" cy="2569706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" name="Straight Arrow Connector 19"/>
          <p:cNvCxnSpPr>
            <a:stCxn id="22" idx="4"/>
            <a:endCxn id="24" idx="0"/>
          </p:cNvCxnSpPr>
          <p:nvPr/>
        </p:nvCxnSpPr>
        <p:spPr bwMode="auto">
          <a:xfrm flipH="1">
            <a:off x="4799263" y="2057400"/>
            <a:ext cx="1337" cy="2438844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Straight Arrow Connector 25"/>
          <p:cNvCxnSpPr>
            <a:stCxn id="22" idx="6"/>
            <a:endCxn id="23" idx="2"/>
          </p:cNvCxnSpPr>
          <p:nvPr/>
        </p:nvCxnSpPr>
        <p:spPr bwMode="auto">
          <a:xfrm flipV="1">
            <a:off x="5181600" y="1825752"/>
            <a:ext cx="1854521" cy="3048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Straight Arrow Connector 26"/>
          <p:cNvCxnSpPr>
            <a:stCxn id="25" idx="0"/>
            <a:endCxn id="23" idx="4"/>
          </p:cNvCxnSpPr>
          <p:nvPr/>
        </p:nvCxnSpPr>
        <p:spPr bwMode="auto">
          <a:xfrm flipV="1">
            <a:off x="7415784" y="2054352"/>
            <a:ext cx="1337" cy="2438844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Straight Arrow Connector 31"/>
          <p:cNvCxnSpPr>
            <a:stCxn id="24" idx="7"/>
            <a:endCxn id="23" idx="3"/>
          </p:cNvCxnSpPr>
          <p:nvPr/>
        </p:nvCxnSpPr>
        <p:spPr bwMode="auto">
          <a:xfrm flipV="1">
            <a:off x="5068671" y="1987397"/>
            <a:ext cx="2079042" cy="2575802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Straight Arrow Connector 35"/>
          <p:cNvCxnSpPr>
            <a:stCxn id="24" idx="6"/>
            <a:endCxn id="25" idx="2"/>
          </p:cNvCxnSpPr>
          <p:nvPr/>
        </p:nvCxnSpPr>
        <p:spPr bwMode="auto">
          <a:xfrm flipV="1">
            <a:off x="5180263" y="4721796"/>
            <a:ext cx="1854521" cy="3048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432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4167"/>
          <a:stretch/>
        </p:blipFill>
        <p:spPr>
          <a:xfrm>
            <a:off x="5772059" y="3706083"/>
            <a:ext cx="1177381" cy="84219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4167"/>
          <a:stretch/>
        </p:blipFill>
        <p:spPr>
          <a:xfrm>
            <a:off x="3120299" y="3804666"/>
            <a:ext cx="1177381" cy="8421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4167"/>
          <a:stretch/>
        </p:blipFill>
        <p:spPr>
          <a:xfrm>
            <a:off x="5937319" y="773717"/>
            <a:ext cx="1177381" cy="842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4167"/>
          <a:stretch/>
        </p:blipFill>
        <p:spPr>
          <a:xfrm>
            <a:off x="3285559" y="872300"/>
            <a:ext cx="1177381" cy="842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MPI work?  Multicore Systems.  (2/2)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7" t="4255" r="24415" b="8511"/>
          <a:stretch/>
        </p:blipFill>
        <p:spPr>
          <a:xfrm>
            <a:off x="838200" y="2362200"/>
            <a:ext cx="1440367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17778" r="18808" b="18889"/>
          <a:stretch/>
        </p:blipFill>
        <p:spPr>
          <a:xfrm>
            <a:off x="4114800" y="4265676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17778" r="18808" b="18889"/>
          <a:stretch/>
        </p:blipFill>
        <p:spPr>
          <a:xfrm>
            <a:off x="4114800" y="1371600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17778" r="18808" b="18889"/>
          <a:stretch/>
        </p:blipFill>
        <p:spPr>
          <a:xfrm>
            <a:off x="6731321" y="1368552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17778" r="18808" b="18889"/>
          <a:stretch/>
        </p:blipFill>
        <p:spPr>
          <a:xfrm>
            <a:off x="6737417" y="4262628"/>
            <a:ext cx="13716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Curved Connector 11"/>
          <p:cNvCxnSpPr>
            <a:stCxn id="6" idx="3"/>
            <a:endCxn id="8" idx="2"/>
          </p:cNvCxnSpPr>
          <p:nvPr/>
        </p:nvCxnSpPr>
        <p:spPr bwMode="auto">
          <a:xfrm flipV="1">
            <a:off x="2278567" y="2743200"/>
            <a:ext cx="2522033" cy="800100"/>
          </a:xfrm>
          <a:prstGeom prst="curvedConnector2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3" name="Curved Connector 12"/>
          <p:cNvCxnSpPr>
            <a:stCxn id="6" idx="3"/>
            <a:endCxn id="9" idx="2"/>
          </p:cNvCxnSpPr>
          <p:nvPr/>
        </p:nvCxnSpPr>
        <p:spPr bwMode="auto">
          <a:xfrm flipV="1">
            <a:off x="2278567" y="2740152"/>
            <a:ext cx="5138554" cy="803148"/>
          </a:xfrm>
          <a:prstGeom prst="curvedConnector2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" name="Curved Connector 15"/>
          <p:cNvCxnSpPr>
            <a:stCxn id="6" idx="3"/>
            <a:endCxn id="7" idx="0"/>
          </p:cNvCxnSpPr>
          <p:nvPr/>
        </p:nvCxnSpPr>
        <p:spPr bwMode="auto">
          <a:xfrm>
            <a:off x="2278567" y="3543300"/>
            <a:ext cx="2522033" cy="722376"/>
          </a:xfrm>
          <a:prstGeom prst="curvedConnector2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9" name="Curved Connector 18"/>
          <p:cNvCxnSpPr>
            <a:stCxn id="6" idx="3"/>
            <a:endCxn id="10" idx="0"/>
          </p:cNvCxnSpPr>
          <p:nvPr/>
        </p:nvCxnSpPr>
        <p:spPr bwMode="auto">
          <a:xfrm>
            <a:off x="2278567" y="3543300"/>
            <a:ext cx="5144650" cy="719328"/>
          </a:xfrm>
          <a:prstGeom prst="curvedConnector2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4297680" y="160020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846320" y="159715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949440" y="159639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498080" y="159334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297680" y="449580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846320" y="449275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949440" y="449199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498080" y="448894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5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Running MPI applications (more details later)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2057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MPI is a library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Applications can be written in C, C++ or Fortran and appropriate calls to MPI can be added where required</a:t>
            </a:r>
          </a:p>
          <a:p>
            <a:pPr>
              <a:lnSpc>
                <a:spcPct val="105000"/>
              </a:lnSpc>
            </a:pPr>
            <a:r>
              <a:rPr lang="en-US" dirty="0"/>
              <a:t>Compilation: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Regular applications: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F5A1C6-A961-8046-86ED-C1F29BC301D6}"/>
              </a:ext>
            </a:extLst>
          </p:cNvPr>
          <p:cNvSpPr/>
          <p:nvPr/>
        </p:nvSpPr>
        <p:spPr>
          <a:xfrm>
            <a:off x="457200" y="3709412"/>
            <a:ext cx="4572000" cy="4024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</a:pPr>
            <a:r>
              <a:rPr lang="en-US" sz="2000" kern="0" dirty="0">
                <a:solidFill>
                  <a:srgbClr val="D2D2D2">
                    <a:lumMod val="10000"/>
                  </a:srgbClr>
                </a:solidFill>
              </a:rPr>
              <a:t>MPI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02502-2201-C944-9C68-8DBDB1A32C9A}"/>
              </a:ext>
            </a:extLst>
          </p:cNvPr>
          <p:cNvSpPr/>
          <p:nvPr/>
        </p:nvSpPr>
        <p:spPr>
          <a:xfrm>
            <a:off x="1132723" y="3330782"/>
            <a:ext cx="2710999" cy="350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lvl="2" indent="-85725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79CC8-D43F-7D4D-955B-5073797A8E99}"/>
              </a:ext>
            </a:extLst>
          </p:cNvPr>
          <p:cNvSpPr/>
          <p:nvPr/>
        </p:nvSpPr>
        <p:spPr>
          <a:xfrm>
            <a:off x="457200" y="4495901"/>
            <a:ext cx="4572000" cy="8517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</a:rPr>
              <a:t>Execution:</a:t>
            </a:r>
          </a:p>
          <a:p>
            <a:pPr marL="742950" lvl="1" indent="-28575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</a:pPr>
            <a:r>
              <a:rPr lang="en-US" sz="2000" kern="0" dirty="0">
                <a:solidFill>
                  <a:srgbClr val="D2D2D2">
                    <a:lumMod val="10000"/>
                  </a:srgbClr>
                </a:solidFill>
              </a:rPr>
              <a:t>Regular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3740A-3B64-D340-92AC-70637F264852}"/>
              </a:ext>
            </a:extLst>
          </p:cNvPr>
          <p:cNvSpPr/>
          <p:nvPr/>
        </p:nvSpPr>
        <p:spPr>
          <a:xfrm>
            <a:off x="1132723" y="4111830"/>
            <a:ext cx="3017493" cy="350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marL="115888" lvl="2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25E04-ECF0-4F48-B523-5FF4EC4D3A7F}"/>
              </a:ext>
            </a:extLst>
          </p:cNvPr>
          <p:cNvSpPr/>
          <p:nvPr/>
        </p:nvSpPr>
        <p:spPr>
          <a:xfrm>
            <a:off x="1132723" y="5357900"/>
            <a:ext cx="1288814" cy="350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lvl="2" indent="-798513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./test</a:t>
            </a:r>
            <a:endParaRPr lang="en-US" sz="1600" kern="0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E931DC-71D3-DD4E-9F83-B3442DD96536}"/>
              </a:ext>
            </a:extLst>
          </p:cNvPr>
          <p:cNvSpPr/>
          <p:nvPr/>
        </p:nvSpPr>
        <p:spPr>
          <a:xfrm>
            <a:off x="457200" y="5784183"/>
            <a:ext cx="6096000" cy="40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</a:pPr>
            <a:r>
              <a:rPr lang="en-US" sz="2000" kern="0" dirty="0">
                <a:solidFill>
                  <a:srgbClr val="D2D2D2">
                    <a:lumMod val="10000"/>
                  </a:srgbClr>
                </a:solidFill>
              </a:rPr>
              <a:t>MPI applications (running with 16 processes)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CBEAA0-0B3C-0244-B867-ADF02D3A91BB}"/>
              </a:ext>
            </a:extLst>
          </p:cNvPr>
          <p:cNvSpPr/>
          <p:nvPr/>
        </p:nvSpPr>
        <p:spPr>
          <a:xfrm>
            <a:off x="1132722" y="6140795"/>
            <a:ext cx="3017493" cy="350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marL="115888" lvl="2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–n 16 ./test</a:t>
            </a:r>
            <a:endParaRPr lang="en-US" sz="1600" dirty="0">
              <a:solidFill>
                <a:srgbClr val="61616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03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MPICH is a high-performance and widely portable open-source implementation of MPI</a:t>
            </a:r>
          </a:p>
          <a:p>
            <a:r>
              <a:rPr lang="en-US" dirty="0"/>
              <a:t>It provides all features of MPI that have been defined so far (</a:t>
            </a:r>
            <a:r>
              <a:rPr lang="en-US" sz="2000" dirty="0"/>
              <a:t>including MPI-1, MPI-2.0, MPI-2.1, MPI-2.2, MPI-3.0 and MPI-3.1</a:t>
            </a:r>
            <a:r>
              <a:rPr lang="en-US" dirty="0"/>
              <a:t>)</a:t>
            </a:r>
          </a:p>
          <a:p>
            <a:r>
              <a:rPr lang="en-US" dirty="0"/>
              <a:t>Active development led by Argonne National Laboratory</a:t>
            </a:r>
          </a:p>
          <a:p>
            <a:pPr lvl="1"/>
            <a:r>
              <a:rPr lang="en-US" dirty="0"/>
              <a:t>Several close collaborators who contribute many features, bug fixes, testing for quality assurance, etc.</a:t>
            </a:r>
          </a:p>
          <a:p>
            <a:pPr lvl="2"/>
            <a:r>
              <a:rPr lang="en-US" dirty="0"/>
              <a:t>Intel, Cray, Mellanox</a:t>
            </a:r>
            <a:r>
              <a:rPr lang="en-US"/>
              <a:t>, The Ohio </a:t>
            </a:r>
            <a:r>
              <a:rPr lang="en-US" dirty="0"/>
              <a:t>State University, Microsoft, and many others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9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MPICH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3352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From UNIX distributions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Most UNIX/Linux distributions package MPICH for easy installation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apt-get (Ubuntu/</a:t>
            </a:r>
            <a:r>
              <a:rPr lang="en-US" sz="1800" dirty="0" err="1"/>
              <a:t>Debian</a:t>
            </a:r>
            <a:r>
              <a:rPr lang="en-US" sz="1800" dirty="0"/>
              <a:t>), yum (Fedora, Centos), brew/port (Mac OS)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Open-source for source-based installation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Download MPICH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http://www.mpich.org</a:t>
            </a:r>
            <a:r>
              <a:rPr lang="en-US" dirty="0"/>
              <a:t> and follow the downloads link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download will be a zipped </a:t>
            </a:r>
            <a:r>
              <a:rPr lang="en-US" dirty="0" err="1"/>
              <a:t>tarball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1800" dirty="0"/>
              <a:t>Build MPICH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Unzip/</a:t>
            </a:r>
            <a:r>
              <a:rPr lang="en-US" dirty="0" err="1"/>
              <a:t>untar</a:t>
            </a:r>
            <a:r>
              <a:rPr lang="en-US" dirty="0"/>
              <a:t> the </a:t>
            </a:r>
            <a:r>
              <a:rPr lang="en-US" dirty="0" err="1"/>
              <a:t>tarball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A3DA1-0FE9-324E-BFD3-4D8F03D3774A}"/>
              </a:ext>
            </a:extLst>
          </p:cNvPr>
          <p:cNvSpPr/>
          <p:nvPr/>
        </p:nvSpPr>
        <p:spPr>
          <a:xfrm>
            <a:off x="990600" y="4416846"/>
            <a:ext cx="7543800" cy="2099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2" indent="-798513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tar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xvfz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-&lt;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latest_version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tar.gz</a:t>
            </a:r>
            <a:endParaRPr lang="en-US" sz="1600" b="1" kern="0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798513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cd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-&lt;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latest_version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 indent="-798513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./configure –-prefix=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/where/to/install/</a:t>
            </a:r>
            <a:r>
              <a:rPr lang="en-US" sz="16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|&amp; tee </a:t>
            </a:r>
            <a:r>
              <a:rPr lang="en-US" sz="16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c.log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798513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|&amp; tee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m.log</a:t>
            </a:r>
            <a:endParaRPr lang="en-US" sz="1600" b="1" kern="0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798513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 install |&amp; tee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mi.log</a:t>
            </a:r>
            <a:endParaRPr lang="en-US" sz="1600" b="1" kern="0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798513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Add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/where/to/install/</a:t>
            </a:r>
            <a:r>
              <a:rPr lang="en-US" sz="16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your PATH</a:t>
            </a:r>
            <a:endParaRPr lang="en-US" dirty="0">
              <a:solidFill>
                <a:srgbClr val="61616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17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MPI programs with MPICH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Compilation Wrappers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C programs:	</a:t>
            </a:r>
            <a:endParaRPr lang="en-US" b="1" dirty="0">
              <a:latin typeface="Courier" pitchFamily="2" charset="0"/>
              <a:cs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For C++ programs:	               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For Fortran programs:</a:t>
            </a:r>
            <a:endParaRPr lang="en-US" b="1" dirty="0">
              <a:latin typeface="Courier" pitchFamily="2" charset="0"/>
              <a:cs typeface="Courier New" pitchFamily="49" charset="0"/>
            </a:endParaRPr>
          </a:p>
          <a:p>
            <a:r>
              <a:rPr lang="en-US" dirty="0"/>
              <a:t>You can link other libraries are required too</a:t>
            </a:r>
          </a:p>
          <a:p>
            <a:pPr lvl="1"/>
            <a:r>
              <a:rPr lang="en-US" dirty="0"/>
              <a:t>To link to a math library:	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You can just assume that “</a:t>
            </a:r>
            <a:r>
              <a:rPr lang="en-US" dirty="0" err="1"/>
              <a:t>mpicc</a:t>
            </a:r>
            <a:r>
              <a:rPr lang="en-US" dirty="0"/>
              <a:t>” and friends have replaced your regular compilers (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gfortran</a:t>
            </a:r>
            <a:r>
              <a:rPr lang="en-US" dirty="0"/>
              <a:t>, etc.)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F5803-F186-224C-B03B-0E4BDA275500}"/>
              </a:ext>
            </a:extLst>
          </p:cNvPr>
          <p:cNvSpPr/>
          <p:nvPr/>
        </p:nvSpPr>
        <p:spPr>
          <a:xfrm>
            <a:off x="4056513" y="1524000"/>
            <a:ext cx="3017493" cy="357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marL="115888" lvl="1">
              <a:lnSpc>
                <a:spcPct val="11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9651F-04CA-F649-98BD-38870A1EF40E}"/>
              </a:ext>
            </a:extLst>
          </p:cNvPr>
          <p:cNvSpPr/>
          <p:nvPr/>
        </p:nvSpPr>
        <p:spPr>
          <a:xfrm>
            <a:off x="4056513" y="1984368"/>
            <a:ext cx="3387787" cy="357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marL="115888" lvl="1">
              <a:lnSpc>
                <a:spcPct val="11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mpicxx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test.cpp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6F620-D7CC-6046-AEEC-105307CFBBD6}"/>
              </a:ext>
            </a:extLst>
          </p:cNvPr>
          <p:cNvSpPr/>
          <p:nvPr/>
        </p:nvSpPr>
        <p:spPr>
          <a:xfrm>
            <a:off x="4056513" y="2444736"/>
            <a:ext cx="3511218" cy="357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marL="115888" lvl="1">
              <a:lnSpc>
                <a:spcPct val="11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mpifort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test.f90 –o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A396D-7537-AA42-960D-F35CF583DE79}"/>
              </a:ext>
            </a:extLst>
          </p:cNvPr>
          <p:cNvSpPr/>
          <p:nvPr/>
        </p:nvSpPr>
        <p:spPr>
          <a:xfrm>
            <a:off x="4056513" y="3361898"/>
            <a:ext cx="3511218" cy="357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marL="115888" lvl="1">
              <a:lnSpc>
                <a:spcPct val="11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test -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sz="1600" b="1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41313" y="1077026"/>
            <a:ext cx="4300537" cy="5232414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sz="2000" b="1" u="sng" dirty="0"/>
              <a:t>Morning</a:t>
            </a:r>
          </a:p>
          <a:p>
            <a:pPr eaLnBrk="1" hangingPunct="1"/>
            <a:r>
              <a:rPr lang="en-US" sz="2000" dirty="0"/>
              <a:t>Session 1</a:t>
            </a:r>
          </a:p>
          <a:p>
            <a:pPr lvl="1"/>
            <a:r>
              <a:rPr lang="en-US" sz="1600" dirty="0"/>
              <a:t>Introduction to MPI</a:t>
            </a:r>
          </a:p>
          <a:p>
            <a:pPr lvl="2"/>
            <a:r>
              <a:rPr lang="en-US" sz="1400" dirty="0"/>
              <a:t>Basic concepts</a:t>
            </a:r>
          </a:p>
          <a:p>
            <a:pPr lvl="2"/>
            <a:r>
              <a:rPr lang="en-US" sz="1400" dirty="0"/>
              <a:t>MPI-1, MPI-2, MPI-3</a:t>
            </a:r>
          </a:p>
          <a:p>
            <a:pPr lvl="1"/>
            <a:r>
              <a:rPr lang="en-US" sz="1600" dirty="0"/>
              <a:t>Installing and running MPI</a:t>
            </a:r>
          </a:p>
          <a:p>
            <a:pPr lvl="1"/>
            <a:r>
              <a:rPr lang="en-US" sz="1600" dirty="0"/>
              <a:t>Point-to-point Communication</a:t>
            </a:r>
          </a:p>
          <a:p>
            <a:pPr lvl="1"/>
            <a:r>
              <a:rPr lang="en-US" sz="1600" dirty="0"/>
              <a:t>Collective Communication</a:t>
            </a:r>
          </a:p>
          <a:p>
            <a:pPr lvl="1"/>
            <a:r>
              <a:rPr lang="en-US" sz="1600" dirty="0"/>
              <a:t>Derived Datatypes</a:t>
            </a:r>
          </a:p>
          <a:p>
            <a:r>
              <a:rPr lang="en-US" sz="2000" dirty="0"/>
              <a:t>Session 2</a:t>
            </a:r>
          </a:p>
          <a:p>
            <a:pPr lvl="1"/>
            <a:r>
              <a:rPr lang="en-US" sz="1600" dirty="0"/>
              <a:t>MPI One-sided Communication (RMA)</a:t>
            </a:r>
          </a:p>
          <a:p>
            <a:pPr marL="0" indent="0" eaLnBrk="1" hangingPunct="1">
              <a:buNone/>
            </a:pPr>
            <a:endParaRPr lang="en-US" sz="2000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27588" y="1157401"/>
            <a:ext cx="4170362" cy="5079701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lang="en-US" sz="2000" b="1" u="sng" dirty="0"/>
              <a:t>Afternoon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Hybrid Programming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Thread safety specification in MPI and how it enables hybrid programming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MPI + OpenMP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MPI + shared memory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MPI </a:t>
            </a:r>
            <a:r>
              <a:rPr lang="en-US" sz="1600"/>
              <a:t>+ accelerators</a:t>
            </a:r>
            <a:endParaRPr lang="en-US" sz="1600" dirty="0"/>
          </a:p>
        </p:txBody>
      </p:sp>
      <p:sp>
        <p:nvSpPr>
          <p:cNvPr id="36869" name="Slide Number Placeholder 4"/>
          <p:cNvSpPr txBox="1">
            <a:spLocks noGrp="1"/>
          </p:cNvSpPr>
          <p:nvPr/>
        </p:nvSpPr>
        <p:spPr bwMode="auto">
          <a:xfrm>
            <a:off x="8494713" y="6465888"/>
            <a:ext cx="471487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E315A5F9-CE9F-094A-B3BD-29619D6935E8}" type="slidenum">
              <a:rPr lang="en-US" sz="1000" b="1">
                <a:solidFill>
                  <a:schemeClr val="bg1"/>
                </a:solidFill>
              </a:rPr>
              <a:pPr algn="r"/>
              <a:t>3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3687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59825" y="6489700"/>
            <a:ext cx="384175" cy="365125"/>
          </a:xfrm>
          <a:prstGeom prst="rect">
            <a:avLst/>
          </a:prstGeom>
          <a:noFill/>
        </p:spPr>
        <p:txBody>
          <a:bodyPr/>
          <a:lstStyle/>
          <a:p>
            <a:fld id="{8AE00860-0F25-AE4C-848E-3423871CF08A}" type="slidenum">
              <a:rPr lang="en-US" sz="1100" b="0" i="0" smtClean="0"/>
              <a:pPr/>
              <a:t>3</a:t>
            </a:fld>
            <a:endParaRPr lang="en-US" sz="1100" b="0" i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23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programs with MPICH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20000" cy="4570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Launch 16 processes on the local node: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D5626C-0674-0D44-A7A3-9A167AA9C665}"/>
              </a:ext>
            </a:extLst>
          </p:cNvPr>
          <p:cNvSpPr/>
          <p:nvPr/>
        </p:nvSpPr>
        <p:spPr>
          <a:xfrm>
            <a:off x="457200" y="4388803"/>
            <a:ext cx="8305800" cy="49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</a:rPr>
              <a:t>If there are many nodes, it might be easier to create a host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9AA73-1234-3746-ABA6-F33FBBB714C0}"/>
              </a:ext>
            </a:extLst>
          </p:cNvPr>
          <p:cNvSpPr/>
          <p:nvPr/>
        </p:nvSpPr>
        <p:spPr>
          <a:xfrm>
            <a:off x="939045" y="1481165"/>
            <a:ext cx="3017493" cy="357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marL="115888" lvl="1">
              <a:lnSpc>
                <a:spcPct val="11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–n 16 ./test</a:t>
            </a:r>
            <a:endParaRPr lang="en-US" sz="1600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D0DCD-2B14-8643-B9BC-41124A7EE3FE}"/>
              </a:ext>
            </a:extLst>
          </p:cNvPr>
          <p:cNvSpPr/>
          <p:nvPr/>
        </p:nvSpPr>
        <p:spPr>
          <a:xfrm>
            <a:off x="905075" y="2323156"/>
            <a:ext cx="6400800" cy="357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15888" lvl="1">
              <a:lnSpc>
                <a:spcPct val="11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–hosts h1:4,h2:4,h3:4,h4:4 –n 16 ./test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128F6-7075-A64E-8361-0A7273D6ABE2}"/>
              </a:ext>
            </a:extLst>
          </p:cNvPr>
          <p:cNvSpPr/>
          <p:nvPr/>
        </p:nvSpPr>
        <p:spPr>
          <a:xfrm>
            <a:off x="457200" y="1861632"/>
            <a:ext cx="81534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</a:rPr>
              <a:t>Launch 16 processes on 4 nodes (each has 4 cores)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54376-38F1-7640-AE20-E089F221F107}"/>
              </a:ext>
            </a:extLst>
          </p:cNvPr>
          <p:cNvSpPr/>
          <p:nvPr/>
        </p:nvSpPr>
        <p:spPr>
          <a:xfrm>
            <a:off x="905075" y="3171686"/>
            <a:ext cx="5410200" cy="357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15888"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–hosts h1,h2,h3,h4 –n 16 ./test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38CE5-AC06-2846-85F0-7152D9926ED1}"/>
              </a:ext>
            </a:extLst>
          </p:cNvPr>
          <p:cNvSpPr/>
          <p:nvPr/>
        </p:nvSpPr>
        <p:spPr>
          <a:xfrm>
            <a:off x="457200" y="3634039"/>
            <a:ext cx="8305800" cy="81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</a:pPr>
            <a:r>
              <a:rPr lang="en-US" sz="2000" kern="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Runs the first process on h1, the second on h2, etc., and wraps around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</a:pPr>
            <a:r>
              <a:rPr lang="en-US" sz="2000" kern="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So, h1 will have the 1</a:t>
            </a:r>
            <a:r>
              <a:rPr lang="en-US" sz="2000" kern="0" baseline="3000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st</a:t>
            </a:r>
            <a:r>
              <a:rPr lang="en-US" sz="2000" kern="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, 5</a:t>
            </a:r>
            <a:r>
              <a:rPr lang="en-US" sz="2000" kern="0" baseline="3000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th</a:t>
            </a:r>
            <a:r>
              <a:rPr lang="en-US" sz="2000" kern="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, 9</a:t>
            </a:r>
            <a:r>
              <a:rPr lang="en-US" sz="2000" kern="0" baseline="3000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th</a:t>
            </a:r>
            <a:r>
              <a:rPr lang="en-US" sz="2000" kern="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 and 13</a:t>
            </a:r>
            <a:r>
              <a:rPr lang="en-US" sz="2000" kern="0" baseline="3000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th</a:t>
            </a:r>
            <a:r>
              <a:rPr lang="en-US" sz="2000" kern="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 processes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848B9-0AFC-A949-919E-DB1A73372148}"/>
              </a:ext>
            </a:extLst>
          </p:cNvPr>
          <p:cNvSpPr/>
          <p:nvPr/>
        </p:nvSpPr>
        <p:spPr>
          <a:xfrm>
            <a:off x="905075" y="4900144"/>
            <a:ext cx="5486400" cy="14096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15888"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cat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hf</a:t>
            </a:r>
            <a:endParaRPr lang="en-US" sz="1600" b="1" kern="0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888"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h1:4</a:t>
            </a:r>
          </a:p>
          <a:p>
            <a:pPr marL="115888"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h2:2</a:t>
            </a:r>
          </a:p>
          <a:p>
            <a:pPr marL="115888"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hostfile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hf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–n 16 ./test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ED6B2-ECEA-494B-A308-B26C4A08E7F1}"/>
              </a:ext>
            </a:extLst>
          </p:cNvPr>
          <p:cNvSpPr/>
          <p:nvPr/>
        </p:nvSpPr>
        <p:spPr>
          <a:xfrm>
            <a:off x="457200" y="2746145"/>
            <a:ext cx="7543800" cy="413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</a:pPr>
            <a:r>
              <a:rPr lang="en-US" sz="2000" kern="0" dirty="0">
                <a:solidFill>
                  <a:srgbClr val="D2D2D2">
                    <a:lumMod val="10000"/>
                  </a:srgbClr>
                </a:solidFill>
                <a:cs typeface="Courier New" pitchFamily="49" charset="0"/>
              </a:rPr>
              <a:t>Runs the first four processes on h1, the next four on h2, etc.</a:t>
            </a:r>
          </a:p>
        </p:txBody>
      </p:sp>
    </p:spTree>
    <p:extLst>
      <p:ext uri="{BB962C8B-B14F-4D97-AF65-F5344CB8AC3E}">
        <p14:creationId xmlns:p14="http://schemas.microsoft.com/office/powerpoint/2010/main" val="246990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some example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209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MPICH comes packaged with several example programs using almost ALL of MPICH’s functionality</a:t>
            </a:r>
          </a:p>
          <a:p>
            <a:pPr>
              <a:lnSpc>
                <a:spcPct val="110000"/>
              </a:lnSpc>
            </a:pPr>
            <a:r>
              <a:rPr lang="en-US" dirty="0"/>
              <a:t>A simple program to try out is the PI example written in C (</a:t>
            </a:r>
            <a:r>
              <a:rPr lang="en-US" dirty="0" err="1"/>
              <a:t>cpi.c</a:t>
            </a:r>
            <a:r>
              <a:rPr lang="en-US" dirty="0"/>
              <a:t>) – calculates the value of PI in parallel (available in the examples directory when you build MPICH)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B781F-C6FF-9E46-872D-6B9ACD8FE577}"/>
              </a:ext>
            </a:extLst>
          </p:cNvPr>
          <p:cNvSpPr/>
          <p:nvPr/>
        </p:nvSpPr>
        <p:spPr>
          <a:xfrm>
            <a:off x="838200" y="3143067"/>
            <a:ext cx="4004943" cy="357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marL="115888" lvl="1">
              <a:lnSpc>
                <a:spcPct val="11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–n 16 ./examples/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cpi</a:t>
            </a:r>
            <a:endParaRPr lang="en-US" sz="1600" b="1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3D789-C926-5242-86E4-C54AA637343A}"/>
              </a:ext>
            </a:extLst>
          </p:cNvPr>
          <p:cNvSpPr/>
          <p:nvPr/>
        </p:nvSpPr>
        <p:spPr>
          <a:xfrm>
            <a:off x="457200" y="3532084"/>
            <a:ext cx="8229600" cy="1397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</a:rPr>
              <a:t>The output will show how many processes are running, and the error in calculating PI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</a:rPr>
              <a:t>Next, try it with multiple hosts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5D451-0844-F04C-AFC2-584D1D18DEAA}"/>
              </a:ext>
            </a:extLst>
          </p:cNvPr>
          <p:cNvSpPr/>
          <p:nvPr/>
        </p:nvSpPr>
        <p:spPr>
          <a:xfrm>
            <a:off x="457200" y="5302790"/>
            <a:ext cx="7315200" cy="884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</a:rPr>
              <a:t>If things don’t work as expected, send an email to </a:t>
            </a:r>
            <a:r>
              <a:rPr lang="en-US" sz="2400" kern="0" dirty="0">
                <a:solidFill>
                  <a:srgbClr val="D2D2D2">
                    <a:lumMod val="10000"/>
                  </a:srgbClr>
                </a:solidFill>
                <a:hlinkClick r:id="rId2"/>
              </a:rPr>
              <a:t>discuss@mpich.org</a:t>
            </a:r>
            <a:endParaRPr lang="en-US" sz="2400" kern="0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408D4-68BA-D94D-82F3-5C4DC979FFDC}"/>
              </a:ext>
            </a:extLst>
          </p:cNvPr>
          <p:cNvSpPr/>
          <p:nvPr/>
        </p:nvSpPr>
        <p:spPr>
          <a:xfrm>
            <a:off x="832338" y="4879008"/>
            <a:ext cx="6330462" cy="357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15888" lvl="1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–hosts h1:2,h2:4 –n 16 ./examples/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cpi</a:t>
            </a:r>
            <a:endParaRPr lang="en-US" sz="1600" b="1" kern="0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95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Resource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175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Resource managers such as SGE, PBS, SLURM or Cray ALPS are common in many managed clusters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MPICH automatically detects them and interoperates with them</a:t>
            </a:r>
          </a:p>
          <a:p>
            <a:pPr>
              <a:lnSpc>
                <a:spcPct val="110000"/>
              </a:lnSpc>
            </a:pPr>
            <a:r>
              <a:rPr lang="en-US" dirty="0"/>
              <a:t>For example with PBS, you can create a script such as: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Courier" pitchFamily="2" charset="0"/>
                <a:cs typeface="Courier New" pitchFamily="49" charset="0"/>
              </a:rPr>
              <a:t>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986A6-D1DD-B347-AFC5-43989755F339}"/>
              </a:ext>
            </a:extLst>
          </p:cNvPr>
          <p:cNvSpPr/>
          <p:nvPr/>
        </p:nvSpPr>
        <p:spPr>
          <a:xfrm>
            <a:off x="457200" y="3995514"/>
            <a:ext cx="8305800" cy="2035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</a:rPr>
              <a:t>Job can be submitted as:</a:t>
            </a:r>
            <a:endParaRPr lang="en-US" b="1" kern="0" dirty="0">
              <a:solidFill>
                <a:srgbClr val="D2D2D2">
                  <a:lumMod val="10000"/>
                </a:srgbClr>
              </a:solidFill>
              <a:latin typeface="Courier" pitchFamily="2" charset="0"/>
              <a:cs typeface="Courier New" pitchFamily="49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Char char="–"/>
            </a:pPr>
            <a:r>
              <a:rPr lang="en-US" sz="2000" kern="0" dirty="0">
                <a:solidFill>
                  <a:srgbClr val="D2D2D2">
                    <a:lumMod val="10000"/>
                  </a:srgbClr>
                </a:solidFill>
              </a:rPr>
              <a:t>“</a:t>
            </a:r>
            <a:r>
              <a:rPr lang="en-US" sz="2000" kern="0" dirty="0" err="1">
                <a:solidFill>
                  <a:srgbClr val="D2D2D2">
                    <a:lumMod val="10000"/>
                  </a:srgbClr>
                </a:solidFill>
              </a:rPr>
              <a:t>mpiexec</a:t>
            </a:r>
            <a:r>
              <a:rPr lang="en-US" sz="2000" kern="0" dirty="0">
                <a:solidFill>
                  <a:srgbClr val="D2D2D2">
                    <a:lumMod val="10000"/>
                  </a:srgbClr>
                </a:solidFill>
              </a:rPr>
              <a:t>” will automatically know that the system has PBS, and ask PBS for the number of cores allocated (4 in this case), and which nodes have been allocated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</a:rPr>
              <a:t>The usage is similar for other resource managers</a:t>
            </a: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CA442-403B-9043-9D09-20F18320498A}"/>
              </a:ext>
            </a:extLst>
          </p:cNvPr>
          <p:cNvSpPr/>
          <p:nvPr/>
        </p:nvSpPr>
        <p:spPr>
          <a:xfrm>
            <a:off x="914400" y="2700704"/>
            <a:ext cx="6781800" cy="1261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cd $PBS_O_WORKDIR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need to provide –np or –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hostfile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B3B98-AD9B-9440-AE39-7455E6BD7EAB}"/>
              </a:ext>
            </a:extLst>
          </p:cNvPr>
          <p:cNvSpPr/>
          <p:nvPr/>
        </p:nvSpPr>
        <p:spPr>
          <a:xfrm>
            <a:off x="4038600" y="4069120"/>
            <a:ext cx="413446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 nodes=2:ppn=2 </a:t>
            </a: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test.sub</a:t>
            </a:r>
            <a:endParaRPr lang="en-US" sz="1600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5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9175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Introduction to MPI Communicators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206625"/>
            <a:ext cx="853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1F497D"/>
                </a:solidFill>
              </a:rPr>
              <a:t>Slides Available at https://anl.box.com/v/2018-ANL-MPI/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2EB32F2-3ACE-154F-BA80-A5394E48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124200"/>
            <a:ext cx="3581400" cy="13716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Rajeev Thakur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2"/>
              </a:rPr>
              <a:t>thakur@anl.gov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3"/>
              </a:rPr>
              <a:t>http://www.mcs.anl.gov/~thakur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73B296E-BE51-0A42-A809-0F2CFDDBE67D}"/>
              </a:ext>
            </a:extLst>
          </p:cNvPr>
          <p:cNvSpPr txBox="1">
            <a:spLocks/>
          </p:cNvSpPr>
          <p:nvPr/>
        </p:nvSpPr>
        <p:spPr bwMode="auto">
          <a:xfrm>
            <a:off x="685800" y="3124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Pavan Balaji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4"/>
              </a:rPr>
              <a:t>balaji@anl.gov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5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70A9A6B-E064-1344-997C-F106AF13BAE5}"/>
              </a:ext>
            </a:extLst>
          </p:cNvPr>
          <p:cNvSpPr txBox="1">
            <a:spLocks/>
          </p:cNvSpPr>
          <p:nvPr/>
        </p:nvSpPr>
        <p:spPr bwMode="auto">
          <a:xfrm>
            <a:off x="685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Ken </a:t>
            </a:r>
            <a:r>
              <a:rPr lang="en-US" sz="1600" b="1" i="1" dirty="0" err="1">
                <a:solidFill>
                  <a:srgbClr val="C00000"/>
                </a:solidFill>
              </a:rPr>
              <a:t>Raffenetti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6"/>
              </a:rPr>
              <a:t>raffenet@mcs.anl.gov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7"/>
              </a:rPr>
              <a:t>http://www.mcs.anl.gov/~raffenet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A08EC51-48C1-7443-BF6E-E70933B3FFF6}"/>
              </a:ext>
            </a:extLst>
          </p:cNvPr>
          <p:cNvSpPr txBox="1">
            <a:spLocks/>
          </p:cNvSpPr>
          <p:nvPr/>
        </p:nvSpPr>
        <p:spPr bwMode="auto">
          <a:xfrm>
            <a:off x="4876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Giuseppe </a:t>
            </a:r>
            <a:r>
              <a:rPr lang="en-US" sz="1600" b="1" i="1" dirty="0" err="1">
                <a:solidFill>
                  <a:srgbClr val="C00000"/>
                </a:solidFill>
              </a:rPr>
              <a:t>Congiu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8"/>
              </a:rPr>
              <a:t>gcongiu@anl.gov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9"/>
              </a:rPr>
              <a:t>http://www.mcs.anl.gov/~gcongiu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CDA6A9-55D6-5C4B-9E89-1D486709306E}"/>
              </a:ext>
            </a:extLst>
          </p:cNvPr>
          <p:cNvSpPr txBox="1">
            <a:spLocks/>
          </p:cNvSpPr>
          <p:nvPr/>
        </p:nvSpPr>
        <p:spPr bwMode="auto">
          <a:xfrm>
            <a:off x="2817019" y="5410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 err="1">
                <a:solidFill>
                  <a:srgbClr val="C00000"/>
                </a:solidFill>
              </a:rPr>
              <a:t>Huansong</a:t>
            </a:r>
            <a:r>
              <a:rPr lang="en-US" sz="1600" b="1" i="1" dirty="0">
                <a:solidFill>
                  <a:srgbClr val="C00000"/>
                </a:solidFill>
              </a:rPr>
              <a:t> Fu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 err="1">
                <a:solidFill>
                  <a:srgbClr val="00B050"/>
                </a:solidFill>
                <a:hlinkClick r:id="rId10"/>
              </a:rPr>
              <a:t>hfu@anl.gov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11"/>
              </a:rPr>
              <a:t>http://www.mcs.anl.gov/~hsfu</a:t>
            </a:r>
            <a:endParaRPr lang="en-US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77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Communicators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211763"/>
          </a:xfrm>
        </p:spPr>
        <p:txBody>
          <a:bodyPr/>
          <a:lstStyle/>
          <a:p>
            <a:r>
              <a:rPr lang="en-US" dirty="0"/>
              <a:t>MPI processes can be collected into groups</a:t>
            </a:r>
          </a:p>
          <a:p>
            <a:pPr lvl="1"/>
            <a:r>
              <a:rPr lang="en-US" dirty="0"/>
              <a:t>Each group can have multiple colors (some times called context)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Group + color == communicator (it is like a name for the group)</a:t>
            </a:r>
          </a:p>
          <a:p>
            <a:pPr lvl="1"/>
            <a:r>
              <a:rPr lang="en-US" dirty="0"/>
              <a:t>When an MPI application starts, the group of all processes is initially given a predefined name called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MPI_COMM_WORLD</a:t>
            </a:r>
            <a:endParaRPr lang="en-US" dirty="0"/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The same group can have many names, but simple programs do not have to worry about multiple names</a:t>
            </a:r>
          </a:p>
          <a:p>
            <a:r>
              <a:rPr lang="en-US" dirty="0"/>
              <a:t>A process is identified by a unique number within each communicator, called </a:t>
            </a:r>
            <a:r>
              <a:rPr lang="en-US" i="1" dirty="0">
                <a:solidFill>
                  <a:srgbClr val="FF0000"/>
                </a:solidFill>
              </a:rPr>
              <a:t>rank</a:t>
            </a:r>
          </a:p>
          <a:p>
            <a:pPr lvl="1"/>
            <a:r>
              <a:rPr lang="en-US" dirty="0"/>
              <a:t>For two different communicators, the same process can have two different ranks: so the meaning of a “rank” is only defined when you specify the communicator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86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2971800" y="1905000"/>
            <a:ext cx="2514600" cy="2514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71800" y="1905000"/>
            <a:ext cx="2514600" cy="2514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971800" y="1905000"/>
            <a:ext cx="2514600" cy="2514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31242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7338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953000" y="20574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242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7338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3434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953000" y="26670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1242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434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953000" y="32766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1242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338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3434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53000" y="3886200"/>
            <a:ext cx="381000" cy="381000"/>
          </a:xfrm>
          <a:prstGeom prst="ellipse">
            <a:avLst/>
          </a:prstGeom>
          <a:solidFill>
            <a:srgbClr val="800000"/>
          </a:solidFill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971800" y="2514600"/>
            <a:ext cx="2514600" cy="1295400"/>
            <a:chOff x="304800" y="2514600"/>
            <a:chExt cx="2514600" cy="1295400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304800" y="2514600"/>
              <a:ext cx="2514600" cy="12954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61616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572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10668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16764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286000" y="2667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572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0668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16764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286000" y="3276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81400" y="1905000"/>
            <a:ext cx="1295400" cy="2514600"/>
            <a:chOff x="3581400" y="4343400"/>
            <a:chExt cx="1295400" cy="2514600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3581400" y="4343400"/>
              <a:ext cx="1295400" cy="25146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61616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733800" y="4495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343400" y="4495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3733800" y="51054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4343400" y="51054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3733800" y="5715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4343400" y="57150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733800" y="6324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343400" y="63246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9525" cap="flat" cmpd="sng" algn="ctr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</a:rPr>
                <a:t>7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943600" y="1675464"/>
            <a:ext cx="251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When you start an MPI program, there is one predefined communicator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43600" y="3231050"/>
            <a:ext cx="2839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Can make copies of this communicator (same group of processes, but different “aliases”)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5508" y="1888757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Communicators do not need to contain all processes in the system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" y="3244362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Every process in a communicator has an ID called a “rank”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455889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The same process might have different ranks in different communicators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8184" y="5334000"/>
            <a:ext cx="750863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Communicators can be created “by hand” or using tools provided by MPI (not discussed in this tutorial)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Simple programs typically only use the predefined communicator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MPI_COMM_WORLD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09800" y="1123890"/>
            <a:ext cx="37338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mpiexec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-n  16  ./test</a:t>
            </a:r>
          </a:p>
        </p:txBody>
      </p:sp>
    </p:spTree>
    <p:extLst>
      <p:ext uri="{BB962C8B-B14F-4D97-AF65-F5344CB8AC3E}">
        <p14:creationId xmlns:p14="http://schemas.microsoft.com/office/powerpoint/2010/main" val="104344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939973" y="2403442"/>
            <a:ext cx="3505200" cy="3124200"/>
          </a:xfrm>
          <a:prstGeom prst="roundRect">
            <a:avLst/>
          </a:prstGeom>
          <a:solidFill>
            <a:schemeClr val="accent4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939973" y="3697664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475729" y="3379903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029552" y="3020505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537027" y="2749880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397173" y="4029565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951782" y="3654851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522105" y="3312735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6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072783" y="3017758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7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856729" y="4311583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8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392485" y="3965542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9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4928241" y="3622250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10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530773" y="3312735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4344563" y="4599886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4892102" y="4231848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5463997" y="3890128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14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5999753" y="3612038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2976109" y="2092751"/>
            <a:ext cx="3505200" cy="3124200"/>
          </a:xfrm>
          <a:prstGeom prst="roundRect">
            <a:avLst/>
          </a:prstGeom>
          <a:solidFill>
            <a:schemeClr val="tx2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976109" y="3386973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511865" y="3069212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065688" y="2709814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573163" y="2439189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433309" y="3718874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987918" y="3344160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4558241" y="3002044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6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108919" y="2707067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7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3892865" y="4000892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8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4428621" y="3654851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9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964377" y="3311559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10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566909" y="3002044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4380699" y="4289195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4928238" y="3921157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5500133" y="3579437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14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035889" y="3301347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2976109" y="1750635"/>
            <a:ext cx="3505200" cy="3124200"/>
          </a:xfrm>
          <a:prstGeom prst="roundRect">
            <a:avLst/>
          </a:prstGeom>
          <a:solidFill>
            <a:schemeClr val="accent3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2976109" y="3044857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3511865" y="2727096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065688" y="2367698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573163" y="2097073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433309" y="3376758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987918" y="3002044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4558241" y="2659928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6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108919" y="2364951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7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892865" y="3658776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8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4428621" y="3312735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9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4964377" y="2969443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10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566909" y="2659928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4380699" y="3947079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79" name="Oval 78"/>
          <p:cNvSpPr/>
          <p:nvPr/>
        </p:nvSpPr>
        <p:spPr bwMode="auto">
          <a:xfrm>
            <a:off x="4928238" y="3579041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5500133" y="3237321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14</a:t>
            </a:r>
          </a:p>
        </p:txBody>
      </p:sp>
      <p:sp>
        <p:nvSpPr>
          <p:cNvPr id="81" name="Oval 80"/>
          <p:cNvSpPr/>
          <p:nvPr/>
        </p:nvSpPr>
        <p:spPr bwMode="auto">
          <a:xfrm>
            <a:off x="6035889" y="2959231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3840223" y="1507112"/>
            <a:ext cx="1753390" cy="3124200"/>
          </a:xfrm>
          <a:prstGeom prst="roundRect">
            <a:avLst/>
          </a:prstGeom>
          <a:solidFill>
            <a:schemeClr val="accent5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3489081" y="2517747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4042904" y="2158349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965134" y="2792695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4535457" y="2450579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405837" y="3103386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4941593" y="2760094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5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4905454" y="3369692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5477349" y="3027972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" name="Rounded Rectangle 12"/>
          <p:cNvSpPr/>
          <p:nvPr/>
        </p:nvSpPr>
        <p:spPr bwMode="auto">
          <a:xfrm rot="10800000">
            <a:off x="3840223" y="1397131"/>
            <a:ext cx="1752600" cy="3124200"/>
          </a:xfrm>
          <a:prstGeom prst="roundRect">
            <a:avLst/>
          </a:prstGeom>
          <a:solidFill>
            <a:schemeClr val="accent6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BottomDown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616161"/>
              </a:solidFill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3444303" y="2943517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940782" y="2651684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4489892" y="2364951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4998939" y="2071547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3932929" y="3207076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4485962" y="2903454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4998939" y="2632829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6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5515055" y="2362594"/>
            <a:ext cx="535756" cy="535756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FFFF"/>
                </a:solidFill>
              </a:rPr>
              <a:t>7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2251" y="1397131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Can be thought of as independent communication layers over a group of processes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999753" y="1352231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D2D2D2">
                    <a:lumMod val="10000"/>
                  </a:srgbClr>
                </a:solidFill>
              </a:rPr>
              <a:t>Messages in one layer will not affect messages in another </a:t>
            </a:r>
          </a:p>
        </p:txBody>
      </p:sp>
    </p:spTree>
    <p:extLst>
      <p:ext uri="{BB962C8B-B14F-4D97-AF65-F5344CB8AC3E}">
        <p14:creationId xmlns:p14="http://schemas.microsoft.com/office/powerpoint/2010/main" val="2518560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1447800"/>
            <a:ext cx="8229600" cy="4495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9549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endParaRPr lang="en-US" altLang="zh-CN" sz="1400" b="1" kern="0" dirty="0">
              <a:solidFill>
                <a:srgbClr val="D2D2D2">
                  <a:lumMod val="1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rank, size;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endParaRPr lang="en-US" altLang="zh-CN" sz="1400" b="1" kern="0" dirty="0">
              <a:solidFill>
                <a:srgbClr val="D2D2D2">
                  <a:lumMod val="1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endParaRPr lang="en-US" altLang="zh-CN" sz="1400" b="1" kern="0" dirty="0">
              <a:solidFill>
                <a:srgbClr val="D2D2D2">
                  <a:lumMod val="1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(MPI_COMM_WORLD, &amp;rank);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MPI_Comm_size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(MPI_COMM_WORLD, &amp;size);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("I am %d of %d\n", rank + 1, size);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endParaRPr lang="en-US" altLang="zh-CN" sz="1400" b="1" kern="0" dirty="0">
              <a:solidFill>
                <a:srgbClr val="D2D2D2">
                  <a:lumMod val="1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kern="0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 fontAlgn="base">
              <a:lnSpc>
                <a:spcPct val="120000"/>
              </a:lnSpc>
              <a:spcAft>
                <a:spcPct val="0"/>
              </a:spcAft>
              <a:buClr>
                <a:srgbClr val="1F497D"/>
              </a:buClr>
            </a:pPr>
            <a:r>
              <a:rPr lang="en-US" altLang="zh-CN" sz="14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MPI Program Identifying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37</a:t>
            </a:fld>
            <a:endParaRPr lang="en-US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 flipV="1">
            <a:off x="2438400" y="1600200"/>
            <a:ext cx="4495800" cy="152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H="1" flipV="1">
            <a:off x="3581400" y="3429000"/>
            <a:ext cx="33528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743200" y="3810000"/>
            <a:ext cx="4419600" cy="12003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58000" y="27432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Basic requirements for an MPI program</a:t>
            </a:r>
          </a:p>
        </p:txBody>
      </p:sp>
    </p:spTree>
    <p:extLst>
      <p:ext uri="{BB962C8B-B14F-4D97-AF65-F5344CB8AC3E}">
        <p14:creationId xmlns:p14="http://schemas.microsoft.com/office/powerpoint/2010/main" val="17536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Hello World!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communicators/</a:t>
            </a:r>
            <a:r>
              <a:rPr lang="en-US" i="1" dirty="0" err="1"/>
              <a:t>hello.c</a:t>
            </a:r>
            <a:endParaRPr lang="en-US" i="1" dirty="0"/>
          </a:p>
          <a:p>
            <a:r>
              <a:rPr lang="en-US" dirty="0"/>
              <a:t>Basic program where each process prints its rank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36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9175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Blocking Point-to-Point Operations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206625"/>
            <a:ext cx="853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1F497D"/>
                </a:solidFill>
              </a:rPr>
              <a:t>Slides Available at https://anl.box.com/v/2018-ANL-MPI/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998DFE-3CFC-1349-9A5A-F659A7CC3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124200"/>
            <a:ext cx="3581400" cy="13716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Rajeev Thakur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2"/>
              </a:rPr>
              <a:t>thakur@anl.gov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3"/>
              </a:rPr>
              <a:t>http://www.mcs.anl.gov/~thakur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2E69EE3-F661-8541-9A04-3BD9658638F2}"/>
              </a:ext>
            </a:extLst>
          </p:cNvPr>
          <p:cNvSpPr txBox="1">
            <a:spLocks/>
          </p:cNvSpPr>
          <p:nvPr/>
        </p:nvSpPr>
        <p:spPr bwMode="auto">
          <a:xfrm>
            <a:off x="685800" y="3124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Pavan Balaji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4"/>
              </a:rPr>
              <a:t>balaji@anl.gov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5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EAECC56-4044-704B-AA08-A34F89B187F5}"/>
              </a:ext>
            </a:extLst>
          </p:cNvPr>
          <p:cNvSpPr txBox="1">
            <a:spLocks/>
          </p:cNvSpPr>
          <p:nvPr/>
        </p:nvSpPr>
        <p:spPr bwMode="auto">
          <a:xfrm>
            <a:off x="685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Ken </a:t>
            </a:r>
            <a:r>
              <a:rPr lang="en-US" sz="1600" b="1" i="1" dirty="0" err="1">
                <a:solidFill>
                  <a:srgbClr val="C00000"/>
                </a:solidFill>
              </a:rPr>
              <a:t>Raffenetti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6"/>
              </a:rPr>
              <a:t>raffenet@mcs.anl.gov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7"/>
              </a:rPr>
              <a:t>http://www.mcs.anl.gov/~raffenet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9865689-E6F7-D045-AC5D-74A1CB262FFD}"/>
              </a:ext>
            </a:extLst>
          </p:cNvPr>
          <p:cNvSpPr txBox="1">
            <a:spLocks/>
          </p:cNvSpPr>
          <p:nvPr/>
        </p:nvSpPr>
        <p:spPr bwMode="auto">
          <a:xfrm>
            <a:off x="4876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Giuseppe </a:t>
            </a:r>
            <a:r>
              <a:rPr lang="en-US" sz="1600" b="1" i="1" dirty="0" err="1">
                <a:solidFill>
                  <a:srgbClr val="C00000"/>
                </a:solidFill>
              </a:rPr>
              <a:t>Congiu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8"/>
              </a:rPr>
              <a:t>gcongiu@anl.gov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9"/>
              </a:rPr>
              <a:t>http://www.mcs.anl.gov/~gcongiu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0373335-D711-6941-8FDB-0DA943BF6CBF}"/>
              </a:ext>
            </a:extLst>
          </p:cNvPr>
          <p:cNvSpPr txBox="1">
            <a:spLocks/>
          </p:cNvSpPr>
          <p:nvPr/>
        </p:nvSpPr>
        <p:spPr bwMode="auto">
          <a:xfrm>
            <a:off x="2817019" y="5410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 err="1">
                <a:solidFill>
                  <a:srgbClr val="C00000"/>
                </a:solidFill>
              </a:rPr>
              <a:t>Huansong</a:t>
            </a:r>
            <a:r>
              <a:rPr lang="en-US" sz="1600" b="1" i="1" dirty="0">
                <a:solidFill>
                  <a:srgbClr val="C00000"/>
                </a:solidFill>
              </a:rPr>
              <a:t> Fu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 err="1">
                <a:solidFill>
                  <a:srgbClr val="00B050"/>
                </a:solidFill>
                <a:hlinkClick r:id="rId10"/>
              </a:rPr>
              <a:t>hfu@anl.gov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11"/>
              </a:rPr>
              <a:t>http://www.mcs.anl.gov/~hsfu</a:t>
            </a:r>
            <a:endParaRPr lang="en-US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5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in this tutorial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practically oriented</a:t>
            </a:r>
          </a:p>
          <a:p>
            <a:r>
              <a:rPr lang="en-US" dirty="0"/>
              <a:t>We provide lots of example code to illustrate concepts </a:t>
            </a:r>
          </a:p>
          <a:p>
            <a:r>
              <a:rPr lang="en-US" dirty="0"/>
              <a:t>At the end, you should be able to use what you have learned and write and run real programs</a:t>
            </a:r>
          </a:p>
          <a:p>
            <a:r>
              <a:rPr lang="en-US" dirty="0"/>
              <a:t>Feel free to interrupt and </a:t>
            </a:r>
            <a:r>
              <a:rPr lang="en-US"/>
              <a:t>ask questions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08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Basic Send/Receive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Simple communication model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 needs to specify to the MPI implementation: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you compile and run an MPI application?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will processes be identified?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will “data” be described?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03450" y="1593850"/>
            <a:ext cx="4433888" cy="1301750"/>
            <a:chOff x="1388" y="1375"/>
            <a:chExt cx="2793" cy="82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388" y="1375"/>
              <a:ext cx="67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Process 0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244" y="1395"/>
              <a:ext cx="829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D2D2D2">
                      <a:lumMod val="10000"/>
                    </a:srgbClr>
                  </a:solidFill>
                </a:rPr>
                <a:t>Process 1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636" y="1427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88" y="1653"/>
              <a:ext cx="77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 dirty="0">
                  <a:solidFill>
                    <a:srgbClr val="D2D2D2">
                      <a:lumMod val="10000"/>
                    </a:srgbClr>
                  </a:solidFill>
                </a:rPr>
                <a:t>Send(data)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44" y="1839"/>
              <a:ext cx="937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D2D2D2">
                      <a:lumMod val="10000"/>
                    </a:srgbClr>
                  </a:solidFill>
                </a:rPr>
                <a:t>Receive(data)</a:t>
              </a:r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348" y="1763"/>
              <a:ext cx="768" cy="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61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Data communication in MPI is like email exchange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One process sends a copy of the data to another process (or a group of processes), and the other process receives it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Communication requires the following information: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Sender has to know: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Whom to send the data to (receiver’s process rank)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What kind of data to send (100 integers or 200 characters,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user-defined “tag” for the message (think of it as an email subject; allows the receiver to understand what type of data is being received)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Receiver “might” have to know: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Who is sending the data (OK if the receiver does not know; in this case sender rank will be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MPI_ANY_SOURCE</a:t>
            </a:r>
            <a:r>
              <a:rPr lang="en-US" dirty="0"/>
              <a:t>, meaning anyone can send)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What kind of data is being received (partial information is OK: I might receive </a:t>
            </a:r>
            <a:r>
              <a:rPr lang="en-US" i="1" dirty="0">
                <a:solidFill>
                  <a:srgbClr val="FF0000"/>
                </a:solidFill>
              </a:rPr>
              <a:t>up to</a:t>
            </a:r>
            <a:r>
              <a:rPr lang="en-US" dirty="0"/>
              <a:t> 1000 integers)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What the user-defined “tag” of the message is (OK if the receiver does not know; in this case tag will be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MPI_ANY_TAG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95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Describing Data for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</a:t>
            </a:r>
            <a:r>
              <a:rPr lang="en-US" dirty="0" err="1"/>
              <a:t>Datatype</a:t>
            </a:r>
            <a:r>
              <a:rPr lang="en-US" dirty="0"/>
              <a:t> is very similar to a C or Fortran </a:t>
            </a:r>
            <a:r>
              <a:rPr lang="en-US" dirty="0" err="1"/>
              <a:t>datatype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MPI_INT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double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MPI_DOUBLE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char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MPI_CHAR</a:t>
            </a:r>
          </a:p>
          <a:p>
            <a:r>
              <a:rPr lang="en-US" dirty="0">
                <a:sym typeface="Wingdings" pitchFamily="2" charset="2"/>
              </a:rPr>
              <a:t>More complex </a:t>
            </a:r>
            <a:r>
              <a:rPr lang="en-US" dirty="0" err="1">
                <a:sym typeface="Wingdings" pitchFamily="2" charset="2"/>
              </a:rPr>
              <a:t>datatypes</a:t>
            </a:r>
            <a:r>
              <a:rPr lang="en-US" dirty="0">
                <a:sym typeface="Wingdings" pitchFamily="2" charset="2"/>
              </a:rPr>
              <a:t> are also possible:</a:t>
            </a:r>
          </a:p>
          <a:p>
            <a:pPr lvl="1"/>
            <a:r>
              <a:rPr lang="en-US" dirty="0">
                <a:sym typeface="Wingdings" pitchFamily="2" charset="2"/>
              </a:rPr>
              <a:t>E.g., you can create a structure </a:t>
            </a:r>
            <a:r>
              <a:rPr lang="en-US" dirty="0" err="1">
                <a:sym typeface="Wingdings" pitchFamily="2" charset="2"/>
              </a:rPr>
              <a:t>datatype</a:t>
            </a:r>
            <a:r>
              <a:rPr lang="en-US" dirty="0">
                <a:sym typeface="Wingdings" pitchFamily="2" charset="2"/>
              </a:rPr>
              <a:t> that comprises of other </a:t>
            </a:r>
            <a:r>
              <a:rPr lang="en-US" dirty="0" err="1">
                <a:sym typeface="Wingdings" pitchFamily="2" charset="2"/>
              </a:rPr>
              <a:t>datatypes</a:t>
            </a:r>
            <a:r>
              <a:rPr lang="en-US" dirty="0">
                <a:sym typeface="Wingdings" pitchFamily="2" charset="2"/>
              </a:rPr>
              <a:t>  a char, an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and a double.</a:t>
            </a:r>
          </a:p>
          <a:p>
            <a:pPr lvl="1"/>
            <a:r>
              <a:rPr lang="en-US" dirty="0">
                <a:sym typeface="Wingdings" pitchFamily="2" charset="2"/>
              </a:rPr>
              <a:t>Or, a vector </a:t>
            </a:r>
            <a:r>
              <a:rPr lang="en-US" dirty="0" err="1">
                <a:sym typeface="Wingdings" pitchFamily="2" charset="2"/>
              </a:rPr>
              <a:t>datatype</a:t>
            </a:r>
            <a:r>
              <a:rPr lang="en-US" dirty="0">
                <a:sym typeface="Wingdings" pitchFamily="2" charset="2"/>
              </a:rPr>
              <a:t> for the columns of a matrix</a:t>
            </a:r>
          </a:p>
          <a:p>
            <a:r>
              <a:rPr lang="en-US" dirty="0">
                <a:sym typeface="Wingdings" pitchFamily="2" charset="2"/>
              </a:rPr>
              <a:t>The “count” in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MPI_SEND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MPI_RECV</a:t>
            </a:r>
            <a:r>
              <a:rPr lang="en-US" dirty="0">
                <a:sym typeface="Wingdings" pitchFamily="2" charset="2"/>
              </a:rPr>
              <a:t> refers to how many </a:t>
            </a:r>
            <a:r>
              <a:rPr lang="en-US" dirty="0" err="1">
                <a:sym typeface="Wingdings" pitchFamily="2" charset="2"/>
              </a:rPr>
              <a:t>datatype</a:t>
            </a:r>
            <a:r>
              <a:rPr lang="en-US" dirty="0">
                <a:sym typeface="Wingdings" pitchFamily="2" charset="2"/>
              </a:rPr>
              <a:t> elements should be communicated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75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Basic (Blocking) Send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534400" cy="3962400"/>
          </a:xfrm>
        </p:spPr>
        <p:txBody>
          <a:bodyPr/>
          <a:lstStyle/>
          <a:p>
            <a:r>
              <a:rPr lang="en-US" dirty="0"/>
              <a:t>The message buffer is described by (</a:t>
            </a:r>
            <a:r>
              <a:rPr lang="en-US" sz="2000" b="1" dirty="0" err="1">
                <a:latin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</a:rPr>
              <a:t>count, datatype</a:t>
            </a:r>
            <a:r>
              <a:rPr lang="en-US" dirty="0"/>
              <a:t>).</a:t>
            </a:r>
          </a:p>
          <a:p>
            <a:r>
              <a:rPr lang="en-US" dirty="0"/>
              <a:t>The target process is specified by </a:t>
            </a:r>
            <a:r>
              <a:rPr lang="en-US" sz="2000" b="1" dirty="0" err="1">
                <a:latin typeface="Courier New" pitchFamily="49" charset="0"/>
              </a:rPr>
              <a:t>dest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sz="2000" b="1" dirty="0">
                <a:latin typeface="Courier New" pitchFamily="49" charset="0"/>
              </a:rPr>
              <a:t>comm</a:t>
            </a:r>
            <a:r>
              <a:rPr lang="en-US" dirty="0"/>
              <a:t>.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dirty="0"/>
              <a:t> is the rank of the target process in the communicator specified by </a:t>
            </a:r>
            <a:r>
              <a:rPr lang="en-US" b="1" dirty="0">
                <a:latin typeface="Courier New" pitchFamily="49" charset="0"/>
              </a:rPr>
              <a:t>comm</a:t>
            </a:r>
            <a:r>
              <a:rPr lang="en-US" dirty="0"/>
              <a:t>.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dirty="0"/>
              <a:t> is a user-defined “type” for the message</a:t>
            </a:r>
          </a:p>
          <a:p>
            <a:r>
              <a:rPr lang="en-US" dirty="0"/>
              <a:t>When this function returns, the data has been delivered to the system and the buffer can be reused.  </a:t>
            </a:r>
          </a:p>
          <a:p>
            <a:pPr lvl="1"/>
            <a:r>
              <a:rPr lang="en-US" dirty="0"/>
              <a:t>The message may not have been received by the target process.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776661"/>
            <a:ext cx="7315200" cy="1069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MPI_Send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const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void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buf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count,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       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datatype,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dest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tag,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       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MPI_Comm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comm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6782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Basic (Blocking) Receive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Waits until a matching (on </a:t>
            </a:r>
            <a:r>
              <a:rPr lang="en-US" sz="2000" b="1" dirty="0">
                <a:latin typeface="Courier New" pitchFamily="49" charset="0"/>
              </a:rPr>
              <a:t>source</a:t>
            </a:r>
            <a:r>
              <a:rPr lang="en-US" sz="2000" dirty="0"/>
              <a:t>, </a:t>
            </a:r>
            <a:r>
              <a:rPr lang="en-US" sz="2000" b="1" dirty="0">
                <a:latin typeface="Courier New" pitchFamily="49" charset="0"/>
              </a:rPr>
              <a:t>tag, </a:t>
            </a:r>
            <a:r>
              <a:rPr lang="en-US" sz="2000" b="1" dirty="0" err="1">
                <a:latin typeface="Courier New" pitchFamily="49" charset="0"/>
              </a:rPr>
              <a:t>comm</a:t>
            </a:r>
            <a:r>
              <a:rPr lang="en-US" sz="2000" dirty="0"/>
              <a:t>) message is received from the system, and the buffer can be used.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</a:rPr>
              <a:t>source </a:t>
            </a:r>
            <a:r>
              <a:rPr lang="en-US" sz="2000" dirty="0"/>
              <a:t>is rank in communicator </a:t>
            </a:r>
            <a:r>
              <a:rPr lang="en-US" sz="2000" b="1" dirty="0" err="1">
                <a:latin typeface="Courier New" pitchFamily="49" charset="0"/>
              </a:rPr>
              <a:t>comm</a:t>
            </a:r>
            <a:r>
              <a:rPr lang="en-US" sz="2000" dirty="0"/>
              <a:t>, or </a:t>
            </a:r>
            <a:r>
              <a:rPr lang="en-US" sz="2000" b="1" dirty="0">
                <a:latin typeface="Courier New" pitchFamily="49" charset="0"/>
              </a:rPr>
              <a:t>MPI_ANY_SOURCE</a:t>
            </a:r>
            <a:r>
              <a:rPr lang="en-US" sz="20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Receiving fewer than </a:t>
            </a:r>
            <a:r>
              <a:rPr lang="en-US" sz="2000" b="1" dirty="0">
                <a:latin typeface="Courier New" pitchFamily="49" charset="0"/>
              </a:rPr>
              <a:t>count</a:t>
            </a:r>
            <a:r>
              <a:rPr lang="en-US" sz="2000" dirty="0"/>
              <a:t> occurrences of </a:t>
            </a:r>
            <a:r>
              <a:rPr lang="en-US" sz="2000" b="1" dirty="0">
                <a:latin typeface="Courier New" pitchFamily="49" charset="0"/>
              </a:rPr>
              <a:t>datatype</a:t>
            </a:r>
            <a:r>
              <a:rPr lang="en-US" sz="2000" dirty="0"/>
              <a:t> is OK, but receiving more is an error.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urier New" pitchFamily="49" charset="0"/>
              </a:rPr>
              <a:t>status</a:t>
            </a:r>
            <a:r>
              <a:rPr lang="en-US" sz="2000" dirty="0"/>
              <a:t> contains further information: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Who sent the message (can be used if you used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MPI_ANY_SOURCE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much data was actually received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What tag was used with the message (can be used if you used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MPI_ANY_TAG)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MPI_STATUS_IGNORE</a:t>
            </a:r>
            <a:r>
              <a:rPr lang="en-US" dirty="0"/>
              <a:t> can be used if we don’t need any additional information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38961" y="841224"/>
            <a:ext cx="8153400" cy="7559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MPI_Recv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(void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buf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count,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 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source,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tag,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MPI_Comm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comm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MPI_Status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*status)</a:t>
            </a:r>
          </a:p>
        </p:txBody>
      </p:sp>
    </p:spTree>
    <p:extLst>
      <p:ext uri="{BB962C8B-B14F-4D97-AF65-F5344CB8AC3E}">
        <p14:creationId xmlns:p14="http://schemas.microsoft.com/office/powerpoint/2010/main" val="2906245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81000" y="1032164"/>
            <a:ext cx="8534400" cy="5105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9549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endParaRPr lang="en-US" altLang="zh-CN" sz="1400" b="1" dirty="0">
              <a:solidFill>
                <a:srgbClr val="15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rank, data[100];</a:t>
            </a:r>
          </a:p>
          <a:p>
            <a:pPr>
              <a:lnSpc>
                <a:spcPct val="120000"/>
              </a:lnSpc>
            </a:pPr>
            <a:endParaRPr lang="en-US" altLang="zh-CN" sz="1400" b="1" dirty="0">
              <a:solidFill>
                <a:srgbClr val="15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endParaRPr lang="en-US" altLang="zh-CN" sz="1400" b="1" dirty="0">
              <a:solidFill>
                <a:srgbClr val="15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pPr>
              <a:lnSpc>
                <a:spcPct val="120000"/>
              </a:lnSpc>
            </a:pPr>
            <a:endParaRPr lang="en-US" altLang="zh-CN" sz="1400" b="1" dirty="0">
              <a:solidFill>
                <a:srgbClr val="15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(rank == 0)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100, MPI_INT, 1, 0, MPI_COMM_WORLD);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(rank == 1)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100, MPI_INT, 0, 0, MPI_COMM_WORLD,  MPI_STATUS_IGNORE);</a:t>
            </a:r>
          </a:p>
          <a:p>
            <a:pPr>
              <a:lnSpc>
                <a:spcPct val="120000"/>
              </a:lnSpc>
            </a:pPr>
            <a:endParaRPr lang="en-US" altLang="zh-CN" sz="1400" b="1" dirty="0">
              <a:solidFill>
                <a:srgbClr val="15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Communication in MPI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27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Basic Send/Receive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blocking_p2p/</a:t>
            </a:r>
            <a:r>
              <a:rPr lang="en-US" i="1" dirty="0" err="1"/>
              <a:t>sendrecv.c</a:t>
            </a:r>
            <a:endParaRPr lang="en-US" i="1" dirty="0"/>
          </a:p>
          <a:p>
            <a:r>
              <a:rPr lang="en-US" dirty="0"/>
              <a:t>Simple send/receive program to show basic data transfer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40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 using MPI Send/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8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23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46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19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67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0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45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86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35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43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24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150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722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29400" y="1447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620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 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192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19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764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23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336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5908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45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48000" y="2513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67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292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864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436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4008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24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15200" y="2513806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30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16200000" flipH="1">
            <a:off x="5524500" y="2094706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7261" y="206827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D2D2D2">
                    <a:lumMod val="10000"/>
                  </a:srgbClr>
                </a:solidFill>
              </a:rPr>
              <a:t>Rank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1400" y="20566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D2D2D2">
                    <a:lumMod val="10000"/>
                  </a:srgbClr>
                </a:solidFill>
              </a:rPr>
              <a:t>Rank 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600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 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057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19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23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9718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35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4290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45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886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67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343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8006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7150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722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24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9000" y="152400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O(N </a:t>
            </a:r>
            <a:r>
              <a:rPr lang="en-US" sz="1400" dirty="0">
                <a:solidFill>
                  <a:srgbClr val="D2D2D2">
                    <a:lumMod val="10000"/>
                  </a:srgbClr>
                </a:solidFill>
              </a:rPr>
              <a:t>log</a:t>
            </a:r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 N)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3848100" y="1713706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81600" y="3123405"/>
            <a:ext cx="1066800" cy="457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1600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 1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057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25146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5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9718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8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4290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3886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19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343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23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8006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24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2578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30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1722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45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 rot="5400000">
            <a:off x="3848894" y="3922712"/>
            <a:ext cx="990600" cy="1588"/>
          </a:xfrm>
          <a:prstGeom prst="line">
            <a:avLst/>
          </a:prstGeom>
          <a:ln w="254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4267201" y="4723606"/>
            <a:ext cx="609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87517" y="10784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D2D2D2">
                    <a:lumMod val="10000"/>
                  </a:srgbClr>
                </a:solidFill>
              </a:rPr>
              <a:t>Rank 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7902" y="32786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D2D2D2">
                    <a:lumMod val="10000"/>
                  </a:srgbClr>
                </a:solidFill>
              </a:rPr>
              <a:t>Rank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3343" y="47236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D2D2D2">
                    <a:lumMod val="10000"/>
                  </a:srgbClr>
                </a:solidFill>
              </a:rPr>
              <a:t>Rank 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72400" y="2590800"/>
            <a:ext cx="1308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O(N/2 </a:t>
            </a:r>
            <a:r>
              <a:rPr lang="en-US" sz="1400" dirty="0">
                <a:solidFill>
                  <a:srgbClr val="D2D2D2">
                    <a:lumMod val="10000"/>
                  </a:srgbClr>
                </a:solidFill>
              </a:rPr>
              <a:t>log</a:t>
            </a:r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 N/2)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24400" y="4572000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O(N)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629400" y="37330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30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29400" y="5180806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67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75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33400" y="838200"/>
            <a:ext cx="8229600" cy="5562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9549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mpi.h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rank, a[1000], b[500];</a:t>
            </a:r>
          </a:p>
          <a:p>
            <a:pPr>
              <a:lnSpc>
                <a:spcPct val="110000"/>
              </a:lnSpc>
            </a:pPr>
            <a:endParaRPr lang="en-US" altLang="zh-CN" sz="1400" b="1" dirty="0">
              <a:solidFill>
                <a:srgbClr val="D2D2D2">
                  <a:lumMod val="1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(MPI_COMM_WORLD, &amp;rank);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if (rank == 0) {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(&amp;a[500], 500, MPI_INT, 1, 0, MPI_COMM_WORLD);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    sort(a, 500);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(b, 500, MPI_INT, 1, 0, MPI_COMM_WORLD, MPI_STATUS_IGNORE);</a:t>
            </a:r>
          </a:p>
          <a:p>
            <a:pPr>
              <a:lnSpc>
                <a:spcPct val="110000"/>
              </a:lnSpc>
            </a:pPr>
            <a:endParaRPr lang="en-US" altLang="zh-CN" sz="1400" b="1" dirty="0">
              <a:solidFill>
                <a:srgbClr val="D2D2D2">
                  <a:lumMod val="1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    /* Serial: Merge array b and sorted part of array a */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else if (rank == 1) {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(b, 500, MPI_INT, 0, 0, MPI_COMM_WORLD, MPI_STATUS_IGNORE);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    sort(b, 500);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MPI_Send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(b, 500, MPI_INT, 0, 0, MPI_COMM_WORLD);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endParaRPr lang="en-US" altLang="zh-CN" sz="1400" b="1" dirty="0">
              <a:solidFill>
                <a:srgbClr val="D2D2D2">
                  <a:lumMod val="1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(); return 0;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 using MPI Send/</a:t>
            </a:r>
            <a:r>
              <a:rPr lang="en-US" dirty="0" err="1"/>
              <a:t>Recv</a:t>
            </a:r>
            <a:r>
              <a:rPr lang="en-US" dirty="0"/>
              <a:t> (contd.)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1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Sorting with Two Processes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blocking_p2p/sort_2_procs.c</a:t>
            </a:r>
          </a:p>
          <a:p>
            <a:r>
              <a:rPr lang="en-US" dirty="0"/>
              <a:t>Sorting using two processes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4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D8E6-0EA4-2645-886F-B2B3E741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792162"/>
          </a:xfrm>
        </p:spPr>
        <p:txBody>
          <a:bodyPr/>
          <a:lstStyle/>
          <a:p>
            <a:pPr algn="ctr"/>
            <a:r>
              <a:rPr lang="en-US" dirty="0"/>
              <a:t>Introduction to MPI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61A38-A3C2-1946-92CC-858A3F80D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2A01-F769-A94E-B51E-931069D88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05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Status Object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302" y="649987"/>
            <a:ext cx="8450263" cy="3765550"/>
          </a:xfrm>
        </p:spPr>
        <p:txBody>
          <a:bodyPr/>
          <a:lstStyle/>
          <a:p>
            <a:r>
              <a:rPr lang="en-US" dirty="0"/>
              <a:t>The status object is used after completion of a receive to find the actual length, source, and tag of a message</a:t>
            </a:r>
          </a:p>
          <a:p>
            <a:r>
              <a:rPr lang="en-US" dirty="0"/>
              <a:t>Status object is MPI-defined type and provides information about:</a:t>
            </a:r>
          </a:p>
          <a:p>
            <a:pPr lvl="1"/>
            <a:r>
              <a:rPr lang="en-US" dirty="0"/>
              <a:t>The source process for the message  </a:t>
            </a:r>
            <a:r>
              <a:rPr lang="en-US" sz="1700" dirty="0"/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status.MPI_SOURCE</a:t>
            </a:r>
            <a:r>
              <a:rPr lang="en-US" sz="1700" dirty="0"/>
              <a:t>)</a:t>
            </a:r>
          </a:p>
          <a:p>
            <a:pPr lvl="1"/>
            <a:r>
              <a:rPr lang="en-US" dirty="0"/>
              <a:t>The message tag </a:t>
            </a:r>
            <a:r>
              <a:rPr lang="en-US" sz="1700" dirty="0"/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status.MPI_TAG</a:t>
            </a:r>
            <a:r>
              <a:rPr lang="en-US" sz="1700" dirty="0"/>
              <a:t>)</a:t>
            </a:r>
          </a:p>
          <a:p>
            <a:pPr lvl="1"/>
            <a:r>
              <a:rPr lang="en-US" dirty="0"/>
              <a:t>Error status </a:t>
            </a:r>
            <a:r>
              <a:rPr lang="en-US" sz="1700" dirty="0"/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status.MPI_ERROR</a:t>
            </a:r>
            <a:r>
              <a:rPr lang="en-US" sz="1700" dirty="0"/>
              <a:t>)</a:t>
            </a:r>
          </a:p>
          <a:p>
            <a:r>
              <a:rPr lang="en-US" dirty="0"/>
              <a:t>The number of elements received is given by:</a:t>
            </a:r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554826" y="4410643"/>
            <a:ext cx="85779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MPI_Get_count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MPI_Status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*status,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MPI_Datatype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*count)</a:t>
            </a:r>
            <a:endParaRPr lang="en-US" sz="2000" b="1" dirty="0">
              <a:solidFill>
                <a:srgbClr val="616161"/>
              </a:solidFill>
              <a:ea typeface="宋体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sz="2000" b="1" dirty="0">
              <a:solidFill>
                <a:srgbClr val="616161"/>
              </a:solidFill>
              <a:ea typeface="宋体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sz="20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status</a:t>
            </a:r>
            <a:r>
              <a:rPr lang="en-US" sz="2000" b="1" dirty="0">
                <a:solidFill>
                  <a:srgbClr val="D2D2D2">
                    <a:lumMod val="10000"/>
                  </a:srgbClr>
                </a:solidFill>
                <a:ea typeface="宋体" pitchFamily="2" charset="-122"/>
              </a:rPr>
              <a:t>	</a:t>
            </a:r>
            <a:r>
              <a:rPr lang="en-US" sz="2000" dirty="0">
                <a:solidFill>
                  <a:srgbClr val="D2D2D2">
                    <a:lumMod val="10000"/>
                  </a:srgbClr>
                </a:solidFill>
                <a:ea typeface="宋体" pitchFamily="2" charset="-122"/>
              </a:rPr>
              <a:t>return status of receive operation (status)</a:t>
            </a:r>
            <a:br>
              <a:rPr lang="en-US" sz="2000" dirty="0">
                <a:solidFill>
                  <a:srgbClr val="D2D2D2">
                    <a:lumMod val="10000"/>
                  </a:srgbClr>
                </a:solidFill>
                <a:ea typeface="宋体" pitchFamily="2" charset="-122"/>
              </a:rPr>
            </a:br>
            <a:r>
              <a:rPr lang="en-US" sz="20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datatype</a:t>
            </a:r>
            <a:r>
              <a:rPr lang="en-US" sz="2000" b="1" dirty="0">
                <a:solidFill>
                  <a:srgbClr val="D2D2D2">
                    <a:lumMod val="10000"/>
                  </a:srgbClr>
                </a:solidFill>
                <a:ea typeface="宋体" pitchFamily="2" charset="-122"/>
              </a:rPr>
              <a:t>	</a:t>
            </a:r>
            <a:r>
              <a:rPr lang="en-US" sz="2000" dirty="0" err="1">
                <a:solidFill>
                  <a:srgbClr val="D2D2D2">
                    <a:lumMod val="10000"/>
                  </a:srgbClr>
                </a:solidFill>
                <a:ea typeface="宋体" pitchFamily="2" charset="-122"/>
              </a:rPr>
              <a:t>datatype</a:t>
            </a:r>
            <a:r>
              <a:rPr lang="en-US" sz="2000" dirty="0">
                <a:solidFill>
                  <a:srgbClr val="D2D2D2">
                    <a:lumMod val="10000"/>
                  </a:srgbClr>
                </a:solidFill>
                <a:ea typeface="宋体" pitchFamily="2" charset="-122"/>
              </a:rPr>
              <a:t> of each receive buffer element (handle) </a:t>
            </a:r>
            <a:endParaRPr lang="en-US" sz="2000" b="1" dirty="0">
              <a:solidFill>
                <a:srgbClr val="D2D2D2">
                  <a:lumMod val="10000"/>
                </a:srgbClr>
              </a:solidFill>
              <a:ea typeface="宋体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sz="20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count</a:t>
            </a:r>
            <a:r>
              <a:rPr lang="en-US" sz="2000" b="1" dirty="0">
                <a:solidFill>
                  <a:srgbClr val="D2D2D2">
                    <a:lumMod val="10000"/>
                  </a:srgbClr>
                </a:solidFill>
                <a:ea typeface="宋体" pitchFamily="2" charset="-122"/>
              </a:rPr>
              <a:t>		</a:t>
            </a:r>
            <a:r>
              <a:rPr lang="en-US" sz="2000" dirty="0">
                <a:solidFill>
                  <a:srgbClr val="D2D2D2">
                    <a:lumMod val="10000"/>
                  </a:srgbClr>
                </a:solidFill>
                <a:ea typeface="宋体" pitchFamily="2" charset="-122"/>
              </a:rPr>
              <a:t>number of received elements (integer)(OUT)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59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71500" y="838200"/>
            <a:ext cx="8191500" cy="5486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9549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endParaRPr lang="en-US" altLang="zh-CN" sz="1400" b="1" dirty="0">
              <a:solidFill>
                <a:srgbClr val="15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[..snip..]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(rank &lt;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world_size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 {  /* worker process */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rand() % 100, MPI_INT,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world_size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- 1, rank / 2,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MPI_COMM_WORLD);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{  /* master process */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world_size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100, MPI_INT, MPI_ANY_SOURCE,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MPI_ANY_TAG, MPI_COMM_WORLD, &amp;status);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MPI_Get_count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(&amp;status, MPI_INT, &amp;count);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(“worker ID: %d; task ID: %d; count: %d\n”,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status.MPI_SOURCE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status.MPI_TAG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[..snip..]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“status” field (contd.)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47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Master-worker Computation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blocking_p2p/</a:t>
            </a:r>
            <a:r>
              <a:rPr lang="en-US" i="1" dirty="0" err="1"/>
              <a:t>master_worker_simple.c</a:t>
            </a:r>
            <a:endParaRPr lang="en-US" i="1" dirty="0"/>
          </a:p>
          <a:p>
            <a:r>
              <a:rPr lang="en-US" dirty="0"/>
              <a:t>Master-worker example</a:t>
            </a:r>
          </a:p>
          <a:p>
            <a:pPr lvl="1"/>
            <a:r>
              <a:rPr lang="en-US" dirty="0"/>
              <a:t>Each task is computed by three workers</a:t>
            </a:r>
          </a:p>
          <a:p>
            <a:pPr lvl="1"/>
            <a:r>
              <a:rPr lang="en-US" dirty="0"/>
              <a:t>Every worker knows statically what task it needs to compute</a:t>
            </a:r>
          </a:p>
          <a:p>
            <a:pPr lvl="1"/>
            <a:r>
              <a:rPr lang="en-US" dirty="0"/>
              <a:t>Results accumulated by the master</a:t>
            </a:r>
          </a:p>
          <a:p>
            <a:pPr lvl="1"/>
            <a:r>
              <a:rPr lang="en-US" dirty="0"/>
              <a:t>The amount of data sent by each worker is arbitrary, but less than 100 integers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159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5562600"/>
          </a:xfrm>
        </p:spPr>
        <p:txBody>
          <a:bodyPr/>
          <a:lstStyle/>
          <a:p>
            <a:r>
              <a:rPr lang="en-US" dirty="0"/>
              <a:t>MPI is simple</a:t>
            </a:r>
          </a:p>
          <a:p>
            <a:r>
              <a:rPr lang="en-US" dirty="0"/>
              <a:t>Many (if not all) parallel programs can be written using just these six functions, only two of which are non-trivial: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MPI_INIT </a:t>
            </a:r>
            <a:r>
              <a:rPr lang="en-US" b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– </a:t>
            </a:r>
            <a:r>
              <a:rPr lang="en-US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initialize the MPI library (must be the first routine called)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MPI_COMM_SIZE - </a:t>
            </a:r>
            <a:r>
              <a:rPr lang="en-US" dirty="0">
                <a:ea typeface="MS PGothic" pitchFamily="34" charset="-128"/>
              </a:rPr>
              <a:t>get the size of a communicator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MPI_COMM_RANK </a:t>
            </a:r>
            <a:r>
              <a:rPr lang="en-US" b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– </a:t>
            </a:r>
            <a:r>
              <a:rPr lang="en-US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get the rank of the calling process in the communicator</a:t>
            </a:r>
          </a:p>
          <a:p>
            <a:pPr lvl="1"/>
            <a:r>
              <a:rPr lang="en-US" b="1" dirty="0">
                <a:latin typeface="Courier New" pitchFamily="49" charset="0"/>
              </a:rPr>
              <a:t>MPI_SEND </a:t>
            </a:r>
            <a:r>
              <a:rPr lang="en-US" b="1" dirty="0">
                <a:latin typeface="Arial"/>
                <a:ea typeface="MS PGothic" pitchFamily="34" charset="-128"/>
              </a:rPr>
              <a:t>–</a:t>
            </a:r>
            <a:r>
              <a:rPr lang="en-US" b="1" dirty="0"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dirty="0">
                <a:ea typeface="MS PGothic" pitchFamily="34" charset="-128"/>
              </a:rPr>
              <a:t>send a message to another process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MPI_RECV – </a:t>
            </a:r>
            <a:r>
              <a:rPr lang="en-US" dirty="0"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send a message to another process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MPI_FINALIZE </a:t>
            </a:r>
            <a:r>
              <a:rPr lang="en-US" b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– </a:t>
            </a:r>
            <a:r>
              <a:rPr lang="en-US" dirty="0">
                <a:ea typeface="MS PGothic" pitchFamily="34" charset="-128"/>
                <a:cs typeface="Calibri" panose="020F0502020204030204" pitchFamily="34" charset="0"/>
              </a:rPr>
              <a:t>clean up all MPI state (must be the last MPI function called by a process)</a:t>
            </a:r>
          </a:p>
          <a:p>
            <a:r>
              <a:rPr lang="en-US" dirty="0"/>
              <a:t>For performance, however, you need to use other MPI features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32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9175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Nonblocking</a:t>
            </a:r>
            <a:r>
              <a:rPr lang="en-US" sz="2800" dirty="0"/>
              <a:t> Point-to-Point Operations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206625"/>
            <a:ext cx="853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1F497D"/>
                </a:solidFill>
              </a:rPr>
              <a:t>Slides Available at https://anl.box.com/v/2018-ANL-MPI/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51940B0-ED44-D445-8388-B7F358E8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124200"/>
            <a:ext cx="3581400" cy="13716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Rajeev Thakur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2"/>
              </a:rPr>
              <a:t>thakur@anl.gov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3"/>
              </a:rPr>
              <a:t>http://www.mcs.anl.gov/~thakur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C103ED4-5E9C-574E-91B9-5485247A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3124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Pavan Balaji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4"/>
              </a:rPr>
              <a:t>balaji@anl.gov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5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448C4C7-6798-9346-8DE5-F0C505F9037D}"/>
              </a:ext>
            </a:extLst>
          </p:cNvPr>
          <p:cNvSpPr txBox="1">
            <a:spLocks/>
          </p:cNvSpPr>
          <p:nvPr/>
        </p:nvSpPr>
        <p:spPr bwMode="auto">
          <a:xfrm>
            <a:off x="685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Ken </a:t>
            </a:r>
            <a:r>
              <a:rPr lang="en-US" sz="1600" b="1" i="1" dirty="0" err="1">
                <a:solidFill>
                  <a:srgbClr val="C00000"/>
                </a:solidFill>
              </a:rPr>
              <a:t>Raffenetti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6"/>
              </a:rPr>
              <a:t>raffenet@mcs.anl.gov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7"/>
              </a:rPr>
              <a:t>http://www.mcs.anl.gov/~raffenet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D65B29E-4FE3-B949-83AF-4E73E3F95288}"/>
              </a:ext>
            </a:extLst>
          </p:cNvPr>
          <p:cNvSpPr txBox="1">
            <a:spLocks/>
          </p:cNvSpPr>
          <p:nvPr/>
        </p:nvSpPr>
        <p:spPr bwMode="auto">
          <a:xfrm>
            <a:off x="4876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Giuseppe </a:t>
            </a:r>
            <a:r>
              <a:rPr lang="en-US" sz="1600" b="1" i="1" dirty="0" err="1">
                <a:solidFill>
                  <a:srgbClr val="C00000"/>
                </a:solidFill>
              </a:rPr>
              <a:t>Congiu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8"/>
              </a:rPr>
              <a:t>gcongiu@anl.gov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9"/>
              </a:rPr>
              <a:t>http://www.mcs.anl.gov/~gcongiu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B715CB5-0129-1C4C-8C72-CD6CDAE8A2E3}"/>
              </a:ext>
            </a:extLst>
          </p:cNvPr>
          <p:cNvSpPr txBox="1">
            <a:spLocks/>
          </p:cNvSpPr>
          <p:nvPr/>
        </p:nvSpPr>
        <p:spPr bwMode="auto">
          <a:xfrm>
            <a:off x="2817019" y="5410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 err="1">
                <a:solidFill>
                  <a:srgbClr val="C00000"/>
                </a:solidFill>
              </a:rPr>
              <a:t>Huansong</a:t>
            </a:r>
            <a:r>
              <a:rPr lang="en-US" sz="1600" b="1" i="1" dirty="0">
                <a:solidFill>
                  <a:srgbClr val="C00000"/>
                </a:solidFill>
              </a:rPr>
              <a:t> Fu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 err="1">
                <a:solidFill>
                  <a:srgbClr val="00B050"/>
                </a:solidFill>
                <a:hlinkClick r:id="rId10"/>
              </a:rPr>
              <a:t>hfu@anl.gov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11"/>
              </a:rPr>
              <a:t>http://www.mcs.anl.gov/~hsfu</a:t>
            </a:r>
            <a:endParaRPr lang="en-US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82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vs. </a:t>
            </a:r>
            <a:r>
              <a:rPr lang="en-US" dirty="0" err="1"/>
              <a:t>Nonblocking</a:t>
            </a:r>
            <a:r>
              <a:rPr lang="en-US" dirty="0"/>
              <a:t>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410200"/>
          </a:xfrm>
        </p:spPr>
        <p:txBody>
          <a:bodyPr/>
          <a:lstStyle/>
          <a:p>
            <a:pPr marL="285750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b="1" dirty="0">
                <a:latin typeface="Courier New" panose="02070309020205020404" pitchFamily="49" charset="0"/>
                <a:cs typeface="Courier New" pitchFamily="49" charset="0"/>
              </a:rPr>
              <a:t>MPI_SEND/MPI_RECV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are blocking communication calls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Return of the routine implies completion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/>
              <a:t>When these calls return the </a:t>
            </a:r>
            <a:r>
              <a:rPr lang="en-US" dirty="0">
                <a:ea typeface="MS PGothic" pitchFamily="34" charset="-128"/>
              </a:rPr>
              <a:t>memory locations used in the message transfer can be safely accessed for reuse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For “send” completion implies variable sent can be reused/modified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Modifications will not affect data intended for the receiver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For “receive” variable received can be read</a:t>
            </a:r>
          </a:p>
          <a:p>
            <a:pPr marL="285750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sz="2000" b="1" dirty="0"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MPI_ISEND/MPI_IRECV </a:t>
            </a:r>
            <a:r>
              <a:rPr lang="en-US" dirty="0">
                <a:ea typeface="MS PGothic" pitchFamily="34" charset="-128"/>
              </a:rPr>
              <a:t>are </a:t>
            </a:r>
            <a:r>
              <a:rPr lang="en-US" dirty="0" err="1">
                <a:ea typeface="MS PGothic" pitchFamily="34" charset="-128"/>
              </a:rPr>
              <a:t>nonblocking</a:t>
            </a:r>
            <a:r>
              <a:rPr lang="en-US" dirty="0">
                <a:ea typeface="MS PGothic" pitchFamily="34" charset="-128"/>
              </a:rPr>
              <a:t> variants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Routine returns immediately – completion has to be separately tested for</a:t>
            </a:r>
          </a:p>
          <a:p>
            <a:pPr marL="685800" lvl="1" indent="-288925" eaLnBrk="0" hangingPunct="0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These are primarily used to overlap computation and communication to improve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38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638800"/>
          </a:xfrm>
        </p:spPr>
        <p:txBody>
          <a:bodyPr/>
          <a:lstStyle/>
          <a:p>
            <a:r>
              <a:rPr lang="en-US" sz="2000" dirty="0"/>
              <a:t>I</a:t>
            </a:r>
            <a:r>
              <a:rPr lang="en-US" sz="2000" dirty="0">
                <a:ea typeface="MS PGothic" pitchFamily="34" charset="-128"/>
              </a:rPr>
              <a:t>n blocking communication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6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ea typeface="MS PGothic" pitchFamily="34" charset="-128"/>
              </a:rPr>
              <a:t>does not return until buffer is empty (available for reuse)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6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Arial" charset="0"/>
                <a:ea typeface="MS PGothic" pitchFamily="34" charset="-128"/>
              </a:rPr>
              <a:t>does not return until buffer is full (available for use)</a:t>
            </a:r>
          </a:p>
          <a:p>
            <a:r>
              <a:rPr lang="en-US" sz="2000" dirty="0">
                <a:ea typeface="MS PGothic" pitchFamily="34" charset="-128"/>
              </a:rPr>
              <a:t>A process sending data will be blocked until data in the send buffer is emptied</a:t>
            </a:r>
          </a:p>
          <a:p>
            <a:r>
              <a:rPr lang="en-US" sz="2000" dirty="0">
                <a:ea typeface="MS PGothic" pitchFamily="34" charset="-128"/>
              </a:rPr>
              <a:t>A process receiving data will be blocked until the receive buffer is filled</a:t>
            </a:r>
          </a:p>
          <a:p>
            <a:r>
              <a:rPr lang="en-US" sz="2000" dirty="0">
                <a:ea typeface="MS PGothic" pitchFamily="34" charset="-128"/>
              </a:rPr>
              <a:t>Exact completion semantics of communication generally depends on the message size and the system buffer size</a:t>
            </a:r>
          </a:p>
          <a:p>
            <a:r>
              <a:rPr lang="en-US" sz="2000" dirty="0">
                <a:ea typeface="MS PGothic" pitchFamily="34" charset="-128"/>
              </a:rPr>
              <a:t>Blocking communication is simple to use but can be prone to deadlocks </a:t>
            </a:r>
          </a:p>
          <a:p>
            <a:pPr>
              <a:buNone/>
            </a:pPr>
            <a:r>
              <a:rPr lang="en-US" sz="1800" dirty="0">
                <a:latin typeface="Arial" charset="0"/>
                <a:ea typeface="MS PGothic" pitchFamily="34" charset="-128"/>
              </a:rPr>
              <a:t>			</a:t>
            </a:r>
            <a:r>
              <a:rPr lang="en-US" sz="14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</a:t>
            </a:r>
            <a:r>
              <a:rPr lang="en-US" sz="1400" i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if (rank == 0) {</a:t>
            </a:r>
          </a:p>
          <a:p>
            <a:pPr>
              <a:buNone/>
            </a:pPr>
            <a:r>
              <a:rPr lang="en-US" sz="1400" i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			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MPI_SEND(..to rank 1..)</a:t>
            </a:r>
          </a:p>
          <a:p>
            <a:pPr>
              <a:buNone/>
            </a:pPr>
            <a:r>
              <a:rPr lang="en-US" sz="1400" i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         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MPI_RECV(..from rank 1..)</a:t>
            </a:r>
          </a:p>
          <a:p>
            <a:pPr>
              <a:buNone/>
            </a:pPr>
            <a:r>
              <a:rPr lang="en-US" sz="14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Usually deadlocks </a:t>
            </a:r>
            <a:r>
              <a:rPr lang="en-US" sz="14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14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</a:t>
            </a:r>
            <a:r>
              <a:rPr lang="en-US" sz="1400" i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else if (rank == 1) {</a:t>
            </a:r>
          </a:p>
          <a:p>
            <a:pPr>
              <a:buNone/>
            </a:pPr>
            <a:r>
              <a:rPr lang="en-US" sz="14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         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MPI_SEND(..to rank 0..)</a:t>
            </a:r>
            <a:r>
              <a:rPr lang="en-US" sz="1400" i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 </a:t>
            </a:r>
            <a:r>
              <a:rPr lang="en-US" sz="14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  <a:sym typeface="Wingdings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reverse send/</a:t>
            </a:r>
            <a:r>
              <a:rPr lang="en-US" sz="1400" dirty="0" err="1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recv</a:t>
            </a:r>
            <a:endParaRPr lang="en-US" sz="1400" dirty="0"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         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MPI_RECV(..from rank 0..)</a:t>
            </a:r>
          </a:p>
          <a:p>
            <a:pPr>
              <a:buNone/>
            </a:pPr>
            <a:r>
              <a:rPr lang="en-US" sz="1400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                    </a:t>
            </a:r>
            <a:r>
              <a:rPr lang="en-US" sz="1400" i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1800" dirty="0">
              <a:latin typeface="Arial" charset="0"/>
              <a:ea typeface="MS PGothic" pitchFamily="34" charset="-128"/>
            </a:endParaRPr>
          </a:p>
          <a:p>
            <a:pPr>
              <a:buNone/>
            </a:pPr>
            <a:endParaRPr lang="en-US" sz="1200" dirty="0">
              <a:latin typeface="Arial" charset="0"/>
              <a:ea typeface="MS PGothic" pitchFamily="34" charset="-128"/>
            </a:endParaRPr>
          </a:p>
          <a:p>
            <a:endParaRPr lang="en-US" sz="1800" dirty="0">
              <a:latin typeface="Arial" charset="0"/>
              <a:ea typeface="MS PGothic" pitchFamily="34" charset="-128"/>
            </a:endParaRPr>
          </a:p>
          <a:p>
            <a:endParaRPr lang="en-US" sz="1800" dirty="0">
              <a:ea typeface="MS PGothic" pitchFamily="34" charset="-128"/>
            </a:endParaRPr>
          </a:p>
          <a:p>
            <a:pPr lvl="1"/>
            <a:endParaRPr lang="en-US" sz="1600" dirty="0"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4191000"/>
            <a:ext cx="7924800" cy="2362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5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3"/>
          <p:cNvSpPr txBox="1">
            <a:spLocks noGrp="1"/>
          </p:cNvSpPr>
          <p:nvPr/>
        </p:nvSpPr>
        <p:spPr bwMode="auto">
          <a:xfrm>
            <a:off x="8653463" y="6577013"/>
            <a:ext cx="357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76895DB-1C3D-4CCA-B4AC-546E34E1614B}" type="slidenum"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pPr algn="r"/>
              <a:t>57</a:t>
            </a:fld>
            <a:endParaRPr lang="en-US" sz="1000" b="1">
              <a:solidFill>
                <a:srgbClr val="FFFFF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1991" name="Rectangle 10"/>
          <p:cNvSpPr>
            <a:spLocks noChangeArrowheads="1"/>
          </p:cNvSpPr>
          <p:nvPr/>
        </p:nvSpPr>
        <p:spPr bwMode="auto">
          <a:xfrm>
            <a:off x="4797425" y="1295414"/>
            <a:ext cx="1689100" cy="936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kern="0" dirty="0">
                <a:solidFill>
                  <a:srgbClr val="1F497D"/>
                </a:solidFill>
                <a:latin typeface="Trebuchet MS"/>
              </a:rPr>
              <a:t>Blocking Send-Receive Diagram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80BF8D-99E6-0E4C-B2EF-35023E33E2E1}"/>
              </a:ext>
            </a:extLst>
          </p:cNvPr>
          <p:cNvGrpSpPr/>
          <p:nvPr/>
        </p:nvGrpSpPr>
        <p:grpSpPr>
          <a:xfrm>
            <a:off x="462155" y="990600"/>
            <a:ext cx="8448289" cy="5093731"/>
            <a:chOff x="301752" y="838200"/>
            <a:chExt cx="8448289" cy="509373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076A2C7-5A3F-7640-BCC8-A3BDADA6B0A0}"/>
                </a:ext>
              </a:extLst>
            </p:cNvPr>
            <p:cNvCxnSpPr/>
            <p:nvPr/>
          </p:nvCxnSpPr>
          <p:spPr bwMode="auto">
            <a:xfrm flipH="1">
              <a:off x="1905000" y="838200"/>
              <a:ext cx="76200" cy="2514600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5BA52D-C10A-564A-B52F-7B0FCD7C1D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0" cy="365760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49FBAE-A04F-DC4E-BEB5-47FDC993B4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1295400"/>
              <a:ext cx="0" cy="3276600"/>
            </a:xfrm>
            <a:prstGeom prst="straightConnector1">
              <a:avLst/>
            </a:prstGeom>
            <a:ln w="25400">
              <a:solidFill>
                <a:schemeClr val="bg2">
                  <a:lumMod val="10000"/>
                </a:schemeClr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65E53F-1A09-E54F-AD3C-089214F81B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17920" y="990600"/>
              <a:ext cx="28751" cy="441960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CE69EC-A30C-FC47-A612-F91CAB5EF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667000"/>
              <a:ext cx="4415755" cy="1589015"/>
            </a:xfrm>
            <a:prstGeom prst="straightConnector1">
              <a:avLst/>
            </a:prstGeom>
            <a:ln w="1016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4662C9-AFF2-A044-B533-8A1FC3720B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29200" y="4419600"/>
              <a:ext cx="1143000" cy="6096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02F83F-4ED7-5B4D-8910-4EC482F7FD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3000" y="2057400"/>
              <a:ext cx="685800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B534DC-EEA4-044D-BF69-C1E54DD7A9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3000" y="2971800"/>
              <a:ext cx="685800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F9BAA4-95A4-2544-9ED4-B82770540E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2295" y="1585761"/>
              <a:ext cx="685800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C84EDB-194C-064B-AAE7-1D4BECAAF0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44555" y="4256015"/>
              <a:ext cx="685800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F7113B-47F1-C740-92D1-9977782B00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44555" y="4572000"/>
              <a:ext cx="685800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807A2-4836-424E-A362-8E29EDBFA3A3}"/>
                </a:ext>
              </a:extLst>
            </p:cNvPr>
            <p:cNvSpPr txBox="1"/>
            <p:nvPr/>
          </p:nvSpPr>
          <p:spPr>
            <a:xfrm>
              <a:off x="304800" y="1687586"/>
              <a:ext cx="1524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T1:MPI_Send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7871BC-799B-7849-877A-FC7D477183E8}"/>
                </a:ext>
              </a:extLst>
            </p:cNvPr>
            <p:cNvSpPr txBox="1"/>
            <p:nvPr/>
          </p:nvSpPr>
          <p:spPr>
            <a:xfrm>
              <a:off x="1040562" y="2597791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AAD87F-4DE2-1D49-8754-1A0E817E0AA8}"/>
                </a:ext>
              </a:extLst>
            </p:cNvPr>
            <p:cNvSpPr txBox="1"/>
            <p:nvPr/>
          </p:nvSpPr>
          <p:spPr>
            <a:xfrm>
              <a:off x="3962400" y="2209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time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163EC7-8E5F-044C-9084-747EA6160408}"/>
                </a:ext>
              </a:extLst>
            </p:cNvPr>
            <p:cNvSpPr txBox="1"/>
            <p:nvPr/>
          </p:nvSpPr>
          <p:spPr>
            <a:xfrm>
              <a:off x="6232295" y="1205245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T0:MPI_Recv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00F98C-D598-B34B-93CE-F182325C8A54}"/>
                </a:ext>
              </a:extLst>
            </p:cNvPr>
            <p:cNvSpPr txBox="1"/>
            <p:nvPr/>
          </p:nvSpPr>
          <p:spPr>
            <a:xfrm>
              <a:off x="6232295" y="3875498"/>
              <a:ext cx="2517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T3: Transfer Complete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7F04EA-A53A-974D-9683-25D92AF0893E}"/>
                </a:ext>
              </a:extLst>
            </p:cNvPr>
            <p:cNvSpPr txBox="1"/>
            <p:nvPr/>
          </p:nvSpPr>
          <p:spPr>
            <a:xfrm>
              <a:off x="6236208" y="423095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CF1B0B-4774-5E43-8B51-2ADC3E293F73}"/>
                </a:ext>
              </a:extLst>
            </p:cNvPr>
            <p:cNvSpPr txBox="1"/>
            <p:nvPr/>
          </p:nvSpPr>
          <p:spPr>
            <a:xfrm>
              <a:off x="1314450" y="5562599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Sender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B13A85-3341-7946-B819-B34311552341}"/>
                </a:ext>
              </a:extLst>
            </p:cNvPr>
            <p:cNvSpPr txBox="1"/>
            <p:nvPr/>
          </p:nvSpPr>
          <p:spPr>
            <a:xfrm>
              <a:off x="5664666" y="555955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Receiver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D3B7DE-00DD-294B-8D1E-0C827C5CA0D1}"/>
                </a:ext>
              </a:extLst>
            </p:cNvPr>
            <p:cNvSpPr txBox="1"/>
            <p:nvPr/>
          </p:nvSpPr>
          <p:spPr>
            <a:xfrm>
              <a:off x="2292467" y="4744742"/>
              <a:ext cx="3187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internal completion is soon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followed by return of </a:t>
              </a:r>
              <a:r>
                <a:rPr lang="en-US" sz="1600" dirty="0" err="1">
                  <a:solidFill>
                    <a:srgbClr val="FF0000"/>
                  </a:solidFill>
                </a:rPr>
                <a:t>MPI_Recv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A209BB-B1F3-CD4F-8710-7A6A393F3FC7}"/>
                </a:ext>
              </a:extLst>
            </p:cNvPr>
            <p:cNvSpPr txBox="1"/>
            <p:nvPr/>
          </p:nvSpPr>
          <p:spPr>
            <a:xfrm>
              <a:off x="301752" y="2844968"/>
              <a:ext cx="8382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D2D2D2">
                      <a:lumMod val="10000"/>
                    </a:srgbClr>
                  </a:solidFill>
                </a:rPr>
                <a:t>Sender returns @T2, buffer can be reused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3DFCE2-8FB9-784B-87F9-5AC78FF97668}"/>
                </a:ext>
              </a:extLst>
            </p:cNvPr>
            <p:cNvSpPr txBox="1"/>
            <p:nvPr/>
          </p:nvSpPr>
          <p:spPr>
            <a:xfrm>
              <a:off x="6833532" y="1585761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D2D2D2">
                      <a:lumMod val="10000"/>
                    </a:srgbClr>
                  </a:solidFill>
                </a:rPr>
                <a:t>Once receive is called @ T0, buffer unavailable to user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C5AE45-64FE-8141-9706-30BFC6C38A73}"/>
                </a:ext>
              </a:extLst>
            </p:cNvPr>
            <p:cNvSpPr txBox="1"/>
            <p:nvPr/>
          </p:nvSpPr>
          <p:spPr>
            <a:xfrm>
              <a:off x="6830568" y="4554119"/>
              <a:ext cx="1064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D2D2D2">
                      <a:lumMod val="10000"/>
                    </a:srgbClr>
                  </a:solidFill>
                </a:rPr>
                <a:t>Receive returns @T4, buffer filled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00108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Nonblocking</a:t>
            </a:r>
            <a:r>
              <a:rPr lang="en-US" dirty="0"/>
              <a:t>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924800" cy="121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ea typeface="MS PGothic" pitchFamily="34" charset="-128"/>
              </a:rPr>
              <a:t>Nonblocking operations return (immediately) ‘‘request handles” that can be waited on and queried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4800" y="4191000"/>
            <a:ext cx="7924800" cy="2362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7786BA-4DF2-5A4D-BC20-C3D3DF729DA8}"/>
              </a:ext>
            </a:extLst>
          </p:cNvPr>
          <p:cNvSpPr/>
          <p:nvPr/>
        </p:nvSpPr>
        <p:spPr bwMode="auto">
          <a:xfrm>
            <a:off x="609600" y="2133600"/>
            <a:ext cx="7848600" cy="1069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888" lvl="1"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MPI_ISEND(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buf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, count, datatype,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dest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, tag,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comm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, request)</a:t>
            </a:r>
          </a:p>
          <a:p>
            <a:pPr marL="115888" lvl="1"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MPI_IRECV(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buf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, count, datatype,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src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, tag,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comm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, request)</a:t>
            </a:r>
          </a:p>
          <a:p>
            <a:pPr marL="115888" lvl="1"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MPI_WAIT(request, status)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D1618A-3DA3-7D43-88B8-D462CC8CE6CA}"/>
              </a:ext>
            </a:extLst>
          </p:cNvPr>
          <p:cNvSpPr/>
          <p:nvPr/>
        </p:nvSpPr>
        <p:spPr>
          <a:xfrm>
            <a:off x="304800" y="3200400"/>
            <a:ext cx="8153400" cy="1466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  <a:ea typeface="MS PGothic" pitchFamily="34" charset="-128"/>
              </a:rPr>
              <a:t>Nonblocking operations allow overlapping computation and communication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  <a:ea typeface="MS PGothic" pitchFamily="34" charset="-128"/>
              </a:rPr>
              <a:t>One can also test without waiting using </a:t>
            </a:r>
            <a:r>
              <a:rPr lang="en-US" sz="20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MPI_Test</a:t>
            </a:r>
            <a:endParaRPr lang="en-US" sz="2000" b="1" kern="0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9E492F-E62C-9546-BE49-4E69279B89DD}"/>
              </a:ext>
            </a:extLst>
          </p:cNvPr>
          <p:cNvSpPr/>
          <p:nvPr/>
        </p:nvSpPr>
        <p:spPr bwMode="auto">
          <a:xfrm>
            <a:off x="609600" y="4830900"/>
            <a:ext cx="7848600" cy="4154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888"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16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MPI_Test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(</a:t>
            </a:r>
            <a:r>
              <a:rPr lang="en-US" sz="1600" b="1" kern="0" dirty="0">
                <a:solidFill>
                  <a:srgbClr val="A22B38"/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request</a:t>
            </a:r>
            <a:r>
              <a:rPr lang="en-US" sz="16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, flag, status)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B569D-ED5B-4947-A567-A9EECA098123}"/>
              </a:ext>
            </a:extLst>
          </p:cNvPr>
          <p:cNvSpPr/>
          <p:nvPr/>
        </p:nvSpPr>
        <p:spPr>
          <a:xfrm>
            <a:off x="304800" y="5322413"/>
            <a:ext cx="8305800" cy="946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rgbClr val="D2D2D2">
                    <a:lumMod val="10000"/>
                  </a:srgbClr>
                </a:solidFill>
                <a:ea typeface="MS PGothic" pitchFamily="34" charset="-128"/>
              </a:rPr>
              <a:t>Anywhere you use </a:t>
            </a:r>
            <a:r>
              <a:rPr lang="en-US" sz="20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MPI_Send</a:t>
            </a:r>
            <a:r>
              <a:rPr lang="en-US" sz="20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</a:t>
            </a:r>
            <a:r>
              <a:rPr lang="en-US" sz="2400" kern="0" dirty="0">
                <a:solidFill>
                  <a:srgbClr val="D2D2D2">
                    <a:lumMod val="10000"/>
                  </a:srgbClr>
                </a:solidFill>
                <a:ea typeface="MS PGothic" pitchFamily="34" charset="-128"/>
              </a:rPr>
              <a:t>or</a:t>
            </a:r>
            <a:r>
              <a:rPr lang="en-US" kern="0" dirty="0">
                <a:solidFill>
                  <a:srgbClr val="D2D2D2">
                    <a:lumMod val="10000"/>
                  </a:srgbClr>
                </a:solidFill>
                <a:latin typeface="Arial" charset="0"/>
                <a:ea typeface="MS PGothic" pitchFamily="34" charset="-128"/>
              </a:rPr>
              <a:t>  </a:t>
            </a:r>
            <a:r>
              <a:rPr lang="en-US" sz="20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MPI_Recv</a:t>
            </a:r>
            <a:r>
              <a:rPr lang="en-US" sz="2000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, </a:t>
            </a:r>
            <a:r>
              <a:rPr lang="en-US" sz="2400" kern="0" dirty="0">
                <a:solidFill>
                  <a:srgbClr val="D2D2D2">
                    <a:lumMod val="10000"/>
                  </a:srgbClr>
                </a:solidFill>
                <a:ea typeface="MS PGothic" pitchFamily="34" charset="-128"/>
              </a:rPr>
              <a:t>you can use the pair of</a:t>
            </a:r>
            <a:r>
              <a:rPr lang="en-US" sz="2400" kern="0" dirty="0">
                <a:solidFill>
                  <a:srgbClr val="D2D2D2">
                    <a:lumMod val="10000"/>
                  </a:srgbClr>
                </a:solidFill>
                <a:latin typeface="Arial" charset="0"/>
                <a:ea typeface="MS PGothic" pitchFamily="34" charset="-128"/>
              </a:rPr>
              <a:t> </a:t>
            </a:r>
            <a:r>
              <a:rPr lang="en-US" sz="20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MPI_Isend</a:t>
            </a:r>
            <a:r>
              <a:rPr lang="en-US" sz="20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/</a:t>
            </a:r>
            <a:r>
              <a:rPr lang="en-US" sz="20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MPI_Wait</a:t>
            </a:r>
            <a:r>
              <a:rPr lang="en-US" sz="20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 </a:t>
            </a:r>
            <a:r>
              <a:rPr lang="en-US" sz="2400" kern="0" dirty="0">
                <a:solidFill>
                  <a:srgbClr val="D2D2D2">
                    <a:lumMod val="10000"/>
                  </a:srgbClr>
                </a:solidFill>
                <a:ea typeface="MS PGothic" pitchFamily="34" charset="-128"/>
              </a:rPr>
              <a:t>or</a:t>
            </a:r>
            <a:r>
              <a:rPr lang="en-US" kern="0" dirty="0">
                <a:solidFill>
                  <a:srgbClr val="D2D2D2">
                    <a:lumMod val="10000"/>
                  </a:srgbClr>
                </a:solidFill>
                <a:latin typeface="Arial" charset="0"/>
                <a:ea typeface="MS PGothic" pitchFamily="34" charset="-128"/>
              </a:rPr>
              <a:t>  </a:t>
            </a:r>
            <a:r>
              <a:rPr lang="en-US" sz="20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MPI_Irecv</a:t>
            </a:r>
            <a:r>
              <a:rPr lang="en-US" sz="2000" b="1" kern="0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/</a:t>
            </a:r>
            <a:r>
              <a:rPr lang="en-US" sz="2000" b="1" kern="0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MPI_Wait</a:t>
            </a:r>
            <a:endParaRPr lang="en-US" sz="2000" b="1" kern="0" dirty="0">
              <a:solidFill>
                <a:srgbClr val="D2D2D2">
                  <a:lumMod val="10000"/>
                </a:srgbClr>
              </a:solidFill>
              <a:latin typeface="Courier New" panose="02070309020205020404" pitchFamily="49" charset="0"/>
              <a:ea typeface="MS PGothic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76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3"/>
          <p:cNvSpPr txBox="1">
            <a:spLocks noGrp="1"/>
          </p:cNvSpPr>
          <p:nvPr/>
        </p:nvSpPr>
        <p:spPr bwMode="auto">
          <a:xfrm>
            <a:off x="8653463" y="5976938"/>
            <a:ext cx="357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BE04FEA-507A-46F9-ADEF-903261E61B27}" type="slidenum"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pPr algn="r"/>
              <a:t>59</a:t>
            </a:fld>
            <a:endParaRPr lang="en-US" sz="1000" b="1">
              <a:solidFill>
                <a:srgbClr val="FFFFF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46276"/>
          </a:xfrm>
        </p:spPr>
        <p:txBody>
          <a:bodyPr lIns="91440" tIns="0" rIns="91440" bIns="45720" anchor="t">
            <a:spAutoFit/>
          </a:bodyPr>
          <a:lstStyle/>
          <a:p>
            <a:r>
              <a:rPr lang="en-US" dirty="0" err="1"/>
              <a:t>Nonblocking</a:t>
            </a:r>
            <a:r>
              <a:rPr lang="en-US" dirty="0"/>
              <a:t> Send-Receive Diagram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80429A-7458-E140-9927-01DC84FA0707}"/>
              </a:ext>
            </a:extLst>
          </p:cNvPr>
          <p:cNvGrpSpPr/>
          <p:nvPr/>
        </p:nvGrpSpPr>
        <p:grpSpPr>
          <a:xfrm>
            <a:off x="520927" y="762000"/>
            <a:ext cx="8242073" cy="5635869"/>
            <a:chOff x="452306" y="819122"/>
            <a:chExt cx="8242073" cy="563586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D3E08A-C719-034E-A422-6DBC0A38A5A2}"/>
                </a:ext>
              </a:extLst>
            </p:cNvPr>
            <p:cNvCxnSpPr/>
            <p:nvPr/>
          </p:nvCxnSpPr>
          <p:spPr bwMode="auto">
            <a:xfrm flipH="1">
              <a:off x="2282533" y="1364307"/>
              <a:ext cx="76200" cy="2514600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C12928-54AA-A24D-9790-B5F245AA3C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7333" y="2278707"/>
              <a:ext cx="0" cy="365760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0DE332-FB73-B143-A6C0-D2B1493190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94518" y="1916018"/>
              <a:ext cx="0" cy="3276600"/>
            </a:xfrm>
            <a:prstGeom prst="straightConnector1">
              <a:avLst/>
            </a:prstGeom>
            <a:ln w="25400">
              <a:solidFill>
                <a:schemeClr val="bg2">
                  <a:lumMod val="10000"/>
                </a:schemeClr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B71D23-B4D8-CE45-8101-03C53C78A7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95453" y="1516707"/>
              <a:ext cx="28751" cy="4419600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4714EC-A728-AA44-96F1-0BCE60F00F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5680" y="3505632"/>
              <a:ext cx="4026408" cy="1287004"/>
            </a:xfrm>
            <a:prstGeom prst="straightConnector1">
              <a:avLst/>
            </a:prstGeom>
            <a:ln w="10160">
              <a:solidFill>
                <a:schemeClr val="bg2">
                  <a:lumMod val="1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9B7EC72-AE5A-7549-8D25-CBF7818517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06733" y="4869507"/>
              <a:ext cx="1186711" cy="6858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8386EF-41B7-9245-B73C-E33B3B1F92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1533" y="2419728"/>
              <a:ext cx="68580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177EE6-4290-BB43-AA1A-49C13B1A2F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1533" y="4330454"/>
              <a:ext cx="68580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F48BB2-900E-7447-A7CE-80A8127C2A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93444" y="1957937"/>
              <a:ext cx="68580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B7B07B-5675-084D-A3BA-59EE21C70A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2088" y="4782122"/>
              <a:ext cx="68580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429A78-2264-324A-9A33-876DEB14BF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2088" y="4945707"/>
              <a:ext cx="68580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584764-6DA9-8A4B-92B7-1AFD582367BF}"/>
                </a:ext>
              </a:extLst>
            </p:cNvPr>
            <p:cNvSpPr txBox="1"/>
            <p:nvPr/>
          </p:nvSpPr>
          <p:spPr>
            <a:xfrm>
              <a:off x="505296" y="2022596"/>
              <a:ext cx="1524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T2:MPI_Isend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AACFF1-68BE-754E-B506-5EF2B537871D}"/>
                </a:ext>
              </a:extLst>
            </p:cNvPr>
            <p:cNvSpPr txBox="1"/>
            <p:nvPr/>
          </p:nvSpPr>
          <p:spPr>
            <a:xfrm>
              <a:off x="1771417" y="3244878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E08E9B-8441-7C4D-9C4F-48227A2F3314}"/>
                </a:ext>
              </a:extLst>
            </p:cNvPr>
            <p:cNvSpPr txBox="1"/>
            <p:nvPr/>
          </p:nvSpPr>
          <p:spPr>
            <a:xfrm>
              <a:off x="4854860" y="271456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time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E41A58-D4ED-F443-8C49-F18EFA833D6D}"/>
                </a:ext>
              </a:extLst>
            </p:cNvPr>
            <p:cNvSpPr txBox="1"/>
            <p:nvPr/>
          </p:nvSpPr>
          <p:spPr>
            <a:xfrm>
              <a:off x="6613741" y="154830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T0:MPI_Irecv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05D0C5-140F-F44D-A7BC-F0AD61ED88BD}"/>
                </a:ext>
              </a:extLst>
            </p:cNvPr>
            <p:cNvSpPr txBox="1"/>
            <p:nvPr/>
          </p:nvSpPr>
          <p:spPr>
            <a:xfrm>
              <a:off x="6609828" y="4401605"/>
              <a:ext cx="2084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T7: Transfer Finishes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8C08E2-6920-0142-A199-13504C52D620}"/>
                </a:ext>
              </a:extLst>
            </p:cNvPr>
            <p:cNvSpPr txBox="1"/>
            <p:nvPr/>
          </p:nvSpPr>
          <p:spPr>
            <a:xfrm>
              <a:off x="6613741" y="497578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73C665-B0CF-9E47-8B05-CC1104D826B8}"/>
                </a:ext>
              </a:extLst>
            </p:cNvPr>
            <p:cNvSpPr txBox="1"/>
            <p:nvPr/>
          </p:nvSpPr>
          <p:spPr>
            <a:xfrm>
              <a:off x="2025358" y="6085659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Sender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EE16CD-4B22-A348-97C6-D46E2B5524D1}"/>
                </a:ext>
              </a:extLst>
            </p:cNvPr>
            <p:cNvSpPr txBox="1"/>
            <p:nvPr/>
          </p:nvSpPr>
          <p:spPr>
            <a:xfrm>
              <a:off x="6152628" y="608545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Receiver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09F134-63D6-CD43-9B32-EC289631E909}"/>
                </a:ext>
              </a:extLst>
            </p:cNvPr>
            <p:cNvSpPr txBox="1"/>
            <p:nvPr/>
          </p:nvSpPr>
          <p:spPr>
            <a:xfrm>
              <a:off x="2809590" y="5356203"/>
              <a:ext cx="3187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internal completion is soon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followed by return of </a:t>
              </a:r>
              <a:r>
                <a:rPr lang="en-US" sz="1600" dirty="0" err="1">
                  <a:solidFill>
                    <a:srgbClr val="FF0000"/>
                  </a:solidFill>
                </a:rPr>
                <a:t>MPI_Recv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B15B74-7483-C04C-A6D7-A5B827655D44}"/>
                </a:ext>
              </a:extLst>
            </p:cNvPr>
            <p:cNvSpPr txBox="1"/>
            <p:nvPr/>
          </p:nvSpPr>
          <p:spPr>
            <a:xfrm>
              <a:off x="452306" y="2418828"/>
              <a:ext cx="1118189" cy="665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D2D2D2">
                      <a:lumMod val="10000"/>
                    </a:srgbClr>
                  </a:solidFill>
                </a:rPr>
                <a:t>Sender returns @T3, buffer unavailable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0DFD29-6E93-6049-B231-FB43279C6D40}"/>
                </a:ext>
              </a:extLst>
            </p:cNvPr>
            <p:cNvSpPr txBox="1"/>
            <p:nvPr/>
          </p:nvSpPr>
          <p:spPr>
            <a:xfrm>
              <a:off x="7307888" y="4923568"/>
              <a:ext cx="1345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D2D2D2">
                      <a:lumMod val="10000"/>
                    </a:srgbClr>
                  </a:solidFill>
                </a:rPr>
                <a:t>MPI_Wait</a:t>
              </a:r>
              <a:r>
                <a:rPr lang="en-US" sz="1200" dirty="0">
                  <a:solidFill>
                    <a:srgbClr val="D2D2D2">
                      <a:lumMod val="10000"/>
                    </a:srgbClr>
                  </a:solidFill>
                </a:rPr>
                <a:t>, returns @ T8 here, receive buffer filled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C1A3AD-B5E2-A94F-BD4B-6EE978D29A89}"/>
                </a:ext>
              </a:extLst>
            </p:cNvPr>
            <p:cNvSpPr txBox="1"/>
            <p:nvPr/>
          </p:nvSpPr>
          <p:spPr>
            <a:xfrm>
              <a:off x="2700760" y="819122"/>
              <a:ext cx="3649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Performance Implementations Offer Low Overhead for </a:t>
              </a:r>
              <a:r>
                <a:rPr lang="en-US" sz="1600" dirty="0" err="1">
                  <a:solidFill>
                    <a:srgbClr val="FF0000"/>
                  </a:solidFill>
                </a:rPr>
                <a:t>Nonblocking</a:t>
              </a:r>
              <a:r>
                <a:rPr lang="en-US" sz="1600" dirty="0">
                  <a:solidFill>
                    <a:srgbClr val="FF0000"/>
                  </a:solidFill>
                </a:rPr>
                <a:t> Calls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D10314-CE0D-8E4C-B837-68CA8E72C4FA}"/>
                </a:ext>
              </a:extLst>
            </p:cNvPr>
            <p:cNvCxnSpPr>
              <a:cxnSpLocks/>
              <a:stCxn id="34" idx="2"/>
            </p:cNvCxnSpPr>
            <p:nvPr/>
          </p:nvCxnSpPr>
          <p:spPr bwMode="auto">
            <a:xfrm>
              <a:off x="4525278" y="1403897"/>
              <a:ext cx="2100935" cy="621269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64799BA-CCFA-3C4B-A013-FEBEDB2AA962}"/>
                </a:ext>
              </a:extLst>
            </p:cNvPr>
            <p:cNvCxnSpPr>
              <a:cxnSpLocks/>
              <a:stCxn id="34" idx="2"/>
            </p:cNvCxnSpPr>
            <p:nvPr/>
          </p:nvCxnSpPr>
          <p:spPr bwMode="auto">
            <a:xfrm flipH="1">
              <a:off x="2575471" y="1403897"/>
              <a:ext cx="1949807" cy="110808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6B36B1-1917-6346-9220-F5BE6B6028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16773" y="2565219"/>
              <a:ext cx="68580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B1C3A59-183A-564C-B97C-8608B599C1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1533" y="3650307"/>
              <a:ext cx="68580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F1318F-8E45-D041-8465-7D034FB06E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9880" y="4488507"/>
              <a:ext cx="68580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C760FC-B6F1-1C4F-89E4-0E799191AB4C}"/>
                </a:ext>
              </a:extLst>
            </p:cNvPr>
            <p:cNvSpPr txBox="1"/>
            <p:nvPr/>
          </p:nvSpPr>
          <p:spPr>
            <a:xfrm>
              <a:off x="1764373" y="2654829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F66FB4-9267-3A4C-A921-3FAB230A4B6D}"/>
                </a:ext>
              </a:extLst>
            </p:cNvPr>
            <p:cNvSpPr txBox="1"/>
            <p:nvPr/>
          </p:nvSpPr>
          <p:spPr>
            <a:xfrm>
              <a:off x="1771417" y="3917296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48B3D2-F173-C44A-B8C8-9C84018EE331}"/>
                </a:ext>
              </a:extLst>
            </p:cNvPr>
            <p:cNvSpPr txBox="1"/>
            <p:nvPr/>
          </p:nvSpPr>
          <p:spPr>
            <a:xfrm>
              <a:off x="505549" y="4007310"/>
              <a:ext cx="1524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T6:MPI_Wait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5104CE-7FBE-504D-A7EC-250851B9A37B}"/>
                </a:ext>
              </a:extLst>
            </p:cNvPr>
            <p:cNvSpPr txBox="1"/>
            <p:nvPr/>
          </p:nvSpPr>
          <p:spPr>
            <a:xfrm>
              <a:off x="505549" y="4409403"/>
              <a:ext cx="169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T9: Wait returns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95DA19-41AA-D24E-B010-C8129D118BF4}"/>
                </a:ext>
              </a:extLst>
            </p:cNvPr>
            <p:cNvSpPr txBox="1"/>
            <p:nvPr/>
          </p:nvSpPr>
          <p:spPr>
            <a:xfrm>
              <a:off x="455150" y="3227243"/>
              <a:ext cx="12547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D2D2D2">
                      <a:lumMod val="10000"/>
                    </a:srgbClr>
                  </a:solidFill>
                </a:rPr>
                <a:t>Sender completes @T5, buffer available after </a:t>
              </a:r>
              <a:r>
                <a:rPr lang="en-US" sz="1200" dirty="0" err="1">
                  <a:solidFill>
                    <a:srgbClr val="D2D2D2">
                      <a:lumMod val="10000"/>
                    </a:srgbClr>
                  </a:solidFill>
                </a:rPr>
                <a:t>MPI_Wait</a:t>
              </a:r>
              <a:endParaRPr lang="en-US" sz="1200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824E8C5-BC3F-B943-80FC-F98988CE3E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9828" y="2111868"/>
              <a:ext cx="68580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5D0C34-8465-3D4E-81DB-E68275F809B4}"/>
                </a:ext>
              </a:extLst>
            </p:cNvPr>
            <p:cNvSpPr txBox="1"/>
            <p:nvPr/>
          </p:nvSpPr>
          <p:spPr>
            <a:xfrm>
              <a:off x="6613741" y="212798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T1:Returns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1718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Parallel Programming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Programming</a:t>
            </a:r>
          </a:p>
          <a:p>
            <a:pPr lvl="1"/>
            <a:r>
              <a:rPr lang="en-US" dirty="0"/>
              <a:t>Processes share memory address space (threads model)</a:t>
            </a:r>
          </a:p>
          <a:p>
            <a:pPr lvl="1"/>
            <a:r>
              <a:rPr lang="en-US" dirty="0"/>
              <a:t>Application ensures no data corruption (Lock/Unlock)</a:t>
            </a:r>
          </a:p>
          <a:p>
            <a:r>
              <a:rPr lang="en-US" dirty="0"/>
              <a:t>Transparent Parallelization</a:t>
            </a:r>
          </a:p>
          <a:p>
            <a:pPr lvl="1"/>
            <a:r>
              <a:rPr lang="en-US" dirty="0"/>
              <a:t>Compiler works magic on sequential programs</a:t>
            </a:r>
          </a:p>
          <a:p>
            <a:r>
              <a:rPr lang="en-US" dirty="0"/>
              <a:t>Directive-based Parallelization</a:t>
            </a:r>
          </a:p>
          <a:p>
            <a:pPr lvl="1"/>
            <a:r>
              <a:rPr lang="en-US" dirty="0"/>
              <a:t>Compiler needs help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r>
              <a:rPr lang="en-US" dirty="0"/>
              <a:t>Message Passing</a:t>
            </a:r>
          </a:p>
          <a:p>
            <a:pPr lvl="1"/>
            <a:r>
              <a:rPr lang="en-US" dirty="0"/>
              <a:t>Explicit communication between processes (like sending and receiving emails)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4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Completions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3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 is sometimes desirable to wait on multiple requests: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ADD195-972B-D44D-BC14-1DF391A7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74749"/>
            <a:ext cx="8458200" cy="126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b="1" kern="0" dirty="0">
              <a:solidFill>
                <a:srgbClr val="D2D2D2">
                  <a:lumMod val="10000"/>
                </a:srgbClr>
              </a:solidFill>
              <a:latin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kern="0" dirty="0">
                <a:solidFill>
                  <a:srgbClr val="D2D2D2">
                    <a:lumMod val="10000"/>
                  </a:srgbClr>
                </a:solidFill>
              </a:rPr>
              <a:t>There</a:t>
            </a:r>
            <a:r>
              <a:rPr lang="en-US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 </a:t>
            </a:r>
            <a:r>
              <a:rPr lang="en-US" kern="0" dirty="0">
                <a:solidFill>
                  <a:srgbClr val="D2D2D2">
                    <a:lumMod val="10000"/>
                  </a:srgbClr>
                </a:solidFill>
              </a:rPr>
              <a:t>are corresponding versions of </a:t>
            </a:r>
            <a:r>
              <a:rPr lang="en-US" sz="2000" b="1" kern="0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</a:rPr>
              <a:t>TEST</a:t>
            </a:r>
            <a:r>
              <a:rPr lang="en-US" kern="0" dirty="0">
                <a:solidFill>
                  <a:srgbClr val="D2D2D2">
                    <a:lumMod val="10000"/>
                  </a:srgbClr>
                </a:solidFill>
              </a:rPr>
              <a:t> for each of these</a:t>
            </a:r>
            <a:endParaRPr lang="en-US" b="1" kern="0" dirty="0">
              <a:solidFill>
                <a:srgbClr val="D2D2D2">
                  <a:lumMod val="10000"/>
                </a:srgbClr>
              </a:solidFill>
              <a:latin typeface="Courier New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DC823D-6FCE-C841-B181-3EF94093B9A3}"/>
              </a:ext>
            </a:extLst>
          </p:cNvPr>
          <p:cNvSpPr/>
          <p:nvPr/>
        </p:nvSpPr>
        <p:spPr bwMode="auto">
          <a:xfrm>
            <a:off x="647700" y="2125530"/>
            <a:ext cx="7848600" cy="13961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MPI_Waitall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array_of_requests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array_of_statuses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MPI_Waitany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array_of_requests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&amp;index, &amp;status)</a:t>
            </a:r>
          </a:p>
          <a:p>
            <a:pPr lvl="1"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MPI_Waitsome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incount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array_of_requests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outcount,    </a:t>
            </a:r>
          </a:p>
          <a:p>
            <a:pPr lvl="1"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array_of_indices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array_of_statuses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833826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68" y="228600"/>
            <a:ext cx="8229600" cy="792162"/>
          </a:xfrm>
        </p:spPr>
        <p:txBody>
          <a:bodyPr/>
          <a:lstStyle/>
          <a:p>
            <a:r>
              <a:rPr lang="en-US" dirty="0"/>
              <a:t>Message Completion and Buffering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15962"/>
            <a:ext cx="8877300" cy="55784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MS PGothic" pitchFamily="34" charset="-128"/>
              </a:rPr>
              <a:t>For a communication to succeed: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Sender must specify a valid destination rank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Receiver must specify a valid source rank (including </a:t>
            </a:r>
            <a:r>
              <a:rPr lang="en-US" b="1" dirty="0">
                <a:latin typeface="Courier New" panose="02070309020205020404" pitchFamily="49" charset="0"/>
                <a:ea typeface="MS PGothic" pitchFamily="34" charset="-128"/>
                <a:cs typeface="Courier New" panose="02070309020205020404" pitchFamily="49" charset="0"/>
              </a:rPr>
              <a:t>MPI_ANY_SOURCE</a:t>
            </a:r>
            <a:r>
              <a:rPr lang="en-US" dirty="0">
                <a:ea typeface="MS PGothic" pitchFamily="34" charset="-128"/>
              </a:rPr>
              <a:t>)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The communicator must be the same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Tags must match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Receiver’s buffer must be large enough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MS PGothic" pitchFamily="34" charset="-128"/>
              </a:rPr>
              <a:t>A send has completed when the user supplied buffer can be reused </a:t>
            </a:r>
          </a:p>
          <a:p>
            <a:pPr>
              <a:lnSpc>
                <a:spcPct val="100000"/>
              </a:lnSpc>
            </a:pPr>
            <a:endParaRPr lang="en-US" sz="2000" dirty="0">
              <a:ea typeface="MS PGothic" pitchFamily="34" charset="-128"/>
            </a:endParaRPr>
          </a:p>
          <a:p>
            <a:pPr>
              <a:lnSpc>
                <a:spcPct val="100000"/>
              </a:lnSpc>
              <a:buNone/>
            </a:pPr>
            <a:endParaRPr lang="en-US" sz="2000" dirty="0">
              <a:ea typeface="MS PGothic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ea typeface="MS PGothic" pitchFamily="34" charset="-128"/>
            </a:endParaRPr>
          </a:p>
          <a:p>
            <a:pPr>
              <a:lnSpc>
                <a:spcPct val="100000"/>
              </a:lnSpc>
            </a:pPr>
            <a:endParaRPr lang="en-US" dirty="0">
              <a:ea typeface="MS PGothic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MS PGothic" pitchFamily="34" charset="-128"/>
              </a:rPr>
              <a:t>Just because the send completes does not mean that the receive has completed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Message may be buffered by the system</a:t>
            </a:r>
          </a:p>
          <a:p>
            <a:pPr marL="685800" lvl="1" indent="-288925" ea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</a:pPr>
            <a:r>
              <a:rPr lang="en-US" dirty="0">
                <a:ea typeface="MS PGothic" pitchFamily="34" charset="-128"/>
              </a:rPr>
              <a:t>Message may still be in transit</a:t>
            </a:r>
          </a:p>
          <a:p>
            <a:pPr lvl="1">
              <a:lnSpc>
                <a:spcPct val="100000"/>
              </a:lnSpc>
            </a:pPr>
            <a:endParaRPr lang="en-US" sz="1800" dirty="0"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4191000"/>
            <a:ext cx="7924800" cy="2362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35280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1800" y="350520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6608" y="3505200"/>
            <a:ext cx="4235392" cy="137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9549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 3;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EA7207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MPI_Send</a:t>
            </a:r>
            <a:r>
              <a:rPr lang="en-US" sz="1400" b="1" dirty="0">
                <a:solidFill>
                  <a:srgbClr val="EA7207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EA7207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>
                <a:solidFill>
                  <a:srgbClr val="EA7207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, 1, MPI_INT …)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 4; /* OK, receiver will always 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       receive 3 */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680008" y="3505200"/>
            <a:ext cx="4311592" cy="137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9549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 3;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EA7207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MPI_Isend</a:t>
            </a:r>
            <a:r>
              <a:rPr lang="en-US" sz="1400" b="1" dirty="0">
                <a:solidFill>
                  <a:srgbClr val="EA7207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EA7207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>
                <a:solidFill>
                  <a:srgbClr val="EA7207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, 1, MPI_INT …)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buf</a:t>
            </a: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= 4; /* Receiver may get 3, 4, or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       anything else */</a:t>
            </a:r>
          </a:p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MPI_Wait</a:t>
            </a:r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(…);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01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33400" y="990600"/>
            <a:ext cx="7467600" cy="4876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9549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[...snip...]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(rank == 0) 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for (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100;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/* Compute each data element and send it out */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data[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compute(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400" b="1" dirty="0" err="1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altLang="zh-CN" sz="1400" b="1" dirty="0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(&amp;data[</a:t>
            </a:r>
            <a:r>
              <a:rPr lang="en-US" altLang="zh-CN" sz="1400" b="1" dirty="0" err="1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1, MPI_INT, 1, 0, MPI_COMM_WORLD,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&amp;request[</a:t>
            </a:r>
            <a:r>
              <a:rPr lang="en-US" altLang="zh-CN" sz="1400" b="1" dirty="0" err="1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400" b="1" dirty="0" err="1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MPI_Waitall</a:t>
            </a:r>
            <a:r>
              <a:rPr lang="en-US" altLang="zh-CN" sz="1400" b="1" dirty="0">
                <a:solidFill>
                  <a:srgbClr val="EA72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request, MPI_STATUSES_IGNORE)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(rank == 1){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100; </a:t>
            </a:r>
            <a:r>
              <a:rPr lang="en-US" altLang="zh-CN" sz="1400" b="1" dirty="0" err="1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(&amp;data[</a:t>
            </a:r>
            <a:r>
              <a:rPr lang="en-US" altLang="zh-CN" sz="1400" b="1" dirty="0" err="1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1, MPI_INT, 0, 0, MPI_COMM_WORLD,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MPI_STATUS_IGNORE);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D2D2D2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[...snip...]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5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Nonblocking</a:t>
            </a:r>
            <a:r>
              <a:rPr lang="en-US" dirty="0"/>
              <a:t> communication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15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A115-4151-2544-A9BF-B2DF351F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A5D75-6C3E-BD45-9B68-353800BB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err="1"/>
              <a:t>Nonblocking</a:t>
            </a:r>
            <a:r>
              <a:rPr lang="en-US" dirty="0"/>
              <a:t> communication is an enhancement over blocking communication</a:t>
            </a:r>
          </a:p>
          <a:p>
            <a:r>
              <a:rPr lang="en-US" dirty="0"/>
              <a:t>Allows for computation and communication to be potentially overlapped</a:t>
            </a:r>
          </a:p>
          <a:p>
            <a:pPr lvl="1"/>
            <a:r>
              <a:rPr lang="en-US" dirty="0"/>
              <a:t>MPI implementation might, but is not guaranteed to overlap</a:t>
            </a:r>
          </a:p>
          <a:p>
            <a:pPr lvl="1"/>
            <a:r>
              <a:rPr lang="en-US" dirty="0"/>
              <a:t>Depends on what capabilities the network provides</a:t>
            </a:r>
          </a:p>
          <a:p>
            <a:pPr lvl="1"/>
            <a:r>
              <a:rPr lang="en-US" dirty="0"/>
              <a:t>Depends on how the MPI library is implemented (e.g., some libraries might tradeoff between better overlap and better basic performance)</a:t>
            </a:r>
          </a:p>
          <a:p>
            <a:r>
              <a:rPr lang="en-US" dirty="0"/>
              <a:t>Critical for event-driven programming</a:t>
            </a:r>
          </a:p>
          <a:p>
            <a:pPr lvl="1"/>
            <a:r>
              <a:rPr lang="en-US" dirty="0"/>
              <a:t>Multiple outstanding operations, and the application performs a corresponding task depending on what completes next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3ACAA-FE06-EB48-B80D-C80CDC3F5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B9D1-DEEE-694F-B43C-C4EA53F97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56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9175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sz="2800" dirty="0"/>
              <a:t>Running Example: Stencil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206625"/>
            <a:ext cx="853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1F497D"/>
                </a:solidFill>
              </a:rPr>
              <a:t>Slides Available at https://anl.box.com/v/2018-ANL-MPI/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F492C91-640D-434D-8EC8-A2FF752E8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124200"/>
            <a:ext cx="3581400" cy="13716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Rajeev Thakur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2"/>
              </a:rPr>
              <a:t>thakur@anl.gov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3"/>
              </a:rPr>
              <a:t>http://www.mcs.anl.gov/~thakur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87E8045-24BA-1A4C-BC1F-2CC92D6EAABC}"/>
              </a:ext>
            </a:extLst>
          </p:cNvPr>
          <p:cNvSpPr txBox="1">
            <a:spLocks/>
          </p:cNvSpPr>
          <p:nvPr/>
        </p:nvSpPr>
        <p:spPr bwMode="auto">
          <a:xfrm>
            <a:off x="685800" y="3124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Pavan Balaji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4"/>
              </a:rPr>
              <a:t>balaji@anl.gov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5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1F3C970-93D1-B04D-A3CD-E711182C099B}"/>
              </a:ext>
            </a:extLst>
          </p:cNvPr>
          <p:cNvSpPr txBox="1">
            <a:spLocks/>
          </p:cNvSpPr>
          <p:nvPr/>
        </p:nvSpPr>
        <p:spPr bwMode="auto">
          <a:xfrm>
            <a:off x="685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Ken </a:t>
            </a:r>
            <a:r>
              <a:rPr lang="en-US" sz="1600" b="1" i="1" dirty="0" err="1">
                <a:solidFill>
                  <a:srgbClr val="C00000"/>
                </a:solidFill>
              </a:rPr>
              <a:t>Raffenetti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6"/>
              </a:rPr>
              <a:t>raffenet@mcs.anl.gov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7"/>
              </a:rPr>
              <a:t>http://www.mcs.anl.gov/~raffenet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531038D-7C47-1643-B01C-EDC1B54D9497}"/>
              </a:ext>
            </a:extLst>
          </p:cNvPr>
          <p:cNvSpPr txBox="1">
            <a:spLocks/>
          </p:cNvSpPr>
          <p:nvPr/>
        </p:nvSpPr>
        <p:spPr bwMode="auto">
          <a:xfrm>
            <a:off x="4876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Giuseppe </a:t>
            </a:r>
            <a:r>
              <a:rPr lang="en-US" sz="1600" b="1" i="1" dirty="0" err="1">
                <a:solidFill>
                  <a:srgbClr val="C00000"/>
                </a:solidFill>
              </a:rPr>
              <a:t>Congiu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8"/>
              </a:rPr>
              <a:t>gcongiu@anl.gov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9"/>
              </a:rPr>
              <a:t>http://www.mcs.anl.gov/~gcongiu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7B1C3C1-F447-2249-8F65-7D238358BCBD}"/>
              </a:ext>
            </a:extLst>
          </p:cNvPr>
          <p:cNvSpPr txBox="1">
            <a:spLocks/>
          </p:cNvSpPr>
          <p:nvPr/>
        </p:nvSpPr>
        <p:spPr bwMode="auto">
          <a:xfrm>
            <a:off x="2817019" y="5410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 err="1">
                <a:solidFill>
                  <a:srgbClr val="C00000"/>
                </a:solidFill>
              </a:rPr>
              <a:t>Huansong</a:t>
            </a:r>
            <a:r>
              <a:rPr lang="en-US" sz="1600" b="1" i="1" dirty="0">
                <a:solidFill>
                  <a:srgbClr val="C00000"/>
                </a:solidFill>
              </a:rPr>
              <a:t> Fu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 err="1">
                <a:solidFill>
                  <a:srgbClr val="00B050"/>
                </a:solidFill>
                <a:hlinkClick r:id="rId10"/>
              </a:rPr>
              <a:t>hfu@anl.gov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11"/>
              </a:rPr>
              <a:t>http://www.mcs.anl.gov/~hsfu</a:t>
            </a:r>
            <a:endParaRPr lang="en-US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65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ans" dirty="0"/>
              <a:t>Running Example:</a:t>
            </a:r>
            <a:r>
              <a:rPr lang="zh-Hans" altLang="en-US" dirty="0"/>
              <a:t> </a:t>
            </a:r>
            <a:r>
              <a:rPr lang="en-US" dirty="0"/>
              <a:t>Regular Mesh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4342"/>
            <a:ext cx="7935913" cy="51815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Many scientific applications involve the solution of partial differential equations (</a:t>
            </a:r>
            <a:r>
              <a:rPr lang="en-US" dirty="0" err="1"/>
              <a:t>PDEs</a:t>
            </a:r>
            <a:r>
              <a:rPr lang="en-US" dirty="0"/>
              <a:t>)</a:t>
            </a:r>
          </a:p>
          <a:p>
            <a:r>
              <a:rPr lang="en-US" dirty="0"/>
              <a:t>Many algorithms for approximating the solution of </a:t>
            </a:r>
            <a:r>
              <a:rPr lang="en-US" dirty="0" err="1"/>
              <a:t>PDEs</a:t>
            </a:r>
            <a:r>
              <a:rPr lang="en-US" dirty="0"/>
              <a:t> rely on forming a set of difference equations</a:t>
            </a:r>
          </a:p>
          <a:p>
            <a:pPr lvl="1"/>
            <a:r>
              <a:rPr lang="en-US" dirty="0"/>
              <a:t>Finite difference, finite elements, finite volume</a:t>
            </a:r>
          </a:p>
          <a:p>
            <a:r>
              <a:rPr lang="en-US" dirty="0"/>
              <a:t>The exact form of the differential equations depends on the particular method</a:t>
            </a:r>
          </a:p>
          <a:p>
            <a:pPr lvl="1"/>
            <a:r>
              <a:rPr lang="en-US" dirty="0"/>
              <a:t>From the point of view of parallel programming for these algorithms, the operations are the same</a:t>
            </a:r>
          </a:p>
          <a:p>
            <a:r>
              <a:rPr lang="en-US" dirty="0"/>
              <a:t>Five-point stencil is a popular approximation solution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489700"/>
            <a:ext cx="384175" cy="365125"/>
          </a:xfrm>
          <a:prstGeom prst="rect">
            <a:avLst/>
          </a:prstGeom>
          <a:noFill/>
        </p:spPr>
        <p:txBody>
          <a:bodyPr/>
          <a:lstStyle/>
          <a:p>
            <a:fld id="{53DF88CD-B212-4A4D-B350-7385B2E8555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9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-107" charset="-128"/>
                <a:cs typeface="ＭＳ Ｐゴシック" pitchFamily="-107" charset="-128"/>
                <a:sym typeface="Symbol" pitchFamily="-107" charset="2"/>
              </a:rPr>
              <a:t>The Global Data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066800"/>
            <a:ext cx="4124325" cy="495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Each circle is a mesh point</a:t>
            </a:r>
          </a:p>
          <a:p>
            <a:r>
              <a:rPr lang="en-US" sz="2000" dirty="0"/>
              <a:t>Difference equation evaluated at each point involves the four neighbors</a:t>
            </a:r>
          </a:p>
          <a:p>
            <a:r>
              <a:rPr lang="en-US" sz="2000" dirty="0"/>
              <a:t>The red “plus” is called the method’s stencil</a:t>
            </a:r>
          </a:p>
          <a:p>
            <a:r>
              <a:rPr lang="en-US" sz="2000" dirty="0"/>
              <a:t>Good numerical algorithms form a matrix equation Au=</a:t>
            </a:r>
            <a:r>
              <a:rPr lang="en-US" sz="2000" dirty="0" err="1"/>
              <a:t>f</a:t>
            </a:r>
            <a:r>
              <a:rPr lang="en-US" sz="2000" dirty="0"/>
              <a:t>; solving this requires computing </a:t>
            </a:r>
            <a:r>
              <a:rPr lang="en-US" sz="2000" dirty="0" err="1"/>
              <a:t>Bv</a:t>
            </a:r>
            <a:r>
              <a:rPr lang="en-US" sz="2000" dirty="0"/>
              <a:t>, where B is a matrix derived from A. These evaluations involve computations with the neighbors on the mesh.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57725" y="2051050"/>
            <a:ext cx="3886200" cy="3733800"/>
            <a:chOff x="2400" y="816"/>
            <a:chExt cx="2448" cy="2352"/>
          </a:xfrm>
          <a:solidFill>
            <a:schemeClr val="bg2">
              <a:lumMod val="10000"/>
            </a:schemeClr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0" y="1680"/>
              <a:ext cx="2448" cy="48"/>
              <a:chOff x="960" y="1680"/>
              <a:chExt cx="2448" cy="48"/>
            </a:xfrm>
            <a:grpFill/>
          </p:grpSpPr>
          <p:sp>
            <p:nvSpPr>
              <p:cNvPr id="31403" name="Oval 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04" name="Oval 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05" name="Oval 8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06" name="Oval 9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07" name="Oval 10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08" name="Oval 11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09" name="Oval 12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10" name="Oval 1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11" name="Oval 14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12" name="Oval 1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13" name="Oval 16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14" name="Oval 17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15" name="Oval 18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16" name="Oval 19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17" name="Oval 20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18" name="Oval 21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19" name="Oval 22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20" name="Oval 23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21" name="Oval 24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22" name="Oval 25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23" name="Oval 26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24" name="Oval 27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25" name="Oval 28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26" name="Oval 29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27" name="Oval 30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28" name="Oval 31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2400" y="1776"/>
              <a:ext cx="2448" cy="48"/>
              <a:chOff x="960" y="1680"/>
              <a:chExt cx="2448" cy="48"/>
            </a:xfrm>
            <a:grpFill/>
          </p:grpSpPr>
          <p:sp>
            <p:nvSpPr>
              <p:cNvPr id="31377" name="Oval 33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78" name="Oval 34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79" name="Oval 35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80" name="Oval 36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81" name="Oval 37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82" name="Oval 38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83" name="Oval 39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84" name="Oval 4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85" name="Oval 41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86" name="Oval 42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87" name="Oval 43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88" name="Oval 44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89" name="Oval 45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90" name="Oval 46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91" name="Oval 47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92" name="Oval 48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93" name="Oval 49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94" name="Oval 50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95" name="Oval 51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96" name="Oval 52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97" name="Oval 53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98" name="Oval 54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99" name="Oval 5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00" name="Oval 56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01" name="Oval 57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402" name="Oval 58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2400" y="1872"/>
              <a:ext cx="2448" cy="48"/>
              <a:chOff x="960" y="1680"/>
              <a:chExt cx="2448" cy="48"/>
            </a:xfrm>
            <a:grpFill/>
          </p:grpSpPr>
          <p:sp>
            <p:nvSpPr>
              <p:cNvPr id="31351" name="Oval 60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52" name="Oval 61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53" name="Oval 62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54" name="Oval 63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55" name="Oval 64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56" name="Oval 65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57" name="Oval 6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58" name="Oval 6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59" name="Oval 68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60" name="Oval 69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61" name="Oval 70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62" name="Oval 71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63" name="Oval 72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64" name="Oval 73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65" name="Oval 74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66" name="Oval 75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67" name="Oval 76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68" name="Oval 77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69" name="Oval 78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70" name="Oval 79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71" name="Oval 80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72" name="Oval 81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73" name="Oval 82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74" name="Oval 83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75" name="Oval 84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76" name="Oval 85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6" name="Group 86"/>
            <p:cNvGrpSpPr>
              <a:grpSpLocks/>
            </p:cNvGrpSpPr>
            <p:nvPr/>
          </p:nvGrpSpPr>
          <p:grpSpPr bwMode="auto">
            <a:xfrm>
              <a:off x="2400" y="1968"/>
              <a:ext cx="2448" cy="48"/>
              <a:chOff x="960" y="1680"/>
              <a:chExt cx="2448" cy="48"/>
            </a:xfrm>
            <a:grpFill/>
          </p:grpSpPr>
          <p:sp>
            <p:nvSpPr>
              <p:cNvPr id="31325" name="Oval 87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26" name="Oval 88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27" name="Oval 89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28" name="Oval 90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29" name="Oval 91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30" name="Oval 92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31" name="Oval 93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32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33" name="Oval 95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34" name="Oval 96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35" name="Oval 97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36" name="Oval 98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37" name="Oval 99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38" name="Oval 100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39" name="Oval 10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40" name="Oval 102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41" name="Oval 103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42" name="Oval 104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43" name="Oval 105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44" name="Oval 106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45" name="Oval 107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46" name="Oval 108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47" name="Oval 10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48" name="Oval 110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49" name="Oval 111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50" name="Oval 112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7" name="Group 113"/>
            <p:cNvGrpSpPr>
              <a:grpSpLocks/>
            </p:cNvGrpSpPr>
            <p:nvPr/>
          </p:nvGrpSpPr>
          <p:grpSpPr bwMode="auto">
            <a:xfrm>
              <a:off x="2400" y="2064"/>
              <a:ext cx="2448" cy="48"/>
              <a:chOff x="960" y="1680"/>
              <a:chExt cx="2448" cy="48"/>
            </a:xfrm>
            <a:grpFill/>
          </p:grpSpPr>
          <p:sp>
            <p:nvSpPr>
              <p:cNvPr id="31299" name="Oval 114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00" name="Oval 115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01" name="Oval 116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02" name="Oval 117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03" name="Oval 118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04" name="Oval 119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05" name="Oval 120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06" name="Oval 1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07" name="Oval 122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08" name="Oval 123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09" name="Oval 124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10" name="Oval 125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11" name="Oval 126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12" name="Oval 127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13" name="Oval 12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14" name="Oval 129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15" name="Oval 130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16" name="Oval 131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17" name="Oval 132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18" name="Oval 133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19" name="Oval 134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20" name="Oval 135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21" name="Oval 136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22" name="Oval 137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23" name="Oval 138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324" name="Oval 139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8" name="Group 140"/>
            <p:cNvGrpSpPr>
              <a:grpSpLocks/>
            </p:cNvGrpSpPr>
            <p:nvPr/>
          </p:nvGrpSpPr>
          <p:grpSpPr bwMode="auto">
            <a:xfrm>
              <a:off x="2400" y="2160"/>
              <a:ext cx="2448" cy="48"/>
              <a:chOff x="960" y="1680"/>
              <a:chExt cx="2448" cy="48"/>
            </a:xfrm>
            <a:grpFill/>
          </p:grpSpPr>
          <p:sp>
            <p:nvSpPr>
              <p:cNvPr id="31273" name="Oval 141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74" name="Oval 142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75" name="Oval 143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76" name="Oval 144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77" name="Oval 145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78" name="Oval 14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79" name="Oval 147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80" name="Oval 14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81" name="Oval 149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82" name="Oval 150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83" name="Oval 151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84" name="Oval 152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85" name="Oval 153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86" name="Oval 154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87" name="Oval 155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88" name="Oval 156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89" name="Oval 157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90" name="Oval 158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91" name="Oval 159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92" name="Oval 160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93" name="Oval 161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94" name="Oval 162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95" name="Oval 163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96" name="Oval 164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97" name="Oval 165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98" name="Oval 166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9" name="Group 167"/>
            <p:cNvGrpSpPr>
              <a:grpSpLocks/>
            </p:cNvGrpSpPr>
            <p:nvPr/>
          </p:nvGrpSpPr>
          <p:grpSpPr bwMode="auto">
            <a:xfrm>
              <a:off x="2400" y="2256"/>
              <a:ext cx="2448" cy="48"/>
              <a:chOff x="960" y="1680"/>
              <a:chExt cx="2448" cy="48"/>
            </a:xfrm>
            <a:grpFill/>
          </p:grpSpPr>
          <p:sp>
            <p:nvSpPr>
              <p:cNvPr id="31247" name="Oval 168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48" name="Oval 169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49" name="Oval 170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50" name="Oval 171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51" name="Oval 172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52" name="Oval 173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53" name="Oval 174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54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55" name="Oval 176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56" name="Oval 177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57" name="Oval 178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58" name="Oval 179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59" name="Oval 180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60" name="Oval 181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61" name="Oval 182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62" name="Oval 183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63" name="Oval 184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64" name="Oval 185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65" name="Oval 186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66" name="Oval 187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67" name="Oval 188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68" name="Oval 189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69" name="Oval 190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70" name="Oval 191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71" name="Oval 192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72" name="Oval 193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0" name="Group 194"/>
            <p:cNvGrpSpPr>
              <a:grpSpLocks/>
            </p:cNvGrpSpPr>
            <p:nvPr/>
          </p:nvGrpSpPr>
          <p:grpSpPr bwMode="auto">
            <a:xfrm>
              <a:off x="2400" y="2352"/>
              <a:ext cx="2448" cy="48"/>
              <a:chOff x="960" y="1680"/>
              <a:chExt cx="2448" cy="48"/>
            </a:xfrm>
            <a:grpFill/>
          </p:grpSpPr>
          <p:sp>
            <p:nvSpPr>
              <p:cNvPr id="31221" name="Oval 195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22" name="Oval 196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23" name="Oval 197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24" name="Oval 198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25" name="Oval 199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26" name="Oval 200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27" name="Oval 201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28" name="Oval 2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29" name="Oval 203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30" name="Oval 204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31" name="Oval 205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32" name="Oval 206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33" name="Oval 207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34" name="Oval 208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35" name="Oval 209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36" name="Oval 210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37" name="Oval 211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38" name="Oval 212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39" name="Oval 213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40" name="Oval 214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41" name="Oval 215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42" name="Oval 216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43" name="Oval 21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44" name="Oval 218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45" name="Oval 219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46" name="Oval 220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1" name="Group 221"/>
            <p:cNvGrpSpPr>
              <a:grpSpLocks/>
            </p:cNvGrpSpPr>
            <p:nvPr/>
          </p:nvGrpSpPr>
          <p:grpSpPr bwMode="auto">
            <a:xfrm>
              <a:off x="2400" y="2448"/>
              <a:ext cx="2448" cy="48"/>
              <a:chOff x="960" y="1680"/>
              <a:chExt cx="2448" cy="48"/>
            </a:xfrm>
            <a:grpFill/>
          </p:grpSpPr>
          <p:sp>
            <p:nvSpPr>
              <p:cNvPr id="31195" name="Oval 222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96" name="Oval 223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97" name="Oval 224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98" name="Oval 225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99" name="Oval 226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00" name="Oval 227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01" name="Oval 228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02" name="Oval 22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03" name="Oval 230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04" name="Oval 231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05" name="Oval 232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06" name="Oval 233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07" name="Oval 234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08" name="Oval 235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09" name="Oval 236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10" name="Oval 237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11" name="Oval 238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12" name="Oval 239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13" name="Oval 240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14" name="Oval 241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15" name="Oval 242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16" name="Oval 243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17" name="Oval 244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18" name="Oval 245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19" name="Oval 246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220" name="Oval 247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2" name="Group 248"/>
            <p:cNvGrpSpPr>
              <a:grpSpLocks/>
            </p:cNvGrpSpPr>
            <p:nvPr/>
          </p:nvGrpSpPr>
          <p:grpSpPr bwMode="auto">
            <a:xfrm>
              <a:off x="2400" y="2544"/>
              <a:ext cx="2448" cy="48"/>
              <a:chOff x="960" y="1680"/>
              <a:chExt cx="2448" cy="48"/>
            </a:xfrm>
            <a:grpFill/>
          </p:grpSpPr>
          <p:sp>
            <p:nvSpPr>
              <p:cNvPr id="31169" name="Oval 249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70" name="Oval 250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71" name="Oval 251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72" name="Oval 252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73" name="Oval 253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74" name="Oval 254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75" name="Oval 255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76" name="Oval 25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77" name="Oval 257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78" name="Oval 258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79" name="Oval 259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80" name="Oval 260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81" name="Oval 261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82" name="Oval 262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83" name="Oval 263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84" name="Oval 264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85" name="Oval 265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86" name="Oval 266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87" name="Oval 267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88" name="Oval 268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89" name="Oval 269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90" name="Oval 270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91" name="Oval 271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92" name="Oval 272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93" name="Oval 273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94" name="Oval 274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3" name="Group 275"/>
            <p:cNvGrpSpPr>
              <a:grpSpLocks/>
            </p:cNvGrpSpPr>
            <p:nvPr/>
          </p:nvGrpSpPr>
          <p:grpSpPr bwMode="auto">
            <a:xfrm>
              <a:off x="2400" y="2640"/>
              <a:ext cx="2448" cy="48"/>
              <a:chOff x="960" y="1680"/>
              <a:chExt cx="2448" cy="48"/>
            </a:xfrm>
            <a:grpFill/>
          </p:grpSpPr>
          <p:sp>
            <p:nvSpPr>
              <p:cNvPr id="31143" name="Oval 27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44" name="Oval 27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45" name="Oval 278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46" name="Oval 279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47" name="Oval 280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48" name="Oval 281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49" name="Oval 282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50" name="Oval 28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51" name="Oval 284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52" name="Oval 28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53" name="Oval 286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54" name="Oval 287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55" name="Oval 288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56" name="Oval 289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57" name="Oval 290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58" name="Oval 291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59" name="Oval 292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60" name="Oval 293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61" name="Oval 294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62" name="Oval 295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63" name="Oval 296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64" name="Oval 297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65" name="Oval 298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66" name="Oval 299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67" name="Oval 300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68" name="Oval 301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4" name="Group 302"/>
            <p:cNvGrpSpPr>
              <a:grpSpLocks/>
            </p:cNvGrpSpPr>
            <p:nvPr/>
          </p:nvGrpSpPr>
          <p:grpSpPr bwMode="auto">
            <a:xfrm>
              <a:off x="2400" y="2736"/>
              <a:ext cx="2448" cy="48"/>
              <a:chOff x="960" y="1680"/>
              <a:chExt cx="2448" cy="48"/>
            </a:xfrm>
            <a:grpFill/>
          </p:grpSpPr>
          <p:sp>
            <p:nvSpPr>
              <p:cNvPr id="31117" name="Oval 303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18" name="Oval 304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19" name="Oval 305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20" name="Oval 306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21" name="Oval 307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22" name="Oval 308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23" name="Oval 309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24" name="Oval 31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25" name="Oval 311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26" name="Oval 312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27" name="Oval 313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28" name="Oval 314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29" name="Oval 315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30" name="Oval 316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31" name="Oval 317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32" name="Oval 318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33" name="Oval 319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34" name="Oval 320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35" name="Oval 321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36" name="Oval 322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37" name="Oval 323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38" name="Oval 324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39" name="Oval 32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40" name="Oval 326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41" name="Oval 327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42" name="Oval 328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5" name="Group 329"/>
            <p:cNvGrpSpPr>
              <a:grpSpLocks/>
            </p:cNvGrpSpPr>
            <p:nvPr/>
          </p:nvGrpSpPr>
          <p:grpSpPr bwMode="auto">
            <a:xfrm>
              <a:off x="2400" y="2832"/>
              <a:ext cx="2448" cy="48"/>
              <a:chOff x="960" y="1680"/>
              <a:chExt cx="2448" cy="48"/>
            </a:xfrm>
            <a:grpFill/>
          </p:grpSpPr>
          <p:sp>
            <p:nvSpPr>
              <p:cNvPr id="31091" name="Oval 330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92" name="Oval 331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93" name="Oval 332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94" name="Oval 333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95" name="Oval 334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96" name="Oval 335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97" name="Oval 33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98" name="Oval 33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99" name="Oval 338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00" name="Oval 339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01" name="Oval 340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02" name="Oval 341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03" name="Oval 342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04" name="Oval 343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05" name="Oval 344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06" name="Oval 345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07" name="Oval 346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08" name="Oval 347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09" name="Oval 348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10" name="Oval 349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11" name="Oval 350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12" name="Oval 351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13" name="Oval 352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14" name="Oval 353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15" name="Oval 354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116" name="Oval 355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6" name="Group 356"/>
            <p:cNvGrpSpPr>
              <a:grpSpLocks/>
            </p:cNvGrpSpPr>
            <p:nvPr/>
          </p:nvGrpSpPr>
          <p:grpSpPr bwMode="auto">
            <a:xfrm>
              <a:off x="2400" y="2928"/>
              <a:ext cx="2448" cy="48"/>
              <a:chOff x="960" y="1680"/>
              <a:chExt cx="2448" cy="48"/>
            </a:xfrm>
            <a:grpFill/>
          </p:grpSpPr>
          <p:sp>
            <p:nvSpPr>
              <p:cNvPr id="31065" name="Oval 357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66" name="Oval 358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67" name="Oval 359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68" name="Oval 360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69" name="Oval 361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70" name="Oval 362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71" name="Oval 363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72" name="Oval 36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73" name="Oval 365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74" name="Oval 366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75" name="Oval 367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76" name="Oval 368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77" name="Oval 369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78" name="Oval 370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79" name="Oval 37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80" name="Oval 372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81" name="Oval 373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82" name="Oval 374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83" name="Oval 375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84" name="Oval 376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85" name="Oval 377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86" name="Oval 378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87" name="Oval 37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88" name="Oval 380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89" name="Oval 381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90" name="Oval 382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7" name="Group 383"/>
            <p:cNvGrpSpPr>
              <a:grpSpLocks/>
            </p:cNvGrpSpPr>
            <p:nvPr/>
          </p:nvGrpSpPr>
          <p:grpSpPr bwMode="auto">
            <a:xfrm>
              <a:off x="2400" y="3024"/>
              <a:ext cx="2448" cy="48"/>
              <a:chOff x="960" y="1680"/>
              <a:chExt cx="2448" cy="48"/>
            </a:xfrm>
            <a:grpFill/>
          </p:grpSpPr>
          <p:sp>
            <p:nvSpPr>
              <p:cNvPr id="31039" name="Oval 384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40" name="Oval 385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41" name="Oval 386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42" name="Oval 387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43" name="Oval 388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44" name="Oval 389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45" name="Oval 390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46" name="Oval 3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47" name="Oval 392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48" name="Oval 393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49" name="Oval 394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50" name="Oval 395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51" name="Oval 396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52" name="Oval 397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53" name="Oval 39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54" name="Oval 399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55" name="Oval 400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56" name="Oval 401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57" name="Oval 402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58" name="Oval 403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59" name="Oval 404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60" name="Oval 405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61" name="Oval 406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62" name="Oval 407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63" name="Oval 408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64" name="Oval 409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8" name="Group 410"/>
            <p:cNvGrpSpPr>
              <a:grpSpLocks/>
            </p:cNvGrpSpPr>
            <p:nvPr/>
          </p:nvGrpSpPr>
          <p:grpSpPr bwMode="auto">
            <a:xfrm>
              <a:off x="2400" y="3120"/>
              <a:ext cx="2448" cy="48"/>
              <a:chOff x="960" y="1680"/>
              <a:chExt cx="2448" cy="48"/>
            </a:xfrm>
            <a:grpFill/>
          </p:grpSpPr>
          <p:sp>
            <p:nvSpPr>
              <p:cNvPr id="31013" name="Oval 411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14" name="Oval 412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15" name="Oval 413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16" name="Oval 414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17" name="Oval 415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18" name="Oval 41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19" name="Oval 417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20" name="Oval 41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21" name="Oval 419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22" name="Oval 420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23" name="Oval 421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24" name="Oval 422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25" name="Oval 423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26" name="Oval 424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27" name="Oval 425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28" name="Oval 426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29" name="Oval 427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30" name="Oval 428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31" name="Oval 429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32" name="Oval 430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33" name="Oval 431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34" name="Oval 432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35" name="Oval 433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36" name="Oval 434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37" name="Oval 435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38" name="Oval 436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9" name="Group 437"/>
            <p:cNvGrpSpPr>
              <a:grpSpLocks/>
            </p:cNvGrpSpPr>
            <p:nvPr/>
          </p:nvGrpSpPr>
          <p:grpSpPr bwMode="auto">
            <a:xfrm>
              <a:off x="2400" y="816"/>
              <a:ext cx="2448" cy="48"/>
              <a:chOff x="960" y="1680"/>
              <a:chExt cx="2448" cy="48"/>
            </a:xfrm>
            <a:grpFill/>
          </p:grpSpPr>
          <p:sp>
            <p:nvSpPr>
              <p:cNvPr id="30987" name="Oval 438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88" name="Oval 439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89" name="Oval 440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90" name="Oval 441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91" name="Oval 442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92" name="Oval 443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93" name="Oval 444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94" name="Oval 44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95" name="Oval 446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96" name="Oval 447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97" name="Oval 448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98" name="Oval 449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99" name="Oval 450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00" name="Oval 451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01" name="Oval 452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02" name="Oval 453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03" name="Oval 454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04" name="Oval 455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05" name="Oval 456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06" name="Oval 457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07" name="Oval 458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08" name="Oval 459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09" name="Oval 460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10" name="Oval 461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11" name="Oval 462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1012" name="Oval 463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20" name="Group 464"/>
            <p:cNvGrpSpPr>
              <a:grpSpLocks/>
            </p:cNvGrpSpPr>
            <p:nvPr/>
          </p:nvGrpSpPr>
          <p:grpSpPr bwMode="auto">
            <a:xfrm>
              <a:off x="2400" y="912"/>
              <a:ext cx="2448" cy="48"/>
              <a:chOff x="960" y="1680"/>
              <a:chExt cx="2448" cy="48"/>
            </a:xfrm>
            <a:grpFill/>
          </p:grpSpPr>
          <p:sp>
            <p:nvSpPr>
              <p:cNvPr id="30961" name="Oval 465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62" name="Oval 466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63" name="Oval 467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64" name="Oval 468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65" name="Oval 469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66" name="Oval 470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67" name="Oval 471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68" name="Oval 4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69" name="Oval 473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70" name="Oval 474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71" name="Oval 475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72" name="Oval 476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73" name="Oval 477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74" name="Oval 478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75" name="Oval 479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76" name="Oval 480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77" name="Oval 481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78" name="Oval 482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79" name="Oval 483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80" name="Oval 484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81" name="Oval 485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82" name="Oval 486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83" name="Oval 48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84" name="Oval 488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85" name="Oval 489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86" name="Oval 490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21" name="Group 491"/>
            <p:cNvGrpSpPr>
              <a:grpSpLocks/>
            </p:cNvGrpSpPr>
            <p:nvPr/>
          </p:nvGrpSpPr>
          <p:grpSpPr bwMode="auto">
            <a:xfrm>
              <a:off x="2400" y="1008"/>
              <a:ext cx="2448" cy="48"/>
              <a:chOff x="960" y="1680"/>
              <a:chExt cx="2448" cy="48"/>
            </a:xfrm>
            <a:grpFill/>
          </p:grpSpPr>
          <p:sp>
            <p:nvSpPr>
              <p:cNvPr id="30935" name="Oval 492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36" name="Oval 493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37" name="Oval 494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38" name="Oval 495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39" name="Oval 496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40" name="Oval 497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41" name="Oval 498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42" name="Oval 49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43" name="Oval 500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44" name="Oval 501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45" name="Oval 502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46" name="Oval 503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47" name="Oval 504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48" name="Oval 505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49" name="Oval 506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50" name="Oval 507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51" name="Oval 508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52" name="Oval 509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53" name="Oval 510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54" name="Oval 511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55" name="Oval 512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56" name="Oval 513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57" name="Oval 514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58" name="Oval 515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59" name="Oval 516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60" name="Oval 517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22" name="Group 518"/>
            <p:cNvGrpSpPr>
              <a:grpSpLocks/>
            </p:cNvGrpSpPr>
            <p:nvPr/>
          </p:nvGrpSpPr>
          <p:grpSpPr bwMode="auto">
            <a:xfrm>
              <a:off x="2400" y="1104"/>
              <a:ext cx="2448" cy="48"/>
              <a:chOff x="960" y="1680"/>
              <a:chExt cx="2448" cy="48"/>
            </a:xfrm>
            <a:grpFill/>
          </p:grpSpPr>
          <p:sp>
            <p:nvSpPr>
              <p:cNvPr id="30909" name="Oval 519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10" name="Oval 520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11" name="Oval 521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12" name="Oval 522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13" name="Oval 523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14" name="Oval 524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15" name="Oval 525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16" name="Oval 52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17" name="Oval 527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18" name="Oval 528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19" name="Oval 529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20" name="Oval 530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21" name="Oval 531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22" name="Oval 532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23" name="Oval 533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24" name="Oval 534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25" name="Oval 535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26" name="Oval 536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27" name="Oval 537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28" name="Oval 538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29" name="Oval 539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30" name="Oval 540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31" name="Oval 541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32" name="Oval 542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33" name="Oval 543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34" name="Oval 544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23" name="Group 545"/>
            <p:cNvGrpSpPr>
              <a:grpSpLocks/>
            </p:cNvGrpSpPr>
            <p:nvPr/>
          </p:nvGrpSpPr>
          <p:grpSpPr bwMode="auto">
            <a:xfrm>
              <a:off x="2400" y="1200"/>
              <a:ext cx="2448" cy="48"/>
              <a:chOff x="960" y="1680"/>
              <a:chExt cx="2448" cy="48"/>
            </a:xfrm>
            <a:grpFill/>
          </p:grpSpPr>
          <p:sp>
            <p:nvSpPr>
              <p:cNvPr id="30883" name="Oval 54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84" name="Oval 54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85" name="Oval 548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86" name="Oval 549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87" name="Oval 550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88" name="Oval 551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89" name="Oval 552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90" name="Oval 5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91" name="Oval 554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92" name="Oval 55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93" name="Oval 556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94" name="Oval 557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95" name="Oval 558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96" name="Oval 559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97" name="Oval 560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98" name="Oval 561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99" name="Oval 562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00" name="Oval 563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01" name="Oval 564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02" name="Oval 565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03" name="Oval 566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04" name="Oval 567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05" name="Oval 568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06" name="Oval 569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07" name="Oval 570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908" name="Oval 571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24" name="Group 572"/>
            <p:cNvGrpSpPr>
              <a:grpSpLocks/>
            </p:cNvGrpSpPr>
            <p:nvPr/>
          </p:nvGrpSpPr>
          <p:grpSpPr bwMode="auto">
            <a:xfrm>
              <a:off x="2400" y="1296"/>
              <a:ext cx="2448" cy="48"/>
              <a:chOff x="960" y="1680"/>
              <a:chExt cx="2448" cy="48"/>
            </a:xfrm>
            <a:grpFill/>
          </p:grpSpPr>
          <p:sp>
            <p:nvSpPr>
              <p:cNvPr id="30857" name="Oval 573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58" name="Oval 574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59" name="Oval 575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60" name="Oval 576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61" name="Oval 577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62" name="Oval 578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63" name="Oval 579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64" name="Oval 58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65" name="Oval 581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66" name="Oval 582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67" name="Oval 583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68" name="Oval 584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69" name="Oval 585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70" name="Oval 586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71" name="Oval 587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72" name="Oval 588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73" name="Oval 589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74" name="Oval 590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75" name="Oval 591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76" name="Oval 592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77" name="Oval 593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78" name="Oval 594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79" name="Oval 59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80" name="Oval 596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81" name="Oval 597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82" name="Oval 598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25" name="Group 599"/>
            <p:cNvGrpSpPr>
              <a:grpSpLocks/>
            </p:cNvGrpSpPr>
            <p:nvPr/>
          </p:nvGrpSpPr>
          <p:grpSpPr bwMode="auto">
            <a:xfrm>
              <a:off x="2400" y="1392"/>
              <a:ext cx="2448" cy="48"/>
              <a:chOff x="960" y="1680"/>
              <a:chExt cx="2448" cy="48"/>
            </a:xfrm>
            <a:grpFill/>
          </p:grpSpPr>
          <p:sp>
            <p:nvSpPr>
              <p:cNvPr id="30831" name="Oval 600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32" name="Oval 601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33" name="Oval 602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34" name="Oval 603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35" name="Oval 604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36" name="Oval 605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37" name="Oval 60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38" name="Oval 60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39" name="Oval 608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40" name="Oval 609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41" name="Oval 610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42" name="Oval 611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43" name="Oval 612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44" name="Oval 613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45" name="Oval 614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46" name="Oval 615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47" name="Oval 616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48" name="Oval 617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49" name="Oval 618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50" name="Oval 619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51" name="Oval 620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52" name="Oval 621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53" name="Oval 622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54" name="Oval 623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55" name="Oval 624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56" name="Oval 625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26" name="Group 626"/>
            <p:cNvGrpSpPr>
              <a:grpSpLocks/>
            </p:cNvGrpSpPr>
            <p:nvPr/>
          </p:nvGrpSpPr>
          <p:grpSpPr bwMode="auto">
            <a:xfrm>
              <a:off x="2400" y="1488"/>
              <a:ext cx="2448" cy="48"/>
              <a:chOff x="960" y="1680"/>
              <a:chExt cx="2448" cy="48"/>
            </a:xfrm>
            <a:grpFill/>
          </p:grpSpPr>
          <p:sp>
            <p:nvSpPr>
              <p:cNvPr id="30805" name="Oval 627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06" name="Oval 628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07" name="Oval 629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08" name="Oval 630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09" name="Oval 631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10" name="Oval 632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11" name="Oval 633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12" name="Oval 63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13" name="Oval 635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14" name="Oval 636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15" name="Oval 637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16" name="Oval 638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17" name="Oval 639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18" name="Oval 640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19" name="Oval 64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20" name="Oval 642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21" name="Oval 643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22" name="Oval 644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23" name="Oval 645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24" name="Oval 646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25" name="Oval 647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26" name="Oval 648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27" name="Oval 64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28" name="Oval 650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29" name="Oval 651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30" name="Oval 652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27" name="Group 653"/>
            <p:cNvGrpSpPr>
              <a:grpSpLocks/>
            </p:cNvGrpSpPr>
            <p:nvPr/>
          </p:nvGrpSpPr>
          <p:grpSpPr bwMode="auto">
            <a:xfrm>
              <a:off x="2400" y="1584"/>
              <a:ext cx="2448" cy="48"/>
              <a:chOff x="960" y="1680"/>
              <a:chExt cx="2448" cy="48"/>
            </a:xfrm>
            <a:grpFill/>
          </p:grpSpPr>
          <p:sp>
            <p:nvSpPr>
              <p:cNvPr id="30779" name="Oval 654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80" name="Oval 655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81" name="Oval 656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82" name="Oval 657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83" name="Oval 658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84" name="Oval 659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85" name="Oval 660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86" name="Oval 66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87" name="Oval 662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88" name="Oval 663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89" name="Oval 664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90" name="Oval 665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91" name="Oval 666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92" name="Oval 667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93" name="Oval 66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94" name="Oval 669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95" name="Oval 670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96" name="Oval 671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97" name="Oval 672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98" name="Oval 673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99" name="Oval 674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00" name="Oval 675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01" name="Oval 676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02" name="Oval 677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03" name="Oval 678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804" name="Oval 679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28" name="Group 680"/>
            <p:cNvGrpSpPr>
              <a:grpSpLocks/>
            </p:cNvGrpSpPr>
            <p:nvPr/>
          </p:nvGrpSpPr>
          <p:grpSpPr bwMode="auto">
            <a:xfrm>
              <a:off x="2400" y="1680"/>
              <a:ext cx="2448" cy="48"/>
              <a:chOff x="960" y="1680"/>
              <a:chExt cx="2448" cy="48"/>
            </a:xfrm>
            <a:grpFill/>
          </p:grpSpPr>
          <p:sp>
            <p:nvSpPr>
              <p:cNvPr id="30753" name="Oval 681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54" name="Oval 682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55" name="Oval 683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56" name="Oval 684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57" name="Oval 685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58" name="Oval 68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59" name="Oval 687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60" name="Oval 6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61" name="Oval 689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62" name="Oval 690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63" name="Oval 691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64" name="Oval 692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65" name="Oval 693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66" name="Oval 694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67" name="Oval 695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68" name="Oval 696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69" name="Oval 697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70" name="Oval 698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71" name="Oval 699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72" name="Oval 700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73" name="Oval 701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74" name="Oval 702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75" name="Oval 703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76" name="Oval 704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77" name="Oval 705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30778" name="Oval 706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283201" y="3306763"/>
            <a:ext cx="317500" cy="334962"/>
            <a:chOff x="5283200" y="3306763"/>
            <a:chExt cx="317500" cy="334962"/>
          </a:xfrm>
        </p:grpSpPr>
        <p:sp>
          <p:nvSpPr>
            <p:cNvPr id="30725" name="Freeform 707"/>
            <p:cNvSpPr>
              <a:spLocks/>
            </p:cNvSpPr>
            <p:nvPr/>
          </p:nvSpPr>
          <p:spPr bwMode="auto">
            <a:xfrm>
              <a:off x="5283200" y="3457575"/>
              <a:ext cx="317500" cy="1588"/>
            </a:xfrm>
            <a:custGeom>
              <a:avLst/>
              <a:gdLst>
                <a:gd name="T0" fmla="*/ 0 w 200"/>
                <a:gd name="T1" fmla="*/ 0 h 1"/>
                <a:gd name="T2" fmla="*/ 2147483647 w 200"/>
                <a:gd name="T3" fmla="*/ 0 h 1"/>
                <a:gd name="T4" fmla="*/ 0 60000 65536"/>
                <a:gd name="T5" fmla="*/ 0 60000 65536"/>
                <a:gd name="T6" fmla="*/ 0 w 200"/>
                <a:gd name="T7" fmla="*/ 0 h 1"/>
                <a:gd name="T8" fmla="*/ 200 w 20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" h="1">
                  <a:moveTo>
                    <a:pt x="0" y="0"/>
                  </a:moveTo>
                  <a:lnTo>
                    <a:pt x="200" y="0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0726" name="Freeform 708"/>
            <p:cNvSpPr>
              <a:spLocks/>
            </p:cNvSpPr>
            <p:nvPr/>
          </p:nvSpPr>
          <p:spPr bwMode="auto">
            <a:xfrm>
              <a:off x="5432425" y="3306763"/>
              <a:ext cx="9525" cy="334962"/>
            </a:xfrm>
            <a:custGeom>
              <a:avLst/>
              <a:gdLst>
                <a:gd name="T0" fmla="*/ 2147483647 w 6"/>
                <a:gd name="T1" fmla="*/ 2147483647 h 211"/>
                <a:gd name="T2" fmla="*/ 0 w 6"/>
                <a:gd name="T3" fmla="*/ 0 h 211"/>
                <a:gd name="T4" fmla="*/ 0 60000 65536"/>
                <a:gd name="T5" fmla="*/ 0 60000 65536"/>
                <a:gd name="T6" fmla="*/ 0 w 6"/>
                <a:gd name="T7" fmla="*/ 0 h 211"/>
                <a:gd name="T8" fmla="*/ 6 w 6"/>
                <a:gd name="T9" fmla="*/ 211 h 2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211">
                  <a:moveTo>
                    <a:pt x="6" y="21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sp>
        <p:nvSpPr>
          <p:cNvPr id="710" name="Slide Number Placeholder 70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i="0" smtClean="0"/>
              <a:pPr/>
              <a:t>66</a:t>
            </a:fld>
            <a:endParaRPr lang="en-US" i="0" dirty="0"/>
          </a:p>
        </p:txBody>
      </p:sp>
      <p:sp>
        <p:nvSpPr>
          <p:cNvPr id="711" name="Footer Placeholder 7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-107" charset="-128"/>
                <a:cs typeface="ＭＳ Ｐゴシック" pitchFamily="-107" charset="-128"/>
                <a:sym typeface="Symbol" pitchFamily="-107" charset="2"/>
              </a:rPr>
              <a:t>The Global Data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981075"/>
            <a:ext cx="4124325" cy="495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Each circle is a mesh point</a:t>
            </a:r>
          </a:p>
          <a:p>
            <a:r>
              <a:rPr lang="en-US" sz="2000" dirty="0"/>
              <a:t>Difference equation evaluated at each point involves the four neighbors</a:t>
            </a:r>
          </a:p>
          <a:p>
            <a:r>
              <a:rPr lang="en-US" sz="2000" dirty="0"/>
              <a:t>The red “plus” is called the method’s stencil</a:t>
            </a:r>
          </a:p>
          <a:p>
            <a:r>
              <a:rPr lang="en-US" sz="2000" dirty="0"/>
              <a:t>Good numerical algorithms form a matrix equation Au=</a:t>
            </a:r>
            <a:r>
              <a:rPr lang="en-US" sz="2000" dirty="0" err="1"/>
              <a:t>f</a:t>
            </a:r>
            <a:r>
              <a:rPr lang="en-US" sz="2000" dirty="0"/>
              <a:t>; solving this requires computing </a:t>
            </a:r>
            <a:r>
              <a:rPr lang="en-US" sz="2000" dirty="0" err="1"/>
              <a:t>Bv</a:t>
            </a:r>
            <a:r>
              <a:rPr lang="en-US" sz="2000" dirty="0"/>
              <a:t>, where B is a matrix derived from A. These evaluations involve computations with the neighbors on the mesh.</a:t>
            </a:r>
          </a:p>
          <a:p>
            <a:r>
              <a:rPr lang="en-US" sz="2000" dirty="0"/>
              <a:t>Decompose mesh into equal sized (work) pieces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57725" y="2051050"/>
            <a:ext cx="3886200" cy="3733800"/>
            <a:chOff x="2400" y="816"/>
            <a:chExt cx="2448" cy="2352"/>
          </a:xfrm>
          <a:solidFill>
            <a:schemeClr val="bg2">
              <a:lumMod val="10000"/>
            </a:schemeClr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0" y="1680"/>
              <a:ext cx="2448" cy="48"/>
              <a:chOff x="960" y="1680"/>
              <a:chExt cx="2448" cy="48"/>
            </a:xfrm>
            <a:grpFill/>
          </p:grpSpPr>
          <p:sp>
            <p:nvSpPr>
              <p:cNvPr id="31403" name="Oval 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04" name="Oval 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05" name="Oval 8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06" name="Oval 9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07" name="Oval 10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08" name="Oval 11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09" name="Oval 12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10" name="Oval 1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11" name="Oval 14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12" name="Oval 1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13" name="Oval 16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14" name="Oval 17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15" name="Oval 18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16" name="Oval 19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17" name="Oval 20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18" name="Oval 21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19" name="Oval 22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20" name="Oval 23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21" name="Oval 24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22" name="Oval 25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23" name="Oval 26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24" name="Oval 27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25" name="Oval 28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26" name="Oval 29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27" name="Oval 30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28" name="Oval 31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2400" y="1776"/>
              <a:ext cx="2448" cy="48"/>
              <a:chOff x="960" y="1680"/>
              <a:chExt cx="2448" cy="48"/>
            </a:xfrm>
            <a:grpFill/>
          </p:grpSpPr>
          <p:sp>
            <p:nvSpPr>
              <p:cNvPr id="31377" name="Oval 33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78" name="Oval 34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79" name="Oval 35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80" name="Oval 36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81" name="Oval 37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82" name="Oval 38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83" name="Oval 39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84" name="Oval 4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85" name="Oval 41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86" name="Oval 42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87" name="Oval 43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88" name="Oval 44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89" name="Oval 45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90" name="Oval 46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91" name="Oval 47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92" name="Oval 48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93" name="Oval 49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94" name="Oval 50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95" name="Oval 51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96" name="Oval 52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97" name="Oval 53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98" name="Oval 54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99" name="Oval 5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00" name="Oval 56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01" name="Oval 57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402" name="Oval 58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2400" y="1872"/>
              <a:ext cx="2448" cy="48"/>
              <a:chOff x="960" y="1680"/>
              <a:chExt cx="2448" cy="48"/>
            </a:xfrm>
            <a:grpFill/>
          </p:grpSpPr>
          <p:sp>
            <p:nvSpPr>
              <p:cNvPr id="31351" name="Oval 60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52" name="Oval 61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53" name="Oval 62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54" name="Oval 63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55" name="Oval 64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56" name="Oval 65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57" name="Oval 6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58" name="Oval 6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59" name="Oval 68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60" name="Oval 69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61" name="Oval 70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62" name="Oval 71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63" name="Oval 72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64" name="Oval 73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65" name="Oval 74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66" name="Oval 75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67" name="Oval 76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68" name="Oval 77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69" name="Oval 78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70" name="Oval 79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71" name="Oval 80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72" name="Oval 81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73" name="Oval 82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74" name="Oval 83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75" name="Oval 84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76" name="Oval 85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6" name="Group 86"/>
            <p:cNvGrpSpPr>
              <a:grpSpLocks/>
            </p:cNvGrpSpPr>
            <p:nvPr/>
          </p:nvGrpSpPr>
          <p:grpSpPr bwMode="auto">
            <a:xfrm>
              <a:off x="2400" y="1968"/>
              <a:ext cx="2448" cy="48"/>
              <a:chOff x="960" y="1680"/>
              <a:chExt cx="2448" cy="48"/>
            </a:xfrm>
            <a:grpFill/>
          </p:grpSpPr>
          <p:sp>
            <p:nvSpPr>
              <p:cNvPr id="31325" name="Oval 87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26" name="Oval 88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27" name="Oval 89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28" name="Oval 90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29" name="Oval 91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30" name="Oval 92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31" name="Oval 93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32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33" name="Oval 95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34" name="Oval 96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35" name="Oval 97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36" name="Oval 98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37" name="Oval 99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38" name="Oval 100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39" name="Oval 10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40" name="Oval 102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41" name="Oval 103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42" name="Oval 104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43" name="Oval 105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44" name="Oval 106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45" name="Oval 107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46" name="Oval 108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47" name="Oval 10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48" name="Oval 110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49" name="Oval 111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50" name="Oval 112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7" name="Group 113"/>
            <p:cNvGrpSpPr>
              <a:grpSpLocks/>
            </p:cNvGrpSpPr>
            <p:nvPr/>
          </p:nvGrpSpPr>
          <p:grpSpPr bwMode="auto">
            <a:xfrm>
              <a:off x="2400" y="2064"/>
              <a:ext cx="2448" cy="48"/>
              <a:chOff x="960" y="1680"/>
              <a:chExt cx="2448" cy="48"/>
            </a:xfrm>
            <a:grpFill/>
          </p:grpSpPr>
          <p:sp>
            <p:nvSpPr>
              <p:cNvPr id="31299" name="Oval 114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00" name="Oval 115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01" name="Oval 116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02" name="Oval 117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03" name="Oval 118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04" name="Oval 119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05" name="Oval 120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06" name="Oval 1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07" name="Oval 122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08" name="Oval 123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09" name="Oval 124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10" name="Oval 125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11" name="Oval 126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12" name="Oval 127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13" name="Oval 12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14" name="Oval 129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15" name="Oval 130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16" name="Oval 131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17" name="Oval 132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18" name="Oval 133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19" name="Oval 134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20" name="Oval 135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21" name="Oval 136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22" name="Oval 137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23" name="Oval 138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324" name="Oval 139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8" name="Group 140"/>
            <p:cNvGrpSpPr>
              <a:grpSpLocks/>
            </p:cNvGrpSpPr>
            <p:nvPr/>
          </p:nvGrpSpPr>
          <p:grpSpPr bwMode="auto">
            <a:xfrm>
              <a:off x="2400" y="2160"/>
              <a:ext cx="2448" cy="48"/>
              <a:chOff x="960" y="1680"/>
              <a:chExt cx="2448" cy="48"/>
            </a:xfrm>
            <a:grpFill/>
          </p:grpSpPr>
          <p:sp>
            <p:nvSpPr>
              <p:cNvPr id="31273" name="Oval 141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74" name="Oval 142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75" name="Oval 143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76" name="Oval 144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77" name="Oval 145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78" name="Oval 14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79" name="Oval 147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80" name="Oval 14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81" name="Oval 149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82" name="Oval 150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83" name="Oval 151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84" name="Oval 152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85" name="Oval 153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86" name="Oval 154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87" name="Oval 155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88" name="Oval 156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89" name="Oval 157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90" name="Oval 158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91" name="Oval 159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92" name="Oval 160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93" name="Oval 161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94" name="Oval 162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95" name="Oval 163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96" name="Oval 164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97" name="Oval 165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98" name="Oval 166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9" name="Group 167"/>
            <p:cNvGrpSpPr>
              <a:grpSpLocks/>
            </p:cNvGrpSpPr>
            <p:nvPr/>
          </p:nvGrpSpPr>
          <p:grpSpPr bwMode="auto">
            <a:xfrm>
              <a:off x="2400" y="2256"/>
              <a:ext cx="2448" cy="48"/>
              <a:chOff x="960" y="1680"/>
              <a:chExt cx="2448" cy="48"/>
            </a:xfrm>
            <a:grpFill/>
          </p:grpSpPr>
          <p:sp>
            <p:nvSpPr>
              <p:cNvPr id="31247" name="Oval 168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48" name="Oval 169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49" name="Oval 170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50" name="Oval 171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51" name="Oval 172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52" name="Oval 173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53" name="Oval 174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54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55" name="Oval 176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56" name="Oval 177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57" name="Oval 178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58" name="Oval 179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59" name="Oval 180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60" name="Oval 181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61" name="Oval 182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62" name="Oval 183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63" name="Oval 184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64" name="Oval 185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65" name="Oval 186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66" name="Oval 187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67" name="Oval 188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68" name="Oval 189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69" name="Oval 190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70" name="Oval 191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71" name="Oval 192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72" name="Oval 193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0" name="Group 194"/>
            <p:cNvGrpSpPr>
              <a:grpSpLocks/>
            </p:cNvGrpSpPr>
            <p:nvPr/>
          </p:nvGrpSpPr>
          <p:grpSpPr bwMode="auto">
            <a:xfrm>
              <a:off x="2400" y="2352"/>
              <a:ext cx="2448" cy="48"/>
              <a:chOff x="960" y="1680"/>
              <a:chExt cx="2448" cy="48"/>
            </a:xfrm>
            <a:grpFill/>
          </p:grpSpPr>
          <p:sp>
            <p:nvSpPr>
              <p:cNvPr id="31221" name="Oval 195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22" name="Oval 196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23" name="Oval 197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24" name="Oval 198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25" name="Oval 199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26" name="Oval 200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27" name="Oval 201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28" name="Oval 2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29" name="Oval 203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30" name="Oval 204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31" name="Oval 205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32" name="Oval 206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33" name="Oval 207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34" name="Oval 208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35" name="Oval 209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36" name="Oval 210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37" name="Oval 211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38" name="Oval 212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39" name="Oval 213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40" name="Oval 214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41" name="Oval 215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42" name="Oval 216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43" name="Oval 21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44" name="Oval 218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45" name="Oval 219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46" name="Oval 220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1" name="Group 221"/>
            <p:cNvGrpSpPr>
              <a:grpSpLocks/>
            </p:cNvGrpSpPr>
            <p:nvPr/>
          </p:nvGrpSpPr>
          <p:grpSpPr bwMode="auto">
            <a:xfrm>
              <a:off x="2400" y="2448"/>
              <a:ext cx="2448" cy="48"/>
              <a:chOff x="960" y="1680"/>
              <a:chExt cx="2448" cy="48"/>
            </a:xfrm>
            <a:grpFill/>
          </p:grpSpPr>
          <p:sp>
            <p:nvSpPr>
              <p:cNvPr id="31195" name="Oval 222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96" name="Oval 223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97" name="Oval 224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98" name="Oval 225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99" name="Oval 226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00" name="Oval 227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01" name="Oval 228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02" name="Oval 22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03" name="Oval 230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04" name="Oval 231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05" name="Oval 232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06" name="Oval 233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07" name="Oval 234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08" name="Oval 235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09" name="Oval 236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10" name="Oval 237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11" name="Oval 238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12" name="Oval 239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13" name="Oval 240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14" name="Oval 241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15" name="Oval 242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16" name="Oval 243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17" name="Oval 244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18" name="Oval 245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19" name="Oval 246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220" name="Oval 247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2" name="Group 248"/>
            <p:cNvGrpSpPr>
              <a:grpSpLocks/>
            </p:cNvGrpSpPr>
            <p:nvPr/>
          </p:nvGrpSpPr>
          <p:grpSpPr bwMode="auto">
            <a:xfrm>
              <a:off x="2400" y="2544"/>
              <a:ext cx="2448" cy="48"/>
              <a:chOff x="960" y="1680"/>
              <a:chExt cx="2448" cy="48"/>
            </a:xfrm>
            <a:grpFill/>
          </p:grpSpPr>
          <p:sp>
            <p:nvSpPr>
              <p:cNvPr id="31169" name="Oval 249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70" name="Oval 250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71" name="Oval 251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72" name="Oval 252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73" name="Oval 253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74" name="Oval 254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75" name="Oval 255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76" name="Oval 25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77" name="Oval 257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78" name="Oval 258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79" name="Oval 259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80" name="Oval 260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81" name="Oval 261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82" name="Oval 262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83" name="Oval 263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84" name="Oval 264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85" name="Oval 265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86" name="Oval 266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87" name="Oval 267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88" name="Oval 268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89" name="Oval 269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90" name="Oval 270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91" name="Oval 271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92" name="Oval 272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93" name="Oval 273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94" name="Oval 274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3" name="Group 275"/>
            <p:cNvGrpSpPr>
              <a:grpSpLocks/>
            </p:cNvGrpSpPr>
            <p:nvPr/>
          </p:nvGrpSpPr>
          <p:grpSpPr bwMode="auto">
            <a:xfrm>
              <a:off x="2400" y="2640"/>
              <a:ext cx="2448" cy="48"/>
              <a:chOff x="960" y="1680"/>
              <a:chExt cx="2448" cy="48"/>
            </a:xfrm>
            <a:grpFill/>
          </p:grpSpPr>
          <p:sp>
            <p:nvSpPr>
              <p:cNvPr id="31143" name="Oval 27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44" name="Oval 27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45" name="Oval 278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46" name="Oval 279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47" name="Oval 280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48" name="Oval 281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49" name="Oval 282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50" name="Oval 28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51" name="Oval 284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52" name="Oval 28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53" name="Oval 286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54" name="Oval 287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55" name="Oval 288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56" name="Oval 289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57" name="Oval 290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58" name="Oval 291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59" name="Oval 292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60" name="Oval 293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61" name="Oval 294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62" name="Oval 295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63" name="Oval 296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64" name="Oval 297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65" name="Oval 298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66" name="Oval 299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67" name="Oval 300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68" name="Oval 301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4" name="Group 302"/>
            <p:cNvGrpSpPr>
              <a:grpSpLocks/>
            </p:cNvGrpSpPr>
            <p:nvPr/>
          </p:nvGrpSpPr>
          <p:grpSpPr bwMode="auto">
            <a:xfrm>
              <a:off x="2400" y="2736"/>
              <a:ext cx="2448" cy="48"/>
              <a:chOff x="960" y="1680"/>
              <a:chExt cx="2448" cy="48"/>
            </a:xfrm>
            <a:grpFill/>
          </p:grpSpPr>
          <p:sp>
            <p:nvSpPr>
              <p:cNvPr id="31117" name="Oval 303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18" name="Oval 304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19" name="Oval 305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20" name="Oval 306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21" name="Oval 307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22" name="Oval 308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23" name="Oval 309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24" name="Oval 31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25" name="Oval 311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26" name="Oval 312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27" name="Oval 313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28" name="Oval 314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29" name="Oval 315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30" name="Oval 316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31" name="Oval 317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32" name="Oval 318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33" name="Oval 319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34" name="Oval 320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35" name="Oval 321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36" name="Oval 322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37" name="Oval 323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38" name="Oval 324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39" name="Oval 32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40" name="Oval 326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41" name="Oval 327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42" name="Oval 328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5" name="Group 329"/>
            <p:cNvGrpSpPr>
              <a:grpSpLocks/>
            </p:cNvGrpSpPr>
            <p:nvPr/>
          </p:nvGrpSpPr>
          <p:grpSpPr bwMode="auto">
            <a:xfrm>
              <a:off x="2400" y="2832"/>
              <a:ext cx="2448" cy="48"/>
              <a:chOff x="960" y="1680"/>
              <a:chExt cx="2448" cy="48"/>
            </a:xfrm>
            <a:grpFill/>
          </p:grpSpPr>
          <p:sp>
            <p:nvSpPr>
              <p:cNvPr id="31091" name="Oval 330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92" name="Oval 331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93" name="Oval 332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94" name="Oval 333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95" name="Oval 334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96" name="Oval 335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97" name="Oval 33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98" name="Oval 33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99" name="Oval 338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00" name="Oval 339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01" name="Oval 340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02" name="Oval 341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03" name="Oval 342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04" name="Oval 343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05" name="Oval 344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06" name="Oval 345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07" name="Oval 346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08" name="Oval 347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09" name="Oval 348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10" name="Oval 349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11" name="Oval 350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12" name="Oval 351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13" name="Oval 352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14" name="Oval 353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15" name="Oval 354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116" name="Oval 355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6" name="Group 356"/>
            <p:cNvGrpSpPr>
              <a:grpSpLocks/>
            </p:cNvGrpSpPr>
            <p:nvPr/>
          </p:nvGrpSpPr>
          <p:grpSpPr bwMode="auto">
            <a:xfrm>
              <a:off x="2400" y="2928"/>
              <a:ext cx="2448" cy="48"/>
              <a:chOff x="960" y="1680"/>
              <a:chExt cx="2448" cy="48"/>
            </a:xfrm>
            <a:grpFill/>
          </p:grpSpPr>
          <p:sp>
            <p:nvSpPr>
              <p:cNvPr id="31065" name="Oval 357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66" name="Oval 358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67" name="Oval 359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68" name="Oval 360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69" name="Oval 361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70" name="Oval 362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71" name="Oval 363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72" name="Oval 36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73" name="Oval 365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74" name="Oval 366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75" name="Oval 367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76" name="Oval 368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77" name="Oval 369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78" name="Oval 370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79" name="Oval 37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80" name="Oval 372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81" name="Oval 373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82" name="Oval 374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83" name="Oval 375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84" name="Oval 376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85" name="Oval 377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86" name="Oval 378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87" name="Oval 37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88" name="Oval 380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89" name="Oval 381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90" name="Oval 382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7" name="Group 383"/>
            <p:cNvGrpSpPr>
              <a:grpSpLocks/>
            </p:cNvGrpSpPr>
            <p:nvPr/>
          </p:nvGrpSpPr>
          <p:grpSpPr bwMode="auto">
            <a:xfrm>
              <a:off x="2400" y="3024"/>
              <a:ext cx="2448" cy="48"/>
              <a:chOff x="960" y="1680"/>
              <a:chExt cx="2448" cy="48"/>
            </a:xfrm>
            <a:grpFill/>
          </p:grpSpPr>
          <p:sp>
            <p:nvSpPr>
              <p:cNvPr id="31039" name="Oval 384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40" name="Oval 385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41" name="Oval 386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42" name="Oval 387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43" name="Oval 388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44" name="Oval 389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45" name="Oval 390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46" name="Oval 3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47" name="Oval 392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48" name="Oval 393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49" name="Oval 394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50" name="Oval 395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51" name="Oval 396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52" name="Oval 397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53" name="Oval 39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54" name="Oval 399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55" name="Oval 400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56" name="Oval 401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57" name="Oval 402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58" name="Oval 403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59" name="Oval 404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60" name="Oval 405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61" name="Oval 406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62" name="Oval 407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63" name="Oval 408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64" name="Oval 409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8" name="Group 410"/>
            <p:cNvGrpSpPr>
              <a:grpSpLocks/>
            </p:cNvGrpSpPr>
            <p:nvPr/>
          </p:nvGrpSpPr>
          <p:grpSpPr bwMode="auto">
            <a:xfrm>
              <a:off x="2400" y="3120"/>
              <a:ext cx="2448" cy="48"/>
              <a:chOff x="960" y="1680"/>
              <a:chExt cx="2448" cy="48"/>
            </a:xfrm>
            <a:grpFill/>
          </p:grpSpPr>
          <p:sp>
            <p:nvSpPr>
              <p:cNvPr id="31013" name="Oval 411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14" name="Oval 412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15" name="Oval 413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16" name="Oval 414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17" name="Oval 415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18" name="Oval 41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19" name="Oval 417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20" name="Oval 41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21" name="Oval 419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22" name="Oval 420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23" name="Oval 421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24" name="Oval 422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25" name="Oval 423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26" name="Oval 424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27" name="Oval 425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28" name="Oval 426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29" name="Oval 427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30" name="Oval 428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31" name="Oval 429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32" name="Oval 430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33" name="Oval 431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34" name="Oval 432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35" name="Oval 433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36" name="Oval 434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37" name="Oval 435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38" name="Oval 436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9" name="Group 437"/>
            <p:cNvGrpSpPr>
              <a:grpSpLocks/>
            </p:cNvGrpSpPr>
            <p:nvPr/>
          </p:nvGrpSpPr>
          <p:grpSpPr bwMode="auto">
            <a:xfrm>
              <a:off x="2400" y="816"/>
              <a:ext cx="2448" cy="48"/>
              <a:chOff x="960" y="1680"/>
              <a:chExt cx="2448" cy="48"/>
            </a:xfrm>
            <a:grpFill/>
          </p:grpSpPr>
          <p:sp>
            <p:nvSpPr>
              <p:cNvPr id="30987" name="Oval 438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88" name="Oval 439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89" name="Oval 440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90" name="Oval 441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91" name="Oval 442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92" name="Oval 443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93" name="Oval 444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94" name="Oval 44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95" name="Oval 446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96" name="Oval 447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97" name="Oval 448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98" name="Oval 449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99" name="Oval 450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00" name="Oval 451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01" name="Oval 452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02" name="Oval 453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03" name="Oval 454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04" name="Oval 455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05" name="Oval 456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06" name="Oval 457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07" name="Oval 458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08" name="Oval 459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09" name="Oval 460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10" name="Oval 461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11" name="Oval 462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1012" name="Oval 463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0" name="Group 464"/>
            <p:cNvGrpSpPr>
              <a:grpSpLocks/>
            </p:cNvGrpSpPr>
            <p:nvPr/>
          </p:nvGrpSpPr>
          <p:grpSpPr bwMode="auto">
            <a:xfrm>
              <a:off x="2400" y="912"/>
              <a:ext cx="2448" cy="48"/>
              <a:chOff x="960" y="1680"/>
              <a:chExt cx="2448" cy="48"/>
            </a:xfrm>
            <a:grpFill/>
          </p:grpSpPr>
          <p:sp>
            <p:nvSpPr>
              <p:cNvPr id="30961" name="Oval 465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62" name="Oval 466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63" name="Oval 467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64" name="Oval 468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65" name="Oval 469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66" name="Oval 470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67" name="Oval 471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68" name="Oval 4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69" name="Oval 473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70" name="Oval 474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71" name="Oval 475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72" name="Oval 476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73" name="Oval 477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74" name="Oval 478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75" name="Oval 479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76" name="Oval 480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77" name="Oval 481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78" name="Oval 482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79" name="Oval 483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80" name="Oval 484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81" name="Oval 485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82" name="Oval 486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83" name="Oval 487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84" name="Oval 488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85" name="Oval 489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86" name="Oval 490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1" name="Group 491"/>
            <p:cNvGrpSpPr>
              <a:grpSpLocks/>
            </p:cNvGrpSpPr>
            <p:nvPr/>
          </p:nvGrpSpPr>
          <p:grpSpPr bwMode="auto">
            <a:xfrm>
              <a:off x="2400" y="1008"/>
              <a:ext cx="2448" cy="48"/>
              <a:chOff x="960" y="1680"/>
              <a:chExt cx="2448" cy="48"/>
            </a:xfrm>
            <a:grpFill/>
          </p:grpSpPr>
          <p:sp>
            <p:nvSpPr>
              <p:cNvPr id="30935" name="Oval 492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36" name="Oval 493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37" name="Oval 494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38" name="Oval 495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39" name="Oval 496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40" name="Oval 497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41" name="Oval 498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42" name="Oval 49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43" name="Oval 500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44" name="Oval 501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45" name="Oval 502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46" name="Oval 503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47" name="Oval 504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48" name="Oval 505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49" name="Oval 506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50" name="Oval 507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51" name="Oval 508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52" name="Oval 509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53" name="Oval 510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54" name="Oval 511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55" name="Oval 512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56" name="Oval 513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57" name="Oval 514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58" name="Oval 515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59" name="Oval 516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60" name="Oval 517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2" name="Group 518"/>
            <p:cNvGrpSpPr>
              <a:grpSpLocks/>
            </p:cNvGrpSpPr>
            <p:nvPr/>
          </p:nvGrpSpPr>
          <p:grpSpPr bwMode="auto">
            <a:xfrm>
              <a:off x="2400" y="1104"/>
              <a:ext cx="2448" cy="48"/>
              <a:chOff x="960" y="1680"/>
              <a:chExt cx="2448" cy="48"/>
            </a:xfrm>
            <a:grpFill/>
          </p:grpSpPr>
          <p:sp>
            <p:nvSpPr>
              <p:cNvPr id="30909" name="Oval 519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10" name="Oval 520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11" name="Oval 521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12" name="Oval 522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13" name="Oval 523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14" name="Oval 524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15" name="Oval 525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16" name="Oval 52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17" name="Oval 527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18" name="Oval 528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19" name="Oval 529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20" name="Oval 530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21" name="Oval 531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22" name="Oval 532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23" name="Oval 533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24" name="Oval 534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25" name="Oval 535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26" name="Oval 536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27" name="Oval 537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28" name="Oval 538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29" name="Oval 539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30" name="Oval 540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31" name="Oval 541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32" name="Oval 542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33" name="Oval 543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34" name="Oval 544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3" name="Group 545"/>
            <p:cNvGrpSpPr>
              <a:grpSpLocks/>
            </p:cNvGrpSpPr>
            <p:nvPr/>
          </p:nvGrpSpPr>
          <p:grpSpPr bwMode="auto">
            <a:xfrm>
              <a:off x="2400" y="1200"/>
              <a:ext cx="2448" cy="48"/>
              <a:chOff x="960" y="1680"/>
              <a:chExt cx="2448" cy="48"/>
            </a:xfrm>
            <a:grpFill/>
          </p:grpSpPr>
          <p:sp>
            <p:nvSpPr>
              <p:cNvPr id="30883" name="Oval 546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84" name="Oval 547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85" name="Oval 548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86" name="Oval 549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87" name="Oval 550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88" name="Oval 551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89" name="Oval 552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90" name="Oval 5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91" name="Oval 554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92" name="Oval 555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93" name="Oval 556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94" name="Oval 557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95" name="Oval 558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96" name="Oval 559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97" name="Oval 560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98" name="Oval 561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99" name="Oval 562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00" name="Oval 563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01" name="Oval 564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02" name="Oval 565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03" name="Oval 566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04" name="Oval 567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05" name="Oval 568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06" name="Oval 569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07" name="Oval 570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908" name="Oval 571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4" name="Group 572"/>
            <p:cNvGrpSpPr>
              <a:grpSpLocks/>
            </p:cNvGrpSpPr>
            <p:nvPr/>
          </p:nvGrpSpPr>
          <p:grpSpPr bwMode="auto">
            <a:xfrm>
              <a:off x="2400" y="1296"/>
              <a:ext cx="2448" cy="48"/>
              <a:chOff x="960" y="1680"/>
              <a:chExt cx="2448" cy="48"/>
            </a:xfrm>
            <a:grpFill/>
          </p:grpSpPr>
          <p:sp>
            <p:nvSpPr>
              <p:cNvPr id="30857" name="Oval 573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58" name="Oval 574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59" name="Oval 575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60" name="Oval 576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61" name="Oval 577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62" name="Oval 578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63" name="Oval 579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64" name="Oval 58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65" name="Oval 581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66" name="Oval 582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67" name="Oval 583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68" name="Oval 584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69" name="Oval 585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70" name="Oval 586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71" name="Oval 587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72" name="Oval 588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73" name="Oval 589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74" name="Oval 590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75" name="Oval 591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76" name="Oval 592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77" name="Oval 593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78" name="Oval 594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79" name="Oval 595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80" name="Oval 596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81" name="Oval 597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82" name="Oval 598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5" name="Group 599"/>
            <p:cNvGrpSpPr>
              <a:grpSpLocks/>
            </p:cNvGrpSpPr>
            <p:nvPr/>
          </p:nvGrpSpPr>
          <p:grpSpPr bwMode="auto">
            <a:xfrm>
              <a:off x="2400" y="1392"/>
              <a:ext cx="2448" cy="48"/>
              <a:chOff x="960" y="1680"/>
              <a:chExt cx="2448" cy="48"/>
            </a:xfrm>
            <a:grpFill/>
          </p:grpSpPr>
          <p:sp>
            <p:nvSpPr>
              <p:cNvPr id="30831" name="Oval 600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32" name="Oval 601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33" name="Oval 602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34" name="Oval 603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35" name="Oval 604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36" name="Oval 605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37" name="Oval 60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38" name="Oval 60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39" name="Oval 608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40" name="Oval 609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41" name="Oval 610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42" name="Oval 611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43" name="Oval 612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44" name="Oval 613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45" name="Oval 614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46" name="Oval 615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47" name="Oval 616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48" name="Oval 617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49" name="Oval 618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50" name="Oval 619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51" name="Oval 620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52" name="Oval 621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53" name="Oval 622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54" name="Oval 623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55" name="Oval 624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56" name="Oval 625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6" name="Group 626"/>
            <p:cNvGrpSpPr>
              <a:grpSpLocks/>
            </p:cNvGrpSpPr>
            <p:nvPr/>
          </p:nvGrpSpPr>
          <p:grpSpPr bwMode="auto">
            <a:xfrm>
              <a:off x="2400" y="1488"/>
              <a:ext cx="2448" cy="48"/>
              <a:chOff x="960" y="1680"/>
              <a:chExt cx="2448" cy="48"/>
            </a:xfrm>
            <a:grpFill/>
          </p:grpSpPr>
          <p:sp>
            <p:nvSpPr>
              <p:cNvPr id="30805" name="Oval 627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06" name="Oval 628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07" name="Oval 629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08" name="Oval 630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09" name="Oval 631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10" name="Oval 632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11" name="Oval 633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12" name="Oval 63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13" name="Oval 635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14" name="Oval 636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15" name="Oval 637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16" name="Oval 638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17" name="Oval 639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18" name="Oval 640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19" name="Oval 641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20" name="Oval 642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21" name="Oval 643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22" name="Oval 644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23" name="Oval 645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24" name="Oval 646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25" name="Oval 647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26" name="Oval 648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27" name="Oval 64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28" name="Oval 650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29" name="Oval 651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30" name="Oval 652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7" name="Group 653"/>
            <p:cNvGrpSpPr>
              <a:grpSpLocks/>
            </p:cNvGrpSpPr>
            <p:nvPr/>
          </p:nvGrpSpPr>
          <p:grpSpPr bwMode="auto">
            <a:xfrm>
              <a:off x="2400" y="1584"/>
              <a:ext cx="2448" cy="48"/>
              <a:chOff x="960" y="1680"/>
              <a:chExt cx="2448" cy="48"/>
            </a:xfrm>
            <a:grpFill/>
          </p:grpSpPr>
          <p:sp>
            <p:nvSpPr>
              <p:cNvPr id="30779" name="Oval 654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80" name="Oval 655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81" name="Oval 656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82" name="Oval 657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83" name="Oval 658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84" name="Oval 659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85" name="Oval 660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86" name="Oval 66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87" name="Oval 662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88" name="Oval 663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89" name="Oval 664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90" name="Oval 665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91" name="Oval 666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92" name="Oval 667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93" name="Oval 668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94" name="Oval 669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95" name="Oval 670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96" name="Oval 671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97" name="Oval 672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98" name="Oval 673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99" name="Oval 674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00" name="Oval 675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01" name="Oval 676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02" name="Oval 677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03" name="Oval 678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804" name="Oval 679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8" name="Group 680"/>
            <p:cNvGrpSpPr>
              <a:grpSpLocks/>
            </p:cNvGrpSpPr>
            <p:nvPr/>
          </p:nvGrpSpPr>
          <p:grpSpPr bwMode="auto">
            <a:xfrm>
              <a:off x="2400" y="1680"/>
              <a:ext cx="2448" cy="48"/>
              <a:chOff x="960" y="1680"/>
              <a:chExt cx="2448" cy="48"/>
            </a:xfrm>
            <a:grpFill/>
          </p:grpSpPr>
          <p:sp>
            <p:nvSpPr>
              <p:cNvPr id="30753" name="Oval 681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54" name="Oval 682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55" name="Oval 683"/>
              <p:cNvSpPr>
                <a:spLocks noChangeArrowheads="1"/>
              </p:cNvSpPr>
              <p:nvPr/>
            </p:nvSpPr>
            <p:spPr bwMode="auto">
              <a:xfrm>
                <a:off x="115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56" name="Oval 684"/>
              <p:cNvSpPr>
                <a:spLocks noChangeArrowheads="1"/>
              </p:cNvSpPr>
              <p:nvPr/>
            </p:nvSpPr>
            <p:spPr bwMode="auto">
              <a:xfrm>
                <a:off x="124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57" name="Oval 685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58" name="Oval 686"/>
              <p:cNvSpPr>
                <a:spLocks noChangeArrowheads="1"/>
              </p:cNvSpPr>
              <p:nvPr/>
            </p:nvSpPr>
            <p:spPr bwMode="auto">
              <a:xfrm>
                <a:off x="144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59" name="Oval 687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60" name="Oval 6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61" name="Oval 689"/>
              <p:cNvSpPr>
                <a:spLocks noChangeArrowheads="1"/>
              </p:cNvSpPr>
              <p:nvPr/>
            </p:nvSpPr>
            <p:spPr bwMode="auto">
              <a:xfrm>
                <a:off x="172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62" name="Oval 690"/>
              <p:cNvSpPr>
                <a:spLocks noChangeArrowheads="1"/>
              </p:cNvSpPr>
              <p:nvPr/>
            </p:nvSpPr>
            <p:spPr bwMode="auto">
              <a:xfrm>
                <a:off x="182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63" name="Oval 691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64" name="Oval 692"/>
              <p:cNvSpPr>
                <a:spLocks noChangeArrowheads="1"/>
              </p:cNvSpPr>
              <p:nvPr/>
            </p:nvSpPr>
            <p:spPr bwMode="auto">
              <a:xfrm>
                <a:off x="201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65" name="Oval 693"/>
              <p:cNvSpPr>
                <a:spLocks noChangeArrowheads="1"/>
              </p:cNvSpPr>
              <p:nvPr/>
            </p:nvSpPr>
            <p:spPr bwMode="auto">
              <a:xfrm>
                <a:off x="211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66" name="Oval 694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67" name="Oval 695"/>
              <p:cNvSpPr>
                <a:spLocks noChangeArrowheads="1"/>
              </p:cNvSpPr>
              <p:nvPr/>
            </p:nvSpPr>
            <p:spPr bwMode="auto">
              <a:xfrm>
                <a:off x="230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68" name="Oval 696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69" name="Oval 697"/>
              <p:cNvSpPr>
                <a:spLocks noChangeArrowheads="1"/>
              </p:cNvSpPr>
              <p:nvPr/>
            </p:nvSpPr>
            <p:spPr bwMode="auto">
              <a:xfrm>
                <a:off x="249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70" name="Oval 698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71" name="Oval 699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72" name="Oval 700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73" name="Oval 701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74" name="Oval 702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75" name="Oval 703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76" name="Oval 704"/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77" name="Oval 705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30778" name="Oval 706"/>
              <p:cNvSpPr>
                <a:spLocks noChangeArrowheads="1"/>
              </p:cNvSpPr>
              <p:nvPr/>
            </p:nvSpPr>
            <p:spPr bwMode="auto">
              <a:xfrm>
                <a:off x="3360" y="1680"/>
                <a:ext cx="48" cy="4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283201" y="3306763"/>
            <a:ext cx="317500" cy="334962"/>
            <a:chOff x="5283200" y="3306763"/>
            <a:chExt cx="317500" cy="334962"/>
          </a:xfrm>
          <a:solidFill>
            <a:schemeClr val="bg2">
              <a:lumMod val="10000"/>
            </a:schemeClr>
          </a:solidFill>
        </p:grpSpPr>
        <p:sp>
          <p:nvSpPr>
            <p:cNvPr id="30725" name="Freeform 707"/>
            <p:cNvSpPr>
              <a:spLocks/>
            </p:cNvSpPr>
            <p:nvPr/>
          </p:nvSpPr>
          <p:spPr bwMode="auto">
            <a:xfrm>
              <a:off x="5283200" y="3457575"/>
              <a:ext cx="317500" cy="1588"/>
            </a:xfrm>
            <a:custGeom>
              <a:avLst/>
              <a:gdLst>
                <a:gd name="T0" fmla="*/ 0 w 200"/>
                <a:gd name="T1" fmla="*/ 0 h 1"/>
                <a:gd name="T2" fmla="*/ 2147483647 w 200"/>
                <a:gd name="T3" fmla="*/ 0 h 1"/>
                <a:gd name="T4" fmla="*/ 0 60000 65536"/>
                <a:gd name="T5" fmla="*/ 0 60000 65536"/>
                <a:gd name="T6" fmla="*/ 0 w 200"/>
                <a:gd name="T7" fmla="*/ 0 h 1"/>
                <a:gd name="T8" fmla="*/ 200 w 20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" h="1">
                  <a:moveTo>
                    <a:pt x="0" y="0"/>
                  </a:moveTo>
                  <a:lnTo>
                    <a:pt x="200" y="0"/>
                  </a:lnTo>
                </a:path>
              </a:pathLst>
            </a:custGeom>
            <a:grp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0726" name="Freeform 708"/>
            <p:cNvSpPr>
              <a:spLocks/>
            </p:cNvSpPr>
            <p:nvPr/>
          </p:nvSpPr>
          <p:spPr bwMode="auto">
            <a:xfrm>
              <a:off x="5432425" y="3306763"/>
              <a:ext cx="9525" cy="334962"/>
            </a:xfrm>
            <a:custGeom>
              <a:avLst/>
              <a:gdLst>
                <a:gd name="T0" fmla="*/ 2147483647 w 6"/>
                <a:gd name="T1" fmla="*/ 2147483647 h 211"/>
                <a:gd name="T2" fmla="*/ 0 w 6"/>
                <a:gd name="T3" fmla="*/ 0 h 211"/>
                <a:gd name="T4" fmla="*/ 0 60000 65536"/>
                <a:gd name="T5" fmla="*/ 0 60000 65536"/>
                <a:gd name="T6" fmla="*/ 0 w 6"/>
                <a:gd name="T7" fmla="*/ 0 h 211"/>
                <a:gd name="T8" fmla="*/ 6 w 6"/>
                <a:gd name="T9" fmla="*/ 211 h 2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211">
                  <a:moveTo>
                    <a:pt x="6" y="211"/>
                  </a:moveTo>
                  <a:lnTo>
                    <a:pt x="0" y="0"/>
                  </a:lnTo>
                </a:path>
              </a:pathLst>
            </a:custGeom>
            <a:grp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H="1">
            <a:off x="4256767" y="3117850"/>
            <a:ext cx="4632364" cy="0"/>
          </a:xfrm>
          <a:prstGeom prst="line">
            <a:avLst/>
          </a:prstGeom>
          <a:ln>
            <a:solidFill>
              <a:srgbClr val="06BD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 flipH="1">
            <a:off x="4290486" y="4580195"/>
            <a:ext cx="4632364" cy="0"/>
          </a:xfrm>
          <a:prstGeom prst="line">
            <a:avLst/>
          </a:prstGeom>
          <a:ln>
            <a:solidFill>
              <a:srgbClr val="06BD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>
            <a:off x="5800725" y="1800705"/>
            <a:ext cx="0" cy="4230974"/>
          </a:xfrm>
          <a:prstGeom prst="line">
            <a:avLst/>
          </a:prstGeom>
          <a:ln>
            <a:solidFill>
              <a:srgbClr val="06BD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6" name="Straight Connector 715"/>
          <p:cNvCxnSpPr/>
          <p:nvPr/>
        </p:nvCxnSpPr>
        <p:spPr>
          <a:xfrm>
            <a:off x="7186636" y="1764364"/>
            <a:ext cx="0" cy="4230974"/>
          </a:xfrm>
          <a:prstGeom prst="line">
            <a:avLst/>
          </a:prstGeom>
          <a:ln>
            <a:solidFill>
              <a:srgbClr val="06BD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4" name="Slide Number Placeholder 7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i="0" smtClean="0"/>
              <a:pPr/>
              <a:t>67</a:t>
            </a:fld>
            <a:endParaRPr lang="en-US" i="0" dirty="0"/>
          </a:p>
        </p:txBody>
      </p:sp>
      <p:sp>
        <p:nvSpPr>
          <p:cNvPr id="715" name="Footer Placeholder 7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Data Transfers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2162468" y="1954764"/>
            <a:ext cx="5225649" cy="659886"/>
            <a:chOff x="1455349" y="2467474"/>
            <a:chExt cx="5225649" cy="659886"/>
          </a:xfrm>
        </p:grpSpPr>
        <p:grpSp>
          <p:nvGrpSpPr>
            <p:cNvPr id="3" name="Group 1382"/>
            <p:cNvGrpSpPr/>
            <p:nvPr/>
          </p:nvGrpSpPr>
          <p:grpSpPr>
            <a:xfrm>
              <a:off x="1455349" y="2467474"/>
              <a:ext cx="1262078" cy="659886"/>
              <a:chOff x="3259122" y="2978134"/>
              <a:chExt cx="1262078" cy="659886"/>
            </a:xfrm>
          </p:grpSpPr>
          <p:sp>
            <p:nvSpPr>
              <p:cNvPr id="138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9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9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9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9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9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9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9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9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9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9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0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0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0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0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0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0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0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0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0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0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1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1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1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1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1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1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1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1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1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1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2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2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2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2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2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2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2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2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2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2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3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3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3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3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3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3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3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3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3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3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4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4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4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4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4" name="Group 1482"/>
            <p:cNvGrpSpPr/>
            <p:nvPr/>
          </p:nvGrpSpPr>
          <p:grpSpPr>
            <a:xfrm>
              <a:off x="3437135" y="2467474"/>
              <a:ext cx="1262078" cy="659886"/>
              <a:chOff x="3259122" y="2978134"/>
              <a:chExt cx="1262078" cy="659886"/>
            </a:xfrm>
          </p:grpSpPr>
          <p:sp>
            <p:nvSpPr>
              <p:cNvPr id="148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9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9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9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9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9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9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9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9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9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9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0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0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0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0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0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0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0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0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0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0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1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1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1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1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1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1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1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1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1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1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2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2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2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2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2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2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2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2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2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2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3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3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3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3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3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3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3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3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3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3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4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4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4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4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5" name="Group 1543"/>
            <p:cNvGrpSpPr/>
            <p:nvPr/>
          </p:nvGrpSpPr>
          <p:grpSpPr>
            <a:xfrm>
              <a:off x="5418920" y="2467474"/>
              <a:ext cx="1262078" cy="659886"/>
              <a:chOff x="3259122" y="2978134"/>
              <a:chExt cx="1262078" cy="659886"/>
            </a:xfrm>
          </p:grpSpPr>
          <p:sp>
            <p:nvSpPr>
              <p:cNvPr id="1545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46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47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48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49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50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51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52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53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54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55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56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57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58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59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60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61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62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63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64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65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66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67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68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69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70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71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72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73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74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75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76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77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78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79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80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81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82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83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84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85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86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87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88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89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90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91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92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93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94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95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96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97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98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599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0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1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2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3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4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6" name="Group 2279"/>
          <p:cNvGrpSpPr/>
          <p:nvPr/>
        </p:nvGrpSpPr>
        <p:grpSpPr>
          <a:xfrm>
            <a:off x="2162468" y="3235990"/>
            <a:ext cx="5225649" cy="659886"/>
            <a:chOff x="1455349" y="2467474"/>
            <a:chExt cx="5225649" cy="659886"/>
          </a:xfrm>
        </p:grpSpPr>
        <p:grpSp>
          <p:nvGrpSpPr>
            <p:cNvPr id="7" name="Group 2280"/>
            <p:cNvGrpSpPr/>
            <p:nvPr/>
          </p:nvGrpSpPr>
          <p:grpSpPr>
            <a:xfrm>
              <a:off x="1455349" y="2467474"/>
              <a:ext cx="1262078" cy="659886"/>
              <a:chOff x="3259122" y="2978134"/>
              <a:chExt cx="1262078" cy="659886"/>
            </a:xfrm>
          </p:grpSpPr>
          <p:sp>
            <p:nvSpPr>
              <p:cNvPr id="240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0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0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0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0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0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1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1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1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1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1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1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1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1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1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1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2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2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2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2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2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2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2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2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2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2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3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3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3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3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3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3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3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3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3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3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4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4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4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4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4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4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4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4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4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4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5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5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5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5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5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5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5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5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5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5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6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6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6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6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8" name="Group 2281"/>
            <p:cNvGrpSpPr/>
            <p:nvPr/>
          </p:nvGrpSpPr>
          <p:grpSpPr>
            <a:xfrm>
              <a:off x="3437135" y="2467474"/>
              <a:ext cx="1262078" cy="659886"/>
              <a:chOff x="3259122" y="2978134"/>
              <a:chExt cx="1262078" cy="659886"/>
            </a:xfrm>
          </p:grpSpPr>
          <p:sp>
            <p:nvSpPr>
              <p:cNvPr id="234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4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4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4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4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4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5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5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5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5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5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5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5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5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5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5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6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6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6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6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6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6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6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6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6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6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7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7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7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7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7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7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7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7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7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7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8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8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8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8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8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8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8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8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8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8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9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9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9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9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9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9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9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9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9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9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0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0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0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0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9" name="Group 2282"/>
            <p:cNvGrpSpPr/>
            <p:nvPr/>
          </p:nvGrpSpPr>
          <p:grpSpPr>
            <a:xfrm>
              <a:off x="5418920" y="2467474"/>
              <a:ext cx="1262078" cy="659886"/>
              <a:chOff x="3259122" y="2978134"/>
              <a:chExt cx="1262078" cy="659886"/>
            </a:xfrm>
          </p:grpSpPr>
          <p:sp>
            <p:nvSpPr>
              <p:cNvPr id="2284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85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86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87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88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89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90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91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92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93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94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95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96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97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98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299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00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01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02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03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04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05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06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07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08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09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10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11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12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13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14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15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16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17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18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19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20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21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22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23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24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25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26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27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28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29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30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31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32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33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34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35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36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37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38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39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40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41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42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343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10" name="Group 2463"/>
          <p:cNvGrpSpPr/>
          <p:nvPr/>
        </p:nvGrpSpPr>
        <p:grpSpPr>
          <a:xfrm>
            <a:off x="2162468" y="4517215"/>
            <a:ext cx="5225649" cy="659886"/>
            <a:chOff x="1455349" y="2467474"/>
            <a:chExt cx="5225649" cy="659886"/>
          </a:xfrm>
        </p:grpSpPr>
        <p:grpSp>
          <p:nvGrpSpPr>
            <p:cNvPr id="11" name="Group 2464"/>
            <p:cNvGrpSpPr/>
            <p:nvPr/>
          </p:nvGrpSpPr>
          <p:grpSpPr>
            <a:xfrm>
              <a:off x="1455349" y="2467474"/>
              <a:ext cx="1262078" cy="659886"/>
              <a:chOff x="3259122" y="2978134"/>
              <a:chExt cx="1262078" cy="659886"/>
            </a:xfrm>
          </p:grpSpPr>
          <p:sp>
            <p:nvSpPr>
              <p:cNvPr id="2588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89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90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91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92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93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94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95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96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97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98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99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00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01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02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03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04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05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06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07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08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09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10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11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12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13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14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15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16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17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18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19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20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21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22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23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24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25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26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27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28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29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30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31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32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33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34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35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36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37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38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39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40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41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42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43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44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45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46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647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2" name="Group 2465"/>
            <p:cNvGrpSpPr/>
            <p:nvPr/>
          </p:nvGrpSpPr>
          <p:grpSpPr>
            <a:xfrm>
              <a:off x="3437135" y="2467474"/>
              <a:ext cx="1262078" cy="659886"/>
              <a:chOff x="3259122" y="2978134"/>
              <a:chExt cx="1262078" cy="659886"/>
            </a:xfrm>
          </p:grpSpPr>
          <p:sp>
            <p:nvSpPr>
              <p:cNvPr id="2528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29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30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31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32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33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34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35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36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37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38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39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40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41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42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43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44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45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46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47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48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49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50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51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52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53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54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55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56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57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58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59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60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61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62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63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64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65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66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67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68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69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70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71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72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73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74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75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76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77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78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79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80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81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82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83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84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85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86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87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3" name="Group 2466"/>
            <p:cNvGrpSpPr/>
            <p:nvPr/>
          </p:nvGrpSpPr>
          <p:grpSpPr>
            <a:xfrm>
              <a:off x="5418920" y="2467474"/>
              <a:ext cx="1262078" cy="659886"/>
              <a:chOff x="3259122" y="2978134"/>
              <a:chExt cx="1262078" cy="659886"/>
            </a:xfrm>
          </p:grpSpPr>
          <p:sp>
            <p:nvSpPr>
              <p:cNvPr id="2468" name="Rectangle 116"/>
              <p:cNvSpPr>
                <a:spLocks noChangeArrowheads="1"/>
              </p:cNvSpPr>
              <p:nvPr/>
            </p:nvSpPr>
            <p:spPr bwMode="auto">
              <a:xfrm>
                <a:off x="338613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69" name="Rectangle 117"/>
              <p:cNvSpPr>
                <a:spLocks noChangeArrowheads="1"/>
              </p:cNvSpPr>
              <p:nvPr/>
            </p:nvSpPr>
            <p:spPr bwMode="auto">
              <a:xfrm>
                <a:off x="3511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70" name="Rectangle 118"/>
              <p:cNvSpPr>
                <a:spLocks noChangeArrowheads="1"/>
              </p:cNvSpPr>
              <p:nvPr/>
            </p:nvSpPr>
            <p:spPr bwMode="auto">
              <a:xfrm>
                <a:off x="3636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71" name="Rectangle 119"/>
              <p:cNvSpPr>
                <a:spLocks noChangeArrowheads="1"/>
              </p:cNvSpPr>
              <p:nvPr/>
            </p:nvSpPr>
            <p:spPr bwMode="auto">
              <a:xfrm>
                <a:off x="3762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72" name="Rectangle 120"/>
              <p:cNvSpPr>
                <a:spLocks noChangeArrowheads="1"/>
              </p:cNvSpPr>
              <p:nvPr/>
            </p:nvSpPr>
            <p:spPr bwMode="auto">
              <a:xfrm>
                <a:off x="3892551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73" name="Rectangle 121"/>
              <p:cNvSpPr>
                <a:spLocks noChangeArrowheads="1"/>
              </p:cNvSpPr>
              <p:nvPr/>
            </p:nvSpPr>
            <p:spPr bwMode="auto">
              <a:xfrm>
                <a:off x="4017964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74" name="Rectangle 122"/>
              <p:cNvSpPr>
                <a:spLocks noChangeArrowheads="1"/>
              </p:cNvSpPr>
              <p:nvPr/>
            </p:nvSpPr>
            <p:spPr bwMode="auto">
              <a:xfrm>
                <a:off x="4143376" y="30882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75" name="Rectangle 123"/>
              <p:cNvSpPr>
                <a:spLocks noChangeArrowheads="1"/>
              </p:cNvSpPr>
              <p:nvPr/>
            </p:nvSpPr>
            <p:spPr bwMode="auto">
              <a:xfrm>
                <a:off x="4268789" y="30882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76" name="Rectangle 126"/>
              <p:cNvSpPr>
                <a:spLocks noChangeArrowheads="1"/>
              </p:cNvSpPr>
              <p:nvPr/>
            </p:nvSpPr>
            <p:spPr bwMode="auto">
              <a:xfrm>
                <a:off x="338613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77" name="Rectangle 127"/>
              <p:cNvSpPr>
                <a:spLocks noChangeArrowheads="1"/>
              </p:cNvSpPr>
              <p:nvPr/>
            </p:nvSpPr>
            <p:spPr bwMode="auto">
              <a:xfrm>
                <a:off x="3511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78" name="Rectangle 128"/>
              <p:cNvSpPr>
                <a:spLocks noChangeArrowheads="1"/>
              </p:cNvSpPr>
              <p:nvPr/>
            </p:nvSpPr>
            <p:spPr bwMode="auto">
              <a:xfrm>
                <a:off x="3636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79" name="Rectangle 129"/>
              <p:cNvSpPr>
                <a:spLocks noChangeArrowheads="1"/>
              </p:cNvSpPr>
              <p:nvPr/>
            </p:nvSpPr>
            <p:spPr bwMode="auto">
              <a:xfrm>
                <a:off x="3762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80" name="Rectangle 130"/>
              <p:cNvSpPr>
                <a:spLocks noChangeArrowheads="1"/>
              </p:cNvSpPr>
              <p:nvPr/>
            </p:nvSpPr>
            <p:spPr bwMode="auto">
              <a:xfrm>
                <a:off x="3892551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81" name="Rectangle 131"/>
              <p:cNvSpPr>
                <a:spLocks noChangeArrowheads="1"/>
              </p:cNvSpPr>
              <p:nvPr/>
            </p:nvSpPr>
            <p:spPr bwMode="auto">
              <a:xfrm>
                <a:off x="4017964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82" name="Rectangle 132"/>
              <p:cNvSpPr>
                <a:spLocks noChangeArrowheads="1"/>
              </p:cNvSpPr>
              <p:nvPr/>
            </p:nvSpPr>
            <p:spPr bwMode="auto">
              <a:xfrm>
                <a:off x="4143376" y="3197755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83" name="Rectangle 133"/>
              <p:cNvSpPr>
                <a:spLocks noChangeArrowheads="1"/>
              </p:cNvSpPr>
              <p:nvPr/>
            </p:nvSpPr>
            <p:spPr bwMode="auto">
              <a:xfrm>
                <a:off x="4268789" y="3197755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84" name="Rectangle 136"/>
              <p:cNvSpPr>
                <a:spLocks noChangeArrowheads="1"/>
              </p:cNvSpPr>
              <p:nvPr/>
            </p:nvSpPr>
            <p:spPr bwMode="auto">
              <a:xfrm>
                <a:off x="338613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85" name="Rectangle 137"/>
              <p:cNvSpPr>
                <a:spLocks noChangeArrowheads="1"/>
              </p:cNvSpPr>
              <p:nvPr/>
            </p:nvSpPr>
            <p:spPr bwMode="auto">
              <a:xfrm>
                <a:off x="3511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86" name="Rectangle 138"/>
              <p:cNvSpPr>
                <a:spLocks noChangeArrowheads="1"/>
              </p:cNvSpPr>
              <p:nvPr/>
            </p:nvSpPr>
            <p:spPr bwMode="auto">
              <a:xfrm>
                <a:off x="3636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87" name="Rectangle 139"/>
              <p:cNvSpPr>
                <a:spLocks noChangeArrowheads="1"/>
              </p:cNvSpPr>
              <p:nvPr/>
            </p:nvSpPr>
            <p:spPr bwMode="auto">
              <a:xfrm>
                <a:off x="3762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88" name="Rectangle 140"/>
              <p:cNvSpPr>
                <a:spLocks noChangeArrowheads="1"/>
              </p:cNvSpPr>
              <p:nvPr/>
            </p:nvSpPr>
            <p:spPr bwMode="auto">
              <a:xfrm>
                <a:off x="3892551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89" name="Rectangle 141"/>
              <p:cNvSpPr>
                <a:spLocks noChangeArrowheads="1"/>
              </p:cNvSpPr>
              <p:nvPr/>
            </p:nvSpPr>
            <p:spPr bwMode="auto">
              <a:xfrm>
                <a:off x="4017964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90" name="Rectangle 142"/>
              <p:cNvSpPr>
                <a:spLocks noChangeArrowheads="1"/>
              </p:cNvSpPr>
              <p:nvPr/>
            </p:nvSpPr>
            <p:spPr bwMode="auto">
              <a:xfrm>
                <a:off x="4143376" y="3307292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91" name="Rectangle 143"/>
              <p:cNvSpPr>
                <a:spLocks noChangeArrowheads="1"/>
              </p:cNvSpPr>
              <p:nvPr/>
            </p:nvSpPr>
            <p:spPr bwMode="auto">
              <a:xfrm>
                <a:off x="4268789" y="3307292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92" name="Rectangle 146"/>
              <p:cNvSpPr>
                <a:spLocks noChangeArrowheads="1"/>
              </p:cNvSpPr>
              <p:nvPr/>
            </p:nvSpPr>
            <p:spPr bwMode="auto">
              <a:xfrm>
                <a:off x="338613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93" name="Rectangle 147"/>
              <p:cNvSpPr>
                <a:spLocks noChangeArrowheads="1"/>
              </p:cNvSpPr>
              <p:nvPr/>
            </p:nvSpPr>
            <p:spPr bwMode="auto">
              <a:xfrm>
                <a:off x="3511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94" name="Rectangle 148"/>
              <p:cNvSpPr>
                <a:spLocks noChangeArrowheads="1"/>
              </p:cNvSpPr>
              <p:nvPr/>
            </p:nvSpPr>
            <p:spPr bwMode="auto">
              <a:xfrm>
                <a:off x="3636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95" name="Rectangle 149"/>
              <p:cNvSpPr>
                <a:spLocks noChangeArrowheads="1"/>
              </p:cNvSpPr>
              <p:nvPr/>
            </p:nvSpPr>
            <p:spPr bwMode="auto">
              <a:xfrm>
                <a:off x="3762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96" name="Rectangle 150"/>
              <p:cNvSpPr>
                <a:spLocks noChangeArrowheads="1"/>
              </p:cNvSpPr>
              <p:nvPr/>
            </p:nvSpPr>
            <p:spPr bwMode="auto">
              <a:xfrm>
                <a:off x="3892551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97" name="Rectangle 151"/>
              <p:cNvSpPr>
                <a:spLocks noChangeArrowheads="1"/>
              </p:cNvSpPr>
              <p:nvPr/>
            </p:nvSpPr>
            <p:spPr bwMode="auto">
              <a:xfrm>
                <a:off x="4017964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98" name="Rectangle 152"/>
              <p:cNvSpPr>
                <a:spLocks noChangeArrowheads="1"/>
              </p:cNvSpPr>
              <p:nvPr/>
            </p:nvSpPr>
            <p:spPr bwMode="auto">
              <a:xfrm>
                <a:off x="4143376" y="3418417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499" name="Rectangle 153"/>
              <p:cNvSpPr>
                <a:spLocks noChangeArrowheads="1"/>
              </p:cNvSpPr>
              <p:nvPr/>
            </p:nvSpPr>
            <p:spPr bwMode="auto">
              <a:xfrm>
                <a:off x="4268789" y="3418417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00" name="Rectangle 116"/>
              <p:cNvSpPr>
                <a:spLocks noChangeArrowheads="1"/>
              </p:cNvSpPr>
              <p:nvPr/>
            </p:nvSpPr>
            <p:spPr bwMode="auto">
              <a:xfrm>
                <a:off x="325912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01" name="Rectangle 126"/>
              <p:cNvSpPr>
                <a:spLocks noChangeArrowheads="1"/>
              </p:cNvSpPr>
              <p:nvPr/>
            </p:nvSpPr>
            <p:spPr bwMode="auto">
              <a:xfrm>
                <a:off x="325912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02" name="Rectangle 136"/>
              <p:cNvSpPr>
                <a:spLocks noChangeArrowheads="1"/>
              </p:cNvSpPr>
              <p:nvPr/>
            </p:nvSpPr>
            <p:spPr bwMode="auto">
              <a:xfrm>
                <a:off x="325912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03" name="Rectangle 146"/>
              <p:cNvSpPr>
                <a:spLocks noChangeArrowheads="1"/>
              </p:cNvSpPr>
              <p:nvPr/>
            </p:nvSpPr>
            <p:spPr bwMode="auto">
              <a:xfrm>
                <a:off x="325912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04" name="Rectangle 123"/>
              <p:cNvSpPr>
                <a:spLocks noChangeArrowheads="1"/>
              </p:cNvSpPr>
              <p:nvPr/>
            </p:nvSpPr>
            <p:spPr bwMode="auto">
              <a:xfrm>
                <a:off x="4395788" y="30882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05" name="Rectangle 133"/>
              <p:cNvSpPr>
                <a:spLocks noChangeArrowheads="1"/>
              </p:cNvSpPr>
              <p:nvPr/>
            </p:nvSpPr>
            <p:spPr bwMode="auto">
              <a:xfrm>
                <a:off x="4395788" y="3197749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06" name="Rectangle 143"/>
              <p:cNvSpPr>
                <a:spLocks noChangeArrowheads="1"/>
              </p:cNvSpPr>
              <p:nvPr/>
            </p:nvSpPr>
            <p:spPr bwMode="auto">
              <a:xfrm>
                <a:off x="4395788" y="3307286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07" name="Rectangle 153"/>
              <p:cNvSpPr>
                <a:spLocks noChangeArrowheads="1"/>
              </p:cNvSpPr>
              <p:nvPr/>
            </p:nvSpPr>
            <p:spPr bwMode="auto">
              <a:xfrm>
                <a:off x="4395788" y="3418411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08" name="Rectangle 146"/>
              <p:cNvSpPr>
                <a:spLocks noChangeArrowheads="1"/>
              </p:cNvSpPr>
              <p:nvPr/>
            </p:nvSpPr>
            <p:spPr bwMode="auto">
              <a:xfrm>
                <a:off x="338613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09" name="Rectangle 147"/>
              <p:cNvSpPr>
                <a:spLocks noChangeArrowheads="1"/>
              </p:cNvSpPr>
              <p:nvPr/>
            </p:nvSpPr>
            <p:spPr bwMode="auto">
              <a:xfrm>
                <a:off x="3511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10" name="Rectangle 148"/>
              <p:cNvSpPr>
                <a:spLocks noChangeArrowheads="1"/>
              </p:cNvSpPr>
              <p:nvPr/>
            </p:nvSpPr>
            <p:spPr bwMode="auto">
              <a:xfrm>
                <a:off x="3636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11" name="Rectangle 149"/>
              <p:cNvSpPr>
                <a:spLocks noChangeArrowheads="1"/>
              </p:cNvSpPr>
              <p:nvPr/>
            </p:nvSpPr>
            <p:spPr bwMode="auto">
              <a:xfrm>
                <a:off x="3762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12" name="Rectangle 150"/>
              <p:cNvSpPr>
                <a:spLocks noChangeArrowheads="1"/>
              </p:cNvSpPr>
              <p:nvPr/>
            </p:nvSpPr>
            <p:spPr bwMode="auto">
              <a:xfrm>
                <a:off x="3892545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13" name="Rectangle 151"/>
              <p:cNvSpPr>
                <a:spLocks noChangeArrowheads="1"/>
              </p:cNvSpPr>
              <p:nvPr/>
            </p:nvSpPr>
            <p:spPr bwMode="auto">
              <a:xfrm>
                <a:off x="4017958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14" name="Rectangle 152"/>
              <p:cNvSpPr>
                <a:spLocks noChangeArrowheads="1"/>
              </p:cNvSpPr>
              <p:nvPr/>
            </p:nvSpPr>
            <p:spPr bwMode="auto">
              <a:xfrm>
                <a:off x="4143370" y="3528482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15" name="Rectangle 153"/>
              <p:cNvSpPr>
                <a:spLocks noChangeArrowheads="1"/>
              </p:cNvSpPr>
              <p:nvPr/>
            </p:nvSpPr>
            <p:spPr bwMode="auto">
              <a:xfrm>
                <a:off x="4268783" y="352848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16" name="Rectangle 146"/>
              <p:cNvSpPr>
                <a:spLocks noChangeArrowheads="1"/>
              </p:cNvSpPr>
              <p:nvPr/>
            </p:nvSpPr>
            <p:spPr bwMode="auto">
              <a:xfrm>
                <a:off x="325912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17" name="Rectangle 153"/>
              <p:cNvSpPr>
                <a:spLocks noChangeArrowheads="1"/>
              </p:cNvSpPr>
              <p:nvPr/>
            </p:nvSpPr>
            <p:spPr bwMode="auto">
              <a:xfrm>
                <a:off x="4395782" y="3528476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18" name="Rectangle 116"/>
              <p:cNvSpPr>
                <a:spLocks noChangeArrowheads="1"/>
              </p:cNvSpPr>
              <p:nvPr/>
            </p:nvSpPr>
            <p:spPr bwMode="auto">
              <a:xfrm>
                <a:off x="338613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19" name="Rectangle 117"/>
              <p:cNvSpPr>
                <a:spLocks noChangeArrowheads="1"/>
              </p:cNvSpPr>
              <p:nvPr/>
            </p:nvSpPr>
            <p:spPr bwMode="auto">
              <a:xfrm>
                <a:off x="3511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20" name="Rectangle 118"/>
              <p:cNvSpPr>
                <a:spLocks noChangeArrowheads="1"/>
              </p:cNvSpPr>
              <p:nvPr/>
            </p:nvSpPr>
            <p:spPr bwMode="auto">
              <a:xfrm>
                <a:off x="3636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21" name="Rectangle 119"/>
              <p:cNvSpPr>
                <a:spLocks noChangeArrowheads="1"/>
              </p:cNvSpPr>
              <p:nvPr/>
            </p:nvSpPr>
            <p:spPr bwMode="auto">
              <a:xfrm>
                <a:off x="3762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22" name="Rectangle 120"/>
              <p:cNvSpPr>
                <a:spLocks noChangeArrowheads="1"/>
              </p:cNvSpPr>
              <p:nvPr/>
            </p:nvSpPr>
            <p:spPr bwMode="auto">
              <a:xfrm>
                <a:off x="3892545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23" name="Rectangle 121"/>
              <p:cNvSpPr>
                <a:spLocks noChangeArrowheads="1"/>
              </p:cNvSpPr>
              <p:nvPr/>
            </p:nvSpPr>
            <p:spPr bwMode="auto">
              <a:xfrm>
                <a:off x="4017958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24" name="Rectangle 122"/>
              <p:cNvSpPr>
                <a:spLocks noChangeArrowheads="1"/>
              </p:cNvSpPr>
              <p:nvPr/>
            </p:nvSpPr>
            <p:spPr bwMode="auto">
              <a:xfrm>
                <a:off x="4143370" y="297814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25" name="Rectangle 123"/>
              <p:cNvSpPr>
                <a:spLocks noChangeArrowheads="1"/>
              </p:cNvSpPr>
              <p:nvPr/>
            </p:nvSpPr>
            <p:spPr bwMode="auto">
              <a:xfrm>
                <a:off x="4268783" y="297814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26" name="Rectangle 116"/>
              <p:cNvSpPr>
                <a:spLocks noChangeArrowheads="1"/>
              </p:cNvSpPr>
              <p:nvPr/>
            </p:nvSpPr>
            <p:spPr bwMode="auto">
              <a:xfrm>
                <a:off x="325912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2527" name="Rectangle 123"/>
              <p:cNvSpPr>
                <a:spLocks noChangeArrowheads="1"/>
              </p:cNvSpPr>
              <p:nvPr/>
            </p:nvSpPr>
            <p:spPr bwMode="auto">
              <a:xfrm>
                <a:off x="4395782" y="297813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14" name="Group 25"/>
          <p:cNvGrpSpPr/>
          <p:nvPr/>
        </p:nvGrpSpPr>
        <p:grpSpPr>
          <a:xfrm>
            <a:off x="1600200" y="1401476"/>
            <a:ext cx="6070509" cy="4237324"/>
            <a:chOff x="966785" y="1914186"/>
            <a:chExt cx="6070509" cy="4237324"/>
          </a:xfrm>
        </p:grpSpPr>
        <p:cxnSp>
          <p:nvCxnSpPr>
            <p:cNvPr id="2648" name="Straight Connector 2647"/>
            <p:cNvCxnSpPr/>
            <p:nvPr/>
          </p:nvCxnSpPr>
          <p:spPr>
            <a:xfrm>
              <a:off x="3156136" y="192053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>
              <a:off x="5203078" y="191418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0" name="Straight Connector 2649"/>
            <p:cNvCxnSpPr/>
            <p:nvPr/>
          </p:nvCxnSpPr>
          <p:spPr>
            <a:xfrm>
              <a:off x="984328" y="3459420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3" name="Straight Connector 2652"/>
            <p:cNvCxnSpPr/>
            <p:nvPr/>
          </p:nvCxnSpPr>
          <p:spPr>
            <a:xfrm>
              <a:off x="966785" y="4705382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0"/>
          <p:cNvGrpSpPr/>
          <p:nvPr/>
        </p:nvGrpSpPr>
        <p:grpSpPr>
          <a:xfrm>
            <a:off x="4722007" y="3285008"/>
            <a:ext cx="255588" cy="219620"/>
            <a:chOff x="4022824" y="3858232"/>
            <a:chExt cx="255588" cy="2196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50618" y="3858232"/>
              <a:ext cx="0" cy="2196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022824" y="3968315"/>
              <a:ext cx="25558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662"/>
          <p:cNvGrpSpPr/>
          <p:nvPr/>
        </p:nvGrpSpPr>
        <p:grpSpPr>
          <a:xfrm>
            <a:off x="5079266" y="3181735"/>
            <a:ext cx="255588" cy="219620"/>
            <a:chOff x="4022824" y="3858232"/>
            <a:chExt cx="255588" cy="219620"/>
          </a:xfrm>
        </p:grpSpPr>
        <p:cxnSp>
          <p:nvCxnSpPr>
            <p:cNvPr id="2664" name="Straight Connector 2663"/>
            <p:cNvCxnSpPr/>
            <p:nvPr/>
          </p:nvCxnSpPr>
          <p:spPr>
            <a:xfrm>
              <a:off x="4150618" y="3858232"/>
              <a:ext cx="0" cy="2196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5" name="Straight Connector 2664"/>
            <p:cNvCxnSpPr/>
            <p:nvPr/>
          </p:nvCxnSpPr>
          <p:spPr>
            <a:xfrm>
              <a:off x="4022824" y="3968315"/>
              <a:ext cx="25558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6761" name="Oval 506760"/>
          <p:cNvSpPr/>
          <p:nvPr/>
        </p:nvSpPr>
        <p:spPr>
          <a:xfrm>
            <a:off x="5152327" y="3064008"/>
            <a:ext cx="127000" cy="139700"/>
          </a:xfrm>
          <a:prstGeom prst="ellipse">
            <a:avLst/>
          </a:prstGeom>
          <a:solidFill>
            <a:srgbClr val="FF66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67" name="Slide Number Placeholder 56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68" name="Footer Placeholder 56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76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Local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8888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Each process has its local “patch” of the global array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bx</a:t>
            </a:r>
            <a:r>
              <a:rPr lang="en-US" dirty="0"/>
              <a:t>” and “by” are the sizes of the local array</a:t>
            </a:r>
          </a:p>
          <a:p>
            <a:pPr lvl="1"/>
            <a:r>
              <a:rPr lang="en-US" dirty="0"/>
              <a:t>Always allocate a halo around the patch</a:t>
            </a:r>
          </a:p>
          <a:p>
            <a:pPr lvl="1"/>
            <a:r>
              <a:rPr lang="en-US" dirty="0"/>
              <a:t>Array allocated of size (bx+2)x(by+2)</a:t>
            </a:r>
          </a:p>
        </p:txBody>
      </p:sp>
      <p:grpSp>
        <p:nvGrpSpPr>
          <p:cNvPr id="163" name="Group 177"/>
          <p:cNvGrpSpPr/>
          <p:nvPr/>
        </p:nvGrpSpPr>
        <p:grpSpPr>
          <a:xfrm>
            <a:off x="2323146" y="3804873"/>
            <a:ext cx="3855807" cy="2085420"/>
            <a:chOff x="3314700" y="4038600"/>
            <a:chExt cx="3855807" cy="208542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314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467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619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71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924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076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229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381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533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86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838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991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143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295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448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5600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753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3147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467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619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771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924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076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229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381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533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686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838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991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5143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5295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5448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5600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57531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3147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467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619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771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924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076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229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381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533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686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838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991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143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5295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448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600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7531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3147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467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619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3771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924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4076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229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4381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4533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4686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4838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4991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5143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5295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5448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00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57531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3147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467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619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771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3924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4076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29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4381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4533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4686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4838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4991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5143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5295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5448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5600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57531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3147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467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619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771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924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076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4229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4381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4533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686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838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991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5143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5295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5448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5600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57531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33147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3467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3619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771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3924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4076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4229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4381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4533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>
              <a:off x="4686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4838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4991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5143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>
              <a:off x="5295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0" name="Rectangle 120"/>
            <p:cNvSpPr>
              <a:spLocks noChangeArrowheads="1"/>
            </p:cNvSpPr>
            <p:nvPr/>
          </p:nvSpPr>
          <p:spPr bwMode="auto">
            <a:xfrm>
              <a:off x="5448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1" name="Rectangle 121"/>
            <p:cNvSpPr>
              <a:spLocks noChangeArrowheads="1"/>
            </p:cNvSpPr>
            <p:nvPr/>
          </p:nvSpPr>
          <p:spPr bwMode="auto">
            <a:xfrm>
              <a:off x="5600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57531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3" name="Rectangle 123"/>
            <p:cNvSpPr>
              <a:spLocks noChangeArrowheads="1"/>
            </p:cNvSpPr>
            <p:nvPr/>
          </p:nvSpPr>
          <p:spPr bwMode="auto">
            <a:xfrm>
              <a:off x="33147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3467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3619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3771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3924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4076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4229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4381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4533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4686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4838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4991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5143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6" name="Rectangle 136"/>
            <p:cNvSpPr>
              <a:spLocks noChangeArrowheads="1"/>
            </p:cNvSpPr>
            <p:nvPr/>
          </p:nvSpPr>
          <p:spPr bwMode="auto">
            <a:xfrm>
              <a:off x="5295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5448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8" name="Rectangle 138"/>
            <p:cNvSpPr>
              <a:spLocks noChangeArrowheads="1"/>
            </p:cNvSpPr>
            <p:nvPr/>
          </p:nvSpPr>
          <p:spPr bwMode="auto">
            <a:xfrm>
              <a:off x="5600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57531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" name="Rectangle 140"/>
            <p:cNvSpPr>
              <a:spLocks noChangeArrowheads="1"/>
            </p:cNvSpPr>
            <p:nvPr/>
          </p:nvSpPr>
          <p:spPr bwMode="auto">
            <a:xfrm>
              <a:off x="3314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3467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3619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3771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3924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4076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4229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4381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4533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4686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4838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1" name="Rectangle 151"/>
            <p:cNvSpPr>
              <a:spLocks noChangeArrowheads="1"/>
            </p:cNvSpPr>
            <p:nvPr/>
          </p:nvSpPr>
          <p:spPr bwMode="auto">
            <a:xfrm>
              <a:off x="4991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5143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5295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5448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5" name="Rectangle 155"/>
            <p:cNvSpPr>
              <a:spLocks noChangeArrowheads="1"/>
            </p:cNvSpPr>
            <p:nvPr/>
          </p:nvSpPr>
          <p:spPr bwMode="auto">
            <a:xfrm>
              <a:off x="5600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5753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7" name="AutoShape 157"/>
            <p:cNvSpPr>
              <a:spLocks/>
            </p:cNvSpPr>
            <p:nvPr/>
          </p:nvSpPr>
          <p:spPr bwMode="auto">
            <a:xfrm rot="5393440" flipV="1">
              <a:off x="4418013" y="4457700"/>
              <a:ext cx="381000" cy="22860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62" name="Text Box 162"/>
            <p:cNvSpPr txBox="1">
              <a:spLocks noChangeArrowheads="1"/>
            </p:cNvSpPr>
            <p:nvPr/>
          </p:nvSpPr>
          <p:spPr bwMode="auto">
            <a:xfrm>
              <a:off x="4407970" y="5754688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>
                  <a:solidFill>
                    <a:srgbClr val="616161"/>
                  </a:solidFill>
                  <a:ea typeface="Arial" charset="0"/>
                  <a:cs typeface="Arial" charset="0"/>
                </a:rPr>
                <a:t>bx</a:t>
              </a:r>
              <a:endParaRPr lang="en-US" dirty="0">
                <a:solidFill>
                  <a:srgbClr val="61616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6" name="Right Brace 175"/>
            <p:cNvSpPr/>
            <p:nvPr/>
          </p:nvSpPr>
          <p:spPr>
            <a:xfrm>
              <a:off x="6020754" y="4196127"/>
              <a:ext cx="551397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554154" y="4495800"/>
              <a:ext cx="61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16161"/>
                  </a:solidFill>
                </a:rPr>
                <a:t>by</a:t>
              </a:r>
            </a:p>
          </p:txBody>
        </p:sp>
      </p:grpSp>
      <p:sp>
        <p:nvSpPr>
          <p:cNvPr id="170" name="Slide Number Placeholder 16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73" name="Footer Placeholder 17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5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Message-Passing Model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4862"/>
            <a:ext cx="8229600" cy="4148138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process</a:t>
            </a:r>
            <a:r>
              <a:rPr lang="en-US" sz="2400" dirty="0"/>
              <a:t> is (traditionally) a program counter and address space.</a:t>
            </a:r>
          </a:p>
          <a:p>
            <a:r>
              <a:rPr lang="en-US" sz="2400" dirty="0"/>
              <a:t>Processes may have multiple </a:t>
            </a:r>
            <a:r>
              <a:rPr lang="en-US" sz="2400" i="1" dirty="0"/>
              <a:t>threads</a:t>
            </a:r>
            <a:r>
              <a:rPr lang="en-US" sz="2400" dirty="0"/>
              <a:t> (program counters and associated stacks) sharing a single address space.  MPI is for communication among processes, which have separate address spaces.</a:t>
            </a:r>
          </a:p>
          <a:p>
            <a:r>
              <a:rPr lang="en-US" sz="2400" dirty="0"/>
              <a:t>Inter-process communication consists of 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movement of data from one process’s address space to another’s.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767013" y="5203981"/>
            <a:ext cx="1071304" cy="1120619"/>
          </a:xfrm>
          <a:prstGeom prst="rect">
            <a:avLst/>
          </a:prstGeom>
          <a:solidFill>
            <a:schemeClr val="accent1">
              <a:tint val="50000"/>
              <a:satMod val="30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Process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727834" y="5182279"/>
            <a:ext cx="1071304" cy="1120619"/>
          </a:xfrm>
          <a:prstGeom prst="rect">
            <a:avLst/>
          </a:prstGeom>
          <a:solidFill>
            <a:schemeClr val="accent1">
              <a:tint val="50000"/>
              <a:satMod val="300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Process</a:t>
            </a: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3315902" y="5501892"/>
            <a:ext cx="18461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3330021" y="5981312"/>
            <a:ext cx="1817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4065991" y="5162550"/>
            <a:ext cx="5068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</a:rPr>
              <a:t>MPI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080110" y="5933962"/>
            <a:ext cx="503001" cy="30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D2D2D2">
                    <a:lumMod val="10000"/>
                  </a:srgbClr>
                </a:solidFill>
                <a:latin typeface="Courier New" pitchFamily="49" charset="0"/>
                <a:ea typeface="MS PGothic" pitchFamily="34" charset="-128"/>
              </a:rPr>
              <a:t>MPI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969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Data Transfers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46722" y="4631697"/>
            <a:ext cx="5479665" cy="880034"/>
            <a:chOff x="1404435" y="5838152"/>
            <a:chExt cx="5479665" cy="880034"/>
          </a:xfrm>
        </p:grpSpPr>
        <p:grpSp>
          <p:nvGrpSpPr>
            <p:cNvPr id="3" name="Group 20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505972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3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4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5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6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7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8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9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2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3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4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5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6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7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8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9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2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3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4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5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6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7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8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9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2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3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4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5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6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7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8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9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4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5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6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7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8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0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1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2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3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4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5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6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7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8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9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0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1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2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3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4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4" name="Group 1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4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4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5" name="Group 791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7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6" name="Group 8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8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8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7" name="Group 889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891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2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3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4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5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6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7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8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9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0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1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2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3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4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5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6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7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8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9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0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1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2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3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4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5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6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7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8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9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0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1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2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3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4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5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6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7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8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9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0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1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2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3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4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5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6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7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8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9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0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1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2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3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4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5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6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7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8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9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0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8" name="Group 950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9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7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952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3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4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5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6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7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8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9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0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1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2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3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4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5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6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7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8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9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0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1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2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3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4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5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6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7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9" name="Group 988"/>
          <p:cNvGrpSpPr/>
          <p:nvPr/>
        </p:nvGrpSpPr>
        <p:grpSpPr>
          <a:xfrm>
            <a:off x="1972263" y="3244394"/>
            <a:ext cx="5479665" cy="880034"/>
            <a:chOff x="1404435" y="5838152"/>
            <a:chExt cx="5479665" cy="880034"/>
          </a:xfrm>
        </p:grpSpPr>
        <p:grpSp>
          <p:nvGrpSpPr>
            <p:cNvPr id="10" name="Group 98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18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8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8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1" name="Group 1611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63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613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4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5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6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7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8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9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0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1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2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3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4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5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6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7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8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9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0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1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2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3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4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5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6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7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8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2" name="Group 99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09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3" name="Group 114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1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7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7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15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4" name="Group 99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9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5" name="Group 10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0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0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16" name="Group 1648"/>
          <p:cNvGrpSpPr/>
          <p:nvPr/>
        </p:nvGrpSpPr>
        <p:grpSpPr>
          <a:xfrm>
            <a:off x="1972263" y="1857090"/>
            <a:ext cx="5479665" cy="880034"/>
            <a:chOff x="1404435" y="5838152"/>
            <a:chExt cx="5479665" cy="880034"/>
          </a:xfrm>
        </p:grpSpPr>
        <p:grpSp>
          <p:nvGrpSpPr>
            <p:cNvPr id="17" name="Group 164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84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4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4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6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7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8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9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0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1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2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3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4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5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6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8" name="Group 1906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9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908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9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0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1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2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3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4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5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6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7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8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9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0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1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2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3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4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5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6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7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8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9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0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1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2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3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9" name="Group 165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75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20" name="Group 180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8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3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3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81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1" name="Group 165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165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22" name="Group 171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74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71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23" name="Group 1943"/>
          <p:cNvGrpSpPr/>
          <p:nvPr/>
        </p:nvGrpSpPr>
        <p:grpSpPr>
          <a:xfrm>
            <a:off x="1549491" y="1477676"/>
            <a:ext cx="6070509" cy="4237324"/>
            <a:chOff x="966785" y="1914186"/>
            <a:chExt cx="6070509" cy="4237324"/>
          </a:xfrm>
        </p:grpSpPr>
        <p:cxnSp>
          <p:nvCxnSpPr>
            <p:cNvPr id="1945" name="Straight Connector 1944"/>
            <p:cNvCxnSpPr/>
            <p:nvPr/>
          </p:nvCxnSpPr>
          <p:spPr>
            <a:xfrm>
              <a:off x="3156136" y="192053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6" name="Straight Connector 1945"/>
            <p:cNvCxnSpPr/>
            <p:nvPr/>
          </p:nvCxnSpPr>
          <p:spPr>
            <a:xfrm>
              <a:off x="5203078" y="191418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7" name="Straight Connector 1946"/>
            <p:cNvCxnSpPr/>
            <p:nvPr/>
          </p:nvCxnSpPr>
          <p:spPr>
            <a:xfrm>
              <a:off x="984328" y="3459420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8" name="Straight Connector 1947"/>
            <p:cNvCxnSpPr/>
            <p:nvPr/>
          </p:nvCxnSpPr>
          <p:spPr>
            <a:xfrm>
              <a:off x="966785" y="4705382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948"/>
          <p:cNvGrpSpPr/>
          <p:nvPr/>
        </p:nvGrpSpPr>
        <p:grpSpPr>
          <a:xfrm>
            <a:off x="4896150" y="3290558"/>
            <a:ext cx="255588" cy="219620"/>
            <a:chOff x="4022824" y="3858232"/>
            <a:chExt cx="255588" cy="219620"/>
          </a:xfrm>
        </p:grpSpPr>
        <p:cxnSp>
          <p:nvCxnSpPr>
            <p:cNvPr id="1950" name="Straight Connector 1949"/>
            <p:cNvCxnSpPr/>
            <p:nvPr/>
          </p:nvCxnSpPr>
          <p:spPr>
            <a:xfrm>
              <a:off x="4150618" y="3858232"/>
              <a:ext cx="0" cy="2196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1" name="Straight Connector 1950"/>
            <p:cNvCxnSpPr/>
            <p:nvPr/>
          </p:nvCxnSpPr>
          <p:spPr>
            <a:xfrm>
              <a:off x="4022824" y="3968315"/>
              <a:ext cx="25558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2" name="Oval 1951"/>
          <p:cNvSpPr/>
          <p:nvPr/>
        </p:nvSpPr>
        <p:spPr>
          <a:xfrm>
            <a:off x="4960444" y="3220708"/>
            <a:ext cx="127000" cy="139700"/>
          </a:xfrm>
          <a:prstGeom prst="ellipse">
            <a:avLst/>
          </a:prstGeom>
          <a:solidFill>
            <a:srgbClr val="FF66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51" name="Slide Number Placeholder 9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988" name="Footer Placeholder 98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9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Data Transfers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1888"/>
            <a:ext cx="7935913" cy="75395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Provide access to remote data through a halo exchange     (5 point stencil)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97431" y="5068207"/>
            <a:ext cx="5479665" cy="880034"/>
            <a:chOff x="1404435" y="5838152"/>
            <a:chExt cx="5479665" cy="880034"/>
          </a:xfrm>
        </p:grpSpPr>
        <p:grpSp>
          <p:nvGrpSpPr>
            <p:cNvPr id="3" name="Group 20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505972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3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4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5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6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7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8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9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2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3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4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5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6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7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8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9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2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3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4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5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6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7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8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9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2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3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4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5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6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7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8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9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4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5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6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7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8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0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1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2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3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4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5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6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7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8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9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0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1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2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3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4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4" name="Group 1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4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4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5" name="Group 791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7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6" name="Group 8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8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8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7" name="Group 889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891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2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3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4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5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6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7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8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9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0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1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2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3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4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5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6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7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8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9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0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1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2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3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4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5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6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7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8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9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0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1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2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3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4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5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6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7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8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9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0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1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2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3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4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5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6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7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8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9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0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1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2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3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4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5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6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7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8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9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0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8" name="Group 950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9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7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952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3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4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5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6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7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8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9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0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1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2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3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4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5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6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7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8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9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0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1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2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3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4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5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6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7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9" name="Group 988"/>
          <p:cNvGrpSpPr/>
          <p:nvPr/>
        </p:nvGrpSpPr>
        <p:grpSpPr>
          <a:xfrm>
            <a:off x="2022972" y="3680904"/>
            <a:ext cx="5479665" cy="880034"/>
            <a:chOff x="1404435" y="5838152"/>
            <a:chExt cx="5479665" cy="880034"/>
          </a:xfrm>
        </p:grpSpPr>
        <p:grpSp>
          <p:nvGrpSpPr>
            <p:cNvPr id="10" name="Group 98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18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8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8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1" name="Group 1611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63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613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4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5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6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7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8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9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0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1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2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3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4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5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6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7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8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9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0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1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2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3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4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5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6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7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8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2" name="Group 99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09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3" name="Group 114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1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7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7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15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4" name="Group 99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9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5" name="Group 10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0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0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16" name="Group 1648"/>
          <p:cNvGrpSpPr/>
          <p:nvPr/>
        </p:nvGrpSpPr>
        <p:grpSpPr>
          <a:xfrm>
            <a:off x="2022972" y="2293600"/>
            <a:ext cx="5479665" cy="880034"/>
            <a:chOff x="1404435" y="5838152"/>
            <a:chExt cx="5479665" cy="880034"/>
          </a:xfrm>
        </p:grpSpPr>
        <p:grpSp>
          <p:nvGrpSpPr>
            <p:cNvPr id="17" name="Group 164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84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4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4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6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7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8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9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0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1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2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3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4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5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6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8" name="Group 1906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9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908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9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0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1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2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3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4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5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6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7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8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9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0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1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2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3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4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5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6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7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8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9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0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1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2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3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9" name="Group 165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75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20" name="Group 180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8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3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3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81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1" name="Group 165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165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22" name="Group 171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74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71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23" name="Group 1382"/>
          <p:cNvGrpSpPr/>
          <p:nvPr/>
        </p:nvGrpSpPr>
        <p:grpSpPr>
          <a:xfrm>
            <a:off x="1600200" y="1914186"/>
            <a:ext cx="6070509" cy="4237324"/>
            <a:chOff x="966785" y="1914186"/>
            <a:chExt cx="6070509" cy="4237324"/>
          </a:xfrm>
        </p:grpSpPr>
        <p:cxnSp>
          <p:nvCxnSpPr>
            <p:cNvPr id="1384" name="Straight Connector 1383"/>
            <p:cNvCxnSpPr/>
            <p:nvPr/>
          </p:nvCxnSpPr>
          <p:spPr>
            <a:xfrm>
              <a:off x="3156136" y="192053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Connector 1384"/>
            <p:cNvCxnSpPr/>
            <p:nvPr/>
          </p:nvCxnSpPr>
          <p:spPr>
            <a:xfrm>
              <a:off x="5203078" y="191418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/>
            <p:cNvCxnSpPr/>
            <p:nvPr/>
          </p:nvCxnSpPr>
          <p:spPr>
            <a:xfrm>
              <a:off x="984328" y="3459420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7" name="Straight Connector 1386"/>
            <p:cNvCxnSpPr/>
            <p:nvPr/>
          </p:nvCxnSpPr>
          <p:spPr>
            <a:xfrm>
              <a:off x="966785" y="4705382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4133379" y="3796541"/>
            <a:ext cx="125412" cy="661987"/>
            <a:chOff x="4897" y="2051"/>
            <a:chExt cx="79" cy="417"/>
          </a:xfrm>
        </p:grpSpPr>
        <p:sp>
          <p:nvSpPr>
            <p:cNvPr id="1389" name="Rectangle 29"/>
            <p:cNvSpPr>
              <a:spLocks noChangeArrowheads="1"/>
            </p:cNvSpPr>
            <p:nvPr/>
          </p:nvSpPr>
          <p:spPr bwMode="auto">
            <a:xfrm>
              <a:off x="4897" y="2051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0" name="Rectangle 30"/>
            <p:cNvSpPr>
              <a:spLocks noChangeArrowheads="1"/>
            </p:cNvSpPr>
            <p:nvPr/>
          </p:nvSpPr>
          <p:spPr bwMode="auto">
            <a:xfrm>
              <a:off x="4897" y="2121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1" name="Rectangle 31"/>
            <p:cNvSpPr>
              <a:spLocks noChangeArrowheads="1"/>
            </p:cNvSpPr>
            <p:nvPr/>
          </p:nvSpPr>
          <p:spPr bwMode="auto">
            <a:xfrm>
              <a:off x="4897" y="2190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2" name="Rectangle 32"/>
            <p:cNvSpPr>
              <a:spLocks noChangeArrowheads="1"/>
            </p:cNvSpPr>
            <p:nvPr/>
          </p:nvSpPr>
          <p:spPr bwMode="auto">
            <a:xfrm>
              <a:off x="4897" y="2259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3" name="Rectangle 33"/>
            <p:cNvSpPr>
              <a:spLocks noChangeArrowheads="1"/>
            </p:cNvSpPr>
            <p:nvPr/>
          </p:nvSpPr>
          <p:spPr bwMode="auto">
            <a:xfrm>
              <a:off x="4897" y="2329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4" name="Rectangle 34"/>
            <p:cNvSpPr>
              <a:spLocks noChangeArrowheads="1"/>
            </p:cNvSpPr>
            <p:nvPr/>
          </p:nvSpPr>
          <p:spPr bwMode="auto">
            <a:xfrm>
              <a:off x="4897" y="2398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25" name="Group 2"/>
          <p:cNvGrpSpPr/>
          <p:nvPr/>
        </p:nvGrpSpPr>
        <p:grpSpPr>
          <a:xfrm>
            <a:off x="4130181" y="3796542"/>
            <a:ext cx="1257299" cy="111126"/>
            <a:chOff x="7445555" y="3685416"/>
            <a:chExt cx="1257299" cy="111126"/>
          </a:xfrm>
        </p:grpSpPr>
        <p:sp>
          <p:nvSpPr>
            <p:cNvPr id="1396" name="Rectangle 43"/>
            <p:cNvSpPr>
              <a:spLocks noChangeArrowheads="1"/>
            </p:cNvSpPr>
            <p:nvPr/>
          </p:nvSpPr>
          <p:spPr bwMode="auto">
            <a:xfrm>
              <a:off x="807420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7" name="Rectangle 44"/>
            <p:cNvSpPr>
              <a:spLocks noChangeArrowheads="1"/>
            </p:cNvSpPr>
            <p:nvPr/>
          </p:nvSpPr>
          <p:spPr bwMode="auto">
            <a:xfrm>
              <a:off x="7948792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8" name="Rectangle 45"/>
            <p:cNvSpPr>
              <a:spLocks noChangeArrowheads="1"/>
            </p:cNvSpPr>
            <p:nvPr/>
          </p:nvSpPr>
          <p:spPr bwMode="auto">
            <a:xfrm>
              <a:off x="7696380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9" name="Rectangle 46"/>
            <p:cNvSpPr>
              <a:spLocks noChangeArrowheads="1"/>
            </p:cNvSpPr>
            <p:nvPr/>
          </p:nvSpPr>
          <p:spPr bwMode="auto">
            <a:xfrm>
              <a:off x="7821792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0" name="Rectangle 47"/>
            <p:cNvSpPr>
              <a:spLocks noChangeArrowheads="1"/>
            </p:cNvSpPr>
            <p:nvPr/>
          </p:nvSpPr>
          <p:spPr bwMode="auto">
            <a:xfrm>
              <a:off x="7570967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1" name="Rectangle 48"/>
            <p:cNvSpPr>
              <a:spLocks noChangeArrowheads="1"/>
            </p:cNvSpPr>
            <p:nvPr/>
          </p:nvSpPr>
          <p:spPr bwMode="auto">
            <a:xfrm>
              <a:off x="744555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4" name="Rectangle 51"/>
            <p:cNvSpPr>
              <a:spLocks noChangeArrowheads="1"/>
            </p:cNvSpPr>
            <p:nvPr/>
          </p:nvSpPr>
          <p:spPr bwMode="auto">
            <a:xfrm>
              <a:off x="8577442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5" name="Rectangle 52"/>
            <p:cNvSpPr>
              <a:spLocks noChangeArrowheads="1"/>
            </p:cNvSpPr>
            <p:nvPr/>
          </p:nvSpPr>
          <p:spPr bwMode="auto">
            <a:xfrm>
              <a:off x="8452030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6" name="Rectangle 53"/>
            <p:cNvSpPr>
              <a:spLocks noChangeArrowheads="1"/>
            </p:cNvSpPr>
            <p:nvPr/>
          </p:nvSpPr>
          <p:spPr bwMode="auto">
            <a:xfrm>
              <a:off x="8325030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7" name="Rectangle 54"/>
            <p:cNvSpPr>
              <a:spLocks noChangeArrowheads="1"/>
            </p:cNvSpPr>
            <p:nvPr/>
          </p:nvSpPr>
          <p:spPr bwMode="auto">
            <a:xfrm>
              <a:off x="8199617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26" name="Group 1407"/>
          <p:cNvGrpSpPr/>
          <p:nvPr/>
        </p:nvGrpSpPr>
        <p:grpSpPr>
          <a:xfrm>
            <a:off x="4138140" y="4347402"/>
            <a:ext cx="1257299" cy="111126"/>
            <a:chOff x="7445555" y="3685416"/>
            <a:chExt cx="1257299" cy="111126"/>
          </a:xfrm>
        </p:grpSpPr>
        <p:sp>
          <p:nvSpPr>
            <p:cNvPr id="1409" name="Rectangle 43"/>
            <p:cNvSpPr>
              <a:spLocks noChangeArrowheads="1"/>
            </p:cNvSpPr>
            <p:nvPr/>
          </p:nvSpPr>
          <p:spPr bwMode="auto">
            <a:xfrm>
              <a:off x="807420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0" name="Rectangle 44"/>
            <p:cNvSpPr>
              <a:spLocks noChangeArrowheads="1"/>
            </p:cNvSpPr>
            <p:nvPr/>
          </p:nvSpPr>
          <p:spPr bwMode="auto">
            <a:xfrm>
              <a:off x="7948792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1" name="Rectangle 45"/>
            <p:cNvSpPr>
              <a:spLocks noChangeArrowheads="1"/>
            </p:cNvSpPr>
            <p:nvPr/>
          </p:nvSpPr>
          <p:spPr bwMode="auto">
            <a:xfrm>
              <a:off x="7696380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2" name="Rectangle 46"/>
            <p:cNvSpPr>
              <a:spLocks noChangeArrowheads="1"/>
            </p:cNvSpPr>
            <p:nvPr/>
          </p:nvSpPr>
          <p:spPr bwMode="auto">
            <a:xfrm>
              <a:off x="7821792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3" name="Rectangle 47"/>
            <p:cNvSpPr>
              <a:spLocks noChangeArrowheads="1"/>
            </p:cNvSpPr>
            <p:nvPr/>
          </p:nvSpPr>
          <p:spPr bwMode="auto">
            <a:xfrm>
              <a:off x="7570967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4" name="Rectangle 48"/>
            <p:cNvSpPr>
              <a:spLocks noChangeArrowheads="1"/>
            </p:cNvSpPr>
            <p:nvPr/>
          </p:nvSpPr>
          <p:spPr bwMode="auto">
            <a:xfrm>
              <a:off x="744555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5" name="Rectangle 51"/>
            <p:cNvSpPr>
              <a:spLocks noChangeArrowheads="1"/>
            </p:cNvSpPr>
            <p:nvPr/>
          </p:nvSpPr>
          <p:spPr bwMode="auto">
            <a:xfrm>
              <a:off x="8577442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6" name="Rectangle 52"/>
            <p:cNvSpPr>
              <a:spLocks noChangeArrowheads="1"/>
            </p:cNvSpPr>
            <p:nvPr/>
          </p:nvSpPr>
          <p:spPr bwMode="auto">
            <a:xfrm>
              <a:off x="8452030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7" name="Rectangle 53"/>
            <p:cNvSpPr>
              <a:spLocks noChangeArrowheads="1"/>
            </p:cNvSpPr>
            <p:nvPr/>
          </p:nvSpPr>
          <p:spPr bwMode="auto">
            <a:xfrm>
              <a:off x="8325030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8" name="Rectangle 54"/>
            <p:cNvSpPr>
              <a:spLocks noChangeArrowheads="1"/>
            </p:cNvSpPr>
            <p:nvPr/>
          </p:nvSpPr>
          <p:spPr bwMode="auto">
            <a:xfrm>
              <a:off x="8199617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5266841" y="3796541"/>
            <a:ext cx="125412" cy="661987"/>
            <a:chOff x="4897" y="2051"/>
            <a:chExt cx="79" cy="417"/>
          </a:xfrm>
        </p:grpSpPr>
        <p:sp>
          <p:nvSpPr>
            <p:cNvPr id="506909" name="Rectangle 29"/>
            <p:cNvSpPr>
              <a:spLocks noChangeArrowheads="1"/>
            </p:cNvSpPr>
            <p:nvPr/>
          </p:nvSpPr>
          <p:spPr bwMode="auto">
            <a:xfrm>
              <a:off x="4897" y="2051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6910" name="Rectangle 30"/>
            <p:cNvSpPr>
              <a:spLocks noChangeArrowheads="1"/>
            </p:cNvSpPr>
            <p:nvPr/>
          </p:nvSpPr>
          <p:spPr bwMode="auto">
            <a:xfrm>
              <a:off x="4897" y="2121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6911" name="Rectangle 31"/>
            <p:cNvSpPr>
              <a:spLocks noChangeArrowheads="1"/>
            </p:cNvSpPr>
            <p:nvPr/>
          </p:nvSpPr>
          <p:spPr bwMode="auto">
            <a:xfrm>
              <a:off x="4897" y="2190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6912" name="Rectangle 32"/>
            <p:cNvSpPr>
              <a:spLocks noChangeArrowheads="1"/>
            </p:cNvSpPr>
            <p:nvPr/>
          </p:nvSpPr>
          <p:spPr bwMode="auto">
            <a:xfrm>
              <a:off x="4897" y="2259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6913" name="Rectangle 33"/>
            <p:cNvSpPr>
              <a:spLocks noChangeArrowheads="1"/>
            </p:cNvSpPr>
            <p:nvPr/>
          </p:nvSpPr>
          <p:spPr bwMode="auto">
            <a:xfrm>
              <a:off x="4897" y="2329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6914" name="Rectangle 34"/>
            <p:cNvSpPr>
              <a:spLocks noChangeArrowheads="1"/>
            </p:cNvSpPr>
            <p:nvPr/>
          </p:nvSpPr>
          <p:spPr bwMode="auto">
            <a:xfrm>
              <a:off x="4897" y="2398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sp>
        <p:nvSpPr>
          <p:cNvPr id="951" name="Slide Number Placeholder 9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88" name="Footer Placeholder 98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grpSp>
        <p:nvGrpSpPr>
          <p:cNvPr id="1990" name="Group 2">
            <a:extLst>
              <a:ext uri="{FF2B5EF4-FFF2-40B4-BE49-F238E27FC236}">
                <a16:creationId xmlns:a16="http://schemas.microsoft.com/office/drawing/2014/main" id="{868BEC5A-3287-45A1-9FD7-64E810775B96}"/>
              </a:ext>
            </a:extLst>
          </p:cNvPr>
          <p:cNvGrpSpPr/>
          <p:nvPr/>
        </p:nvGrpSpPr>
        <p:grpSpPr>
          <a:xfrm>
            <a:off x="4113153" y="5172899"/>
            <a:ext cx="1257299" cy="111126"/>
            <a:chOff x="7445555" y="3685416"/>
            <a:chExt cx="1257299" cy="111126"/>
          </a:xfrm>
          <a:solidFill>
            <a:schemeClr val="tx2">
              <a:lumMod val="75000"/>
            </a:schemeClr>
          </a:solidFill>
        </p:grpSpPr>
        <p:sp>
          <p:nvSpPr>
            <p:cNvPr id="1991" name="Rectangle 43">
              <a:extLst>
                <a:ext uri="{FF2B5EF4-FFF2-40B4-BE49-F238E27FC236}">
                  <a16:creationId xmlns:a16="http://schemas.microsoft.com/office/drawing/2014/main" id="{BB6D42D2-0435-4D2B-968B-CC3DAB9EF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4205" y="3685416"/>
              <a:ext cx="125412" cy="111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92" name="Rectangle 44">
              <a:extLst>
                <a:ext uri="{FF2B5EF4-FFF2-40B4-BE49-F238E27FC236}">
                  <a16:creationId xmlns:a16="http://schemas.microsoft.com/office/drawing/2014/main" id="{E61E244A-445A-4465-B4F6-ADB7B4E95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8792" y="3685416"/>
              <a:ext cx="125412" cy="1095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93" name="Rectangle 45">
              <a:extLst>
                <a:ext uri="{FF2B5EF4-FFF2-40B4-BE49-F238E27FC236}">
                  <a16:creationId xmlns:a16="http://schemas.microsoft.com/office/drawing/2014/main" id="{9FFE3AA6-7B5B-451C-A842-463DAF671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380" y="3687004"/>
              <a:ext cx="125412" cy="1095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94" name="Rectangle 46">
              <a:extLst>
                <a:ext uri="{FF2B5EF4-FFF2-40B4-BE49-F238E27FC236}">
                  <a16:creationId xmlns:a16="http://schemas.microsoft.com/office/drawing/2014/main" id="{D1987283-CC8C-4CF7-831E-97DF8AC48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1792" y="3685416"/>
              <a:ext cx="125412" cy="111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95" name="Rectangle 47">
              <a:extLst>
                <a:ext uri="{FF2B5EF4-FFF2-40B4-BE49-F238E27FC236}">
                  <a16:creationId xmlns:a16="http://schemas.microsoft.com/office/drawing/2014/main" id="{D70BF9E1-85C9-456F-B895-9BE3D039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0967" y="3687004"/>
              <a:ext cx="125412" cy="1095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96" name="Rectangle 48">
              <a:extLst>
                <a:ext uri="{FF2B5EF4-FFF2-40B4-BE49-F238E27FC236}">
                  <a16:creationId xmlns:a16="http://schemas.microsoft.com/office/drawing/2014/main" id="{9319D510-6F19-4502-882B-3B392A9D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555" y="3685416"/>
              <a:ext cx="125412" cy="111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97" name="Rectangle 51">
              <a:extLst>
                <a:ext uri="{FF2B5EF4-FFF2-40B4-BE49-F238E27FC236}">
                  <a16:creationId xmlns:a16="http://schemas.microsoft.com/office/drawing/2014/main" id="{FCBB9A9C-213C-4F0C-A44B-8A3A0976C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7442" y="3687004"/>
              <a:ext cx="125412" cy="1095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98" name="Rectangle 52">
              <a:extLst>
                <a:ext uri="{FF2B5EF4-FFF2-40B4-BE49-F238E27FC236}">
                  <a16:creationId xmlns:a16="http://schemas.microsoft.com/office/drawing/2014/main" id="{41441F9B-8E62-4DD6-BB13-1857D08FA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030" y="3685416"/>
              <a:ext cx="125412" cy="111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99" name="Rectangle 53">
              <a:extLst>
                <a:ext uri="{FF2B5EF4-FFF2-40B4-BE49-F238E27FC236}">
                  <a16:creationId xmlns:a16="http://schemas.microsoft.com/office/drawing/2014/main" id="{109916F6-51B9-45AA-8902-AB4DA2C5C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5030" y="3685416"/>
              <a:ext cx="125412" cy="1095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00" name="Rectangle 54">
              <a:extLst>
                <a:ext uri="{FF2B5EF4-FFF2-40B4-BE49-F238E27FC236}">
                  <a16:creationId xmlns:a16="http://schemas.microsoft.com/office/drawing/2014/main" id="{80DA822F-A38D-427A-B7CD-636BE14D5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617" y="3685416"/>
              <a:ext cx="125412" cy="111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2001" name="Group 1407">
            <a:extLst>
              <a:ext uri="{FF2B5EF4-FFF2-40B4-BE49-F238E27FC236}">
                <a16:creationId xmlns:a16="http://schemas.microsoft.com/office/drawing/2014/main" id="{D3B59AF2-1071-4B62-B2D0-59B03E14D19B}"/>
              </a:ext>
            </a:extLst>
          </p:cNvPr>
          <p:cNvGrpSpPr/>
          <p:nvPr/>
        </p:nvGrpSpPr>
        <p:grpSpPr>
          <a:xfrm>
            <a:off x="4124967" y="2948643"/>
            <a:ext cx="1257299" cy="111126"/>
            <a:chOff x="7445555" y="3685416"/>
            <a:chExt cx="1257299" cy="111126"/>
          </a:xfrm>
          <a:solidFill>
            <a:schemeClr val="tx2">
              <a:lumMod val="75000"/>
            </a:schemeClr>
          </a:solidFill>
        </p:grpSpPr>
        <p:sp>
          <p:nvSpPr>
            <p:cNvPr id="2002" name="Rectangle 43">
              <a:extLst>
                <a:ext uri="{FF2B5EF4-FFF2-40B4-BE49-F238E27FC236}">
                  <a16:creationId xmlns:a16="http://schemas.microsoft.com/office/drawing/2014/main" id="{FEFE6FD0-EA14-45E6-A2AD-E988FE5B1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4205" y="3685416"/>
              <a:ext cx="125412" cy="111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03" name="Rectangle 44">
              <a:extLst>
                <a:ext uri="{FF2B5EF4-FFF2-40B4-BE49-F238E27FC236}">
                  <a16:creationId xmlns:a16="http://schemas.microsoft.com/office/drawing/2014/main" id="{8977CFE4-9B08-4440-AEF9-2004BA9A4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8792" y="3685416"/>
              <a:ext cx="125412" cy="1095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04" name="Rectangle 45">
              <a:extLst>
                <a:ext uri="{FF2B5EF4-FFF2-40B4-BE49-F238E27FC236}">
                  <a16:creationId xmlns:a16="http://schemas.microsoft.com/office/drawing/2014/main" id="{0668736B-39F5-4BBC-82C5-98695CA52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380" y="3687004"/>
              <a:ext cx="125412" cy="1095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05" name="Rectangle 46">
              <a:extLst>
                <a:ext uri="{FF2B5EF4-FFF2-40B4-BE49-F238E27FC236}">
                  <a16:creationId xmlns:a16="http://schemas.microsoft.com/office/drawing/2014/main" id="{8B5D1AAD-F4D1-42EA-8AB2-AFF47F229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1792" y="3685416"/>
              <a:ext cx="125412" cy="111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06" name="Rectangle 47">
              <a:extLst>
                <a:ext uri="{FF2B5EF4-FFF2-40B4-BE49-F238E27FC236}">
                  <a16:creationId xmlns:a16="http://schemas.microsoft.com/office/drawing/2014/main" id="{375C208C-5E60-488B-9F9B-4C339E98F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0967" y="3687004"/>
              <a:ext cx="125412" cy="1095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07" name="Rectangle 48">
              <a:extLst>
                <a:ext uri="{FF2B5EF4-FFF2-40B4-BE49-F238E27FC236}">
                  <a16:creationId xmlns:a16="http://schemas.microsoft.com/office/drawing/2014/main" id="{0A38FA64-ED1B-4D1A-AA61-9B486C3B6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555" y="3685416"/>
              <a:ext cx="125412" cy="111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08" name="Rectangle 51">
              <a:extLst>
                <a:ext uri="{FF2B5EF4-FFF2-40B4-BE49-F238E27FC236}">
                  <a16:creationId xmlns:a16="http://schemas.microsoft.com/office/drawing/2014/main" id="{2A29A2D2-7798-426B-9DC3-91447B070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7442" y="3687004"/>
              <a:ext cx="125412" cy="1095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09" name="Rectangle 52">
              <a:extLst>
                <a:ext uri="{FF2B5EF4-FFF2-40B4-BE49-F238E27FC236}">
                  <a16:creationId xmlns:a16="http://schemas.microsoft.com/office/drawing/2014/main" id="{E2F877F7-406C-437B-A349-E0F7BA8B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030" y="3685416"/>
              <a:ext cx="125412" cy="111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10" name="Rectangle 53">
              <a:extLst>
                <a:ext uri="{FF2B5EF4-FFF2-40B4-BE49-F238E27FC236}">
                  <a16:creationId xmlns:a16="http://schemas.microsoft.com/office/drawing/2014/main" id="{B845435A-D54C-4B7E-905C-A2CACD880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5030" y="3685416"/>
              <a:ext cx="125412" cy="1095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11" name="Rectangle 54">
              <a:extLst>
                <a:ext uri="{FF2B5EF4-FFF2-40B4-BE49-F238E27FC236}">
                  <a16:creationId xmlns:a16="http://schemas.microsoft.com/office/drawing/2014/main" id="{E46B099C-5B01-4503-B8CC-0B080AB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9617" y="3685416"/>
              <a:ext cx="125412" cy="111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2012" name="Group 28">
            <a:extLst>
              <a:ext uri="{FF2B5EF4-FFF2-40B4-BE49-F238E27FC236}">
                <a16:creationId xmlns:a16="http://schemas.microsoft.com/office/drawing/2014/main" id="{F8555359-0769-4760-AF3D-22A648635449}"/>
              </a:ext>
            </a:extLst>
          </p:cNvPr>
          <p:cNvGrpSpPr>
            <a:grpSpLocks/>
          </p:cNvGrpSpPr>
          <p:nvPr/>
        </p:nvGrpSpPr>
        <p:grpSpPr bwMode="auto">
          <a:xfrm>
            <a:off x="3295684" y="3796541"/>
            <a:ext cx="125412" cy="661987"/>
            <a:chOff x="4897" y="2051"/>
            <a:chExt cx="79" cy="417"/>
          </a:xfrm>
          <a:solidFill>
            <a:schemeClr val="tx2">
              <a:lumMod val="75000"/>
            </a:schemeClr>
          </a:solidFill>
        </p:grpSpPr>
        <p:sp>
          <p:nvSpPr>
            <p:cNvPr id="2013" name="Rectangle 29">
              <a:extLst>
                <a:ext uri="{FF2B5EF4-FFF2-40B4-BE49-F238E27FC236}">
                  <a16:creationId xmlns:a16="http://schemas.microsoft.com/office/drawing/2014/main" id="{7B5BD863-65B0-40B5-A78F-A019887EC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051"/>
              <a:ext cx="79" cy="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14" name="Rectangle 30">
              <a:extLst>
                <a:ext uri="{FF2B5EF4-FFF2-40B4-BE49-F238E27FC236}">
                  <a16:creationId xmlns:a16="http://schemas.microsoft.com/office/drawing/2014/main" id="{883A245C-EE15-4268-9288-0607CFE49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121"/>
              <a:ext cx="79" cy="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15" name="Rectangle 31">
              <a:extLst>
                <a:ext uri="{FF2B5EF4-FFF2-40B4-BE49-F238E27FC236}">
                  <a16:creationId xmlns:a16="http://schemas.microsoft.com/office/drawing/2014/main" id="{A2F20CDB-8D47-410B-BAFD-3C6E30CA8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190"/>
              <a:ext cx="79" cy="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16" name="Rectangle 32">
              <a:extLst>
                <a:ext uri="{FF2B5EF4-FFF2-40B4-BE49-F238E27FC236}">
                  <a16:creationId xmlns:a16="http://schemas.microsoft.com/office/drawing/2014/main" id="{366A22DC-8D2F-456E-B4D5-FBB790E8C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259"/>
              <a:ext cx="79" cy="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17" name="Rectangle 33">
              <a:extLst>
                <a:ext uri="{FF2B5EF4-FFF2-40B4-BE49-F238E27FC236}">
                  <a16:creationId xmlns:a16="http://schemas.microsoft.com/office/drawing/2014/main" id="{78651C65-4E7A-4989-9FDA-4D3B5BAE7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329"/>
              <a:ext cx="79" cy="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18" name="Rectangle 34">
              <a:extLst>
                <a:ext uri="{FF2B5EF4-FFF2-40B4-BE49-F238E27FC236}">
                  <a16:creationId xmlns:a16="http://schemas.microsoft.com/office/drawing/2014/main" id="{D5BE66D9-90AB-4917-A3B3-8AFAD6AA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398"/>
              <a:ext cx="79" cy="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2019" name="Group 28">
            <a:extLst>
              <a:ext uri="{FF2B5EF4-FFF2-40B4-BE49-F238E27FC236}">
                <a16:creationId xmlns:a16="http://schemas.microsoft.com/office/drawing/2014/main" id="{EBD0701D-6C4D-425F-A524-C4E35C6B32D1}"/>
              </a:ext>
            </a:extLst>
          </p:cNvPr>
          <p:cNvGrpSpPr>
            <a:grpSpLocks/>
          </p:cNvGrpSpPr>
          <p:nvPr/>
        </p:nvGrpSpPr>
        <p:grpSpPr bwMode="auto">
          <a:xfrm>
            <a:off x="6118666" y="3794953"/>
            <a:ext cx="125412" cy="661987"/>
            <a:chOff x="4897" y="2051"/>
            <a:chExt cx="79" cy="417"/>
          </a:xfrm>
          <a:solidFill>
            <a:schemeClr val="tx2">
              <a:lumMod val="75000"/>
            </a:schemeClr>
          </a:solidFill>
        </p:grpSpPr>
        <p:sp>
          <p:nvSpPr>
            <p:cNvPr id="2020" name="Rectangle 29">
              <a:extLst>
                <a:ext uri="{FF2B5EF4-FFF2-40B4-BE49-F238E27FC236}">
                  <a16:creationId xmlns:a16="http://schemas.microsoft.com/office/drawing/2014/main" id="{F87D94EE-CD05-4617-9DAD-13FBE9CEC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051"/>
              <a:ext cx="79" cy="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21" name="Rectangle 30">
              <a:extLst>
                <a:ext uri="{FF2B5EF4-FFF2-40B4-BE49-F238E27FC236}">
                  <a16:creationId xmlns:a16="http://schemas.microsoft.com/office/drawing/2014/main" id="{17785CFD-0540-4F27-8E30-8AF1BEBE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121"/>
              <a:ext cx="79" cy="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22" name="Rectangle 31">
              <a:extLst>
                <a:ext uri="{FF2B5EF4-FFF2-40B4-BE49-F238E27FC236}">
                  <a16:creationId xmlns:a16="http://schemas.microsoft.com/office/drawing/2014/main" id="{CD52B88F-38D9-4018-92BB-3F3253DBC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190"/>
              <a:ext cx="79" cy="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23" name="Rectangle 32">
              <a:extLst>
                <a:ext uri="{FF2B5EF4-FFF2-40B4-BE49-F238E27FC236}">
                  <a16:creationId xmlns:a16="http://schemas.microsoft.com/office/drawing/2014/main" id="{76B1D46C-56BF-43BA-ABE4-5249CC241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259"/>
              <a:ext cx="79" cy="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24" name="Rectangle 33">
              <a:extLst>
                <a:ext uri="{FF2B5EF4-FFF2-40B4-BE49-F238E27FC236}">
                  <a16:creationId xmlns:a16="http://schemas.microsoft.com/office/drawing/2014/main" id="{FBB06684-C9BA-4747-AF9F-25EA4DFB4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329"/>
              <a:ext cx="79" cy="6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25" name="Rectangle 34">
              <a:extLst>
                <a:ext uri="{FF2B5EF4-FFF2-40B4-BE49-F238E27FC236}">
                  <a16:creationId xmlns:a16="http://schemas.microsoft.com/office/drawing/2014/main" id="{A02F3288-42BA-45BB-832A-B330D799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398"/>
              <a:ext cx="79" cy="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7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92 L -0.0776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07847 -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3.61111E-6 -0.1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00087 0.105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3.61111E-6 -0.10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00087 0.10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7847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93 L -0.07761 -0.000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Stencil with Nonblocking Send/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nonblocking_p2p/</a:t>
            </a:r>
            <a:r>
              <a:rPr lang="en-US" i="1" dirty="0" err="1"/>
              <a:t>stencil.c</a:t>
            </a:r>
            <a:endParaRPr lang="en-US" i="1" dirty="0"/>
          </a:p>
          <a:p>
            <a:r>
              <a:rPr lang="en-US" dirty="0"/>
              <a:t>Simple stencil code using </a:t>
            </a:r>
            <a:r>
              <a:rPr lang="en-US" dirty="0" err="1"/>
              <a:t>nonblocking</a:t>
            </a:r>
            <a:r>
              <a:rPr lang="en-US" dirty="0"/>
              <a:t> point-to-point operations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289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9175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sz="2800" dirty="0"/>
              <a:t>Blocking Collective Operations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206625"/>
            <a:ext cx="853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1F497D"/>
                </a:solidFill>
              </a:rPr>
              <a:t>Slides Available at https://anl.box.com/v/2018-ANL-MPI/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D2C1465-1E62-BA4B-8ED9-FAF9FDB9E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124200"/>
            <a:ext cx="3581400" cy="13716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Rajeev Thakur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2"/>
              </a:rPr>
              <a:t>thakur@anl.gov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3"/>
              </a:rPr>
              <a:t>http://www.mcs.anl.gov/~thakur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F6AA175-B6A3-7944-BDE0-60DE356CEBF6}"/>
              </a:ext>
            </a:extLst>
          </p:cNvPr>
          <p:cNvSpPr txBox="1">
            <a:spLocks/>
          </p:cNvSpPr>
          <p:nvPr/>
        </p:nvSpPr>
        <p:spPr bwMode="auto">
          <a:xfrm>
            <a:off x="685800" y="3124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Pavan Balaji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4"/>
              </a:rPr>
              <a:t>balaji@anl.gov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5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BF9FA0A-9CC4-DA47-BDAD-52064CD5170B}"/>
              </a:ext>
            </a:extLst>
          </p:cNvPr>
          <p:cNvSpPr txBox="1">
            <a:spLocks/>
          </p:cNvSpPr>
          <p:nvPr/>
        </p:nvSpPr>
        <p:spPr bwMode="auto">
          <a:xfrm>
            <a:off x="685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Ken </a:t>
            </a:r>
            <a:r>
              <a:rPr lang="en-US" sz="1600" b="1" i="1" dirty="0" err="1">
                <a:solidFill>
                  <a:srgbClr val="C00000"/>
                </a:solidFill>
              </a:rPr>
              <a:t>Raffenetti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6"/>
              </a:rPr>
              <a:t>raffenet@mcs.anl.gov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7"/>
              </a:rPr>
              <a:t>http://www.mcs.anl.gov/~raffenet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6959D93-3DAD-1B46-AA91-E7773A1CC5EE}"/>
              </a:ext>
            </a:extLst>
          </p:cNvPr>
          <p:cNvSpPr txBox="1">
            <a:spLocks/>
          </p:cNvSpPr>
          <p:nvPr/>
        </p:nvSpPr>
        <p:spPr bwMode="auto">
          <a:xfrm>
            <a:off x="4876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Giuseppe </a:t>
            </a:r>
            <a:r>
              <a:rPr lang="en-US" sz="1600" b="1" i="1" dirty="0" err="1">
                <a:solidFill>
                  <a:srgbClr val="C00000"/>
                </a:solidFill>
              </a:rPr>
              <a:t>Congiu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8"/>
              </a:rPr>
              <a:t>gcongiu@anl.gov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9"/>
              </a:rPr>
              <a:t>http://www.mcs.anl.gov/~gcongiu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FCC4488-3E24-4446-BCA0-D4B44DCA4DE0}"/>
              </a:ext>
            </a:extLst>
          </p:cNvPr>
          <p:cNvSpPr txBox="1">
            <a:spLocks/>
          </p:cNvSpPr>
          <p:nvPr/>
        </p:nvSpPr>
        <p:spPr bwMode="auto">
          <a:xfrm>
            <a:off x="2817019" y="5410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 err="1">
                <a:solidFill>
                  <a:srgbClr val="C00000"/>
                </a:solidFill>
              </a:rPr>
              <a:t>Huansong</a:t>
            </a:r>
            <a:r>
              <a:rPr lang="en-US" sz="1600" b="1" i="1" dirty="0">
                <a:solidFill>
                  <a:srgbClr val="C00000"/>
                </a:solidFill>
              </a:rPr>
              <a:t> Fu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 err="1">
                <a:solidFill>
                  <a:srgbClr val="00B050"/>
                </a:solidFill>
                <a:hlinkClick r:id="rId10"/>
              </a:rPr>
              <a:t>hfu@anl.gov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11"/>
              </a:rPr>
              <a:t>http://www.mcs.anl.gov/~hsfu</a:t>
            </a:r>
            <a:endParaRPr lang="en-US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896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Collective Operations in MPI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Collective operations are called by all processes in a communicator.</a:t>
            </a:r>
          </a:p>
          <a:p>
            <a:r>
              <a:rPr lang="en-US" sz="2000" b="1" dirty="0">
                <a:latin typeface="Courier New" pitchFamily="49" charset="0"/>
              </a:rPr>
              <a:t>MPI_BCAST</a:t>
            </a:r>
            <a:r>
              <a:rPr lang="en-US" dirty="0"/>
              <a:t> distributes data from one process (the root) to all others in a communicator.</a:t>
            </a:r>
          </a:p>
          <a:p>
            <a:r>
              <a:rPr lang="en-US" sz="2000" b="1" dirty="0">
                <a:latin typeface="Courier New" pitchFamily="49" charset="0"/>
              </a:rPr>
              <a:t>MPI_REDUCE</a:t>
            </a:r>
            <a:r>
              <a:rPr lang="en-US" dirty="0"/>
              <a:t> combines data from all processes in the communicator and returns it to one process.</a:t>
            </a:r>
          </a:p>
          <a:p>
            <a:r>
              <a:rPr lang="en-US" dirty="0"/>
              <a:t>In many numerical algorithms, </a:t>
            </a:r>
            <a:r>
              <a:rPr lang="en-US" sz="2000" b="1" dirty="0">
                <a:latin typeface="Courier New" pitchFamily="49" charset="0"/>
              </a:rPr>
              <a:t>SEND/RECV</a:t>
            </a:r>
            <a:r>
              <a:rPr lang="en-US" dirty="0"/>
              <a:t> can be replaced by </a:t>
            </a:r>
            <a:r>
              <a:rPr lang="en-US" sz="2000" b="1" dirty="0">
                <a:latin typeface="Courier New" pitchFamily="49" charset="0"/>
              </a:rPr>
              <a:t>BCAST/REDUCE</a:t>
            </a:r>
            <a:r>
              <a:rPr lang="en-US" dirty="0"/>
              <a:t>, improving both simplicity and efficiency.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87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Collective Communication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and computation is coordinated among a group of processes in a communicator</a:t>
            </a:r>
          </a:p>
          <a:p>
            <a:r>
              <a:rPr lang="en-US" dirty="0"/>
              <a:t>Tags are not used; different communicators deliver similar functionality</a:t>
            </a:r>
          </a:p>
          <a:p>
            <a:r>
              <a:rPr lang="en-US" dirty="0"/>
              <a:t>Non-blocking collective operations in MPI-3</a:t>
            </a:r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en-US" dirty="0"/>
              <a:t> (but conceptually simple)</a:t>
            </a:r>
          </a:p>
          <a:p>
            <a:r>
              <a:rPr lang="en-US" dirty="0"/>
              <a:t>Three classes of operations: synchronization, data movement, collective computation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677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Synchronization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MPI_BARRIER(</a:t>
            </a:r>
            <a:r>
              <a:rPr lang="en-US" sz="2000" b="1" dirty="0" err="1">
                <a:latin typeface="Courier New" pitchFamily="49" charset="0"/>
              </a:rPr>
              <a:t>comm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Blocks until all processes in the group of the communicator </a:t>
            </a:r>
            <a:r>
              <a:rPr lang="en-US" b="1" dirty="0" err="1">
                <a:latin typeface="Courier New" pitchFamily="49" charset="0"/>
              </a:rPr>
              <a:t>comm</a:t>
            </a:r>
            <a:r>
              <a:rPr lang="en-US" dirty="0"/>
              <a:t> call it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process cannot get out of the barrier until all other processes have reached barrier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77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Collective Data Movement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E9C7DA-31C4-E647-8C61-A7EC85E28816}"/>
              </a:ext>
            </a:extLst>
          </p:cNvPr>
          <p:cNvGrpSpPr/>
          <p:nvPr/>
        </p:nvGrpSpPr>
        <p:grpSpPr>
          <a:xfrm>
            <a:off x="6019800" y="1337960"/>
            <a:ext cx="1219200" cy="1447800"/>
            <a:chOff x="6019800" y="1524000"/>
            <a:chExt cx="1219200" cy="1447800"/>
          </a:xfrm>
        </p:grpSpPr>
        <p:sp>
          <p:nvSpPr>
            <p:cNvPr id="340019" name="Rectangle 51"/>
            <p:cNvSpPr>
              <a:spLocks noChangeArrowheads="1"/>
            </p:cNvSpPr>
            <p:nvPr/>
          </p:nvSpPr>
          <p:spPr bwMode="blackWhite">
            <a:xfrm>
              <a:off x="60198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340020" name="Rectangle 52"/>
            <p:cNvSpPr>
              <a:spLocks noChangeArrowheads="1"/>
            </p:cNvSpPr>
            <p:nvPr/>
          </p:nvSpPr>
          <p:spPr bwMode="blackWhite">
            <a:xfrm>
              <a:off x="63246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21" name="Rectangle 53"/>
            <p:cNvSpPr>
              <a:spLocks noChangeArrowheads="1"/>
            </p:cNvSpPr>
            <p:nvPr/>
          </p:nvSpPr>
          <p:spPr bwMode="blackWhite">
            <a:xfrm>
              <a:off x="66294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22" name="Rectangle 54"/>
            <p:cNvSpPr>
              <a:spLocks noChangeArrowheads="1"/>
            </p:cNvSpPr>
            <p:nvPr/>
          </p:nvSpPr>
          <p:spPr bwMode="blackWhite">
            <a:xfrm>
              <a:off x="69342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23" name="Rectangle 55"/>
            <p:cNvSpPr>
              <a:spLocks noChangeArrowheads="1"/>
            </p:cNvSpPr>
            <p:nvPr/>
          </p:nvSpPr>
          <p:spPr bwMode="blackWhite">
            <a:xfrm>
              <a:off x="60198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340024" name="Rectangle 56"/>
            <p:cNvSpPr>
              <a:spLocks noChangeArrowheads="1"/>
            </p:cNvSpPr>
            <p:nvPr/>
          </p:nvSpPr>
          <p:spPr bwMode="blackWhite">
            <a:xfrm>
              <a:off x="63246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25" name="Rectangle 57"/>
            <p:cNvSpPr>
              <a:spLocks noChangeArrowheads="1"/>
            </p:cNvSpPr>
            <p:nvPr/>
          </p:nvSpPr>
          <p:spPr bwMode="blackWhite">
            <a:xfrm>
              <a:off x="66294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26" name="Rectangle 58"/>
            <p:cNvSpPr>
              <a:spLocks noChangeArrowheads="1"/>
            </p:cNvSpPr>
            <p:nvPr/>
          </p:nvSpPr>
          <p:spPr bwMode="blackWhite">
            <a:xfrm>
              <a:off x="69342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27" name="Rectangle 59"/>
            <p:cNvSpPr>
              <a:spLocks noChangeArrowheads="1"/>
            </p:cNvSpPr>
            <p:nvPr/>
          </p:nvSpPr>
          <p:spPr bwMode="blackWhite">
            <a:xfrm>
              <a:off x="60198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340028" name="Rectangle 60"/>
            <p:cNvSpPr>
              <a:spLocks noChangeArrowheads="1"/>
            </p:cNvSpPr>
            <p:nvPr/>
          </p:nvSpPr>
          <p:spPr bwMode="blackWhite">
            <a:xfrm>
              <a:off x="63246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29" name="Rectangle 61"/>
            <p:cNvSpPr>
              <a:spLocks noChangeArrowheads="1"/>
            </p:cNvSpPr>
            <p:nvPr/>
          </p:nvSpPr>
          <p:spPr bwMode="blackWhite">
            <a:xfrm>
              <a:off x="66294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30" name="Rectangle 62"/>
            <p:cNvSpPr>
              <a:spLocks noChangeArrowheads="1"/>
            </p:cNvSpPr>
            <p:nvPr/>
          </p:nvSpPr>
          <p:spPr bwMode="blackWhite">
            <a:xfrm>
              <a:off x="69342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31" name="Rectangle 63"/>
            <p:cNvSpPr>
              <a:spLocks noChangeArrowheads="1"/>
            </p:cNvSpPr>
            <p:nvPr/>
          </p:nvSpPr>
          <p:spPr bwMode="blackWhite">
            <a:xfrm>
              <a:off x="60198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340032" name="Rectangle 64"/>
            <p:cNvSpPr>
              <a:spLocks noChangeArrowheads="1"/>
            </p:cNvSpPr>
            <p:nvPr/>
          </p:nvSpPr>
          <p:spPr bwMode="blackWhite">
            <a:xfrm>
              <a:off x="63246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33" name="Rectangle 65"/>
            <p:cNvSpPr>
              <a:spLocks noChangeArrowheads="1"/>
            </p:cNvSpPr>
            <p:nvPr/>
          </p:nvSpPr>
          <p:spPr bwMode="blackWhite">
            <a:xfrm>
              <a:off x="66294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34" name="Rectangle 66"/>
            <p:cNvSpPr>
              <a:spLocks noChangeArrowheads="1"/>
            </p:cNvSpPr>
            <p:nvPr/>
          </p:nvSpPr>
          <p:spPr bwMode="blackWhite">
            <a:xfrm>
              <a:off x="69342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F79751D-38D3-1F47-A5D2-26F4979F45A9}"/>
              </a:ext>
            </a:extLst>
          </p:cNvPr>
          <p:cNvGrpSpPr/>
          <p:nvPr/>
        </p:nvGrpSpPr>
        <p:grpSpPr>
          <a:xfrm>
            <a:off x="1589088" y="1337960"/>
            <a:ext cx="1839912" cy="1449387"/>
            <a:chOff x="1589088" y="1524000"/>
            <a:chExt cx="1839912" cy="1449387"/>
          </a:xfrm>
        </p:grpSpPr>
        <p:sp>
          <p:nvSpPr>
            <p:cNvPr id="340042" name="Rectangle 74"/>
            <p:cNvSpPr>
              <a:spLocks noChangeArrowheads="1"/>
            </p:cNvSpPr>
            <p:nvPr/>
          </p:nvSpPr>
          <p:spPr bwMode="blackWhite">
            <a:xfrm>
              <a:off x="2209801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339971" name="Rectangle 3"/>
            <p:cNvSpPr>
              <a:spLocks noChangeArrowheads="1"/>
            </p:cNvSpPr>
            <p:nvPr/>
          </p:nvSpPr>
          <p:spPr bwMode="blackWhite">
            <a:xfrm>
              <a:off x="25146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2" name="Rectangle 4"/>
            <p:cNvSpPr>
              <a:spLocks noChangeArrowheads="1"/>
            </p:cNvSpPr>
            <p:nvPr/>
          </p:nvSpPr>
          <p:spPr bwMode="blackWhite">
            <a:xfrm>
              <a:off x="28194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3" name="Rectangle 5"/>
            <p:cNvSpPr>
              <a:spLocks noChangeArrowheads="1"/>
            </p:cNvSpPr>
            <p:nvPr/>
          </p:nvSpPr>
          <p:spPr bwMode="blackWhite">
            <a:xfrm>
              <a:off x="31242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5" name="Rectangle 7"/>
            <p:cNvSpPr>
              <a:spLocks noChangeArrowheads="1"/>
            </p:cNvSpPr>
            <p:nvPr/>
          </p:nvSpPr>
          <p:spPr bwMode="blackWhite">
            <a:xfrm>
              <a:off x="22098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6" name="Rectangle 8"/>
            <p:cNvSpPr>
              <a:spLocks noChangeArrowheads="1"/>
            </p:cNvSpPr>
            <p:nvPr/>
          </p:nvSpPr>
          <p:spPr bwMode="blackWhite">
            <a:xfrm>
              <a:off x="25146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7" name="Rectangle 9"/>
            <p:cNvSpPr>
              <a:spLocks noChangeArrowheads="1"/>
            </p:cNvSpPr>
            <p:nvPr/>
          </p:nvSpPr>
          <p:spPr bwMode="blackWhite">
            <a:xfrm>
              <a:off x="28194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8" name="Rectangle 10"/>
            <p:cNvSpPr>
              <a:spLocks noChangeArrowheads="1"/>
            </p:cNvSpPr>
            <p:nvPr/>
          </p:nvSpPr>
          <p:spPr bwMode="blackWhite">
            <a:xfrm>
              <a:off x="31242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0" name="Rectangle 12"/>
            <p:cNvSpPr>
              <a:spLocks noChangeArrowheads="1"/>
            </p:cNvSpPr>
            <p:nvPr/>
          </p:nvSpPr>
          <p:spPr bwMode="blackWhite">
            <a:xfrm>
              <a:off x="22098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1" name="Rectangle 13"/>
            <p:cNvSpPr>
              <a:spLocks noChangeArrowheads="1"/>
            </p:cNvSpPr>
            <p:nvPr/>
          </p:nvSpPr>
          <p:spPr bwMode="blackWhite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2" name="Rectangle 14"/>
            <p:cNvSpPr>
              <a:spLocks noChangeArrowheads="1"/>
            </p:cNvSpPr>
            <p:nvPr/>
          </p:nvSpPr>
          <p:spPr bwMode="blackWhite">
            <a:xfrm>
              <a:off x="28194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3" name="Rectangle 15"/>
            <p:cNvSpPr>
              <a:spLocks noChangeArrowheads="1"/>
            </p:cNvSpPr>
            <p:nvPr/>
          </p:nvSpPr>
          <p:spPr bwMode="blackWhite">
            <a:xfrm>
              <a:off x="31242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5" name="Rectangle 17"/>
            <p:cNvSpPr>
              <a:spLocks noChangeArrowheads="1"/>
            </p:cNvSpPr>
            <p:nvPr/>
          </p:nvSpPr>
          <p:spPr bwMode="blackWhite">
            <a:xfrm>
              <a:off x="22098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6" name="Rectangle 18"/>
            <p:cNvSpPr>
              <a:spLocks noChangeArrowheads="1"/>
            </p:cNvSpPr>
            <p:nvPr/>
          </p:nvSpPr>
          <p:spPr bwMode="blackWhite">
            <a:xfrm>
              <a:off x="25146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blackWhite">
            <a:xfrm>
              <a:off x="28194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8" name="Rectangle 20"/>
            <p:cNvSpPr>
              <a:spLocks noChangeArrowheads="1"/>
            </p:cNvSpPr>
            <p:nvPr/>
          </p:nvSpPr>
          <p:spPr bwMode="blackWhite">
            <a:xfrm>
              <a:off x="31242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48" name="Text Box 80"/>
            <p:cNvSpPr txBox="1">
              <a:spLocks noChangeArrowheads="1"/>
            </p:cNvSpPr>
            <p:nvPr/>
          </p:nvSpPr>
          <p:spPr bwMode="blackWhite">
            <a:xfrm>
              <a:off x="1589088" y="1528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6C4DE">
                      <a:lumMod val="75000"/>
                    </a:srgbClr>
                  </a:solidFill>
                </a:rPr>
                <a:t>P0</a:t>
              </a:r>
            </a:p>
          </p:txBody>
        </p:sp>
        <p:sp>
          <p:nvSpPr>
            <p:cNvPr id="340049" name="Text Box 81"/>
            <p:cNvSpPr txBox="1">
              <a:spLocks noChangeArrowheads="1"/>
            </p:cNvSpPr>
            <p:nvPr/>
          </p:nvSpPr>
          <p:spPr bwMode="blackWhite">
            <a:xfrm>
              <a:off x="1589088" y="1909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D8AC28">
                      <a:lumMod val="75000"/>
                    </a:srgbClr>
                  </a:solidFill>
                </a:rPr>
                <a:t>P1</a:t>
              </a:r>
            </a:p>
          </p:txBody>
        </p:sp>
        <p:sp>
          <p:nvSpPr>
            <p:cNvPr id="340050" name="Text Box 82"/>
            <p:cNvSpPr txBox="1">
              <a:spLocks noChangeArrowheads="1"/>
            </p:cNvSpPr>
            <p:nvPr/>
          </p:nvSpPr>
          <p:spPr bwMode="blackWhite">
            <a:xfrm>
              <a:off x="1589088" y="2281237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22B38">
                      <a:lumMod val="75000"/>
                    </a:srgbClr>
                  </a:solidFill>
                </a:rPr>
                <a:t>P2</a:t>
              </a:r>
            </a:p>
          </p:txBody>
        </p:sp>
        <p:sp>
          <p:nvSpPr>
            <p:cNvPr id="340051" name="Text Box 83"/>
            <p:cNvSpPr txBox="1">
              <a:spLocks noChangeArrowheads="1"/>
            </p:cNvSpPr>
            <p:nvPr/>
          </p:nvSpPr>
          <p:spPr bwMode="blackWhite">
            <a:xfrm>
              <a:off x="1589088" y="266541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7AB800">
                      <a:lumMod val="75000"/>
                    </a:srgbClr>
                  </a:solidFill>
                </a:rPr>
                <a:t>P3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A83C56-296D-3043-9F7A-F0FF66E1982E}"/>
              </a:ext>
            </a:extLst>
          </p:cNvPr>
          <p:cNvGrpSpPr/>
          <p:nvPr/>
        </p:nvGrpSpPr>
        <p:grpSpPr>
          <a:xfrm>
            <a:off x="4146544" y="1580848"/>
            <a:ext cx="1408125" cy="830262"/>
            <a:chOff x="4146544" y="1766888"/>
            <a:chExt cx="1408125" cy="830262"/>
          </a:xfrm>
        </p:grpSpPr>
        <p:sp>
          <p:nvSpPr>
            <p:cNvPr id="340036" name="Text Box 68"/>
            <p:cNvSpPr txBox="1">
              <a:spLocks noChangeArrowheads="1"/>
            </p:cNvSpPr>
            <p:nvPr/>
          </p:nvSpPr>
          <p:spPr bwMode="blackWhite">
            <a:xfrm>
              <a:off x="4330689" y="1766888"/>
              <a:ext cx="103983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i="1" dirty="0">
                  <a:solidFill>
                    <a:srgbClr val="D2D2D2">
                      <a:lumMod val="10000"/>
                    </a:srgbClr>
                  </a:solidFill>
                </a:rPr>
                <a:t>Broadcast</a:t>
              </a:r>
              <a:endParaRPr lang="en-US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" name="Notched Right Arrow 5">
              <a:extLst>
                <a:ext uri="{FF2B5EF4-FFF2-40B4-BE49-F238E27FC236}">
                  <a16:creationId xmlns:a16="http://schemas.microsoft.com/office/drawing/2014/main" id="{217CB00B-D718-2848-89DB-0D4D23056137}"/>
                </a:ext>
              </a:extLst>
            </p:cNvPr>
            <p:cNvSpPr/>
            <p:nvPr/>
          </p:nvSpPr>
          <p:spPr bwMode="auto">
            <a:xfrm>
              <a:off x="4146544" y="2032000"/>
              <a:ext cx="1408125" cy="565150"/>
            </a:xfrm>
            <a:prstGeom prst="notchedRightArrow">
              <a:avLst/>
            </a:prstGeom>
            <a:solidFill>
              <a:srgbClr val="7030A0"/>
            </a:solidFill>
            <a:ln w="31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61616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DA35B7F-06C3-9349-917E-A023582B17AA}"/>
              </a:ext>
            </a:extLst>
          </p:cNvPr>
          <p:cNvGrpSpPr/>
          <p:nvPr/>
        </p:nvGrpSpPr>
        <p:grpSpPr>
          <a:xfrm>
            <a:off x="1589088" y="4037013"/>
            <a:ext cx="1839912" cy="1449387"/>
            <a:chOff x="1589088" y="1524000"/>
            <a:chExt cx="1839912" cy="1449387"/>
          </a:xfrm>
        </p:grpSpPr>
        <p:sp>
          <p:nvSpPr>
            <p:cNvPr id="97" name="Rectangle 74">
              <a:extLst>
                <a:ext uri="{FF2B5EF4-FFF2-40B4-BE49-F238E27FC236}">
                  <a16:creationId xmlns:a16="http://schemas.microsoft.com/office/drawing/2014/main" id="{433D8906-60FD-314F-A45E-4669AEDF2FF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1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98" name="Rectangle 3">
              <a:extLst>
                <a:ext uri="{FF2B5EF4-FFF2-40B4-BE49-F238E27FC236}">
                  <a16:creationId xmlns:a16="http://schemas.microsoft.com/office/drawing/2014/main" id="{93A13C24-A949-0F43-AED4-FF3CB5F38D5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5146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</a:t>
              </a:r>
            </a:p>
          </p:txBody>
        </p:sp>
        <p:sp>
          <p:nvSpPr>
            <p:cNvPr id="99" name="Rectangle 4">
              <a:extLst>
                <a:ext uri="{FF2B5EF4-FFF2-40B4-BE49-F238E27FC236}">
                  <a16:creationId xmlns:a16="http://schemas.microsoft.com/office/drawing/2014/main" id="{DBE8ED77-F82D-2843-95D9-8A2CF91AF59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8194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</a:t>
              </a:r>
            </a:p>
          </p:txBody>
        </p:sp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2183A5E2-E83A-8A46-B810-AA56F7D078D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242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</a:t>
              </a:r>
            </a:p>
          </p:txBody>
        </p:sp>
        <p:sp>
          <p:nvSpPr>
            <p:cNvPr id="101" name="Rectangle 7">
              <a:extLst>
                <a:ext uri="{FF2B5EF4-FFF2-40B4-BE49-F238E27FC236}">
                  <a16:creationId xmlns:a16="http://schemas.microsoft.com/office/drawing/2014/main" id="{C91C1621-A910-694C-BB1B-13250DA94C3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38A2F399-E21E-AF48-AA2A-804F006A066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5146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3" name="Rectangle 9">
              <a:extLst>
                <a:ext uri="{FF2B5EF4-FFF2-40B4-BE49-F238E27FC236}">
                  <a16:creationId xmlns:a16="http://schemas.microsoft.com/office/drawing/2014/main" id="{BFF7A97B-0630-444B-A429-F7FF5241C4A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8194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4" name="Rectangle 10">
              <a:extLst>
                <a:ext uri="{FF2B5EF4-FFF2-40B4-BE49-F238E27FC236}">
                  <a16:creationId xmlns:a16="http://schemas.microsoft.com/office/drawing/2014/main" id="{C3C0899E-B482-B647-B2D4-9CF8E178B95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242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5" name="Rectangle 12">
              <a:extLst>
                <a:ext uri="{FF2B5EF4-FFF2-40B4-BE49-F238E27FC236}">
                  <a16:creationId xmlns:a16="http://schemas.microsoft.com/office/drawing/2014/main" id="{D78F7219-78F4-2B46-9C62-CEC74979D11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6" name="Rectangle 13">
              <a:extLst>
                <a:ext uri="{FF2B5EF4-FFF2-40B4-BE49-F238E27FC236}">
                  <a16:creationId xmlns:a16="http://schemas.microsoft.com/office/drawing/2014/main" id="{3773D148-56EE-3746-95F0-6A0379C3592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7" name="Rectangle 14">
              <a:extLst>
                <a:ext uri="{FF2B5EF4-FFF2-40B4-BE49-F238E27FC236}">
                  <a16:creationId xmlns:a16="http://schemas.microsoft.com/office/drawing/2014/main" id="{FAF2C033-51B1-FC43-A376-B05E13483B8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8194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8" name="Rectangle 15">
              <a:extLst>
                <a:ext uri="{FF2B5EF4-FFF2-40B4-BE49-F238E27FC236}">
                  <a16:creationId xmlns:a16="http://schemas.microsoft.com/office/drawing/2014/main" id="{9071F072-B4B3-3040-BD8E-77E29261AE1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242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A4942990-A866-3D4C-8CE7-4FE77D261A3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9552CC3B-8A13-D046-8773-A87C53610C7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5146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F51ECCCA-1598-E645-BF0B-3294F0E4B81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8194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DC644036-E535-7E47-B93C-CAD78B24DC8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242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3" name="Text Box 80">
              <a:extLst>
                <a:ext uri="{FF2B5EF4-FFF2-40B4-BE49-F238E27FC236}">
                  <a16:creationId xmlns:a16="http://schemas.microsoft.com/office/drawing/2014/main" id="{4EFF8325-35BE-6B42-AAC6-B3E3261AB129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1528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6C4DE">
                      <a:lumMod val="75000"/>
                    </a:srgbClr>
                  </a:solidFill>
                </a:rPr>
                <a:t>P0</a:t>
              </a:r>
            </a:p>
          </p:txBody>
        </p:sp>
        <p:sp>
          <p:nvSpPr>
            <p:cNvPr id="114" name="Text Box 81">
              <a:extLst>
                <a:ext uri="{FF2B5EF4-FFF2-40B4-BE49-F238E27FC236}">
                  <a16:creationId xmlns:a16="http://schemas.microsoft.com/office/drawing/2014/main" id="{3D6586F4-A8B6-B34B-BE53-977711D52742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1909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D8AC28">
                      <a:lumMod val="75000"/>
                    </a:srgbClr>
                  </a:solidFill>
                </a:rPr>
                <a:t>P1</a:t>
              </a:r>
            </a:p>
          </p:txBody>
        </p:sp>
        <p:sp>
          <p:nvSpPr>
            <p:cNvPr id="115" name="Text Box 82">
              <a:extLst>
                <a:ext uri="{FF2B5EF4-FFF2-40B4-BE49-F238E27FC236}">
                  <a16:creationId xmlns:a16="http://schemas.microsoft.com/office/drawing/2014/main" id="{851F280C-484C-A44F-B946-F69FB0ECF08C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2281237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22B38">
                      <a:lumMod val="75000"/>
                    </a:srgbClr>
                  </a:solidFill>
                </a:rPr>
                <a:t>P2</a:t>
              </a:r>
            </a:p>
          </p:txBody>
        </p:sp>
        <p:sp>
          <p:nvSpPr>
            <p:cNvPr id="116" name="Text Box 83">
              <a:extLst>
                <a:ext uri="{FF2B5EF4-FFF2-40B4-BE49-F238E27FC236}">
                  <a16:creationId xmlns:a16="http://schemas.microsoft.com/office/drawing/2014/main" id="{58DBCE14-337D-694B-98E9-0C8666B028C0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266541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7AB800">
                      <a:lumMod val="75000"/>
                    </a:srgbClr>
                  </a:solidFill>
                </a:rPr>
                <a:t>P3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ABD9BE6-DDCD-0240-9DDF-B6AA5B7F3D0C}"/>
              </a:ext>
            </a:extLst>
          </p:cNvPr>
          <p:cNvGrpSpPr/>
          <p:nvPr/>
        </p:nvGrpSpPr>
        <p:grpSpPr>
          <a:xfrm>
            <a:off x="6017644" y="4037013"/>
            <a:ext cx="1219200" cy="1447800"/>
            <a:chOff x="6019800" y="1524000"/>
            <a:chExt cx="1219200" cy="1447800"/>
          </a:xfrm>
        </p:grpSpPr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A00C7C73-5CFB-B348-9860-D0A8C4A1DAD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0198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276E2362-39D4-0141-B345-85FC4943862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3246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D6DF6C55-BA31-0A44-9583-854F46EC6CF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6294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2D4DDB8F-2005-9B40-A01F-41499ABF83F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9342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A9627FF1-1DAA-2449-AED2-1595637B473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0198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B2B5D0FE-F75B-EE48-AC80-1FBAF8A27FF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3246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6" name="Rectangle 57">
              <a:extLst>
                <a:ext uri="{FF2B5EF4-FFF2-40B4-BE49-F238E27FC236}">
                  <a16:creationId xmlns:a16="http://schemas.microsoft.com/office/drawing/2014/main" id="{BCFF3A13-3C70-8A48-9727-19A0F66D671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6294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7" name="Rectangle 58">
              <a:extLst>
                <a:ext uri="{FF2B5EF4-FFF2-40B4-BE49-F238E27FC236}">
                  <a16:creationId xmlns:a16="http://schemas.microsoft.com/office/drawing/2014/main" id="{F4A9D226-B8FD-8E4C-A862-3A1394677B6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9342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8" name="Rectangle 59">
              <a:extLst>
                <a:ext uri="{FF2B5EF4-FFF2-40B4-BE49-F238E27FC236}">
                  <a16:creationId xmlns:a16="http://schemas.microsoft.com/office/drawing/2014/main" id="{C9018B4A-D581-DF47-A179-DE8C03E20E4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0198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</a:t>
              </a:r>
            </a:p>
          </p:txBody>
        </p:sp>
        <p:sp>
          <p:nvSpPr>
            <p:cNvPr id="129" name="Rectangle 60">
              <a:extLst>
                <a:ext uri="{FF2B5EF4-FFF2-40B4-BE49-F238E27FC236}">
                  <a16:creationId xmlns:a16="http://schemas.microsoft.com/office/drawing/2014/main" id="{8FE41F96-464A-764E-861F-8A9D2801752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3246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0" name="Rectangle 61">
              <a:extLst>
                <a:ext uri="{FF2B5EF4-FFF2-40B4-BE49-F238E27FC236}">
                  <a16:creationId xmlns:a16="http://schemas.microsoft.com/office/drawing/2014/main" id="{E430A305-230F-7A4C-A42D-CA5CB4BA4CF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6294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1" name="Rectangle 62">
              <a:extLst>
                <a:ext uri="{FF2B5EF4-FFF2-40B4-BE49-F238E27FC236}">
                  <a16:creationId xmlns:a16="http://schemas.microsoft.com/office/drawing/2014/main" id="{7504EAE4-5FAB-6643-B1F8-C38570A3478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9342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2" name="Rectangle 63">
              <a:extLst>
                <a:ext uri="{FF2B5EF4-FFF2-40B4-BE49-F238E27FC236}">
                  <a16:creationId xmlns:a16="http://schemas.microsoft.com/office/drawing/2014/main" id="{379B62FB-F22D-7A4F-AA4B-9B850B97B7A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0198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</a:t>
              </a:r>
            </a:p>
          </p:txBody>
        </p:sp>
        <p:sp>
          <p:nvSpPr>
            <p:cNvPr id="133" name="Rectangle 64">
              <a:extLst>
                <a:ext uri="{FF2B5EF4-FFF2-40B4-BE49-F238E27FC236}">
                  <a16:creationId xmlns:a16="http://schemas.microsoft.com/office/drawing/2014/main" id="{56BAFB95-5DAE-A44B-88FB-013BC4F8EB6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3246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4" name="Rectangle 65">
              <a:extLst>
                <a:ext uri="{FF2B5EF4-FFF2-40B4-BE49-F238E27FC236}">
                  <a16:creationId xmlns:a16="http://schemas.microsoft.com/office/drawing/2014/main" id="{44390CAA-14AA-2741-91A0-FC0FAF91C2E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6294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5" name="Rectangle 66">
              <a:extLst>
                <a:ext uri="{FF2B5EF4-FFF2-40B4-BE49-F238E27FC236}">
                  <a16:creationId xmlns:a16="http://schemas.microsoft.com/office/drawing/2014/main" id="{65D32BDA-C97F-7B41-B187-82229DDBD77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9342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012B339-4079-1747-A167-358C5EDE58F3}"/>
              </a:ext>
            </a:extLst>
          </p:cNvPr>
          <p:cNvGrpSpPr/>
          <p:nvPr/>
        </p:nvGrpSpPr>
        <p:grpSpPr>
          <a:xfrm>
            <a:off x="4076692" y="3996323"/>
            <a:ext cx="1408125" cy="734427"/>
            <a:chOff x="4146544" y="1862723"/>
            <a:chExt cx="1408125" cy="734427"/>
          </a:xfrm>
        </p:grpSpPr>
        <p:sp>
          <p:nvSpPr>
            <p:cNvPr id="137" name="Text Box 68">
              <a:extLst>
                <a:ext uri="{FF2B5EF4-FFF2-40B4-BE49-F238E27FC236}">
                  <a16:creationId xmlns:a16="http://schemas.microsoft.com/office/drawing/2014/main" id="{E7C9BD10-BC92-AE44-9B31-2F16025A3B6F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451343" y="1862723"/>
              <a:ext cx="7845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i="1" dirty="0">
                  <a:solidFill>
                    <a:srgbClr val="D2D2D2">
                      <a:lumMod val="10000"/>
                    </a:srgbClr>
                  </a:solidFill>
                </a:rPr>
                <a:t>Scatter</a:t>
              </a:r>
              <a:endParaRPr lang="en-US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8" name="Notched Right Arrow 137">
              <a:extLst>
                <a:ext uri="{FF2B5EF4-FFF2-40B4-BE49-F238E27FC236}">
                  <a16:creationId xmlns:a16="http://schemas.microsoft.com/office/drawing/2014/main" id="{842B9643-C165-0D4D-A978-34E4888EFD94}"/>
                </a:ext>
              </a:extLst>
            </p:cNvPr>
            <p:cNvSpPr/>
            <p:nvPr/>
          </p:nvSpPr>
          <p:spPr bwMode="auto">
            <a:xfrm>
              <a:off x="4146544" y="2032000"/>
              <a:ext cx="1408125" cy="565150"/>
            </a:xfrm>
            <a:prstGeom prst="notchedRightArrow">
              <a:avLst/>
            </a:prstGeom>
            <a:solidFill>
              <a:srgbClr val="7030A0"/>
            </a:solidFill>
            <a:ln w="31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61616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A20717-AB9C-1149-B167-F61869BC6068}"/>
              </a:ext>
            </a:extLst>
          </p:cNvPr>
          <p:cNvGrpSpPr/>
          <p:nvPr/>
        </p:nvGrpSpPr>
        <p:grpSpPr>
          <a:xfrm>
            <a:off x="4019259" y="4767749"/>
            <a:ext cx="1408125" cy="742161"/>
            <a:chOff x="4076693" y="4995862"/>
            <a:chExt cx="1408125" cy="742161"/>
          </a:xfrm>
        </p:grpSpPr>
        <p:sp>
          <p:nvSpPr>
            <p:cNvPr id="140" name="Text Box 68">
              <a:extLst>
                <a:ext uri="{FF2B5EF4-FFF2-40B4-BE49-F238E27FC236}">
                  <a16:creationId xmlns:a16="http://schemas.microsoft.com/office/drawing/2014/main" id="{87D30926-5320-8B4A-AC72-5CFB15159507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413189" y="5399469"/>
              <a:ext cx="77777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i="1" dirty="0">
                  <a:solidFill>
                    <a:srgbClr val="D2D2D2">
                      <a:lumMod val="10000"/>
                    </a:srgbClr>
                  </a:solidFill>
                </a:rPr>
                <a:t>Gather</a:t>
              </a:r>
              <a:endParaRPr lang="en-US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1" name="Notched Right Arrow 140">
              <a:extLst>
                <a:ext uri="{FF2B5EF4-FFF2-40B4-BE49-F238E27FC236}">
                  <a16:creationId xmlns:a16="http://schemas.microsoft.com/office/drawing/2014/main" id="{EA835BFA-9532-F146-B3E3-29A1C38321F4}"/>
                </a:ext>
              </a:extLst>
            </p:cNvPr>
            <p:cNvSpPr/>
            <p:nvPr/>
          </p:nvSpPr>
          <p:spPr bwMode="auto">
            <a:xfrm rot="10800000">
              <a:off x="4076693" y="4995862"/>
              <a:ext cx="1408125" cy="565150"/>
            </a:xfrm>
            <a:prstGeom prst="notchedRightArrow">
              <a:avLst/>
            </a:prstGeom>
            <a:solidFill>
              <a:srgbClr val="7030A0"/>
            </a:solidFill>
            <a:ln w="31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6161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7628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More Collective Data Movement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E9C7DA-31C4-E647-8C61-A7EC85E28816}"/>
              </a:ext>
            </a:extLst>
          </p:cNvPr>
          <p:cNvGrpSpPr/>
          <p:nvPr/>
        </p:nvGrpSpPr>
        <p:grpSpPr>
          <a:xfrm>
            <a:off x="6019800" y="1337960"/>
            <a:ext cx="1219200" cy="1447800"/>
            <a:chOff x="6019800" y="1524000"/>
            <a:chExt cx="1219200" cy="1447800"/>
          </a:xfrm>
        </p:grpSpPr>
        <p:sp>
          <p:nvSpPr>
            <p:cNvPr id="340019" name="Rectangle 51"/>
            <p:cNvSpPr>
              <a:spLocks noChangeArrowheads="1"/>
            </p:cNvSpPr>
            <p:nvPr/>
          </p:nvSpPr>
          <p:spPr bwMode="blackWhite">
            <a:xfrm>
              <a:off x="60198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340020" name="Rectangle 52"/>
            <p:cNvSpPr>
              <a:spLocks noChangeArrowheads="1"/>
            </p:cNvSpPr>
            <p:nvPr/>
          </p:nvSpPr>
          <p:spPr bwMode="blackWhite">
            <a:xfrm>
              <a:off x="63246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</a:t>
              </a:r>
            </a:p>
          </p:txBody>
        </p:sp>
        <p:sp>
          <p:nvSpPr>
            <p:cNvPr id="340021" name="Rectangle 53"/>
            <p:cNvSpPr>
              <a:spLocks noChangeArrowheads="1"/>
            </p:cNvSpPr>
            <p:nvPr/>
          </p:nvSpPr>
          <p:spPr bwMode="blackWhite">
            <a:xfrm>
              <a:off x="66294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</a:t>
              </a:r>
            </a:p>
          </p:txBody>
        </p:sp>
        <p:sp>
          <p:nvSpPr>
            <p:cNvPr id="340022" name="Rectangle 54"/>
            <p:cNvSpPr>
              <a:spLocks noChangeArrowheads="1"/>
            </p:cNvSpPr>
            <p:nvPr/>
          </p:nvSpPr>
          <p:spPr bwMode="blackWhite">
            <a:xfrm>
              <a:off x="69342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</a:t>
              </a:r>
            </a:p>
          </p:txBody>
        </p:sp>
        <p:sp>
          <p:nvSpPr>
            <p:cNvPr id="340023" name="Rectangle 55"/>
            <p:cNvSpPr>
              <a:spLocks noChangeArrowheads="1"/>
            </p:cNvSpPr>
            <p:nvPr/>
          </p:nvSpPr>
          <p:spPr bwMode="blackWhite">
            <a:xfrm>
              <a:off x="60198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340024" name="Rectangle 56"/>
            <p:cNvSpPr>
              <a:spLocks noChangeArrowheads="1"/>
            </p:cNvSpPr>
            <p:nvPr/>
          </p:nvSpPr>
          <p:spPr bwMode="blackWhite">
            <a:xfrm>
              <a:off x="63246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</a:t>
              </a:r>
            </a:p>
          </p:txBody>
        </p:sp>
        <p:sp>
          <p:nvSpPr>
            <p:cNvPr id="340025" name="Rectangle 57"/>
            <p:cNvSpPr>
              <a:spLocks noChangeArrowheads="1"/>
            </p:cNvSpPr>
            <p:nvPr/>
          </p:nvSpPr>
          <p:spPr bwMode="blackWhite">
            <a:xfrm>
              <a:off x="66294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</a:t>
              </a:r>
            </a:p>
          </p:txBody>
        </p:sp>
        <p:sp>
          <p:nvSpPr>
            <p:cNvPr id="340026" name="Rectangle 58"/>
            <p:cNvSpPr>
              <a:spLocks noChangeArrowheads="1"/>
            </p:cNvSpPr>
            <p:nvPr/>
          </p:nvSpPr>
          <p:spPr bwMode="blackWhite">
            <a:xfrm>
              <a:off x="69342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</a:t>
              </a:r>
            </a:p>
          </p:txBody>
        </p:sp>
        <p:sp>
          <p:nvSpPr>
            <p:cNvPr id="340027" name="Rectangle 59"/>
            <p:cNvSpPr>
              <a:spLocks noChangeArrowheads="1"/>
            </p:cNvSpPr>
            <p:nvPr/>
          </p:nvSpPr>
          <p:spPr bwMode="blackWhite">
            <a:xfrm>
              <a:off x="60198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340028" name="Rectangle 60"/>
            <p:cNvSpPr>
              <a:spLocks noChangeArrowheads="1"/>
            </p:cNvSpPr>
            <p:nvPr/>
          </p:nvSpPr>
          <p:spPr bwMode="blackWhite">
            <a:xfrm>
              <a:off x="63246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</a:t>
              </a:r>
            </a:p>
          </p:txBody>
        </p:sp>
        <p:sp>
          <p:nvSpPr>
            <p:cNvPr id="340029" name="Rectangle 61"/>
            <p:cNvSpPr>
              <a:spLocks noChangeArrowheads="1"/>
            </p:cNvSpPr>
            <p:nvPr/>
          </p:nvSpPr>
          <p:spPr bwMode="blackWhite">
            <a:xfrm>
              <a:off x="66294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</a:t>
              </a:r>
            </a:p>
          </p:txBody>
        </p:sp>
        <p:sp>
          <p:nvSpPr>
            <p:cNvPr id="340030" name="Rectangle 62"/>
            <p:cNvSpPr>
              <a:spLocks noChangeArrowheads="1"/>
            </p:cNvSpPr>
            <p:nvPr/>
          </p:nvSpPr>
          <p:spPr bwMode="blackWhite">
            <a:xfrm>
              <a:off x="69342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</a:t>
              </a:r>
            </a:p>
          </p:txBody>
        </p:sp>
        <p:sp>
          <p:nvSpPr>
            <p:cNvPr id="340031" name="Rectangle 63"/>
            <p:cNvSpPr>
              <a:spLocks noChangeArrowheads="1"/>
            </p:cNvSpPr>
            <p:nvPr/>
          </p:nvSpPr>
          <p:spPr bwMode="blackWhite">
            <a:xfrm>
              <a:off x="60198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340032" name="Rectangle 64"/>
            <p:cNvSpPr>
              <a:spLocks noChangeArrowheads="1"/>
            </p:cNvSpPr>
            <p:nvPr/>
          </p:nvSpPr>
          <p:spPr bwMode="blackWhite">
            <a:xfrm>
              <a:off x="63246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</a:t>
              </a:r>
            </a:p>
          </p:txBody>
        </p:sp>
        <p:sp>
          <p:nvSpPr>
            <p:cNvPr id="340033" name="Rectangle 65"/>
            <p:cNvSpPr>
              <a:spLocks noChangeArrowheads="1"/>
            </p:cNvSpPr>
            <p:nvPr/>
          </p:nvSpPr>
          <p:spPr bwMode="blackWhite">
            <a:xfrm>
              <a:off x="66294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</a:t>
              </a:r>
            </a:p>
          </p:txBody>
        </p:sp>
        <p:sp>
          <p:nvSpPr>
            <p:cNvPr id="340034" name="Rectangle 66"/>
            <p:cNvSpPr>
              <a:spLocks noChangeArrowheads="1"/>
            </p:cNvSpPr>
            <p:nvPr/>
          </p:nvSpPr>
          <p:spPr bwMode="blackWhite">
            <a:xfrm>
              <a:off x="69342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F79751D-38D3-1F47-A5D2-26F4979F45A9}"/>
              </a:ext>
            </a:extLst>
          </p:cNvPr>
          <p:cNvGrpSpPr/>
          <p:nvPr/>
        </p:nvGrpSpPr>
        <p:grpSpPr>
          <a:xfrm>
            <a:off x="1589088" y="1337960"/>
            <a:ext cx="1839912" cy="1449387"/>
            <a:chOff x="1589088" y="1524000"/>
            <a:chExt cx="1839912" cy="1449387"/>
          </a:xfrm>
        </p:grpSpPr>
        <p:sp>
          <p:nvSpPr>
            <p:cNvPr id="340042" name="Rectangle 74"/>
            <p:cNvSpPr>
              <a:spLocks noChangeArrowheads="1"/>
            </p:cNvSpPr>
            <p:nvPr/>
          </p:nvSpPr>
          <p:spPr bwMode="blackWhite">
            <a:xfrm>
              <a:off x="2209801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339971" name="Rectangle 3"/>
            <p:cNvSpPr>
              <a:spLocks noChangeArrowheads="1"/>
            </p:cNvSpPr>
            <p:nvPr/>
          </p:nvSpPr>
          <p:spPr bwMode="blackWhite">
            <a:xfrm>
              <a:off x="25146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2" name="Rectangle 4"/>
            <p:cNvSpPr>
              <a:spLocks noChangeArrowheads="1"/>
            </p:cNvSpPr>
            <p:nvPr/>
          </p:nvSpPr>
          <p:spPr bwMode="blackWhite">
            <a:xfrm>
              <a:off x="28194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3" name="Rectangle 5"/>
            <p:cNvSpPr>
              <a:spLocks noChangeArrowheads="1"/>
            </p:cNvSpPr>
            <p:nvPr/>
          </p:nvSpPr>
          <p:spPr bwMode="blackWhite">
            <a:xfrm>
              <a:off x="31242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5" name="Rectangle 7"/>
            <p:cNvSpPr>
              <a:spLocks noChangeArrowheads="1"/>
            </p:cNvSpPr>
            <p:nvPr/>
          </p:nvSpPr>
          <p:spPr bwMode="blackWhite">
            <a:xfrm>
              <a:off x="22098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</a:t>
              </a:r>
            </a:p>
          </p:txBody>
        </p:sp>
        <p:sp>
          <p:nvSpPr>
            <p:cNvPr id="339976" name="Rectangle 8"/>
            <p:cNvSpPr>
              <a:spLocks noChangeArrowheads="1"/>
            </p:cNvSpPr>
            <p:nvPr/>
          </p:nvSpPr>
          <p:spPr bwMode="blackWhite">
            <a:xfrm>
              <a:off x="25146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7" name="Rectangle 9"/>
            <p:cNvSpPr>
              <a:spLocks noChangeArrowheads="1"/>
            </p:cNvSpPr>
            <p:nvPr/>
          </p:nvSpPr>
          <p:spPr bwMode="blackWhite">
            <a:xfrm>
              <a:off x="28194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78" name="Rectangle 10"/>
            <p:cNvSpPr>
              <a:spLocks noChangeArrowheads="1"/>
            </p:cNvSpPr>
            <p:nvPr/>
          </p:nvSpPr>
          <p:spPr bwMode="blackWhite">
            <a:xfrm>
              <a:off x="31242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0" name="Rectangle 12"/>
            <p:cNvSpPr>
              <a:spLocks noChangeArrowheads="1"/>
            </p:cNvSpPr>
            <p:nvPr/>
          </p:nvSpPr>
          <p:spPr bwMode="blackWhite">
            <a:xfrm>
              <a:off x="22098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</a:t>
              </a:r>
            </a:p>
          </p:txBody>
        </p:sp>
        <p:sp>
          <p:nvSpPr>
            <p:cNvPr id="339981" name="Rectangle 13"/>
            <p:cNvSpPr>
              <a:spLocks noChangeArrowheads="1"/>
            </p:cNvSpPr>
            <p:nvPr/>
          </p:nvSpPr>
          <p:spPr bwMode="blackWhite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2" name="Rectangle 14"/>
            <p:cNvSpPr>
              <a:spLocks noChangeArrowheads="1"/>
            </p:cNvSpPr>
            <p:nvPr/>
          </p:nvSpPr>
          <p:spPr bwMode="blackWhite">
            <a:xfrm>
              <a:off x="28194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3" name="Rectangle 15"/>
            <p:cNvSpPr>
              <a:spLocks noChangeArrowheads="1"/>
            </p:cNvSpPr>
            <p:nvPr/>
          </p:nvSpPr>
          <p:spPr bwMode="blackWhite">
            <a:xfrm>
              <a:off x="31242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5" name="Rectangle 17"/>
            <p:cNvSpPr>
              <a:spLocks noChangeArrowheads="1"/>
            </p:cNvSpPr>
            <p:nvPr/>
          </p:nvSpPr>
          <p:spPr bwMode="blackWhite">
            <a:xfrm>
              <a:off x="22098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</a:t>
              </a:r>
            </a:p>
          </p:txBody>
        </p:sp>
        <p:sp>
          <p:nvSpPr>
            <p:cNvPr id="339986" name="Rectangle 18"/>
            <p:cNvSpPr>
              <a:spLocks noChangeArrowheads="1"/>
            </p:cNvSpPr>
            <p:nvPr/>
          </p:nvSpPr>
          <p:spPr bwMode="blackWhite">
            <a:xfrm>
              <a:off x="25146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blackWhite">
            <a:xfrm>
              <a:off x="28194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9988" name="Rectangle 20"/>
            <p:cNvSpPr>
              <a:spLocks noChangeArrowheads="1"/>
            </p:cNvSpPr>
            <p:nvPr/>
          </p:nvSpPr>
          <p:spPr bwMode="blackWhite">
            <a:xfrm>
              <a:off x="31242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0048" name="Text Box 80"/>
            <p:cNvSpPr txBox="1">
              <a:spLocks noChangeArrowheads="1"/>
            </p:cNvSpPr>
            <p:nvPr/>
          </p:nvSpPr>
          <p:spPr bwMode="blackWhite">
            <a:xfrm>
              <a:off x="1589088" y="1528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6C4DE">
                      <a:lumMod val="75000"/>
                    </a:srgbClr>
                  </a:solidFill>
                </a:rPr>
                <a:t>P0</a:t>
              </a:r>
            </a:p>
          </p:txBody>
        </p:sp>
        <p:sp>
          <p:nvSpPr>
            <p:cNvPr id="340049" name="Text Box 81"/>
            <p:cNvSpPr txBox="1">
              <a:spLocks noChangeArrowheads="1"/>
            </p:cNvSpPr>
            <p:nvPr/>
          </p:nvSpPr>
          <p:spPr bwMode="blackWhite">
            <a:xfrm>
              <a:off x="1589088" y="1909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D8AC28">
                      <a:lumMod val="75000"/>
                    </a:srgbClr>
                  </a:solidFill>
                </a:rPr>
                <a:t>P1</a:t>
              </a:r>
            </a:p>
          </p:txBody>
        </p:sp>
        <p:sp>
          <p:nvSpPr>
            <p:cNvPr id="340050" name="Text Box 82"/>
            <p:cNvSpPr txBox="1">
              <a:spLocks noChangeArrowheads="1"/>
            </p:cNvSpPr>
            <p:nvPr/>
          </p:nvSpPr>
          <p:spPr bwMode="blackWhite">
            <a:xfrm>
              <a:off x="1589088" y="2281237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22B38">
                      <a:lumMod val="75000"/>
                    </a:srgbClr>
                  </a:solidFill>
                </a:rPr>
                <a:t>P2</a:t>
              </a:r>
            </a:p>
          </p:txBody>
        </p:sp>
        <p:sp>
          <p:nvSpPr>
            <p:cNvPr id="340051" name="Text Box 83"/>
            <p:cNvSpPr txBox="1">
              <a:spLocks noChangeArrowheads="1"/>
            </p:cNvSpPr>
            <p:nvPr/>
          </p:nvSpPr>
          <p:spPr bwMode="blackWhite">
            <a:xfrm>
              <a:off x="1589088" y="266541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7AB800">
                      <a:lumMod val="75000"/>
                    </a:srgbClr>
                  </a:solidFill>
                </a:rPr>
                <a:t>P3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A83C56-296D-3043-9F7A-F0FF66E1982E}"/>
              </a:ext>
            </a:extLst>
          </p:cNvPr>
          <p:cNvGrpSpPr/>
          <p:nvPr/>
        </p:nvGrpSpPr>
        <p:grpSpPr>
          <a:xfrm>
            <a:off x="4146544" y="1580848"/>
            <a:ext cx="1408125" cy="830262"/>
            <a:chOff x="4146544" y="1766888"/>
            <a:chExt cx="1408125" cy="830262"/>
          </a:xfrm>
        </p:grpSpPr>
        <p:sp>
          <p:nvSpPr>
            <p:cNvPr id="340036" name="Text Box 68"/>
            <p:cNvSpPr txBox="1">
              <a:spLocks noChangeArrowheads="1"/>
            </p:cNvSpPr>
            <p:nvPr/>
          </p:nvSpPr>
          <p:spPr bwMode="blackWhite">
            <a:xfrm>
              <a:off x="4360732" y="1766888"/>
              <a:ext cx="97975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i="1" dirty="0" err="1">
                  <a:solidFill>
                    <a:srgbClr val="D2D2D2">
                      <a:lumMod val="10000"/>
                    </a:srgbClr>
                  </a:solidFill>
                </a:rPr>
                <a:t>Allgather</a:t>
              </a:r>
              <a:endParaRPr lang="en-US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" name="Notched Right Arrow 5">
              <a:extLst>
                <a:ext uri="{FF2B5EF4-FFF2-40B4-BE49-F238E27FC236}">
                  <a16:creationId xmlns:a16="http://schemas.microsoft.com/office/drawing/2014/main" id="{217CB00B-D718-2848-89DB-0D4D23056137}"/>
                </a:ext>
              </a:extLst>
            </p:cNvPr>
            <p:cNvSpPr/>
            <p:nvPr/>
          </p:nvSpPr>
          <p:spPr bwMode="auto">
            <a:xfrm>
              <a:off x="4146544" y="2032000"/>
              <a:ext cx="1408125" cy="565150"/>
            </a:xfrm>
            <a:prstGeom prst="notchedRightArrow">
              <a:avLst/>
            </a:prstGeom>
            <a:solidFill>
              <a:srgbClr val="7030A0"/>
            </a:solidFill>
            <a:ln w="31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61616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DA35B7F-06C3-9349-917E-A023582B17AA}"/>
              </a:ext>
            </a:extLst>
          </p:cNvPr>
          <p:cNvGrpSpPr/>
          <p:nvPr/>
        </p:nvGrpSpPr>
        <p:grpSpPr>
          <a:xfrm>
            <a:off x="1589088" y="4037013"/>
            <a:ext cx="1839912" cy="1449387"/>
            <a:chOff x="1589088" y="1524000"/>
            <a:chExt cx="1839912" cy="1449387"/>
          </a:xfrm>
        </p:grpSpPr>
        <p:sp>
          <p:nvSpPr>
            <p:cNvPr id="97" name="Rectangle 74">
              <a:extLst>
                <a:ext uri="{FF2B5EF4-FFF2-40B4-BE49-F238E27FC236}">
                  <a16:creationId xmlns:a16="http://schemas.microsoft.com/office/drawing/2014/main" id="{433D8906-60FD-314F-A45E-4669AEDF2FF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1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A0</a:t>
              </a:r>
            </a:p>
          </p:txBody>
        </p:sp>
        <p:sp>
          <p:nvSpPr>
            <p:cNvPr id="98" name="Rectangle 3">
              <a:extLst>
                <a:ext uri="{FF2B5EF4-FFF2-40B4-BE49-F238E27FC236}">
                  <a16:creationId xmlns:a16="http://schemas.microsoft.com/office/drawing/2014/main" id="{93A13C24-A949-0F43-AED4-FF3CB5F38D5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5146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A1</a:t>
              </a:r>
            </a:p>
          </p:txBody>
        </p:sp>
        <p:sp>
          <p:nvSpPr>
            <p:cNvPr id="99" name="Rectangle 4">
              <a:extLst>
                <a:ext uri="{FF2B5EF4-FFF2-40B4-BE49-F238E27FC236}">
                  <a16:creationId xmlns:a16="http://schemas.microsoft.com/office/drawing/2014/main" id="{DBE8ED77-F82D-2843-95D9-8A2CF91AF59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8194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A2</a:t>
              </a:r>
            </a:p>
          </p:txBody>
        </p:sp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2183A5E2-E83A-8A46-B810-AA56F7D078D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242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A3</a:t>
              </a:r>
            </a:p>
          </p:txBody>
        </p:sp>
        <p:sp>
          <p:nvSpPr>
            <p:cNvPr id="101" name="Rectangle 7">
              <a:extLst>
                <a:ext uri="{FF2B5EF4-FFF2-40B4-BE49-F238E27FC236}">
                  <a16:creationId xmlns:a16="http://schemas.microsoft.com/office/drawing/2014/main" id="{C91C1621-A910-694C-BB1B-13250DA94C3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B0</a:t>
              </a:r>
            </a:p>
          </p:txBody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38A2F399-E21E-AF48-AA2A-804F006A066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5146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B1</a:t>
              </a:r>
            </a:p>
          </p:txBody>
        </p:sp>
        <p:sp>
          <p:nvSpPr>
            <p:cNvPr id="103" name="Rectangle 9">
              <a:extLst>
                <a:ext uri="{FF2B5EF4-FFF2-40B4-BE49-F238E27FC236}">
                  <a16:creationId xmlns:a16="http://schemas.microsoft.com/office/drawing/2014/main" id="{BFF7A97B-0630-444B-A429-F7FF5241C4A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8194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B2</a:t>
              </a:r>
            </a:p>
          </p:txBody>
        </p:sp>
        <p:sp>
          <p:nvSpPr>
            <p:cNvPr id="104" name="Rectangle 10">
              <a:extLst>
                <a:ext uri="{FF2B5EF4-FFF2-40B4-BE49-F238E27FC236}">
                  <a16:creationId xmlns:a16="http://schemas.microsoft.com/office/drawing/2014/main" id="{C3C0899E-B482-B647-B2D4-9CF8E178B95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242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B3</a:t>
              </a:r>
            </a:p>
          </p:txBody>
        </p:sp>
        <p:sp>
          <p:nvSpPr>
            <p:cNvPr id="105" name="Rectangle 12">
              <a:extLst>
                <a:ext uri="{FF2B5EF4-FFF2-40B4-BE49-F238E27FC236}">
                  <a16:creationId xmlns:a16="http://schemas.microsoft.com/office/drawing/2014/main" id="{D78F7219-78F4-2B46-9C62-CEC74979D11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D0</a:t>
              </a:r>
            </a:p>
          </p:txBody>
        </p:sp>
        <p:sp>
          <p:nvSpPr>
            <p:cNvPr id="106" name="Rectangle 13">
              <a:extLst>
                <a:ext uri="{FF2B5EF4-FFF2-40B4-BE49-F238E27FC236}">
                  <a16:creationId xmlns:a16="http://schemas.microsoft.com/office/drawing/2014/main" id="{3773D148-56EE-3746-95F0-6A0379C3592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D1</a:t>
              </a:r>
            </a:p>
          </p:txBody>
        </p:sp>
        <p:sp>
          <p:nvSpPr>
            <p:cNvPr id="107" name="Rectangle 14">
              <a:extLst>
                <a:ext uri="{FF2B5EF4-FFF2-40B4-BE49-F238E27FC236}">
                  <a16:creationId xmlns:a16="http://schemas.microsoft.com/office/drawing/2014/main" id="{FAF2C033-51B1-FC43-A376-B05E13483B8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8194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D2</a:t>
              </a:r>
            </a:p>
          </p:txBody>
        </p:sp>
        <p:sp>
          <p:nvSpPr>
            <p:cNvPr id="108" name="Rectangle 15">
              <a:extLst>
                <a:ext uri="{FF2B5EF4-FFF2-40B4-BE49-F238E27FC236}">
                  <a16:creationId xmlns:a16="http://schemas.microsoft.com/office/drawing/2014/main" id="{9071F072-B4B3-3040-BD8E-77E29261AE1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242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D3</a:t>
              </a: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A4942990-A866-3D4C-8CE7-4FE77D261A3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C0</a:t>
              </a: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9552CC3B-8A13-D046-8773-A87C53610C7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5146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C1</a:t>
              </a: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F51ECCCA-1598-E645-BF0B-3294F0E4B81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8194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C2</a:t>
              </a: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DC644036-E535-7E47-B93C-CAD78B24DC8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1242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C3</a:t>
              </a:r>
            </a:p>
          </p:txBody>
        </p:sp>
        <p:sp>
          <p:nvSpPr>
            <p:cNvPr id="113" name="Text Box 80">
              <a:extLst>
                <a:ext uri="{FF2B5EF4-FFF2-40B4-BE49-F238E27FC236}">
                  <a16:creationId xmlns:a16="http://schemas.microsoft.com/office/drawing/2014/main" id="{4EFF8325-35BE-6B42-AAC6-B3E3261AB129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1528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6C4DE">
                      <a:lumMod val="75000"/>
                    </a:srgbClr>
                  </a:solidFill>
                </a:rPr>
                <a:t>P0</a:t>
              </a:r>
            </a:p>
          </p:txBody>
        </p:sp>
        <p:sp>
          <p:nvSpPr>
            <p:cNvPr id="114" name="Text Box 81">
              <a:extLst>
                <a:ext uri="{FF2B5EF4-FFF2-40B4-BE49-F238E27FC236}">
                  <a16:creationId xmlns:a16="http://schemas.microsoft.com/office/drawing/2014/main" id="{3D6586F4-A8B6-B34B-BE53-977711D52742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1909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D8AC28">
                      <a:lumMod val="75000"/>
                    </a:srgbClr>
                  </a:solidFill>
                </a:rPr>
                <a:t>P1</a:t>
              </a:r>
            </a:p>
          </p:txBody>
        </p:sp>
        <p:sp>
          <p:nvSpPr>
            <p:cNvPr id="115" name="Text Box 82">
              <a:extLst>
                <a:ext uri="{FF2B5EF4-FFF2-40B4-BE49-F238E27FC236}">
                  <a16:creationId xmlns:a16="http://schemas.microsoft.com/office/drawing/2014/main" id="{851F280C-484C-A44F-B946-F69FB0ECF08C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2281237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22B38">
                      <a:lumMod val="75000"/>
                    </a:srgbClr>
                  </a:solidFill>
                </a:rPr>
                <a:t>P2</a:t>
              </a:r>
            </a:p>
          </p:txBody>
        </p:sp>
        <p:sp>
          <p:nvSpPr>
            <p:cNvPr id="116" name="Text Box 83">
              <a:extLst>
                <a:ext uri="{FF2B5EF4-FFF2-40B4-BE49-F238E27FC236}">
                  <a16:creationId xmlns:a16="http://schemas.microsoft.com/office/drawing/2014/main" id="{58DBCE14-337D-694B-98E9-0C8666B028C0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266541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7AB800">
                      <a:lumMod val="75000"/>
                    </a:srgbClr>
                  </a:solidFill>
                </a:rPr>
                <a:t>P3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ABD9BE6-DDCD-0240-9DDF-B6AA5B7F3D0C}"/>
              </a:ext>
            </a:extLst>
          </p:cNvPr>
          <p:cNvGrpSpPr/>
          <p:nvPr/>
        </p:nvGrpSpPr>
        <p:grpSpPr>
          <a:xfrm>
            <a:off x="6017644" y="4037013"/>
            <a:ext cx="1219200" cy="1447800"/>
            <a:chOff x="6019800" y="1524000"/>
            <a:chExt cx="1219200" cy="1447800"/>
          </a:xfrm>
        </p:grpSpPr>
        <p:sp>
          <p:nvSpPr>
            <p:cNvPr id="120" name="Rectangle 51">
              <a:extLst>
                <a:ext uri="{FF2B5EF4-FFF2-40B4-BE49-F238E27FC236}">
                  <a16:creationId xmlns:a16="http://schemas.microsoft.com/office/drawing/2014/main" id="{A00C7C73-5CFB-B348-9860-D0A8C4A1DAD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0198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A0</a:t>
              </a:r>
            </a:p>
          </p:txBody>
        </p:sp>
        <p:sp>
          <p:nvSpPr>
            <p:cNvPr id="121" name="Rectangle 52">
              <a:extLst>
                <a:ext uri="{FF2B5EF4-FFF2-40B4-BE49-F238E27FC236}">
                  <a16:creationId xmlns:a16="http://schemas.microsoft.com/office/drawing/2014/main" id="{276E2362-39D4-0141-B345-85FC4943862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3246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B0</a:t>
              </a:r>
            </a:p>
          </p:txBody>
        </p:sp>
        <p:sp>
          <p:nvSpPr>
            <p:cNvPr id="122" name="Rectangle 53">
              <a:extLst>
                <a:ext uri="{FF2B5EF4-FFF2-40B4-BE49-F238E27FC236}">
                  <a16:creationId xmlns:a16="http://schemas.microsoft.com/office/drawing/2014/main" id="{D6DF6C55-BA31-0A44-9583-854F46EC6CF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6294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C0</a:t>
              </a:r>
            </a:p>
          </p:txBody>
        </p:sp>
        <p:sp>
          <p:nvSpPr>
            <p:cNvPr id="123" name="Rectangle 54">
              <a:extLst>
                <a:ext uri="{FF2B5EF4-FFF2-40B4-BE49-F238E27FC236}">
                  <a16:creationId xmlns:a16="http://schemas.microsoft.com/office/drawing/2014/main" id="{2D4DDB8F-2005-9B40-A01F-41499ABF83F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934200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D0</a:t>
              </a:r>
            </a:p>
          </p:txBody>
        </p:sp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A9627FF1-1DAA-2449-AED2-1595637B473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0198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A1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B2B5D0FE-F75B-EE48-AC80-1FBAF8A27FF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3246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B1</a:t>
              </a:r>
            </a:p>
          </p:txBody>
        </p:sp>
        <p:sp>
          <p:nvSpPr>
            <p:cNvPr id="126" name="Rectangle 57">
              <a:extLst>
                <a:ext uri="{FF2B5EF4-FFF2-40B4-BE49-F238E27FC236}">
                  <a16:creationId xmlns:a16="http://schemas.microsoft.com/office/drawing/2014/main" id="{BCFF3A13-3C70-8A48-9727-19A0F66D671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6294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C1</a:t>
              </a:r>
            </a:p>
          </p:txBody>
        </p:sp>
        <p:sp>
          <p:nvSpPr>
            <p:cNvPr id="127" name="Rectangle 58">
              <a:extLst>
                <a:ext uri="{FF2B5EF4-FFF2-40B4-BE49-F238E27FC236}">
                  <a16:creationId xmlns:a16="http://schemas.microsoft.com/office/drawing/2014/main" id="{F4A9D226-B8FD-8E4C-A862-3A1394677B6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9342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D1</a:t>
              </a:r>
            </a:p>
          </p:txBody>
        </p:sp>
        <p:sp>
          <p:nvSpPr>
            <p:cNvPr id="128" name="Rectangle 59">
              <a:extLst>
                <a:ext uri="{FF2B5EF4-FFF2-40B4-BE49-F238E27FC236}">
                  <a16:creationId xmlns:a16="http://schemas.microsoft.com/office/drawing/2014/main" id="{C9018B4A-D581-DF47-A179-DE8C03E20E4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0198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A3</a:t>
              </a:r>
            </a:p>
          </p:txBody>
        </p:sp>
        <p:sp>
          <p:nvSpPr>
            <p:cNvPr id="129" name="Rectangle 60">
              <a:extLst>
                <a:ext uri="{FF2B5EF4-FFF2-40B4-BE49-F238E27FC236}">
                  <a16:creationId xmlns:a16="http://schemas.microsoft.com/office/drawing/2014/main" id="{8FE41F96-464A-764E-861F-8A9D2801752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3246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B3</a:t>
              </a:r>
            </a:p>
          </p:txBody>
        </p:sp>
        <p:sp>
          <p:nvSpPr>
            <p:cNvPr id="130" name="Rectangle 61">
              <a:extLst>
                <a:ext uri="{FF2B5EF4-FFF2-40B4-BE49-F238E27FC236}">
                  <a16:creationId xmlns:a16="http://schemas.microsoft.com/office/drawing/2014/main" id="{E430A305-230F-7A4C-A42D-CA5CB4BA4CF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6294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C3</a:t>
              </a:r>
            </a:p>
          </p:txBody>
        </p:sp>
        <p:sp>
          <p:nvSpPr>
            <p:cNvPr id="131" name="Rectangle 62">
              <a:extLst>
                <a:ext uri="{FF2B5EF4-FFF2-40B4-BE49-F238E27FC236}">
                  <a16:creationId xmlns:a16="http://schemas.microsoft.com/office/drawing/2014/main" id="{7504EAE4-5FAB-6643-B1F8-C38570A3478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9342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D3</a:t>
              </a:r>
            </a:p>
          </p:txBody>
        </p:sp>
        <p:sp>
          <p:nvSpPr>
            <p:cNvPr id="132" name="Rectangle 63">
              <a:extLst>
                <a:ext uri="{FF2B5EF4-FFF2-40B4-BE49-F238E27FC236}">
                  <a16:creationId xmlns:a16="http://schemas.microsoft.com/office/drawing/2014/main" id="{379B62FB-F22D-7A4F-AA4B-9B850B97B7A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0198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A2</a:t>
              </a:r>
            </a:p>
          </p:txBody>
        </p:sp>
        <p:sp>
          <p:nvSpPr>
            <p:cNvPr id="133" name="Rectangle 64">
              <a:extLst>
                <a:ext uri="{FF2B5EF4-FFF2-40B4-BE49-F238E27FC236}">
                  <a16:creationId xmlns:a16="http://schemas.microsoft.com/office/drawing/2014/main" id="{56BAFB95-5DAE-A44B-88FB-013BC4F8EB6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3246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B2</a:t>
              </a:r>
            </a:p>
          </p:txBody>
        </p:sp>
        <p:sp>
          <p:nvSpPr>
            <p:cNvPr id="134" name="Rectangle 65">
              <a:extLst>
                <a:ext uri="{FF2B5EF4-FFF2-40B4-BE49-F238E27FC236}">
                  <a16:creationId xmlns:a16="http://schemas.microsoft.com/office/drawing/2014/main" id="{44390CAA-14AA-2741-91A0-FC0FAF91C2E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6294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C2</a:t>
              </a:r>
            </a:p>
          </p:txBody>
        </p:sp>
        <p:sp>
          <p:nvSpPr>
            <p:cNvPr id="135" name="Rectangle 66">
              <a:extLst>
                <a:ext uri="{FF2B5EF4-FFF2-40B4-BE49-F238E27FC236}">
                  <a16:creationId xmlns:a16="http://schemas.microsoft.com/office/drawing/2014/main" id="{65D32BDA-C97F-7B41-B187-82229DDBD77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69342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D2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012B339-4079-1747-A167-358C5EDE58F3}"/>
              </a:ext>
            </a:extLst>
          </p:cNvPr>
          <p:cNvGrpSpPr/>
          <p:nvPr/>
        </p:nvGrpSpPr>
        <p:grpSpPr>
          <a:xfrm>
            <a:off x="4074682" y="4330486"/>
            <a:ext cx="1408125" cy="734427"/>
            <a:chOff x="4146544" y="1862723"/>
            <a:chExt cx="1408125" cy="734427"/>
          </a:xfrm>
        </p:grpSpPr>
        <p:sp>
          <p:nvSpPr>
            <p:cNvPr id="137" name="Text Box 68">
              <a:extLst>
                <a:ext uri="{FF2B5EF4-FFF2-40B4-BE49-F238E27FC236}">
                  <a16:creationId xmlns:a16="http://schemas.microsoft.com/office/drawing/2014/main" id="{E7C9BD10-BC92-AE44-9B31-2F16025A3B6F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446182" y="1862723"/>
              <a:ext cx="79483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i="1" dirty="0" err="1">
                  <a:solidFill>
                    <a:srgbClr val="D2D2D2">
                      <a:lumMod val="10000"/>
                    </a:srgbClr>
                  </a:solidFill>
                </a:rPr>
                <a:t>Alltoall</a:t>
              </a:r>
              <a:endParaRPr lang="en-US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8" name="Notched Right Arrow 137">
              <a:extLst>
                <a:ext uri="{FF2B5EF4-FFF2-40B4-BE49-F238E27FC236}">
                  <a16:creationId xmlns:a16="http://schemas.microsoft.com/office/drawing/2014/main" id="{842B9643-C165-0D4D-A978-34E4888EFD94}"/>
                </a:ext>
              </a:extLst>
            </p:cNvPr>
            <p:cNvSpPr/>
            <p:nvPr/>
          </p:nvSpPr>
          <p:spPr bwMode="auto">
            <a:xfrm>
              <a:off x="4146544" y="2032000"/>
              <a:ext cx="1408125" cy="565150"/>
            </a:xfrm>
            <a:prstGeom prst="notchedRightArrow">
              <a:avLst/>
            </a:prstGeom>
            <a:solidFill>
              <a:srgbClr val="7030A0"/>
            </a:solidFill>
            <a:ln w="31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61616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4139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Collective Computation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FE83-3E70-1247-881A-1F114FBF0DA3}"/>
              </a:ext>
            </a:extLst>
          </p:cNvPr>
          <p:cNvGrpSpPr/>
          <p:nvPr/>
        </p:nvGrpSpPr>
        <p:grpSpPr>
          <a:xfrm>
            <a:off x="6286500" y="1371600"/>
            <a:ext cx="1066800" cy="1447800"/>
            <a:chOff x="6286500" y="1371600"/>
            <a:chExt cx="1066800" cy="1447800"/>
          </a:xfrm>
        </p:grpSpPr>
        <p:sp>
          <p:nvSpPr>
            <p:cNvPr id="342040" name="Rectangle 24"/>
            <p:cNvSpPr>
              <a:spLocks noChangeArrowheads="1"/>
            </p:cNvSpPr>
            <p:nvPr/>
          </p:nvSpPr>
          <p:spPr bwMode="blackWhite">
            <a:xfrm>
              <a:off x="6286500" y="1371600"/>
              <a:ext cx="1066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f(ABCD)</a:t>
              </a:r>
            </a:p>
          </p:txBody>
        </p:sp>
        <p:sp>
          <p:nvSpPr>
            <p:cNvPr id="342041" name="Rectangle 25"/>
            <p:cNvSpPr>
              <a:spLocks noChangeArrowheads="1"/>
            </p:cNvSpPr>
            <p:nvPr/>
          </p:nvSpPr>
          <p:spPr bwMode="blackWhite">
            <a:xfrm>
              <a:off x="6286500" y="1752600"/>
              <a:ext cx="1066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2042" name="Rectangle 26"/>
            <p:cNvSpPr>
              <a:spLocks noChangeArrowheads="1"/>
            </p:cNvSpPr>
            <p:nvPr/>
          </p:nvSpPr>
          <p:spPr bwMode="blackWhite">
            <a:xfrm>
              <a:off x="6286500" y="2514600"/>
              <a:ext cx="1066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2043" name="Rectangle 27"/>
            <p:cNvSpPr>
              <a:spLocks noChangeArrowheads="1"/>
            </p:cNvSpPr>
            <p:nvPr/>
          </p:nvSpPr>
          <p:spPr bwMode="blackWhite">
            <a:xfrm>
              <a:off x="6286500" y="2133600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200">
                <a:solidFill>
                  <a:srgbClr val="D2D2D2">
                    <a:lumMod val="10000"/>
                  </a:srgb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B0282-FBDE-2B4A-A4AB-210FBE0D3E60}"/>
              </a:ext>
            </a:extLst>
          </p:cNvPr>
          <p:cNvGrpSpPr/>
          <p:nvPr/>
        </p:nvGrpSpPr>
        <p:grpSpPr>
          <a:xfrm>
            <a:off x="6286500" y="3886200"/>
            <a:ext cx="1066800" cy="1447800"/>
            <a:chOff x="6286500" y="3886200"/>
            <a:chExt cx="1066800" cy="1447800"/>
          </a:xfrm>
        </p:grpSpPr>
        <p:sp>
          <p:nvSpPr>
            <p:cNvPr id="342044" name="Rectangle 28"/>
            <p:cNvSpPr>
              <a:spLocks noChangeArrowheads="1"/>
            </p:cNvSpPr>
            <p:nvPr/>
          </p:nvSpPr>
          <p:spPr bwMode="blackWhite">
            <a:xfrm>
              <a:off x="6286500" y="3886200"/>
              <a:ext cx="1066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f(A)</a:t>
              </a:r>
            </a:p>
          </p:txBody>
        </p:sp>
        <p:sp>
          <p:nvSpPr>
            <p:cNvPr id="342045" name="Rectangle 29"/>
            <p:cNvSpPr>
              <a:spLocks noChangeArrowheads="1"/>
            </p:cNvSpPr>
            <p:nvPr/>
          </p:nvSpPr>
          <p:spPr bwMode="blackWhite">
            <a:xfrm>
              <a:off x="6286500" y="4267200"/>
              <a:ext cx="1066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f(AB)</a:t>
              </a:r>
            </a:p>
          </p:txBody>
        </p:sp>
        <p:sp>
          <p:nvSpPr>
            <p:cNvPr id="342049" name="Rectangle 33"/>
            <p:cNvSpPr>
              <a:spLocks noChangeArrowheads="1"/>
            </p:cNvSpPr>
            <p:nvPr/>
          </p:nvSpPr>
          <p:spPr bwMode="blackWhite">
            <a:xfrm>
              <a:off x="6286500" y="4646613"/>
              <a:ext cx="1066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f(ABC)</a:t>
              </a:r>
            </a:p>
          </p:txBody>
        </p:sp>
        <p:sp>
          <p:nvSpPr>
            <p:cNvPr id="342052" name="Rectangle 36"/>
            <p:cNvSpPr>
              <a:spLocks noChangeArrowheads="1"/>
            </p:cNvSpPr>
            <p:nvPr/>
          </p:nvSpPr>
          <p:spPr bwMode="blackWhite">
            <a:xfrm>
              <a:off x="6286500" y="5029200"/>
              <a:ext cx="1066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f(ABCD)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79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A416B0-3A27-DC4A-84A2-20B1509EFFC5}"/>
              </a:ext>
            </a:extLst>
          </p:cNvPr>
          <p:cNvGrpSpPr/>
          <p:nvPr/>
        </p:nvGrpSpPr>
        <p:grpSpPr>
          <a:xfrm>
            <a:off x="3734587" y="1548608"/>
            <a:ext cx="1408125" cy="830262"/>
            <a:chOff x="4146544" y="1766888"/>
            <a:chExt cx="1408125" cy="830262"/>
          </a:xfrm>
        </p:grpSpPr>
        <p:sp>
          <p:nvSpPr>
            <p:cNvPr id="41" name="Text Box 68">
              <a:extLst>
                <a:ext uri="{FF2B5EF4-FFF2-40B4-BE49-F238E27FC236}">
                  <a16:creationId xmlns:a16="http://schemas.microsoft.com/office/drawing/2014/main" id="{DF20BB66-72C5-DA47-B1AB-7225D1AD01A8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450339" y="1766888"/>
              <a:ext cx="80053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i="1" dirty="0">
                  <a:solidFill>
                    <a:srgbClr val="D2D2D2">
                      <a:lumMod val="10000"/>
                    </a:srgbClr>
                  </a:solidFill>
                </a:rPr>
                <a:t>Reduce</a:t>
              </a:r>
              <a:endParaRPr lang="en-US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2" name="Notched Right Arrow 41">
              <a:extLst>
                <a:ext uri="{FF2B5EF4-FFF2-40B4-BE49-F238E27FC236}">
                  <a16:creationId xmlns:a16="http://schemas.microsoft.com/office/drawing/2014/main" id="{6D48E75F-39A7-654C-9DF9-2CB246EE55A3}"/>
                </a:ext>
              </a:extLst>
            </p:cNvPr>
            <p:cNvSpPr/>
            <p:nvPr/>
          </p:nvSpPr>
          <p:spPr bwMode="auto">
            <a:xfrm>
              <a:off x="4146544" y="2032000"/>
              <a:ext cx="1408125" cy="565150"/>
            </a:xfrm>
            <a:prstGeom prst="notchedRightArrow">
              <a:avLst/>
            </a:prstGeom>
            <a:solidFill>
              <a:srgbClr val="7030A0"/>
            </a:solidFill>
            <a:ln w="31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61616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2974F1-F9F0-054A-AC41-B090E9450C20}"/>
              </a:ext>
            </a:extLst>
          </p:cNvPr>
          <p:cNvGrpSpPr/>
          <p:nvPr/>
        </p:nvGrpSpPr>
        <p:grpSpPr>
          <a:xfrm>
            <a:off x="3734587" y="4056801"/>
            <a:ext cx="1408125" cy="830262"/>
            <a:chOff x="4146544" y="1766888"/>
            <a:chExt cx="1408125" cy="830262"/>
          </a:xfrm>
        </p:grpSpPr>
        <p:sp>
          <p:nvSpPr>
            <p:cNvPr id="44" name="Text Box 68">
              <a:extLst>
                <a:ext uri="{FF2B5EF4-FFF2-40B4-BE49-F238E27FC236}">
                  <a16:creationId xmlns:a16="http://schemas.microsoft.com/office/drawing/2014/main" id="{731AEB7E-1B32-794B-B32C-CCAA5E9DE0FF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559504" y="1766888"/>
              <a:ext cx="5822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 i="1" dirty="0">
                  <a:solidFill>
                    <a:srgbClr val="D2D2D2">
                      <a:lumMod val="10000"/>
                    </a:srgbClr>
                  </a:solidFill>
                </a:rPr>
                <a:t>Scan</a:t>
              </a:r>
              <a:endParaRPr lang="en-US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5" name="Notched Right Arrow 44">
              <a:extLst>
                <a:ext uri="{FF2B5EF4-FFF2-40B4-BE49-F238E27FC236}">
                  <a16:creationId xmlns:a16="http://schemas.microsoft.com/office/drawing/2014/main" id="{9E21158B-58CF-3B41-BFF8-ECCD9DB4031B}"/>
                </a:ext>
              </a:extLst>
            </p:cNvPr>
            <p:cNvSpPr/>
            <p:nvPr/>
          </p:nvSpPr>
          <p:spPr bwMode="auto">
            <a:xfrm>
              <a:off x="4146544" y="2032000"/>
              <a:ext cx="1408125" cy="565150"/>
            </a:xfrm>
            <a:prstGeom prst="notchedRightArrow">
              <a:avLst/>
            </a:prstGeom>
            <a:solidFill>
              <a:srgbClr val="7030A0"/>
            </a:solidFill>
            <a:ln w="31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61616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92EA3D-1CC1-1445-8158-A8050FE941A8}"/>
              </a:ext>
            </a:extLst>
          </p:cNvPr>
          <p:cNvGrpSpPr/>
          <p:nvPr/>
        </p:nvGrpSpPr>
        <p:grpSpPr>
          <a:xfrm>
            <a:off x="1817687" y="1370013"/>
            <a:ext cx="925513" cy="1449387"/>
            <a:chOff x="1589088" y="1524000"/>
            <a:chExt cx="925513" cy="1449387"/>
          </a:xfrm>
        </p:grpSpPr>
        <p:sp>
          <p:nvSpPr>
            <p:cNvPr id="47" name="Rectangle 74">
              <a:extLst>
                <a:ext uri="{FF2B5EF4-FFF2-40B4-BE49-F238E27FC236}">
                  <a16:creationId xmlns:a16="http://schemas.microsoft.com/office/drawing/2014/main" id="{6B052325-B9B2-F54C-BC6D-DBDEA864C98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1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0F367A46-F42F-3246-9CFC-443E2F27A67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</a:t>
              </a:r>
            </a:p>
          </p:txBody>
        </p:sp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46938E99-29BC-F549-817D-8C9ECED3888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</a:t>
              </a:r>
            </a:p>
          </p:txBody>
        </p:sp>
        <p:sp>
          <p:nvSpPr>
            <p:cNvPr id="59" name="Rectangle 17">
              <a:extLst>
                <a:ext uri="{FF2B5EF4-FFF2-40B4-BE49-F238E27FC236}">
                  <a16:creationId xmlns:a16="http://schemas.microsoft.com/office/drawing/2014/main" id="{088027D9-1B85-0E4A-B58E-F870B7D1423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</a:t>
              </a:r>
            </a:p>
          </p:txBody>
        </p:sp>
        <p:sp>
          <p:nvSpPr>
            <p:cNvPr id="63" name="Text Box 80">
              <a:extLst>
                <a:ext uri="{FF2B5EF4-FFF2-40B4-BE49-F238E27FC236}">
                  <a16:creationId xmlns:a16="http://schemas.microsoft.com/office/drawing/2014/main" id="{26682668-FA69-8B42-A465-6AC935095835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1528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6C4DE">
                      <a:lumMod val="75000"/>
                    </a:srgbClr>
                  </a:solidFill>
                </a:rPr>
                <a:t>P0</a:t>
              </a:r>
            </a:p>
          </p:txBody>
        </p:sp>
        <p:sp>
          <p:nvSpPr>
            <p:cNvPr id="64" name="Text Box 81">
              <a:extLst>
                <a:ext uri="{FF2B5EF4-FFF2-40B4-BE49-F238E27FC236}">
                  <a16:creationId xmlns:a16="http://schemas.microsoft.com/office/drawing/2014/main" id="{3E6916F3-CC79-5F42-A8A9-53D8D27FB8B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1909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D8AC28">
                      <a:lumMod val="75000"/>
                    </a:srgbClr>
                  </a:solidFill>
                </a:rPr>
                <a:t>P1</a:t>
              </a:r>
            </a:p>
          </p:txBody>
        </p:sp>
        <p:sp>
          <p:nvSpPr>
            <p:cNvPr id="65" name="Text Box 82">
              <a:extLst>
                <a:ext uri="{FF2B5EF4-FFF2-40B4-BE49-F238E27FC236}">
                  <a16:creationId xmlns:a16="http://schemas.microsoft.com/office/drawing/2014/main" id="{BD61DE20-247F-DB4A-B098-A8E4291B06CF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2281237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22B38">
                      <a:lumMod val="75000"/>
                    </a:srgbClr>
                  </a:solidFill>
                </a:rPr>
                <a:t>P2</a:t>
              </a:r>
            </a:p>
          </p:txBody>
        </p:sp>
        <p:sp>
          <p:nvSpPr>
            <p:cNvPr id="66" name="Text Box 83">
              <a:extLst>
                <a:ext uri="{FF2B5EF4-FFF2-40B4-BE49-F238E27FC236}">
                  <a16:creationId xmlns:a16="http://schemas.microsoft.com/office/drawing/2014/main" id="{28CCAD03-23F4-544E-85FD-804A4219B81F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266541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7AB800">
                      <a:lumMod val="75000"/>
                    </a:srgbClr>
                  </a:solidFill>
                </a:rPr>
                <a:t>P3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285D82-EECE-2447-8A16-5FAD426C5110}"/>
              </a:ext>
            </a:extLst>
          </p:cNvPr>
          <p:cNvGrpSpPr/>
          <p:nvPr/>
        </p:nvGrpSpPr>
        <p:grpSpPr>
          <a:xfrm>
            <a:off x="1817687" y="3886200"/>
            <a:ext cx="925513" cy="1449387"/>
            <a:chOff x="1589088" y="1524000"/>
            <a:chExt cx="925513" cy="1449387"/>
          </a:xfrm>
        </p:grpSpPr>
        <p:sp>
          <p:nvSpPr>
            <p:cNvPr id="89" name="Rectangle 74">
              <a:extLst>
                <a:ext uri="{FF2B5EF4-FFF2-40B4-BE49-F238E27FC236}">
                  <a16:creationId xmlns:a16="http://schemas.microsoft.com/office/drawing/2014/main" id="{D0B30281-885D-0C46-9B66-8CC5421DEC7D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1" y="1524000"/>
              <a:ext cx="3048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 eaLnBrk="0" hangingPunct="0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A</a:t>
              </a:r>
            </a:p>
          </p:txBody>
        </p:sp>
        <p:sp>
          <p:nvSpPr>
            <p:cNvPr id="93" name="Rectangle 7">
              <a:extLst>
                <a:ext uri="{FF2B5EF4-FFF2-40B4-BE49-F238E27FC236}">
                  <a16:creationId xmlns:a16="http://schemas.microsoft.com/office/drawing/2014/main" id="{09D7CC11-30F1-DB4E-81E0-19A0A19593A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1905000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B</a:t>
              </a:r>
            </a:p>
          </p:txBody>
        </p:sp>
        <p:sp>
          <p:nvSpPr>
            <p:cNvPr id="97" name="Rectangle 12">
              <a:extLst>
                <a:ext uri="{FF2B5EF4-FFF2-40B4-BE49-F238E27FC236}">
                  <a16:creationId xmlns:a16="http://schemas.microsoft.com/office/drawing/2014/main" id="{C9EEDFD4-9C2D-E543-9B87-A323C8945FF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2667000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D</a:t>
              </a:r>
            </a:p>
          </p:txBody>
        </p:sp>
        <p:sp>
          <p:nvSpPr>
            <p:cNvPr id="101" name="Rectangle 17">
              <a:extLst>
                <a:ext uri="{FF2B5EF4-FFF2-40B4-BE49-F238E27FC236}">
                  <a16:creationId xmlns:a16="http://schemas.microsoft.com/office/drawing/2014/main" id="{B28D6F48-86B8-A045-933C-78CDEA89ED22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209800" y="2286000"/>
              <a:ext cx="3048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srgbClr val="D2D2D2">
                      <a:lumMod val="10000"/>
                    </a:srgbClr>
                  </a:solidFill>
                </a:rPr>
                <a:t>C</a:t>
              </a:r>
            </a:p>
          </p:txBody>
        </p:sp>
        <p:sp>
          <p:nvSpPr>
            <p:cNvPr id="105" name="Text Box 80">
              <a:extLst>
                <a:ext uri="{FF2B5EF4-FFF2-40B4-BE49-F238E27FC236}">
                  <a16:creationId xmlns:a16="http://schemas.microsoft.com/office/drawing/2014/main" id="{7DE8AC58-FB96-D048-866D-2724D65109B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1528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6C4DE">
                      <a:lumMod val="75000"/>
                    </a:srgbClr>
                  </a:solidFill>
                </a:rPr>
                <a:t>P0</a:t>
              </a:r>
            </a:p>
          </p:txBody>
        </p:sp>
        <p:sp>
          <p:nvSpPr>
            <p:cNvPr id="106" name="Text Box 81">
              <a:extLst>
                <a:ext uri="{FF2B5EF4-FFF2-40B4-BE49-F238E27FC236}">
                  <a16:creationId xmlns:a16="http://schemas.microsoft.com/office/drawing/2014/main" id="{FB0D27D8-E360-EE41-A6C1-2B8C6A64DA1C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190976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D8AC28">
                      <a:lumMod val="75000"/>
                    </a:srgbClr>
                  </a:solidFill>
                </a:rPr>
                <a:t>P1</a:t>
              </a:r>
            </a:p>
          </p:txBody>
        </p:sp>
        <p:sp>
          <p:nvSpPr>
            <p:cNvPr id="107" name="Text Box 82">
              <a:extLst>
                <a:ext uri="{FF2B5EF4-FFF2-40B4-BE49-F238E27FC236}">
                  <a16:creationId xmlns:a16="http://schemas.microsoft.com/office/drawing/2014/main" id="{C53EC09D-AF91-864D-A2CF-605EB5A7CB50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2281237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A22B38">
                      <a:lumMod val="75000"/>
                    </a:srgbClr>
                  </a:solidFill>
                </a:rPr>
                <a:t>P2</a:t>
              </a:r>
            </a:p>
          </p:txBody>
        </p:sp>
        <p:sp>
          <p:nvSpPr>
            <p:cNvPr id="108" name="Text Box 83">
              <a:extLst>
                <a:ext uri="{FF2B5EF4-FFF2-40B4-BE49-F238E27FC236}">
                  <a16:creationId xmlns:a16="http://schemas.microsoft.com/office/drawing/2014/main" id="{BCA1A37D-EA96-B048-889A-1DC9EE05C2AD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1589088" y="2665412"/>
              <a:ext cx="3714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 b="1" dirty="0">
                  <a:solidFill>
                    <a:srgbClr val="7AB800">
                      <a:lumMod val="75000"/>
                    </a:srgbClr>
                  </a:solidFill>
                </a:rPr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79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Message-Passing Model (an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r>
              <a:rPr lang="en-US" dirty="0"/>
              <a:t>Each process has to send/receive data to/from other processes</a:t>
            </a:r>
          </a:p>
          <a:p>
            <a:r>
              <a:rPr lang="en-US" dirty="0"/>
              <a:t>Example: Sorting Integers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009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8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581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23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153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19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725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67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297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45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869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35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441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013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24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585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157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729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30194" y="2681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627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 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199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19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771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23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1343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5915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45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048794" y="37484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67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299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871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443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4015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13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7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24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15994" y="3748453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30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rot="16200000" flipH="1">
            <a:off x="5525294" y="3329353"/>
            <a:ext cx="4572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08055" y="3302921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D2D2D2">
                    <a:lumMod val="10000"/>
                  </a:srgbClr>
                </a:solidFill>
              </a:rPr>
              <a:t>Process1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2194" y="3291253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D2D2D2">
                    <a:lumMod val="10000"/>
                  </a:srgbClr>
                </a:solidFill>
              </a:rPr>
              <a:t>Process2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6009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 1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0581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53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9725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8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4297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13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8869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3441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23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8013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24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85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30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57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35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1729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  <a:cs typeface="Arial" charset="0"/>
              </a:rPr>
              <a:t>45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45650" y="4284829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O(N/2 </a:t>
            </a:r>
            <a:r>
              <a:rPr lang="en-US" sz="1400" dirty="0">
                <a:solidFill>
                  <a:srgbClr val="D2D2D2">
                    <a:lumMod val="10000"/>
                  </a:srgbClr>
                </a:solidFill>
              </a:rPr>
              <a:t>log</a:t>
            </a:r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 N/2)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60450" y="4278875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O(N/2 </a:t>
            </a:r>
            <a:r>
              <a:rPr lang="en-US" sz="1400" dirty="0">
                <a:solidFill>
                  <a:srgbClr val="D2D2D2">
                    <a:lumMod val="10000"/>
                  </a:srgbClr>
                </a:solidFill>
              </a:rPr>
              <a:t>log</a:t>
            </a:r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 N/2)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3848894" y="2948353"/>
            <a:ext cx="990600" cy="1588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10800000" flipV="1">
            <a:off x="5182394" y="4358052"/>
            <a:ext cx="1066800" cy="4571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57200" y="275636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O(N </a:t>
            </a:r>
            <a:r>
              <a:rPr lang="en-US" sz="1400" dirty="0">
                <a:solidFill>
                  <a:srgbClr val="D2D2D2">
                    <a:lumMod val="10000"/>
                  </a:srgbClr>
                </a:solidFill>
              </a:rPr>
              <a:t>log</a:t>
            </a:r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 N)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29072" y="504236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D2D2D2">
                    <a:lumMod val="10000"/>
                  </a:srgbClr>
                </a:solidFill>
              </a:rPr>
              <a:t>O(N)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06312" y="2269181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D2D2D2">
                    <a:lumMod val="10000"/>
                  </a:srgbClr>
                </a:solidFill>
              </a:rPr>
              <a:t>Process1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41052" y="5562600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D2D2D2">
                    <a:lumMod val="10000"/>
                  </a:srgbClr>
                </a:solidFill>
              </a:rPr>
              <a:t>Process1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630194" y="4967653"/>
            <a:ext cx="457200" cy="457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67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0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50" grpId="0"/>
      <p:bldP spid="53" grpId="0"/>
      <p:bldP spid="3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Collective Routines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Routines:  </a:t>
            </a:r>
            <a:r>
              <a:rPr lang="en-US" sz="2000" b="1" dirty="0">
                <a:latin typeface="Courier New" pitchFamily="49" charset="0"/>
              </a:rPr>
              <a:t>MPI_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ALL</a:t>
            </a:r>
            <a:r>
              <a:rPr lang="en-US" sz="2000" b="1" dirty="0">
                <a:latin typeface="Courier New" pitchFamily="49" charset="0"/>
              </a:rPr>
              <a:t>GATHER, MPI_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ALL</a:t>
            </a:r>
            <a:r>
              <a:rPr lang="en-US" sz="2000" b="1" dirty="0">
                <a:latin typeface="Courier New" pitchFamily="49" charset="0"/>
              </a:rPr>
              <a:t>GATHER</a:t>
            </a:r>
            <a:r>
              <a:rPr lang="en-US" sz="2000" b="1" i="1" dirty="0">
                <a:solidFill>
                  <a:schemeClr val="tx2"/>
                </a:solidFill>
                <a:latin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</a:rPr>
              <a:t>, MPI_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ALL</a:t>
            </a:r>
            <a:r>
              <a:rPr lang="en-US" sz="2000" b="1" dirty="0">
                <a:latin typeface="Courier New" pitchFamily="49" charset="0"/>
              </a:rPr>
              <a:t>REDUCE, MPI_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ALL</a:t>
            </a:r>
            <a:r>
              <a:rPr lang="en-US" sz="2000" b="1" dirty="0">
                <a:latin typeface="Courier New" pitchFamily="49" charset="0"/>
              </a:rPr>
              <a:t>TOALL, MPI_ALLTOALL</a:t>
            </a:r>
            <a:r>
              <a:rPr lang="en-US" sz="2000" b="1" i="1" dirty="0">
                <a:latin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</a:rPr>
              <a:t>, MPI_BCAST, MPI_GATHER, MPI_GATHER</a:t>
            </a:r>
            <a:r>
              <a:rPr lang="en-US" sz="2000" b="1" i="1" dirty="0">
                <a:solidFill>
                  <a:schemeClr val="tx2"/>
                </a:solidFill>
                <a:latin typeface="Courier New" pitchFamily="49" charset="0"/>
              </a:rPr>
              <a:t>V</a:t>
            </a:r>
            <a:r>
              <a:rPr lang="en-US" sz="2000" b="1" dirty="0">
                <a:latin typeface="Courier New" pitchFamily="49" charset="0"/>
              </a:rPr>
              <a:t>, MPI_REDUCE, MPI_REDUCESCATTER, MPI_SCAN, MPI_SCATTER, MPI_SCATTER</a:t>
            </a:r>
            <a:r>
              <a:rPr lang="en-US" sz="2000" b="1" i="1" dirty="0">
                <a:solidFill>
                  <a:schemeClr val="tx2"/>
                </a:solidFill>
                <a:latin typeface="Courier New" pitchFamily="49" charset="0"/>
              </a:rPr>
              <a:t>V</a:t>
            </a:r>
          </a:p>
          <a:p>
            <a:r>
              <a:rPr lang="en-US" sz="2000" b="1" dirty="0">
                <a:latin typeface="Courier New" pitchFamily="49" charset="0"/>
              </a:rPr>
              <a:t>“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All</a:t>
            </a:r>
            <a:r>
              <a:rPr lang="en-US" sz="2000" b="1" dirty="0">
                <a:latin typeface="Courier New" pitchFamily="49" charset="0"/>
              </a:rPr>
              <a:t>”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dirty="0"/>
              <a:t>versions deliver results to all participating processes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itchFamily="49" charset="0"/>
              </a:rPr>
              <a:t>“</a:t>
            </a:r>
            <a:r>
              <a:rPr lang="en-US" sz="2000" b="1" i="1" dirty="0">
                <a:solidFill>
                  <a:schemeClr val="tx2"/>
                </a:solidFill>
                <a:latin typeface="Courier New" panose="02070309020205020404" pitchFamily="49" charset="0"/>
                <a:cs typeface="Courier New" pitchFamily="49" charset="0"/>
              </a:rPr>
              <a:t>V</a:t>
            </a:r>
            <a:r>
              <a:rPr lang="en-US" sz="2000" b="1" dirty="0">
                <a:latin typeface="Courier New" panose="02070309020205020404" pitchFamily="49" charset="0"/>
                <a:cs typeface="Courier New" pitchFamily="49" charset="0"/>
              </a:rPr>
              <a:t>”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versions (stands for vector) allow the chunks to have different sizes</a:t>
            </a:r>
          </a:p>
          <a:p>
            <a:r>
              <a:rPr lang="en-US" sz="2000" b="1" dirty="0">
                <a:latin typeface="Courier New" pitchFamily="49" charset="0"/>
              </a:rPr>
              <a:t>MPI_ALLREDUCE</a:t>
            </a:r>
            <a:r>
              <a:rPr lang="en-US" sz="2000" dirty="0"/>
              <a:t>, </a:t>
            </a:r>
            <a:r>
              <a:rPr lang="en-US" sz="2000" b="1" dirty="0">
                <a:latin typeface="Courier New" pitchFamily="49" charset="0"/>
              </a:rPr>
              <a:t>MPI_REDUCE</a:t>
            </a:r>
            <a:r>
              <a:rPr lang="en-US" sz="2000" dirty="0"/>
              <a:t>, </a:t>
            </a:r>
            <a:r>
              <a:rPr lang="en-US" sz="2000" b="1" dirty="0">
                <a:latin typeface="Courier New" pitchFamily="49" charset="0"/>
              </a:rPr>
              <a:t>MPI_REDUCESCATTER</a:t>
            </a:r>
            <a:r>
              <a:rPr lang="en-US" sz="2200" dirty="0"/>
              <a:t>, </a:t>
            </a:r>
            <a:r>
              <a:rPr lang="en-US" dirty="0"/>
              <a:t>and </a:t>
            </a:r>
            <a:r>
              <a:rPr lang="en-US" sz="2000" b="1" dirty="0">
                <a:latin typeface="Courier New" pitchFamily="49" charset="0"/>
              </a:rPr>
              <a:t>MPI_SCAN</a:t>
            </a:r>
            <a:r>
              <a:rPr lang="en-US" sz="2200" dirty="0"/>
              <a:t> </a:t>
            </a:r>
            <a:r>
              <a:rPr lang="en-US" dirty="0"/>
              <a:t>take both built-in and user-defined combiner functions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56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Built-in Collective Computation Operations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357505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MPI_MAX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MPI_MIN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MPI_PROD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MPI_SUM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MPI_LAND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MPI_LOR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MPI_LXOR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MPI_BAND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MPI_BOR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MPI_BXOR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MPI_MAXLOC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urier New" pitchFamily="49" charset="0"/>
              </a:rPr>
              <a:t>MPI_MINLOC</a:t>
            </a:r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71600"/>
            <a:ext cx="357505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Maximum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Minimum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Product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Sum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Logical 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Bitwise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Bitwise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Bitwise exclusive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Maximum and location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Minimum and location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761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67CC-57B8-474C-8D39-713E6D1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Stencil using </a:t>
            </a:r>
            <a:r>
              <a:rPr lang="en-US" dirty="0" err="1"/>
              <a:t>Alltoallv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D28C-6ABB-5747-B913-3AB2F7B6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4628"/>
            <a:ext cx="8229600" cy="2061107"/>
          </a:xfrm>
        </p:spPr>
        <p:txBody>
          <a:bodyPr/>
          <a:lstStyle/>
          <a:p>
            <a:r>
              <a:rPr lang="en-US" dirty="0"/>
              <a:t>In the basic version of the stencil code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nonblocking</a:t>
            </a:r>
            <a:r>
              <a:rPr lang="en-US" dirty="0"/>
              <a:t> send/receive for each direction</a:t>
            </a:r>
          </a:p>
          <a:p>
            <a:r>
              <a:rPr lang="en-US" dirty="0"/>
              <a:t>Let’s try to use single </a:t>
            </a:r>
            <a:r>
              <a:rPr lang="en-US" dirty="0" err="1"/>
              <a:t>alltoallv</a:t>
            </a:r>
            <a:r>
              <a:rPr lang="en-US" dirty="0"/>
              <a:t> collective call</a:t>
            </a:r>
          </a:p>
          <a:p>
            <a:r>
              <a:rPr lang="en-US" sz="2200" i="1" dirty="0"/>
              <a:t>Start from nonblocking_p2p/</a:t>
            </a:r>
            <a:r>
              <a:rPr lang="en-US" sz="2200" i="1" dirty="0" err="1"/>
              <a:t>stencil.c</a:t>
            </a:r>
            <a:endParaRPr lang="en-US" sz="2200" dirty="0"/>
          </a:p>
          <a:p>
            <a:r>
              <a:rPr lang="en-US" sz="2200" i="1" dirty="0"/>
              <a:t>Solution available in </a:t>
            </a:r>
            <a:r>
              <a:rPr lang="en-US" sz="2200" i="1" dirty="0" err="1"/>
              <a:t>blocking_coll</a:t>
            </a:r>
            <a:r>
              <a:rPr lang="en-US" sz="2200" i="1" dirty="0"/>
              <a:t>/</a:t>
            </a:r>
            <a:r>
              <a:rPr lang="en-US" sz="2200" i="1" dirty="0" err="1"/>
              <a:t>stencil_alltoallv.c</a:t>
            </a:r>
            <a:endParaRPr lang="en-US" sz="2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E6B1-CE34-8F44-8176-8C26E8E94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1D43F-5475-4349-BACB-690A4494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82</a:t>
            </a:fld>
            <a:endParaRPr lang="en-US" dirty="0"/>
          </a:p>
        </p:txBody>
      </p: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0208073-D092-6C40-8760-BFAB1CC8E613}"/>
              </a:ext>
            </a:extLst>
          </p:cNvPr>
          <p:cNvGrpSpPr/>
          <p:nvPr/>
        </p:nvGrpSpPr>
        <p:grpSpPr>
          <a:xfrm>
            <a:off x="1981200" y="3700116"/>
            <a:ext cx="4686168" cy="2319684"/>
            <a:chOff x="2038005" y="4037182"/>
            <a:chExt cx="4686168" cy="2319684"/>
          </a:xfrm>
        </p:grpSpPr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AE25F19A-9A8E-5A40-B8CF-2373A36960C9}"/>
                </a:ext>
              </a:extLst>
            </p:cNvPr>
            <p:cNvCxnSpPr/>
            <p:nvPr/>
          </p:nvCxnSpPr>
          <p:spPr>
            <a:xfrm>
              <a:off x="3210858" y="4037182"/>
              <a:ext cx="0" cy="228600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BFC04A8A-4A12-9840-9DD4-73B604EF8E92}"/>
                </a:ext>
              </a:extLst>
            </p:cNvPr>
            <p:cNvCxnSpPr/>
            <p:nvPr/>
          </p:nvCxnSpPr>
          <p:spPr>
            <a:xfrm>
              <a:off x="5257800" y="4038600"/>
              <a:ext cx="0" cy="228600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B3F23D8B-4E48-D341-AC10-315FA0244722}"/>
                </a:ext>
              </a:extLst>
            </p:cNvPr>
            <p:cNvCxnSpPr>
              <a:cxnSpLocks/>
            </p:cNvCxnSpPr>
            <p:nvPr/>
          </p:nvCxnSpPr>
          <p:spPr>
            <a:xfrm>
              <a:off x="2038005" y="4572000"/>
              <a:ext cx="4419600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C5D23AC4-C2E5-3746-9501-222337B876BA}"/>
                </a:ext>
              </a:extLst>
            </p:cNvPr>
            <p:cNvCxnSpPr>
              <a:cxnSpLocks/>
            </p:cNvCxnSpPr>
            <p:nvPr/>
          </p:nvCxnSpPr>
          <p:spPr>
            <a:xfrm>
              <a:off x="2038005" y="5791200"/>
              <a:ext cx="4419600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7" name="Group 990">
              <a:extLst>
                <a:ext uri="{FF2B5EF4-FFF2-40B4-BE49-F238E27FC236}">
                  <a16:creationId xmlns:a16="http://schemas.microsoft.com/office/drawing/2014/main" id="{5D581EA5-3440-B740-95E0-0E92A9E55AA8}"/>
                </a:ext>
              </a:extLst>
            </p:cNvPr>
            <p:cNvGrpSpPr/>
            <p:nvPr/>
          </p:nvGrpSpPr>
          <p:grpSpPr>
            <a:xfrm>
              <a:off x="3508568" y="4775950"/>
              <a:ext cx="1516094" cy="880034"/>
              <a:chOff x="3296951" y="4044939"/>
              <a:chExt cx="1516094" cy="880034"/>
            </a:xfrm>
          </p:grpSpPr>
          <p:sp>
            <p:nvSpPr>
              <p:cNvPr id="1228" name="Rectangle 116">
                <a:extLst>
                  <a:ext uri="{FF2B5EF4-FFF2-40B4-BE49-F238E27FC236}">
                    <a16:creationId xmlns:a16="http://schemas.microsoft.com/office/drawing/2014/main" id="{C2199B98-1567-3044-B87B-F1FFF7B3B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9" name="Rectangle 117">
                <a:extLst>
                  <a:ext uri="{FF2B5EF4-FFF2-40B4-BE49-F238E27FC236}">
                    <a16:creationId xmlns:a16="http://schemas.microsoft.com/office/drawing/2014/main" id="{E67EE49A-2F3C-AE42-981C-CDA787E7D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0" name="Rectangle 118">
                <a:extLst>
                  <a:ext uri="{FF2B5EF4-FFF2-40B4-BE49-F238E27FC236}">
                    <a16:creationId xmlns:a16="http://schemas.microsoft.com/office/drawing/2014/main" id="{132875A0-765A-0443-99F5-26259301E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1" name="Rectangle 119">
                <a:extLst>
                  <a:ext uri="{FF2B5EF4-FFF2-40B4-BE49-F238E27FC236}">
                    <a16:creationId xmlns:a16="http://schemas.microsoft.com/office/drawing/2014/main" id="{D7CBBD59-3792-C84E-9A85-5FC249F7D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2" name="Rectangle 120">
                <a:extLst>
                  <a:ext uri="{FF2B5EF4-FFF2-40B4-BE49-F238E27FC236}">
                    <a16:creationId xmlns:a16="http://schemas.microsoft.com/office/drawing/2014/main" id="{FACB35B0-695A-BF42-A747-2BDA09035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3" name="Rectangle 121">
                <a:extLst>
                  <a:ext uri="{FF2B5EF4-FFF2-40B4-BE49-F238E27FC236}">
                    <a16:creationId xmlns:a16="http://schemas.microsoft.com/office/drawing/2014/main" id="{A4FC819A-7D3C-1643-A22D-9CBE08952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4" name="Rectangle 122">
                <a:extLst>
                  <a:ext uri="{FF2B5EF4-FFF2-40B4-BE49-F238E27FC236}">
                    <a16:creationId xmlns:a16="http://schemas.microsoft.com/office/drawing/2014/main" id="{96E40B22-9A13-BC4D-B1C1-37B633869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5" name="Rectangle 123">
                <a:extLst>
                  <a:ext uri="{FF2B5EF4-FFF2-40B4-BE49-F238E27FC236}">
                    <a16:creationId xmlns:a16="http://schemas.microsoft.com/office/drawing/2014/main" id="{F4276691-0DB7-1B41-A61C-9F409BBF2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6" name="Rectangle 126">
                <a:extLst>
                  <a:ext uri="{FF2B5EF4-FFF2-40B4-BE49-F238E27FC236}">
                    <a16:creationId xmlns:a16="http://schemas.microsoft.com/office/drawing/2014/main" id="{C0C54FEA-9583-D94A-959F-0DAD7023B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7" name="Rectangle 127">
                <a:extLst>
                  <a:ext uri="{FF2B5EF4-FFF2-40B4-BE49-F238E27FC236}">
                    <a16:creationId xmlns:a16="http://schemas.microsoft.com/office/drawing/2014/main" id="{A20501C3-4A09-814C-93FD-DC152B2F5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8" name="Rectangle 128">
                <a:extLst>
                  <a:ext uri="{FF2B5EF4-FFF2-40B4-BE49-F238E27FC236}">
                    <a16:creationId xmlns:a16="http://schemas.microsoft.com/office/drawing/2014/main" id="{22D9247A-CA6B-774B-A776-DF5FB09CC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9" name="Rectangle 129">
                <a:extLst>
                  <a:ext uri="{FF2B5EF4-FFF2-40B4-BE49-F238E27FC236}">
                    <a16:creationId xmlns:a16="http://schemas.microsoft.com/office/drawing/2014/main" id="{F098199B-622A-B54A-B38D-D5A71BF5B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40" name="Rectangle 130">
                <a:extLst>
                  <a:ext uri="{FF2B5EF4-FFF2-40B4-BE49-F238E27FC236}">
                    <a16:creationId xmlns:a16="http://schemas.microsoft.com/office/drawing/2014/main" id="{EA3CB4B0-8527-4248-A473-2D4F49AA3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41" name="Rectangle 131">
                <a:extLst>
                  <a:ext uri="{FF2B5EF4-FFF2-40B4-BE49-F238E27FC236}">
                    <a16:creationId xmlns:a16="http://schemas.microsoft.com/office/drawing/2014/main" id="{F91431CC-95F9-3E43-90BF-101EDDDBC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42" name="Rectangle 132">
                <a:extLst>
                  <a:ext uri="{FF2B5EF4-FFF2-40B4-BE49-F238E27FC236}">
                    <a16:creationId xmlns:a16="http://schemas.microsoft.com/office/drawing/2014/main" id="{E527C6F6-AC0E-B64A-B4AC-88158F2A2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43" name="Rectangle 133">
                <a:extLst>
                  <a:ext uri="{FF2B5EF4-FFF2-40B4-BE49-F238E27FC236}">
                    <a16:creationId xmlns:a16="http://schemas.microsoft.com/office/drawing/2014/main" id="{C5363874-9F9C-6543-94DF-85F757611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44" name="Rectangle 136">
                <a:extLst>
                  <a:ext uri="{FF2B5EF4-FFF2-40B4-BE49-F238E27FC236}">
                    <a16:creationId xmlns:a16="http://schemas.microsoft.com/office/drawing/2014/main" id="{C6D84203-B137-CF48-A8C2-5C6879943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45" name="Rectangle 137">
                <a:extLst>
                  <a:ext uri="{FF2B5EF4-FFF2-40B4-BE49-F238E27FC236}">
                    <a16:creationId xmlns:a16="http://schemas.microsoft.com/office/drawing/2014/main" id="{291B989F-05AC-3644-8C4F-DEADCC4E2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46" name="Rectangle 138">
                <a:extLst>
                  <a:ext uri="{FF2B5EF4-FFF2-40B4-BE49-F238E27FC236}">
                    <a16:creationId xmlns:a16="http://schemas.microsoft.com/office/drawing/2014/main" id="{D8234FB3-FF2D-FF4A-BF51-1C69A4D4E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47" name="Rectangle 139">
                <a:extLst>
                  <a:ext uri="{FF2B5EF4-FFF2-40B4-BE49-F238E27FC236}">
                    <a16:creationId xmlns:a16="http://schemas.microsoft.com/office/drawing/2014/main" id="{113761D6-E449-494E-8C21-7A4DFE97A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48" name="Rectangle 140">
                <a:extLst>
                  <a:ext uri="{FF2B5EF4-FFF2-40B4-BE49-F238E27FC236}">
                    <a16:creationId xmlns:a16="http://schemas.microsoft.com/office/drawing/2014/main" id="{9131D929-9447-8F43-8F69-A65447306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49" name="Rectangle 141">
                <a:extLst>
                  <a:ext uri="{FF2B5EF4-FFF2-40B4-BE49-F238E27FC236}">
                    <a16:creationId xmlns:a16="http://schemas.microsoft.com/office/drawing/2014/main" id="{70623399-5713-0E4E-87BD-2AF797E96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50" name="Rectangle 142">
                <a:extLst>
                  <a:ext uri="{FF2B5EF4-FFF2-40B4-BE49-F238E27FC236}">
                    <a16:creationId xmlns:a16="http://schemas.microsoft.com/office/drawing/2014/main" id="{E62C74F1-55DD-EF4B-87D5-47205431F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51" name="Rectangle 143">
                <a:extLst>
                  <a:ext uri="{FF2B5EF4-FFF2-40B4-BE49-F238E27FC236}">
                    <a16:creationId xmlns:a16="http://schemas.microsoft.com/office/drawing/2014/main" id="{F5840C9A-697A-BF42-8EE8-165B2966A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52" name="Rectangle 146">
                <a:extLst>
                  <a:ext uri="{FF2B5EF4-FFF2-40B4-BE49-F238E27FC236}">
                    <a16:creationId xmlns:a16="http://schemas.microsoft.com/office/drawing/2014/main" id="{0AE1B3EA-0E80-5A43-846E-DBBFEACF3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53" name="Rectangle 147">
                <a:extLst>
                  <a:ext uri="{FF2B5EF4-FFF2-40B4-BE49-F238E27FC236}">
                    <a16:creationId xmlns:a16="http://schemas.microsoft.com/office/drawing/2014/main" id="{18749F6A-E5CA-744E-BE26-0CEE3229A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54" name="Rectangle 148">
                <a:extLst>
                  <a:ext uri="{FF2B5EF4-FFF2-40B4-BE49-F238E27FC236}">
                    <a16:creationId xmlns:a16="http://schemas.microsoft.com/office/drawing/2014/main" id="{DD1DD22E-9F37-3C4D-AC84-42E057145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55" name="Rectangle 149">
                <a:extLst>
                  <a:ext uri="{FF2B5EF4-FFF2-40B4-BE49-F238E27FC236}">
                    <a16:creationId xmlns:a16="http://schemas.microsoft.com/office/drawing/2014/main" id="{0F954EC5-4AF8-DD42-8691-E2E756BC5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56" name="Rectangle 150">
                <a:extLst>
                  <a:ext uri="{FF2B5EF4-FFF2-40B4-BE49-F238E27FC236}">
                    <a16:creationId xmlns:a16="http://schemas.microsoft.com/office/drawing/2014/main" id="{FAC13176-5251-864F-AFF6-8333D9A75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57" name="Rectangle 151">
                <a:extLst>
                  <a:ext uri="{FF2B5EF4-FFF2-40B4-BE49-F238E27FC236}">
                    <a16:creationId xmlns:a16="http://schemas.microsoft.com/office/drawing/2014/main" id="{EC9E166A-7CC4-F94E-BBFB-7D4CDF564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58" name="Rectangle 152">
                <a:extLst>
                  <a:ext uri="{FF2B5EF4-FFF2-40B4-BE49-F238E27FC236}">
                    <a16:creationId xmlns:a16="http://schemas.microsoft.com/office/drawing/2014/main" id="{E1FDE02B-7E87-514F-A935-9833E72DF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59" name="Rectangle 153">
                <a:extLst>
                  <a:ext uri="{FF2B5EF4-FFF2-40B4-BE49-F238E27FC236}">
                    <a16:creationId xmlns:a16="http://schemas.microsoft.com/office/drawing/2014/main" id="{9252BEB1-12EA-6942-AE1C-A0C032280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60" name="Rectangle 116">
                <a:extLst>
                  <a:ext uri="{FF2B5EF4-FFF2-40B4-BE49-F238E27FC236}">
                    <a16:creationId xmlns:a16="http://schemas.microsoft.com/office/drawing/2014/main" id="{608CB361-677C-9542-AB40-DED755C7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61" name="Rectangle 126">
                <a:extLst>
                  <a:ext uri="{FF2B5EF4-FFF2-40B4-BE49-F238E27FC236}">
                    <a16:creationId xmlns:a16="http://schemas.microsoft.com/office/drawing/2014/main" id="{C94AFE8E-5D46-0646-9875-4B004DA7E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62" name="Rectangle 136">
                <a:extLst>
                  <a:ext uri="{FF2B5EF4-FFF2-40B4-BE49-F238E27FC236}">
                    <a16:creationId xmlns:a16="http://schemas.microsoft.com/office/drawing/2014/main" id="{4CFEC7FF-E0C3-244E-B2AF-F7A1C9648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63" name="Rectangle 146">
                <a:extLst>
                  <a:ext uri="{FF2B5EF4-FFF2-40B4-BE49-F238E27FC236}">
                    <a16:creationId xmlns:a16="http://schemas.microsoft.com/office/drawing/2014/main" id="{414DF4E2-317F-CD4B-A557-ECB5E22F7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64" name="Rectangle 123">
                <a:extLst>
                  <a:ext uri="{FF2B5EF4-FFF2-40B4-BE49-F238E27FC236}">
                    <a16:creationId xmlns:a16="http://schemas.microsoft.com/office/drawing/2014/main" id="{0AA86A2B-3F28-CB4B-968D-76B93BB08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65" name="Rectangle 133">
                <a:extLst>
                  <a:ext uri="{FF2B5EF4-FFF2-40B4-BE49-F238E27FC236}">
                    <a16:creationId xmlns:a16="http://schemas.microsoft.com/office/drawing/2014/main" id="{554E4D38-5840-E64F-96B1-A79DAB6EF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66" name="Rectangle 143">
                <a:extLst>
                  <a:ext uri="{FF2B5EF4-FFF2-40B4-BE49-F238E27FC236}">
                    <a16:creationId xmlns:a16="http://schemas.microsoft.com/office/drawing/2014/main" id="{279A2C17-D889-9745-BFAE-4F66A7BD6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67" name="Rectangle 153">
                <a:extLst>
                  <a:ext uri="{FF2B5EF4-FFF2-40B4-BE49-F238E27FC236}">
                    <a16:creationId xmlns:a16="http://schemas.microsoft.com/office/drawing/2014/main" id="{4DBF3B9E-FB63-3548-A35D-0122331A1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68" name="Rectangle 146">
                <a:extLst>
                  <a:ext uri="{FF2B5EF4-FFF2-40B4-BE49-F238E27FC236}">
                    <a16:creationId xmlns:a16="http://schemas.microsoft.com/office/drawing/2014/main" id="{52581D02-8B25-A242-8632-6E2E0A5DD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69" name="Rectangle 147">
                <a:extLst>
                  <a:ext uri="{FF2B5EF4-FFF2-40B4-BE49-F238E27FC236}">
                    <a16:creationId xmlns:a16="http://schemas.microsoft.com/office/drawing/2014/main" id="{002E989D-5ADE-0846-9D66-2C04E800F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70" name="Rectangle 148">
                <a:extLst>
                  <a:ext uri="{FF2B5EF4-FFF2-40B4-BE49-F238E27FC236}">
                    <a16:creationId xmlns:a16="http://schemas.microsoft.com/office/drawing/2014/main" id="{1DB390BE-C2AA-7F43-8B54-95B2CFB5A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71" name="Rectangle 149">
                <a:extLst>
                  <a:ext uri="{FF2B5EF4-FFF2-40B4-BE49-F238E27FC236}">
                    <a16:creationId xmlns:a16="http://schemas.microsoft.com/office/drawing/2014/main" id="{2B7A1DDF-CE45-A749-9B25-5E38B68A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72" name="Rectangle 150">
                <a:extLst>
                  <a:ext uri="{FF2B5EF4-FFF2-40B4-BE49-F238E27FC236}">
                    <a16:creationId xmlns:a16="http://schemas.microsoft.com/office/drawing/2014/main" id="{E452C0F4-13AA-4A4B-8423-E30AFB257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73" name="Rectangle 151">
                <a:extLst>
                  <a:ext uri="{FF2B5EF4-FFF2-40B4-BE49-F238E27FC236}">
                    <a16:creationId xmlns:a16="http://schemas.microsoft.com/office/drawing/2014/main" id="{0F2DC8EE-5526-DD49-BD05-4C5AB5451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74" name="Rectangle 152">
                <a:extLst>
                  <a:ext uri="{FF2B5EF4-FFF2-40B4-BE49-F238E27FC236}">
                    <a16:creationId xmlns:a16="http://schemas.microsoft.com/office/drawing/2014/main" id="{D5D83E1D-45BC-E645-98D5-1E9148F79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75" name="Rectangle 153">
                <a:extLst>
                  <a:ext uri="{FF2B5EF4-FFF2-40B4-BE49-F238E27FC236}">
                    <a16:creationId xmlns:a16="http://schemas.microsoft.com/office/drawing/2014/main" id="{7FFC8DD0-0A9D-4B4D-93BF-417D85509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76" name="Rectangle 146">
                <a:extLst>
                  <a:ext uri="{FF2B5EF4-FFF2-40B4-BE49-F238E27FC236}">
                    <a16:creationId xmlns:a16="http://schemas.microsoft.com/office/drawing/2014/main" id="{C05795E9-9A31-2F49-8FBA-6C0EEC5D3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77" name="Rectangle 153">
                <a:extLst>
                  <a:ext uri="{FF2B5EF4-FFF2-40B4-BE49-F238E27FC236}">
                    <a16:creationId xmlns:a16="http://schemas.microsoft.com/office/drawing/2014/main" id="{81FC5B53-143A-9B4A-A68D-E11CFAEE3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78" name="Rectangle 116">
                <a:extLst>
                  <a:ext uri="{FF2B5EF4-FFF2-40B4-BE49-F238E27FC236}">
                    <a16:creationId xmlns:a16="http://schemas.microsoft.com/office/drawing/2014/main" id="{D36A5AF2-CCC6-6D48-A203-4DF0A7EBF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79" name="Rectangle 117">
                <a:extLst>
                  <a:ext uri="{FF2B5EF4-FFF2-40B4-BE49-F238E27FC236}">
                    <a16:creationId xmlns:a16="http://schemas.microsoft.com/office/drawing/2014/main" id="{E5A60441-75A0-0C43-AEC8-1E96591B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80" name="Rectangle 118">
                <a:extLst>
                  <a:ext uri="{FF2B5EF4-FFF2-40B4-BE49-F238E27FC236}">
                    <a16:creationId xmlns:a16="http://schemas.microsoft.com/office/drawing/2014/main" id="{94DB39C6-0DF0-8541-B175-B9D5F3E5C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81" name="Rectangle 119">
                <a:extLst>
                  <a:ext uri="{FF2B5EF4-FFF2-40B4-BE49-F238E27FC236}">
                    <a16:creationId xmlns:a16="http://schemas.microsoft.com/office/drawing/2014/main" id="{C6918E35-D771-BA42-BF96-7FE6582D8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82" name="Rectangle 120">
                <a:extLst>
                  <a:ext uri="{FF2B5EF4-FFF2-40B4-BE49-F238E27FC236}">
                    <a16:creationId xmlns:a16="http://schemas.microsoft.com/office/drawing/2014/main" id="{6987AEEA-AD36-8E48-813C-FD9A0A3AB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83" name="Rectangle 121">
                <a:extLst>
                  <a:ext uri="{FF2B5EF4-FFF2-40B4-BE49-F238E27FC236}">
                    <a16:creationId xmlns:a16="http://schemas.microsoft.com/office/drawing/2014/main" id="{12FBBA5B-C08C-F14A-AB81-7ADDFF3E7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84" name="Rectangle 122">
                <a:extLst>
                  <a:ext uri="{FF2B5EF4-FFF2-40B4-BE49-F238E27FC236}">
                    <a16:creationId xmlns:a16="http://schemas.microsoft.com/office/drawing/2014/main" id="{83E4388C-BC7D-6542-8980-BD27D8AA2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85" name="Rectangle 123">
                <a:extLst>
                  <a:ext uri="{FF2B5EF4-FFF2-40B4-BE49-F238E27FC236}">
                    <a16:creationId xmlns:a16="http://schemas.microsoft.com/office/drawing/2014/main" id="{1676604E-2344-4A4B-8FF1-6D388249D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86" name="Rectangle 116">
                <a:extLst>
                  <a:ext uri="{FF2B5EF4-FFF2-40B4-BE49-F238E27FC236}">
                    <a16:creationId xmlns:a16="http://schemas.microsoft.com/office/drawing/2014/main" id="{C083827B-3A38-2F4A-9A5B-F026BCEA2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87" name="Rectangle 123">
                <a:extLst>
                  <a:ext uri="{FF2B5EF4-FFF2-40B4-BE49-F238E27FC236}">
                    <a16:creationId xmlns:a16="http://schemas.microsoft.com/office/drawing/2014/main" id="{F288F38D-F9F6-A549-A46B-2955380DD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288" name="Group 1149">
                <a:extLst>
                  <a:ext uri="{FF2B5EF4-FFF2-40B4-BE49-F238E27FC236}">
                    <a16:creationId xmlns:a16="http://schemas.microsoft.com/office/drawing/2014/main" id="{87FC01F5-9B2D-854A-9033-3BF559B7EAA7}"/>
                  </a:ext>
                </a:extLst>
              </p:cNvPr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315" name="Rectangle 116">
                  <a:extLst>
                    <a:ext uri="{FF2B5EF4-FFF2-40B4-BE49-F238E27FC236}">
                      <a16:creationId xmlns:a16="http://schemas.microsoft.com/office/drawing/2014/main" id="{D86FD538-F5CB-CC4D-9AD8-ABC57FC13B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316" name="Rectangle 117">
                  <a:extLst>
                    <a:ext uri="{FF2B5EF4-FFF2-40B4-BE49-F238E27FC236}">
                      <a16:creationId xmlns:a16="http://schemas.microsoft.com/office/drawing/2014/main" id="{86C81D1C-B5D2-5949-90F2-2C2DDC730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317" name="Rectangle 118">
                  <a:extLst>
                    <a:ext uri="{FF2B5EF4-FFF2-40B4-BE49-F238E27FC236}">
                      <a16:creationId xmlns:a16="http://schemas.microsoft.com/office/drawing/2014/main" id="{486B4762-BD5B-6047-ADE9-046E4B50FA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318" name="Rectangle 119">
                  <a:extLst>
                    <a:ext uri="{FF2B5EF4-FFF2-40B4-BE49-F238E27FC236}">
                      <a16:creationId xmlns:a16="http://schemas.microsoft.com/office/drawing/2014/main" id="{DFC95D65-2EAD-414E-BCD2-28A03FE28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319" name="Rectangle 120">
                  <a:extLst>
                    <a:ext uri="{FF2B5EF4-FFF2-40B4-BE49-F238E27FC236}">
                      <a16:creationId xmlns:a16="http://schemas.microsoft.com/office/drawing/2014/main" id="{CDF49FCD-7F0A-D545-B38A-ABCBBC6F0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320" name="Rectangle 121">
                  <a:extLst>
                    <a:ext uri="{FF2B5EF4-FFF2-40B4-BE49-F238E27FC236}">
                      <a16:creationId xmlns:a16="http://schemas.microsoft.com/office/drawing/2014/main" id="{8BD444A1-7E78-E34E-8D20-911A76BFC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321" name="Rectangle 122">
                  <a:extLst>
                    <a:ext uri="{FF2B5EF4-FFF2-40B4-BE49-F238E27FC236}">
                      <a16:creationId xmlns:a16="http://schemas.microsoft.com/office/drawing/2014/main" id="{3BA5DBD8-D831-8A49-A404-B12D97FA9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322" name="Rectangle 123">
                  <a:extLst>
                    <a:ext uri="{FF2B5EF4-FFF2-40B4-BE49-F238E27FC236}">
                      <a16:creationId xmlns:a16="http://schemas.microsoft.com/office/drawing/2014/main" id="{945C7151-FE6E-2D46-9CDD-5DA7E33186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323" name="Rectangle 116">
                  <a:extLst>
                    <a:ext uri="{FF2B5EF4-FFF2-40B4-BE49-F238E27FC236}">
                      <a16:creationId xmlns:a16="http://schemas.microsoft.com/office/drawing/2014/main" id="{32FF0CDC-0822-BB4B-96CB-BD2DB19A0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324" name="Rectangle 123">
                  <a:extLst>
                    <a:ext uri="{FF2B5EF4-FFF2-40B4-BE49-F238E27FC236}">
                      <a16:creationId xmlns:a16="http://schemas.microsoft.com/office/drawing/2014/main" id="{4CB363B9-C81D-134F-981F-9A7347FC2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289" name="Rectangle 146">
                <a:extLst>
                  <a:ext uri="{FF2B5EF4-FFF2-40B4-BE49-F238E27FC236}">
                    <a16:creationId xmlns:a16="http://schemas.microsoft.com/office/drawing/2014/main" id="{8315A659-7FB7-7741-8AB4-7A97409CF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90" name="Rectangle 147">
                <a:extLst>
                  <a:ext uri="{FF2B5EF4-FFF2-40B4-BE49-F238E27FC236}">
                    <a16:creationId xmlns:a16="http://schemas.microsoft.com/office/drawing/2014/main" id="{128C4327-7FE8-6A4C-B01A-75FBEECF3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91" name="Rectangle 148">
                <a:extLst>
                  <a:ext uri="{FF2B5EF4-FFF2-40B4-BE49-F238E27FC236}">
                    <a16:creationId xmlns:a16="http://schemas.microsoft.com/office/drawing/2014/main" id="{40B2380F-8174-D240-BF2E-A6BEE4A6F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92" name="Rectangle 149">
                <a:extLst>
                  <a:ext uri="{FF2B5EF4-FFF2-40B4-BE49-F238E27FC236}">
                    <a16:creationId xmlns:a16="http://schemas.microsoft.com/office/drawing/2014/main" id="{DAD766E5-278A-1342-B97A-DDB8C125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93" name="Rectangle 150">
                <a:extLst>
                  <a:ext uri="{FF2B5EF4-FFF2-40B4-BE49-F238E27FC236}">
                    <a16:creationId xmlns:a16="http://schemas.microsoft.com/office/drawing/2014/main" id="{DCE0C207-1FEE-F749-BDC1-1369C23F4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94" name="Rectangle 151">
                <a:extLst>
                  <a:ext uri="{FF2B5EF4-FFF2-40B4-BE49-F238E27FC236}">
                    <a16:creationId xmlns:a16="http://schemas.microsoft.com/office/drawing/2014/main" id="{55DC1496-F27B-004A-AE39-DBEDA31C7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95" name="Rectangle 152">
                <a:extLst>
                  <a:ext uri="{FF2B5EF4-FFF2-40B4-BE49-F238E27FC236}">
                    <a16:creationId xmlns:a16="http://schemas.microsoft.com/office/drawing/2014/main" id="{D44EF324-E179-4644-B3BE-F1F952AE1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96" name="Rectangle 153">
                <a:extLst>
                  <a:ext uri="{FF2B5EF4-FFF2-40B4-BE49-F238E27FC236}">
                    <a16:creationId xmlns:a16="http://schemas.microsoft.com/office/drawing/2014/main" id="{330B65EF-FC8D-BC46-8D7C-EEC855F05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97" name="Rectangle 146">
                <a:extLst>
                  <a:ext uri="{FF2B5EF4-FFF2-40B4-BE49-F238E27FC236}">
                    <a16:creationId xmlns:a16="http://schemas.microsoft.com/office/drawing/2014/main" id="{FA83D4A6-024C-F844-A37C-B34E3AFBD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98" name="Rectangle 153">
                <a:extLst>
                  <a:ext uri="{FF2B5EF4-FFF2-40B4-BE49-F238E27FC236}">
                    <a16:creationId xmlns:a16="http://schemas.microsoft.com/office/drawing/2014/main" id="{EEECCE15-40EF-AA4A-B840-52492BE2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99" name="Rectangle 123">
                <a:extLst>
                  <a:ext uri="{FF2B5EF4-FFF2-40B4-BE49-F238E27FC236}">
                    <a16:creationId xmlns:a16="http://schemas.microsoft.com/office/drawing/2014/main" id="{E91730B0-252F-7448-B12C-C0CC46BCA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00" name="Rectangle 133">
                <a:extLst>
                  <a:ext uri="{FF2B5EF4-FFF2-40B4-BE49-F238E27FC236}">
                    <a16:creationId xmlns:a16="http://schemas.microsoft.com/office/drawing/2014/main" id="{E23A76A8-9848-6547-82E4-90435ADFF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01" name="Rectangle 143">
                <a:extLst>
                  <a:ext uri="{FF2B5EF4-FFF2-40B4-BE49-F238E27FC236}">
                    <a16:creationId xmlns:a16="http://schemas.microsoft.com/office/drawing/2014/main" id="{95506E40-6522-5B4F-977B-9ACA94E4F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02" name="Rectangle 153">
                <a:extLst>
                  <a:ext uri="{FF2B5EF4-FFF2-40B4-BE49-F238E27FC236}">
                    <a16:creationId xmlns:a16="http://schemas.microsoft.com/office/drawing/2014/main" id="{99183E34-A001-9C46-AAD4-9B0E48ACB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03" name="Rectangle 153">
                <a:extLst>
                  <a:ext uri="{FF2B5EF4-FFF2-40B4-BE49-F238E27FC236}">
                    <a16:creationId xmlns:a16="http://schemas.microsoft.com/office/drawing/2014/main" id="{9FE655B8-32D0-D34D-B19F-D85ACBD6C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04" name="Rectangle 123">
                <a:extLst>
                  <a:ext uri="{FF2B5EF4-FFF2-40B4-BE49-F238E27FC236}">
                    <a16:creationId xmlns:a16="http://schemas.microsoft.com/office/drawing/2014/main" id="{F0EC7476-48DC-004E-87D8-2C68FCBE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05" name="Rectangle 123">
                <a:extLst>
                  <a:ext uri="{FF2B5EF4-FFF2-40B4-BE49-F238E27FC236}">
                    <a16:creationId xmlns:a16="http://schemas.microsoft.com/office/drawing/2014/main" id="{162B46F7-8DD2-1641-A050-1DE915E9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06" name="Rectangle 153">
                <a:extLst>
                  <a:ext uri="{FF2B5EF4-FFF2-40B4-BE49-F238E27FC236}">
                    <a16:creationId xmlns:a16="http://schemas.microsoft.com/office/drawing/2014/main" id="{C35349A8-C7F4-684F-BBD7-48F56DB5C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07" name="Rectangle 116">
                <a:extLst>
                  <a:ext uri="{FF2B5EF4-FFF2-40B4-BE49-F238E27FC236}">
                    <a16:creationId xmlns:a16="http://schemas.microsoft.com/office/drawing/2014/main" id="{5B4FB78D-0E9A-1E42-8FC8-00FBDACB7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08" name="Rectangle 126">
                <a:extLst>
                  <a:ext uri="{FF2B5EF4-FFF2-40B4-BE49-F238E27FC236}">
                    <a16:creationId xmlns:a16="http://schemas.microsoft.com/office/drawing/2014/main" id="{F0DEC0B6-655C-BD42-B5E2-0FBB156B8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09" name="Rectangle 136">
                <a:extLst>
                  <a:ext uri="{FF2B5EF4-FFF2-40B4-BE49-F238E27FC236}">
                    <a16:creationId xmlns:a16="http://schemas.microsoft.com/office/drawing/2014/main" id="{9DC66703-BFA8-AA42-A0B4-C2D8DF39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10" name="Rectangle 146">
                <a:extLst>
                  <a:ext uri="{FF2B5EF4-FFF2-40B4-BE49-F238E27FC236}">
                    <a16:creationId xmlns:a16="http://schemas.microsoft.com/office/drawing/2014/main" id="{64D97282-E24B-A246-9301-0C30A7D7E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11" name="Rectangle 146">
                <a:extLst>
                  <a:ext uri="{FF2B5EF4-FFF2-40B4-BE49-F238E27FC236}">
                    <a16:creationId xmlns:a16="http://schemas.microsoft.com/office/drawing/2014/main" id="{6F46C84C-0BB3-2D49-BA28-DC941E4F1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12" name="Rectangle 116">
                <a:extLst>
                  <a:ext uri="{FF2B5EF4-FFF2-40B4-BE49-F238E27FC236}">
                    <a16:creationId xmlns:a16="http://schemas.microsoft.com/office/drawing/2014/main" id="{1DA6A734-550E-9C42-A814-201979B5A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13" name="Rectangle 116">
                <a:extLst>
                  <a:ext uri="{FF2B5EF4-FFF2-40B4-BE49-F238E27FC236}">
                    <a16:creationId xmlns:a16="http://schemas.microsoft.com/office/drawing/2014/main" id="{50766C28-CBF3-104C-A889-3C934DEBA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14" name="Rectangle 146">
                <a:extLst>
                  <a:ext uri="{FF2B5EF4-FFF2-40B4-BE49-F238E27FC236}">
                    <a16:creationId xmlns:a16="http://schemas.microsoft.com/office/drawing/2014/main" id="{69791747-472B-B246-A618-A6EB6925E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325" name="Group 28">
              <a:extLst>
                <a:ext uri="{FF2B5EF4-FFF2-40B4-BE49-F238E27FC236}">
                  <a16:creationId xmlns:a16="http://schemas.microsoft.com/office/drawing/2014/main" id="{416832EB-7E02-F249-A716-02E5D67CD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7189" y="4891587"/>
              <a:ext cx="125412" cy="661987"/>
              <a:chOff x="4897" y="2051"/>
              <a:chExt cx="79" cy="417"/>
            </a:xfrm>
          </p:grpSpPr>
          <p:sp>
            <p:nvSpPr>
              <p:cNvPr id="1326" name="Rectangle 29">
                <a:extLst>
                  <a:ext uri="{FF2B5EF4-FFF2-40B4-BE49-F238E27FC236}">
                    <a16:creationId xmlns:a16="http://schemas.microsoft.com/office/drawing/2014/main" id="{585DB7C0-B90F-BC41-99CA-E72D14D6B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051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27" name="Rectangle 30">
                <a:extLst>
                  <a:ext uri="{FF2B5EF4-FFF2-40B4-BE49-F238E27FC236}">
                    <a16:creationId xmlns:a16="http://schemas.microsoft.com/office/drawing/2014/main" id="{D6161871-6027-2948-BBB3-A59951A94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121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28" name="Rectangle 31">
                <a:extLst>
                  <a:ext uri="{FF2B5EF4-FFF2-40B4-BE49-F238E27FC236}">
                    <a16:creationId xmlns:a16="http://schemas.microsoft.com/office/drawing/2014/main" id="{0611523F-27FB-E54A-934A-12073FC9F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190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29" name="Rectangle 32">
                <a:extLst>
                  <a:ext uri="{FF2B5EF4-FFF2-40B4-BE49-F238E27FC236}">
                    <a16:creationId xmlns:a16="http://schemas.microsoft.com/office/drawing/2014/main" id="{65777387-7B0B-384C-B000-77AEA63B3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259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30" name="Rectangle 33">
                <a:extLst>
                  <a:ext uri="{FF2B5EF4-FFF2-40B4-BE49-F238E27FC236}">
                    <a16:creationId xmlns:a16="http://schemas.microsoft.com/office/drawing/2014/main" id="{DDCA7E08-A826-2144-B7C8-300FF2507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329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31" name="Rectangle 34">
                <a:extLst>
                  <a:ext uri="{FF2B5EF4-FFF2-40B4-BE49-F238E27FC236}">
                    <a16:creationId xmlns:a16="http://schemas.microsoft.com/office/drawing/2014/main" id="{256518EC-52BA-FC4C-A527-85D5D1647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398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332" name="Group 2">
              <a:extLst>
                <a:ext uri="{FF2B5EF4-FFF2-40B4-BE49-F238E27FC236}">
                  <a16:creationId xmlns:a16="http://schemas.microsoft.com/office/drawing/2014/main" id="{C08B6D33-3AC4-0042-A0AB-64AAE89A28D8}"/>
                </a:ext>
              </a:extLst>
            </p:cNvPr>
            <p:cNvGrpSpPr/>
            <p:nvPr/>
          </p:nvGrpSpPr>
          <p:grpSpPr>
            <a:xfrm>
              <a:off x="3635590" y="4886389"/>
              <a:ext cx="1257299" cy="111316"/>
              <a:chOff x="7445555" y="3685416"/>
              <a:chExt cx="1257299" cy="111316"/>
            </a:xfrm>
          </p:grpSpPr>
          <p:sp>
            <p:nvSpPr>
              <p:cNvPr id="1333" name="Rectangle 43">
                <a:extLst>
                  <a:ext uri="{FF2B5EF4-FFF2-40B4-BE49-F238E27FC236}">
                    <a16:creationId xmlns:a16="http://schemas.microsoft.com/office/drawing/2014/main" id="{3F6586E5-7879-8A4F-8349-6BF852A19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4205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34" name="Rectangle 44">
                <a:extLst>
                  <a:ext uri="{FF2B5EF4-FFF2-40B4-BE49-F238E27FC236}">
                    <a16:creationId xmlns:a16="http://schemas.microsoft.com/office/drawing/2014/main" id="{31DA0B0F-CD57-8B43-9CA0-4F9E7C258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8792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35" name="Rectangle 45">
                <a:extLst>
                  <a:ext uri="{FF2B5EF4-FFF2-40B4-BE49-F238E27FC236}">
                    <a16:creationId xmlns:a16="http://schemas.microsoft.com/office/drawing/2014/main" id="{3D585256-F6F0-F74B-88D7-26F28C4D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6380" y="3687004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36" name="Rectangle 46">
                <a:extLst>
                  <a:ext uri="{FF2B5EF4-FFF2-40B4-BE49-F238E27FC236}">
                    <a16:creationId xmlns:a16="http://schemas.microsoft.com/office/drawing/2014/main" id="{5FD9880F-34C9-FD4E-B727-FC90C548E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1792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37" name="Rectangle 47">
                <a:extLst>
                  <a:ext uri="{FF2B5EF4-FFF2-40B4-BE49-F238E27FC236}">
                    <a16:creationId xmlns:a16="http://schemas.microsoft.com/office/drawing/2014/main" id="{20E229CE-F854-8B4C-8B5F-75D7D7057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0967" y="3687004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38" name="Rectangle 48">
                <a:extLst>
                  <a:ext uri="{FF2B5EF4-FFF2-40B4-BE49-F238E27FC236}">
                    <a16:creationId xmlns:a16="http://schemas.microsoft.com/office/drawing/2014/main" id="{77ED7CC9-F685-2645-866A-6AAD5899A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555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39" name="Rectangle 51">
                <a:extLst>
                  <a:ext uri="{FF2B5EF4-FFF2-40B4-BE49-F238E27FC236}">
                    <a16:creationId xmlns:a16="http://schemas.microsoft.com/office/drawing/2014/main" id="{AD27B27D-AB9C-D04F-A334-A26309EDF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7442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40" name="Rectangle 52">
                <a:extLst>
                  <a:ext uri="{FF2B5EF4-FFF2-40B4-BE49-F238E27FC236}">
                    <a16:creationId xmlns:a16="http://schemas.microsoft.com/office/drawing/2014/main" id="{E3B95101-840E-CB4B-9D58-25B1A85F8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2030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41" name="Rectangle 53">
                <a:extLst>
                  <a:ext uri="{FF2B5EF4-FFF2-40B4-BE49-F238E27FC236}">
                    <a16:creationId xmlns:a16="http://schemas.microsoft.com/office/drawing/2014/main" id="{51F140B2-BD5B-8444-AEAE-509ED87E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5030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42" name="Rectangle 54">
                <a:extLst>
                  <a:ext uri="{FF2B5EF4-FFF2-40B4-BE49-F238E27FC236}">
                    <a16:creationId xmlns:a16="http://schemas.microsoft.com/office/drawing/2014/main" id="{88D7E337-865B-FB47-AC16-51A3EA1B5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9617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343" name="Group 1407">
              <a:extLst>
                <a:ext uri="{FF2B5EF4-FFF2-40B4-BE49-F238E27FC236}">
                  <a16:creationId xmlns:a16="http://schemas.microsoft.com/office/drawing/2014/main" id="{4D5C6202-A1FA-3945-9F80-9B5FCF1F559E}"/>
                </a:ext>
              </a:extLst>
            </p:cNvPr>
            <p:cNvGrpSpPr/>
            <p:nvPr/>
          </p:nvGrpSpPr>
          <p:grpSpPr>
            <a:xfrm>
              <a:off x="3641950" y="5442448"/>
              <a:ext cx="1257299" cy="111126"/>
              <a:chOff x="7445555" y="3685416"/>
              <a:chExt cx="1257299" cy="111126"/>
            </a:xfrm>
          </p:grpSpPr>
          <p:sp>
            <p:nvSpPr>
              <p:cNvPr id="1344" name="Rectangle 43">
                <a:extLst>
                  <a:ext uri="{FF2B5EF4-FFF2-40B4-BE49-F238E27FC236}">
                    <a16:creationId xmlns:a16="http://schemas.microsoft.com/office/drawing/2014/main" id="{5D35C03F-72A8-E24E-96FA-9422E5DF4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420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45" name="Rectangle 44">
                <a:extLst>
                  <a:ext uri="{FF2B5EF4-FFF2-40B4-BE49-F238E27FC236}">
                    <a16:creationId xmlns:a16="http://schemas.microsoft.com/office/drawing/2014/main" id="{2C2C073E-E147-8C47-967D-F43E4666A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8792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46" name="Rectangle 45">
                <a:extLst>
                  <a:ext uri="{FF2B5EF4-FFF2-40B4-BE49-F238E27FC236}">
                    <a16:creationId xmlns:a16="http://schemas.microsoft.com/office/drawing/2014/main" id="{6F7AC29A-D490-694B-9813-CDEE41A3D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6380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47" name="Rectangle 46">
                <a:extLst>
                  <a:ext uri="{FF2B5EF4-FFF2-40B4-BE49-F238E27FC236}">
                    <a16:creationId xmlns:a16="http://schemas.microsoft.com/office/drawing/2014/main" id="{569A09FC-284F-0C48-AE59-4CEC8EC31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1792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48" name="Rectangle 47">
                <a:extLst>
                  <a:ext uri="{FF2B5EF4-FFF2-40B4-BE49-F238E27FC236}">
                    <a16:creationId xmlns:a16="http://schemas.microsoft.com/office/drawing/2014/main" id="{EBFB162E-C998-3340-BEC6-63E951C15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0967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49" name="Rectangle 48">
                <a:extLst>
                  <a:ext uri="{FF2B5EF4-FFF2-40B4-BE49-F238E27FC236}">
                    <a16:creationId xmlns:a16="http://schemas.microsoft.com/office/drawing/2014/main" id="{8F038591-5151-8E4C-BDDE-0CACEC835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55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0" name="Rectangle 51">
                <a:extLst>
                  <a:ext uri="{FF2B5EF4-FFF2-40B4-BE49-F238E27FC236}">
                    <a16:creationId xmlns:a16="http://schemas.microsoft.com/office/drawing/2014/main" id="{C5392AC6-A2B6-B84F-8F52-2423D6919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7442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1" name="Rectangle 52">
                <a:extLst>
                  <a:ext uri="{FF2B5EF4-FFF2-40B4-BE49-F238E27FC236}">
                    <a16:creationId xmlns:a16="http://schemas.microsoft.com/office/drawing/2014/main" id="{8250D95F-3AEC-0C4D-80CD-5DB21A60B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2030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2" name="Rectangle 53">
                <a:extLst>
                  <a:ext uri="{FF2B5EF4-FFF2-40B4-BE49-F238E27FC236}">
                    <a16:creationId xmlns:a16="http://schemas.microsoft.com/office/drawing/2014/main" id="{AC4A962B-FB42-0D4C-81F1-EFBD33C9F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5030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3" name="Rectangle 54">
                <a:extLst>
                  <a:ext uri="{FF2B5EF4-FFF2-40B4-BE49-F238E27FC236}">
                    <a16:creationId xmlns:a16="http://schemas.microsoft.com/office/drawing/2014/main" id="{6504668F-C509-364A-84E8-8D6E20A9E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9617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354" name="Group 28">
              <a:extLst>
                <a:ext uri="{FF2B5EF4-FFF2-40B4-BE49-F238E27FC236}">
                  <a16:creationId xmlns:a16="http://schemas.microsoft.com/office/drawing/2014/main" id="{43A06A89-F6DA-BE48-8678-022883DE4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0651" y="4891587"/>
              <a:ext cx="125412" cy="661987"/>
              <a:chOff x="4897" y="2051"/>
              <a:chExt cx="79" cy="417"/>
            </a:xfrm>
          </p:grpSpPr>
          <p:sp>
            <p:nvSpPr>
              <p:cNvPr id="1355" name="Rectangle 29">
                <a:extLst>
                  <a:ext uri="{FF2B5EF4-FFF2-40B4-BE49-F238E27FC236}">
                    <a16:creationId xmlns:a16="http://schemas.microsoft.com/office/drawing/2014/main" id="{1DB23286-7BA7-BD43-B83C-E1E1BC26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051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6" name="Rectangle 30">
                <a:extLst>
                  <a:ext uri="{FF2B5EF4-FFF2-40B4-BE49-F238E27FC236}">
                    <a16:creationId xmlns:a16="http://schemas.microsoft.com/office/drawing/2014/main" id="{E335643A-4738-2043-84BC-61F5B8CB6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121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7" name="Rectangle 31">
                <a:extLst>
                  <a:ext uri="{FF2B5EF4-FFF2-40B4-BE49-F238E27FC236}">
                    <a16:creationId xmlns:a16="http://schemas.microsoft.com/office/drawing/2014/main" id="{866A26B7-E9E6-824F-8803-7C07C14D2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190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8" name="Rectangle 32">
                <a:extLst>
                  <a:ext uri="{FF2B5EF4-FFF2-40B4-BE49-F238E27FC236}">
                    <a16:creationId xmlns:a16="http://schemas.microsoft.com/office/drawing/2014/main" id="{E135AD57-717E-FE46-B6DF-9CD2F6FBB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259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9" name="Rectangle 33">
                <a:extLst>
                  <a:ext uri="{FF2B5EF4-FFF2-40B4-BE49-F238E27FC236}">
                    <a16:creationId xmlns:a16="http://schemas.microsoft.com/office/drawing/2014/main" id="{D2C8FB47-B6BD-3844-880D-096F98A3C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329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0" name="Rectangle 34">
                <a:extLst>
                  <a:ext uri="{FF2B5EF4-FFF2-40B4-BE49-F238E27FC236}">
                    <a16:creationId xmlns:a16="http://schemas.microsoft.com/office/drawing/2014/main" id="{B2A4482F-ED48-F54C-B6F6-D7AAF8826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398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369" name="Group 1368">
              <a:extLst>
                <a:ext uri="{FF2B5EF4-FFF2-40B4-BE49-F238E27FC236}">
                  <a16:creationId xmlns:a16="http://schemas.microsoft.com/office/drawing/2014/main" id="{532AD205-2BFA-E04A-8314-0318D240213F}"/>
                </a:ext>
              </a:extLst>
            </p:cNvPr>
            <p:cNvGrpSpPr/>
            <p:nvPr/>
          </p:nvGrpSpPr>
          <p:grpSpPr>
            <a:xfrm>
              <a:off x="4191000" y="4419600"/>
              <a:ext cx="152400" cy="480434"/>
              <a:chOff x="4191000" y="4419600"/>
              <a:chExt cx="152400" cy="480434"/>
            </a:xfrm>
          </p:grpSpPr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09DE6A4D-74D6-D34A-96A1-DA1DA1FBD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191000" y="4503823"/>
                <a:ext cx="0" cy="396211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61" name="Straight Arrow Connector 1360">
                <a:extLst>
                  <a:ext uri="{FF2B5EF4-FFF2-40B4-BE49-F238E27FC236}">
                    <a16:creationId xmlns:a16="http://schemas.microsoft.com/office/drawing/2014/main" id="{CA0C8E77-82FC-F84D-ABA0-2A87D1B6C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43400" y="4419600"/>
                <a:ext cx="0" cy="35776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65" name="Group 1364">
              <a:extLst>
                <a:ext uri="{FF2B5EF4-FFF2-40B4-BE49-F238E27FC236}">
                  <a16:creationId xmlns:a16="http://schemas.microsoft.com/office/drawing/2014/main" id="{26E338C0-8283-104B-A1A0-C7564D5DD784}"/>
                </a:ext>
              </a:extLst>
            </p:cNvPr>
            <p:cNvGrpSpPr/>
            <p:nvPr/>
          </p:nvGrpSpPr>
          <p:grpSpPr>
            <a:xfrm>
              <a:off x="3148584" y="5181599"/>
              <a:ext cx="484632" cy="152400"/>
              <a:chOff x="3159042" y="5257800"/>
              <a:chExt cx="484632" cy="152400"/>
            </a:xfrm>
          </p:grpSpPr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9F039314-584F-5043-B737-45114DDC0CDE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64" name="Straight Arrow Connector 1363">
                <a:extLst>
                  <a:ext uri="{FF2B5EF4-FFF2-40B4-BE49-F238E27FC236}">
                    <a16:creationId xmlns:a16="http://schemas.microsoft.com/office/drawing/2014/main" id="{45E3CB4B-31EF-3741-AA69-357D7C0C2F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66" name="Group 1365">
              <a:extLst>
                <a:ext uri="{FF2B5EF4-FFF2-40B4-BE49-F238E27FC236}">
                  <a16:creationId xmlns:a16="http://schemas.microsoft.com/office/drawing/2014/main" id="{797FB3D3-4F13-6C43-B893-CF665952B233}"/>
                </a:ext>
              </a:extLst>
            </p:cNvPr>
            <p:cNvGrpSpPr/>
            <p:nvPr/>
          </p:nvGrpSpPr>
          <p:grpSpPr>
            <a:xfrm>
              <a:off x="4902106" y="5173662"/>
              <a:ext cx="484632" cy="152400"/>
              <a:chOff x="3159042" y="5257800"/>
              <a:chExt cx="484632" cy="152400"/>
            </a:xfrm>
          </p:grpSpPr>
          <p:cxnSp>
            <p:nvCxnSpPr>
              <p:cNvPr id="1367" name="Straight Arrow Connector 1366">
                <a:extLst>
                  <a:ext uri="{FF2B5EF4-FFF2-40B4-BE49-F238E27FC236}">
                    <a16:creationId xmlns:a16="http://schemas.microsoft.com/office/drawing/2014/main" id="{E24DD76B-17E7-944A-B120-DE597A9918B9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68" name="Straight Arrow Connector 1367">
                <a:extLst>
                  <a:ext uri="{FF2B5EF4-FFF2-40B4-BE49-F238E27FC236}">
                    <a16:creationId xmlns:a16="http://schemas.microsoft.com/office/drawing/2014/main" id="{676A14B1-5D35-874B-8E14-46AC88A21E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70" name="Group 1369">
              <a:extLst>
                <a:ext uri="{FF2B5EF4-FFF2-40B4-BE49-F238E27FC236}">
                  <a16:creationId xmlns:a16="http://schemas.microsoft.com/office/drawing/2014/main" id="{D8CE7A1A-1B60-5F4A-9874-008EA95662A5}"/>
                </a:ext>
              </a:extLst>
            </p:cNvPr>
            <p:cNvGrpSpPr/>
            <p:nvPr/>
          </p:nvGrpSpPr>
          <p:grpSpPr>
            <a:xfrm>
              <a:off x="4187952" y="5550983"/>
              <a:ext cx="152400" cy="480434"/>
              <a:chOff x="4191000" y="4419600"/>
              <a:chExt cx="152400" cy="480434"/>
            </a:xfrm>
          </p:grpSpPr>
          <p:cxnSp>
            <p:nvCxnSpPr>
              <p:cNvPr id="1371" name="Straight Arrow Connector 1370">
                <a:extLst>
                  <a:ext uri="{FF2B5EF4-FFF2-40B4-BE49-F238E27FC236}">
                    <a16:creationId xmlns:a16="http://schemas.microsoft.com/office/drawing/2014/main" id="{C494D428-54FC-7E45-8EC9-04CA261F6B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191000" y="4503823"/>
                <a:ext cx="0" cy="396211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72" name="Straight Arrow Connector 1371">
                <a:extLst>
                  <a:ext uri="{FF2B5EF4-FFF2-40B4-BE49-F238E27FC236}">
                    <a16:creationId xmlns:a16="http://schemas.microsoft.com/office/drawing/2014/main" id="{1A033328-3690-2040-9B2C-BA70B9CE0AB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43400" y="4419600"/>
                <a:ext cx="0" cy="35776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373" name="Text Box 162">
              <a:extLst>
                <a:ext uri="{FF2B5EF4-FFF2-40B4-BE49-F238E27FC236}">
                  <a16:creationId xmlns:a16="http://schemas.microsoft.com/office/drawing/2014/main" id="{6DE571BA-D49E-5E4A-A7D2-8E212A3A8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1435" y="5987534"/>
              <a:ext cx="11586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D2D2D2">
                      <a:lumMod val="10000"/>
                    </a:srgbClr>
                  </a:solidFill>
                  <a:ea typeface="Arial" charset="0"/>
                  <a:cs typeface="Arial" charset="0"/>
                </a:rPr>
                <a:t>count = </a:t>
              </a:r>
              <a:r>
                <a:rPr lang="en-US" dirty="0" err="1">
                  <a:solidFill>
                    <a:srgbClr val="D2D2D2">
                      <a:lumMod val="10000"/>
                    </a:srgbClr>
                  </a:solidFill>
                  <a:ea typeface="Arial" charset="0"/>
                  <a:cs typeface="Arial" charset="0"/>
                </a:rPr>
                <a:t>bx</a:t>
              </a:r>
              <a:endParaRPr lang="en-US" dirty="0">
                <a:solidFill>
                  <a:srgbClr val="D2D2D2">
                    <a:lumMod val="10000"/>
                  </a:srgb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374" name="TextBox 1373">
              <a:extLst>
                <a:ext uri="{FF2B5EF4-FFF2-40B4-BE49-F238E27FC236}">
                  <a16:creationId xmlns:a16="http://schemas.microsoft.com/office/drawing/2014/main" id="{2C96E02E-F45F-F141-980B-AFC58045404F}"/>
                </a:ext>
              </a:extLst>
            </p:cNvPr>
            <p:cNvSpPr txBox="1"/>
            <p:nvPr/>
          </p:nvSpPr>
          <p:spPr>
            <a:xfrm>
              <a:off x="5410200" y="5073134"/>
              <a:ext cx="1313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count = by</a:t>
              </a:r>
            </a:p>
          </p:txBody>
        </p:sp>
        <p:grpSp>
          <p:nvGrpSpPr>
            <p:cNvPr id="1375" name="Group 1374">
              <a:extLst>
                <a:ext uri="{FF2B5EF4-FFF2-40B4-BE49-F238E27FC236}">
                  <a16:creationId xmlns:a16="http://schemas.microsoft.com/office/drawing/2014/main" id="{D4FEC732-BDA8-004C-8114-27F8E12A1399}"/>
                </a:ext>
              </a:extLst>
            </p:cNvPr>
            <p:cNvGrpSpPr/>
            <p:nvPr/>
          </p:nvGrpSpPr>
          <p:grpSpPr>
            <a:xfrm rot="2893555">
              <a:off x="2968541" y="4466411"/>
              <a:ext cx="484632" cy="152400"/>
              <a:chOff x="3159042" y="5257800"/>
              <a:chExt cx="484632" cy="152400"/>
            </a:xfrm>
          </p:grpSpPr>
          <p:cxnSp>
            <p:nvCxnSpPr>
              <p:cNvPr id="1376" name="Straight Arrow Connector 1375">
                <a:extLst>
                  <a:ext uri="{FF2B5EF4-FFF2-40B4-BE49-F238E27FC236}">
                    <a16:creationId xmlns:a16="http://schemas.microsoft.com/office/drawing/2014/main" id="{4A050A03-85B8-C44E-911D-EDDC180499AC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77" name="Straight Arrow Connector 1376">
                <a:extLst>
                  <a:ext uri="{FF2B5EF4-FFF2-40B4-BE49-F238E27FC236}">
                    <a16:creationId xmlns:a16="http://schemas.microsoft.com/office/drawing/2014/main" id="{15E25C32-D43F-2149-A094-33F25788D9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78" name="Group 1377">
              <a:extLst>
                <a:ext uri="{FF2B5EF4-FFF2-40B4-BE49-F238E27FC236}">
                  <a16:creationId xmlns:a16="http://schemas.microsoft.com/office/drawing/2014/main" id="{CC2121AA-33A9-9C45-BD38-09383480E774}"/>
                </a:ext>
              </a:extLst>
            </p:cNvPr>
            <p:cNvGrpSpPr/>
            <p:nvPr/>
          </p:nvGrpSpPr>
          <p:grpSpPr>
            <a:xfrm rot="18706445" flipH="1">
              <a:off x="5081343" y="4441529"/>
              <a:ext cx="484632" cy="152400"/>
              <a:chOff x="3159042" y="5257800"/>
              <a:chExt cx="484632" cy="152400"/>
            </a:xfrm>
          </p:grpSpPr>
          <p:cxnSp>
            <p:nvCxnSpPr>
              <p:cNvPr id="1379" name="Straight Arrow Connector 1378">
                <a:extLst>
                  <a:ext uri="{FF2B5EF4-FFF2-40B4-BE49-F238E27FC236}">
                    <a16:creationId xmlns:a16="http://schemas.microsoft.com/office/drawing/2014/main" id="{DD35588D-EFB4-6543-8C93-F06D18F5AAD6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80" name="Straight Arrow Connector 1379">
                <a:extLst>
                  <a:ext uri="{FF2B5EF4-FFF2-40B4-BE49-F238E27FC236}">
                    <a16:creationId xmlns:a16="http://schemas.microsoft.com/office/drawing/2014/main" id="{0DBC0AC9-BB17-F845-8539-AADD166F89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81" name="Group 1380">
              <a:extLst>
                <a:ext uri="{FF2B5EF4-FFF2-40B4-BE49-F238E27FC236}">
                  <a16:creationId xmlns:a16="http://schemas.microsoft.com/office/drawing/2014/main" id="{6C262287-16D7-F745-8753-F62632648D52}"/>
                </a:ext>
              </a:extLst>
            </p:cNvPr>
            <p:cNvGrpSpPr/>
            <p:nvPr/>
          </p:nvGrpSpPr>
          <p:grpSpPr>
            <a:xfrm rot="18706445" flipV="1">
              <a:off x="2968541" y="5798180"/>
              <a:ext cx="484632" cy="152400"/>
              <a:chOff x="3159042" y="5257800"/>
              <a:chExt cx="484632" cy="152400"/>
            </a:xfrm>
          </p:grpSpPr>
          <p:cxnSp>
            <p:nvCxnSpPr>
              <p:cNvPr id="1382" name="Straight Arrow Connector 1381">
                <a:extLst>
                  <a:ext uri="{FF2B5EF4-FFF2-40B4-BE49-F238E27FC236}">
                    <a16:creationId xmlns:a16="http://schemas.microsoft.com/office/drawing/2014/main" id="{4AA8D51B-09B8-4A48-B984-74125E21E8A2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83" name="Straight Arrow Connector 1382">
                <a:extLst>
                  <a:ext uri="{FF2B5EF4-FFF2-40B4-BE49-F238E27FC236}">
                    <a16:creationId xmlns:a16="http://schemas.microsoft.com/office/drawing/2014/main" id="{243ADD61-6EBE-FF4C-B387-92387FA95C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84" name="Group 1383">
              <a:extLst>
                <a:ext uri="{FF2B5EF4-FFF2-40B4-BE49-F238E27FC236}">
                  <a16:creationId xmlns:a16="http://schemas.microsoft.com/office/drawing/2014/main" id="{660F2179-A8BE-9542-A3D0-00D548BB9B9B}"/>
                </a:ext>
              </a:extLst>
            </p:cNvPr>
            <p:cNvGrpSpPr/>
            <p:nvPr/>
          </p:nvGrpSpPr>
          <p:grpSpPr>
            <a:xfrm rot="2893555" flipH="1" flipV="1">
              <a:off x="5081343" y="5773298"/>
              <a:ext cx="484632" cy="152400"/>
              <a:chOff x="3159042" y="5257800"/>
              <a:chExt cx="484632" cy="152400"/>
            </a:xfrm>
          </p:grpSpPr>
          <p:cxnSp>
            <p:nvCxnSpPr>
              <p:cNvPr id="1385" name="Straight Arrow Connector 1384">
                <a:extLst>
                  <a:ext uri="{FF2B5EF4-FFF2-40B4-BE49-F238E27FC236}">
                    <a16:creationId xmlns:a16="http://schemas.microsoft.com/office/drawing/2014/main" id="{91099204-5AC4-BB46-B5AF-3B183E30D5D1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86" name="Straight Arrow Connector 1385">
                <a:extLst>
                  <a:ext uri="{FF2B5EF4-FFF2-40B4-BE49-F238E27FC236}">
                    <a16:creationId xmlns:a16="http://schemas.microsoft.com/office/drawing/2014/main" id="{3A3F81FB-29F8-0F4B-B8F3-60DE963E50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387" name="TextBox 1386">
              <a:extLst>
                <a:ext uri="{FF2B5EF4-FFF2-40B4-BE49-F238E27FC236}">
                  <a16:creationId xmlns:a16="http://schemas.microsoft.com/office/drawing/2014/main" id="{0D48714A-3222-B743-90EA-A551E0EFD40C}"/>
                </a:ext>
              </a:extLst>
            </p:cNvPr>
            <p:cNvSpPr txBox="1"/>
            <p:nvPr/>
          </p:nvSpPr>
          <p:spPr>
            <a:xfrm>
              <a:off x="5524369" y="5884613"/>
              <a:ext cx="1105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D2D2D2">
                      <a:lumMod val="10000"/>
                    </a:srgbClr>
                  </a:solidFill>
                </a:rPr>
                <a:t>count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9836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E8A0-DC86-7844-89D0-35FD4BE6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49BAC4-9672-F34B-B530-71EF828A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Collectives are a very powerful feature in MPI</a:t>
            </a:r>
          </a:p>
          <a:p>
            <a:r>
              <a:rPr lang="en-US" dirty="0"/>
              <a:t>Optimized heavily in most MPI implementations</a:t>
            </a:r>
          </a:p>
          <a:p>
            <a:pPr lvl="1"/>
            <a:r>
              <a:rPr lang="en-US" dirty="0"/>
              <a:t>Algorithmic optimizations (e.g., tree-based communication)</a:t>
            </a:r>
          </a:p>
          <a:p>
            <a:pPr lvl="1"/>
            <a:r>
              <a:rPr lang="en-US" dirty="0"/>
              <a:t>Hardware optimizations (e.g., network or switch-based collectives)</a:t>
            </a:r>
          </a:p>
          <a:p>
            <a:r>
              <a:rPr lang="en-US" dirty="0"/>
              <a:t>Matches the communication pattern of many applications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A58A6-C19C-2942-AD37-64D21C4B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9131-DA8C-084F-9C24-AE618BE2C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890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9175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sz="2800" dirty="0"/>
              <a:t>MPI Derived Datatypes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206625"/>
            <a:ext cx="853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1F497D"/>
                </a:solidFill>
              </a:rPr>
              <a:t>Slides Available at https://anl.box.com/v/2018-ANL-MPI/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F7B178-C4D9-854E-8CAD-73FF20E6E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124200"/>
            <a:ext cx="3581400" cy="13716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Rajeev Thakur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2"/>
              </a:rPr>
              <a:t>thakur@anl.gov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3"/>
              </a:rPr>
              <a:t>http://www.mcs.anl.gov/~thakur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AD1C4A9-6276-A24E-90C6-8E95BBA74D4B}"/>
              </a:ext>
            </a:extLst>
          </p:cNvPr>
          <p:cNvSpPr txBox="1">
            <a:spLocks/>
          </p:cNvSpPr>
          <p:nvPr/>
        </p:nvSpPr>
        <p:spPr bwMode="auto">
          <a:xfrm>
            <a:off x="685800" y="3124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Pavan Balaji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4"/>
              </a:rPr>
              <a:t>balaji@anl.gov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5"/>
              </a:rPr>
              <a:t>http://www.mcs.anl.gov/~balaji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0580551-57F0-8E4F-83E0-20E26E2179CD}"/>
              </a:ext>
            </a:extLst>
          </p:cNvPr>
          <p:cNvSpPr txBox="1">
            <a:spLocks/>
          </p:cNvSpPr>
          <p:nvPr/>
        </p:nvSpPr>
        <p:spPr bwMode="auto">
          <a:xfrm>
            <a:off x="685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Ken </a:t>
            </a:r>
            <a:r>
              <a:rPr lang="en-US" sz="1600" b="1" i="1" dirty="0" err="1">
                <a:solidFill>
                  <a:srgbClr val="C00000"/>
                </a:solidFill>
              </a:rPr>
              <a:t>Raffenetti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6"/>
              </a:rPr>
              <a:t>raffenet@mcs.anl.gov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7"/>
              </a:rPr>
              <a:t>http://www.mcs.anl.gov/~raffenet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C37C0A3-8789-7A44-A8D8-0D0F17450FD5}"/>
              </a:ext>
            </a:extLst>
          </p:cNvPr>
          <p:cNvSpPr txBox="1">
            <a:spLocks/>
          </p:cNvSpPr>
          <p:nvPr/>
        </p:nvSpPr>
        <p:spPr bwMode="auto">
          <a:xfrm>
            <a:off x="4876800" y="43434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>
                <a:solidFill>
                  <a:srgbClr val="C00000"/>
                </a:solidFill>
              </a:rPr>
              <a:t>Giuseppe </a:t>
            </a:r>
            <a:r>
              <a:rPr lang="en-US" sz="1600" b="1" i="1" dirty="0" err="1">
                <a:solidFill>
                  <a:srgbClr val="C00000"/>
                </a:solidFill>
              </a:rPr>
              <a:t>Congiu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>
                <a:solidFill>
                  <a:srgbClr val="00B050"/>
                </a:solidFill>
                <a:hlinkClick r:id="rId8"/>
              </a:rPr>
              <a:t>gcongiu@anl.gov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9"/>
              </a:rPr>
              <a:t>http://www.mcs.anl.gov/~gcongiu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8837877-D6B0-9346-BC7F-9DA48D4B6F05}"/>
              </a:ext>
            </a:extLst>
          </p:cNvPr>
          <p:cNvSpPr txBox="1">
            <a:spLocks/>
          </p:cNvSpPr>
          <p:nvPr/>
        </p:nvSpPr>
        <p:spPr bwMode="auto">
          <a:xfrm>
            <a:off x="2817019" y="5410200"/>
            <a:ext cx="358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b="1" i="1" dirty="0" err="1">
                <a:solidFill>
                  <a:srgbClr val="C00000"/>
                </a:solidFill>
              </a:rPr>
              <a:t>Huansong</a:t>
            </a:r>
            <a:r>
              <a:rPr lang="en-US" sz="1600" b="1" i="1" dirty="0">
                <a:solidFill>
                  <a:srgbClr val="C00000"/>
                </a:solidFill>
              </a:rPr>
              <a:t> Fu</a:t>
            </a: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Email: </a:t>
            </a:r>
            <a:r>
              <a:rPr lang="en-US" sz="1600" i="1" dirty="0" err="1">
                <a:solidFill>
                  <a:srgbClr val="00B050"/>
                </a:solidFill>
                <a:hlinkClick r:id="rId10"/>
              </a:rPr>
              <a:t>hfu@anl.gov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Web: </a:t>
            </a:r>
            <a:r>
              <a:rPr lang="en-US" sz="1600" i="1" dirty="0">
                <a:solidFill>
                  <a:srgbClr val="00B050"/>
                </a:solidFill>
                <a:hlinkClick r:id="rId11"/>
              </a:rPr>
              <a:t>http://www.mcs.anl.gov/~hsfu</a:t>
            </a:r>
            <a:endParaRPr lang="en-US" sz="1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029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Data Transfers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219200"/>
            <a:ext cx="7935913" cy="7539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Provide access to remote data through a </a:t>
            </a:r>
            <a:r>
              <a:rPr lang="en-US" i="1" dirty="0"/>
              <a:t>halo</a:t>
            </a:r>
            <a:r>
              <a:rPr lang="en-US" dirty="0"/>
              <a:t> exchange (5 point stencil)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97431" y="5068207"/>
            <a:ext cx="5479665" cy="880034"/>
            <a:chOff x="1404435" y="5838152"/>
            <a:chExt cx="5479665" cy="880034"/>
          </a:xfrm>
        </p:grpSpPr>
        <p:grpSp>
          <p:nvGrpSpPr>
            <p:cNvPr id="3" name="Group 20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505972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3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4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5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6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7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8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79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2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3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4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5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6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7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8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89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2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3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4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5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6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7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8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5999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2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3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4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5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6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7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8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506009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4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5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6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7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8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59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0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1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2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3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4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5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6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7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8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69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0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1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2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3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4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7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4" name="Group 1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4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4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4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5" name="Group 791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7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7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6" name="Group 8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8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8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8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7" name="Group 889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891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2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3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4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5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6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7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8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899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0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1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2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3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4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5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6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7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8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09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0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1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2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3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4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5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6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7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8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19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0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1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2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3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4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5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6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7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8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29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0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1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2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3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4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5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6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7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8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39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0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1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2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3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4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5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6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7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8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49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0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8" name="Group 950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97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79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0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1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2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5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9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952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3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4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5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6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7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8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59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0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1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2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3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4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5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6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7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8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69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0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1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2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3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4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5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6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77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9" name="Group 988"/>
          <p:cNvGrpSpPr/>
          <p:nvPr/>
        </p:nvGrpSpPr>
        <p:grpSpPr>
          <a:xfrm>
            <a:off x="2022972" y="3680904"/>
            <a:ext cx="5479665" cy="880034"/>
            <a:chOff x="1404435" y="5838152"/>
            <a:chExt cx="5479665" cy="880034"/>
          </a:xfrm>
        </p:grpSpPr>
        <p:grpSp>
          <p:nvGrpSpPr>
            <p:cNvPr id="10" name="Group 98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18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8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8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9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0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1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2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23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38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48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5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6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7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8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09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0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1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1" name="Group 1611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63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3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4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5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6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613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4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5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6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7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8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19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0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1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2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3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4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5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6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7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8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29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0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1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2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3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4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5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6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7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38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2" name="Group 99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09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9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0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1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2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3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4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3" name="Group 114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1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7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7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1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15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5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6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17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4" name="Group 99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99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99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0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1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2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3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4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5" name="Group 105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0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08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05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5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6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07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16" name="Group 1648"/>
          <p:cNvGrpSpPr/>
          <p:nvPr/>
        </p:nvGrpSpPr>
        <p:grpSpPr>
          <a:xfrm>
            <a:off x="2022972" y="2293600"/>
            <a:ext cx="5479665" cy="880034"/>
            <a:chOff x="1404435" y="5838152"/>
            <a:chExt cx="5479665" cy="880034"/>
          </a:xfrm>
        </p:grpSpPr>
        <p:grpSp>
          <p:nvGrpSpPr>
            <p:cNvPr id="17" name="Group 1649"/>
            <p:cNvGrpSpPr/>
            <p:nvPr/>
          </p:nvGrpSpPr>
          <p:grpSpPr>
            <a:xfrm>
              <a:off x="1404435" y="5838152"/>
              <a:ext cx="1516094" cy="880034"/>
              <a:chOff x="3296951" y="4044939"/>
              <a:chExt cx="1516094" cy="880034"/>
            </a:xfrm>
          </p:grpSpPr>
          <p:sp>
            <p:nvSpPr>
              <p:cNvPr id="1847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48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49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0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1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2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3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4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5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6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7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8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59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0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1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2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3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4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5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6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7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8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69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0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1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2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3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4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5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6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7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8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79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0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1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2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3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4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5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6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7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8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89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0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1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2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3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4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5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6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7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8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99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0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1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2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3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4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5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6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18" name="Group 1906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93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7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94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908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09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0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1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2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3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4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5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6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7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8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19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0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1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2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3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4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5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6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7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8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29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0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1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2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933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19" name="Group 1650"/>
            <p:cNvGrpSpPr/>
            <p:nvPr/>
          </p:nvGrpSpPr>
          <p:grpSpPr>
            <a:xfrm>
              <a:off x="3386221" y="5838152"/>
              <a:ext cx="1516094" cy="880034"/>
              <a:chOff x="3296951" y="4044939"/>
              <a:chExt cx="1516094" cy="880034"/>
            </a:xfrm>
          </p:grpSpPr>
          <p:sp>
            <p:nvSpPr>
              <p:cNvPr id="1750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1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2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3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4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5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6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7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8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59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0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1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2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3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4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5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6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7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8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69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0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1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2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3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4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5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6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7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8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79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0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1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2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3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4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5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6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7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8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89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0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1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2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3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4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5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6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7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8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99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0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1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2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3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4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5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6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7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8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09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20" name="Group 1809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83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3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3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1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2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3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4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5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8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811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2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3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4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5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6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7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8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19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0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1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2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3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4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5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6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7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8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29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0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1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2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3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4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5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836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  <p:grpSp>
          <p:nvGrpSpPr>
            <p:cNvPr id="21" name="Group 1651"/>
            <p:cNvGrpSpPr/>
            <p:nvPr/>
          </p:nvGrpSpPr>
          <p:grpSpPr>
            <a:xfrm>
              <a:off x="5368006" y="5838152"/>
              <a:ext cx="1516094" cy="880034"/>
              <a:chOff x="3296951" y="4044939"/>
              <a:chExt cx="1516094" cy="880034"/>
            </a:xfrm>
          </p:grpSpPr>
          <p:sp>
            <p:nvSpPr>
              <p:cNvPr id="1653" name="Rectangle 116"/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4" name="Rectangle 117"/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5" name="Rectangle 118"/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6" name="Rectangle 119"/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7" name="Rectangle 120"/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8" name="Rectangle 121"/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59" name="Rectangle 122"/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0" name="Rectangle 123"/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1" name="Rectangle 126"/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2" name="Rectangle 127"/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3" name="Rectangle 128"/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4" name="Rectangle 129"/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5" name="Rectangle 130"/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6" name="Rectangle 131"/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7" name="Rectangle 132"/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8" name="Rectangle 133"/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69" name="Rectangle 136"/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0" name="Rectangle 137"/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1" name="Rectangle 138"/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2" name="Rectangle 139"/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3" name="Rectangle 140"/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4" name="Rectangle 141"/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5" name="Rectangle 142"/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6" name="Rectangle 143"/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7" name="Rectangle 146"/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8" name="Rectangle 147"/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79" name="Rectangle 148"/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0" name="Rectangle 149"/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1" name="Rectangle 150"/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2" name="Rectangle 151"/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3" name="Rectangle 152"/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4" name="Rectangle 153"/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5" name="Rectangle 116"/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6" name="Rectangle 126"/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7" name="Rectangle 136"/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8" name="Rectangle 146"/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89" name="Rectangle 123"/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0" name="Rectangle 133"/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1" name="Rectangle 143"/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2" name="Rectangle 153"/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3" name="Rectangle 146"/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4" name="Rectangle 147"/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5" name="Rectangle 148"/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6" name="Rectangle 149"/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7" name="Rectangle 150"/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8" name="Rectangle 151"/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699" name="Rectangle 152"/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0" name="Rectangle 153"/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1" name="Rectangle 146"/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2" name="Rectangle 153"/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3" name="Rectangle 116"/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4" name="Rectangle 117"/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5" name="Rectangle 118"/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6" name="Rectangle 119"/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7" name="Rectangle 120"/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8" name="Rectangle 121"/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09" name="Rectangle 122"/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0" name="Rectangle 123"/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1" name="Rectangle 116"/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2" name="Rectangle 123"/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grpSp>
            <p:nvGrpSpPr>
              <p:cNvPr id="22" name="Group 1712"/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740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1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5" name="Rectangle 121"/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7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  <p:sp>
              <p:nvSpPr>
                <p:cNvPr id="174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616161"/>
                    </a:solidFill>
                  </a:endParaRPr>
                </a:p>
              </p:txBody>
            </p:sp>
          </p:grpSp>
          <p:sp>
            <p:nvSpPr>
              <p:cNvPr id="1714" name="Rectangle 146"/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5" name="Rectangle 147"/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6" name="Rectangle 148"/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7" name="Rectangle 149"/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8" name="Rectangle 150"/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19" name="Rectangle 151"/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0" name="Rectangle 152"/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1" name="Rectangle 153"/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2" name="Rectangle 146"/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3" name="Rectangle 153"/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4" name="Rectangle 123"/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5" name="Rectangle 133"/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6" name="Rectangle 143"/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7" name="Rectangle 153"/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8" name="Rectangle 153"/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29" name="Rectangle 123"/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0" name="Rectangle 123"/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1" name="Rectangle 153"/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2" name="Rectangle 116"/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3" name="Rectangle 126"/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4" name="Rectangle 136"/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5" name="Rectangle 146"/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6" name="Rectangle 146"/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7" name="Rectangle 116"/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8" name="Rectangle 116"/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  <p:sp>
            <p:nvSpPr>
              <p:cNvPr id="1739" name="Rectangle 146"/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616161"/>
                  </a:solidFill>
                </a:endParaRPr>
              </a:p>
            </p:txBody>
          </p:sp>
        </p:grpSp>
      </p:grpSp>
      <p:grpSp>
        <p:nvGrpSpPr>
          <p:cNvPr id="23" name="Group 1382"/>
          <p:cNvGrpSpPr/>
          <p:nvPr/>
        </p:nvGrpSpPr>
        <p:grpSpPr>
          <a:xfrm>
            <a:off x="1600200" y="1914186"/>
            <a:ext cx="6070509" cy="4237324"/>
            <a:chOff x="966785" y="1914186"/>
            <a:chExt cx="6070509" cy="4237324"/>
          </a:xfrm>
        </p:grpSpPr>
        <p:cxnSp>
          <p:nvCxnSpPr>
            <p:cNvPr id="1384" name="Straight Connector 1383"/>
            <p:cNvCxnSpPr/>
            <p:nvPr/>
          </p:nvCxnSpPr>
          <p:spPr>
            <a:xfrm>
              <a:off x="3156136" y="192053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Connector 1384"/>
            <p:cNvCxnSpPr/>
            <p:nvPr/>
          </p:nvCxnSpPr>
          <p:spPr>
            <a:xfrm>
              <a:off x="5203078" y="1914186"/>
              <a:ext cx="0" cy="4230974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Connector 1385"/>
            <p:cNvCxnSpPr/>
            <p:nvPr/>
          </p:nvCxnSpPr>
          <p:spPr>
            <a:xfrm>
              <a:off x="984328" y="3459420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7" name="Straight Connector 1386"/>
            <p:cNvCxnSpPr/>
            <p:nvPr/>
          </p:nvCxnSpPr>
          <p:spPr>
            <a:xfrm>
              <a:off x="966785" y="4705382"/>
              <a:ext cx="6052966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4133379" y="3796541"/>
            <a:ext cx="125412" cy="661987"/>
            <a:chOff x="4897" y="2051"/>
            <a:chExt cx="79" cy="417"/>
          </a:xfrm>
        </p:grpSpPr>
        <p:sp>
          <p:nvSpPr>
            <p:cNvPr id="1389" name="Rectangle 29"/>
            <p:cNvSpPr>
              <a:spLocks noChangeArrowheads="1"/>
            </p:cNvSpPr>
            <p:nvPr/>
          </p:nvSpPr>
          <p:spPr bwMode="auto">
            <a:xfrm>
              <a:off x="4897" y="2051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0" name="Rectangle 30"/>
            <p:cNvSpPr>
              <a:spLocks noChangeArrowheads="1"/>
            </p:cNvSpPr>
            <p:nvPr/>
          </p:nvSpPr>
          <p:spPr bwMode="auto">
            <a:xfrm>
              <a:off x="4897" y="2121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1" name="Rectangle 31"/>
            <p:cNvSpPr>
              <a:spLocks noChangeArrowheads="1"/>
            </p:cNvSpPr>
            <p:nvPr/>
          </p:nvSpPr>
          <p:spPr bwMode="auto">
            <a:xfrm>
              <a:off x="4897" y="2190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2" name="Rectangle 32"/>
            <p:cNvSpPr>
              <a:spLocks noChangeArrowheads="1"/>
            </p:cNvSpPr>
            <p:nvPr/>
          </p:nvSpPr>
          <p:spPr bwMode="auto">
            <a:xfrm>
              <a:off x="4897" y="2259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3" name="Rectangle 33"/>
            <p:cNvSpPr>
              <a:spLocks noChangeArrowheads="1"/>
            </p:cNvSpPr>
            <p:nvPr/>
          </p:nvSpPr>
          <p:spPr bwMode="auto">
            <a:xfrm>
              <a:off x="4897" y="2329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4" name="Rectangle 34"/>
            <p:cNvSpPr>
              <a:spLocks noChangeArrowheads="1"/>
            </p:cNvSpPr>
            <p:nvPr/>
          </p:nvSpPr>
          <p:spPr bwMode="auto">
            <a:xfrm>
              <a:off x="4897" y="2398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25" name="Group 2"/>
          <p:cNvGrpSpPr/>
          <p:nvPr/>
        </p:nvGrpSpPr>
        <p:grpSpPr>
          <a:xfrm>
            <a:off x="4130181" y="3796542"/>
            <a:ext cx="1257299" cy="111126"/>
            <a:chOff x="7445555" y="3685416"/>
            <a:chExt cx="1257299" cy="111126"/>
          </a:xfrm>
        </p:grpSpPr>
        <p:sp>
          <p:nvSpPr>
            <p:cNvPr id="1396" name="Rectangle 43"/>
            <p:cNvSpPr>
              <a:spLocks noChangeArrowheads="1"/>
            </p:cNvSpPr>
            <p:nvPr/>
          </p:nvSpPr>
          <p:spPr bwMode="auto">
            <a:xfrm>
              <a:off x="807420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7" name="Rectangle 44"/>
            <p:cNvSpPr>
              <a:spLocks noChangeArrowheads="1"/>
            </p:cNvSpPr>
            <p:nvPr/>
          </p:nvSpPr>
          <p:spPr bwMode="auto">
            <a:xfrm>
              <a:off x="7948792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8" name="Rectangle 45"/>
            <p:cNvSpPr>
              <a:spLocks noChangeArrowheads="1"/>
            </p:cNvSpPr>
            <p:nvPr/>
          </p:nvSpPr>
          <p:spPr bwMode="auto">
            <a:xfrm>
              <a:off x="7696380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9" name="Rectangle 46"/>
            <p:cNvSpPr>
              <a:spLocks noChangeArrowheads="1"/>
            </p:cNvSpPr>
            <p:nvPr/>
          </p:nvSpPr>
          <p:spPr bwMode="auto">
            <a:xfrm>
              <a:off x="7821792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0" name="Rectangle 47"/>
            <p:cNvSpPr>
              <a:spLocks noChangeArrowheads="1"/>
            </p:cNvSpPr>
            <p:nvPr/>
          </p:nvSpPr>
          <p:spPr bwMode="auto">
            <a:xfrm>
              <a:off x="7570967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1" name="Rectangle 48"/>
            <p:cNvSpPr>
              <a:spLocks noChangeArrowheads="1"/>
            </p:cNvSpPr>
            <p:nvPr/>
          </p:nvSpPr>
          <p:spPr bwMode="auto">
            <a:xfrm>
              <a:off x="744555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4" name="Rectangle 51"/>
            <p:cNvSpPr>
              <a:spLocks noChangeArrowheads="1"/>
            </p:cNvSpPr>
            <p:nvPr/>
          </p:nvSpPr>
          <p:spPr bwMode="auto">
            <a:xfrm>
              <a:off x="8577442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5" name="Rectangle 52"/>
            <p:cNvSpPr>
              <a:spLocks noChangeArrowheads="1"/>
            </p:cNvSpPr>
            <p:nvPr/>
          </p:nvSpPr>
          <p:spPr bwMode="auto">
            <a:xfrm>
              <a:off x="8452030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6" name="Rectangle 53"/>
            <p:cNvSpPr>
              <a:spLocks noChangeArrowheads="1"/>
            </p:cNvSpPr>
            <p:nvPr/>
          </p:nvSpPr>
          <p:spPr bwMode="auto">
            <a:xfrm>
              <a:off x="8325030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7" name="Rectangle 54"/>
            <p:cNvSpPr>
              <a:spLocks noChangeArrowheads="1"/>
            </p:cNvSpPr>
            <p:nvPr/>
          </p:nvSpPr>
          <p:spPr bwMode="auto">
            <a:xfrm>
              <a:off x="8199617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26" name="Group 1407"/>
          <p:cNvGrpSpPr/>
          <p:nvPr/>
        </p:nvGrpSpPr>
        <p:grpSpPr>
          <a:xfrm>
            <a:off x="4138140" y="4347402"/>
            <a:ext cx="1257299" cy="111126"/>
            <a:chOff x="7445555" y="3685416"/>
            <a:chExt cx="1257299" cy="111126"/>
          </a:xfrm>
        </p:grpSpPr>
        <p:sp>
          <p:nvSpPr>
            <p:cNvPr id="1409" name="Rectangle 43"/>
            <p:cNvSpPr>
              <a:spLocks noChangeArrowheads="1"/>
            </p:cNvSpPr>
            <p:nvPr/>
          </p:nvSpPr>
          <p:spPr bwMode="auto">
            <a:xfrm>
              <a:off x="807420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0" name="Rectangle 44"/>
            <p:cNvSpPr>
              <a:spLocks noChangeArrowheads="1"/>
            </p:cNvSpPr>
            <p:nvPr/>
          </p:nvSpPr>
          <p:spPr bwMode="auto">
            <a:xfrm>
              <a:off x="7948792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1" name="Rectangle 45"/>
            <p:cNvSpPr>
              <a:spLocks noChangeArrowheads="1"/>
            </p:cNvSpPr>
            <p:nvPr/>
          </p:nvSpPr>
          <p:spPr bwMode="auto">
            <a:xfrm>
              <a:off x="7696380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2" name="Rectangle 46"/>
            <p:cNvSpPr>
              <a:spLocks noChangeArrowheads="1"/>
            </p:cNvSpPr>
            <p:nvPr/>
          </p:nvSpPr>
          <p:spPr bwMode="auto">
            <a:xfrm>
              <a:off x="7821792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3" name="Rectangle 47"/>
            <p:cNvSpPr>
              <a:spLocks noChangeArrowheads="1"/>
            </p:cNvSpPr>
            <p:nvPr/>
          </p:nvSpPr>
          <p:spPr bwMode="auto">
            <a:xfrm>
              <a:off x="7570967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4" name="Rectangle 48"/>
            <p:cNvSpPr>
              <a:spLocks noChangeArrowheads="1"/>
            </p:cNvSpPr>
            <p:nvPr/>
          </p:nvSpPr>
          <p:spPr bwMode="auto">
            <a:xfrm>
              <a:off x="7445555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5" name="Rectangle 51"/>
            <p:cNvSpPr>
              <a:spLocks noChangeArrowheads="1"/>
            </p:cNvSpPr>
            <p:nvPr/>
          </p:nvSpPr>
          <p:spPr bwMode="auto">
            <a:xfrm>
              <a:off x="8577442" y="3687004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6" name="Rectangle 52"/>
            <p:cNvSpPr>
              <a:spLocks noChangeArrowheads="1"/>
            </p:cNvSpPr>
            <p:nvPr/>
          </p:nvSpPr>
          <p:spPr bwMode="auto">
            <a:xfrm>
              <a:off x="8452030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7" name="Rectangle 53"/>
            <p:cNvSpPr>
              <a:spLocks noChangeArrowheads="1"/>
            </p:cNvSpPr>
            <p:nvPr/>
          </p:nvSpPr>
          <p:spPr bwMode="auto">
            <a:xfrm>
              <a:off x="8325030" y="3685416"/>
              <a:ext cx="125412" cy="10953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8" name="Rectangle 54"/>
            <p:cNvSpPr>
              <a:spLocks noChangeArrowheads="1"/>
            </p:cNvSpPr>
            <p:nvPr/>
          </p:nvSpPr>
          <p:spPr bwMode="auto">
            <a:xfrm>
              <a:off x="8199617" y="3685416"/>
              <a:ext cx="125412" cy="11112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5266841" y="3796541"/>
            <a:ext cx="125412" cy="661987"/>
            <a:chOff x="4897" y="2051"/>
            <a:chExt cx="79" cy="417"/>
          </a:xfrm>
        </p:grpSpPr>
        <p:sp>
          <p:nvSpPr>
            <p:cNvPr id="506909" name="Rectangle 29"/>
            <p:cNvSpPr>
              <a:spLocks noChangeArrowheads="1"/>
            </p:cNvSpPr>
            <p:nvPr/>
          </p:nvSpPr>
          <p:spPr bwMode="auto">
            <a:xfrm>
              <a:off x="4897" y="2051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6910" name="Rectangle 30"/>
            <p:cNvSpPr>
              <a:spLocks noChangeArrowheads="1"/>
            </p:cNvSpPr>
            <p:nvPr/>
          </p:nvSpPr>
          <p:spPr bwMode="auto">
            <a:xfrm>
              <a:off x="4897" y="2121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6911" name="Rectangle 31"/>
            <p:cNvSpPr>
              <a:spLocks noChangeArrowheads="1"/>
            </p:cNvSpPr>
            <p:nvPr/>
          </p:nvSpPr>
          <p:spPr bwMode="auto">
            <a:xfrm>
              <a:off x="4897" y="2190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6912" name="Rectangle 32"/>
            <p:cNvSpPr>
              <a:spLocks noChangeArrowheads="1"/>
            </p:cNvSpPr>
            <p:nvPr/>
          </p:nvSpPr>
          <p:spPr bwMode="auto">
            <a:xfrm>
              <a:off x="4897" y="2259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6913" name="Rectangle 33"/>
            <p:cNvSpPr>
              <a:spLocks noChangeArrowheads="1"/>
            </p:cNvSpPr>
            <p:nvPr/>
          </p:nvSpPr>
          <p:spPr bwMode="auto">
            <a:xfrm>
              <a:off x="4897" y="2329"/>
              <a:ext cx="79" cy="6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6914" name="Rectangle 34"/>
            <p:cNvSpPr>
              <a:spLocks noChangeArrowheads="1"/>
            </p:cNvSpPr>
            <p:nvPr/>
          </p:nvSpPr>
          <p:spPr bwMode="auto">
            <a:xfrm>
              <a:off x="4897" y="2398"/>
              <a:ext cx="79" cy="7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sp>
        <p:nvSpPr>
          <p:cNvPr id="951" name="Slide Number Placeholder 95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988" name="Footer Placeholder 98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2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92 L -0.0776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07847 -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3.61111E-6 -0.1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00087 0.105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Local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88887"/>
          </a:xfrm>
        </p:spPr>
        <p:txBody>
          <a:bodyPr>
            <a:normAutofit/>
          </a:bodyPr>
          <a:lstStyle/>
          <a:p>
            <a:r>
              <a:rPr lang="en-US" dirty="0"/>
              <a:t>Communicating with contiguous data</a:t>
            </a:r>
          </a:p>
          <a:p>
            <a:r>
              <a:rPr lang="en-US" dirty="0"/>
              <a:t>Edge element may be stored non-contiguously</a:t>
            </a:r>
          </a:p>
          <a:p>
            <a:r>
              <a:rPr lang="en-US" dirty="0"/>
              <a:t>Manually packing and unpacking</a:t>
            </a:r>
          </a:p>
        </p:txBody>
      </p:sp>
      <p:grpSp>
        <p:nvGrpSpPr>
          <p:cNvPr id="163" name="Group 177"/>
          <p:cNvGrpSpPr/>
          <p:nvPr/>
        </p:nvGrpSpPr>
        <p:grpSpPr>
          <a:xfrm>
            <a:off x="2323146" y="3804873"/>
            <a:ext cx="3855807" cy="2085420"/>
            <a:chOff x="3314700" y="4038600"/>
            <a:chExt cx="3855807" cy="208542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314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467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619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771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924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076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229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381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533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86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838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991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1435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2959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4483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56007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753100" y="4038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3147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467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619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771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924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076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4229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381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533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686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838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9911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51435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52959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54483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5600700" y="4191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5753100" y="4191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3147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467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619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771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924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076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229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381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533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686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838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9911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1435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52959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54483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5600700" y="4343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753100" y="4343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3147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467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619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3771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924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4076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4229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4381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4533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4686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4838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49911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51435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52959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54483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5600700" y="44958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5753100" y="4495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3147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467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619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771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3924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4076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29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4381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4533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4686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4838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49911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51435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52959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54483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5600700" y="46482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5753100" y="46482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3147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467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619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771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924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076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4229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4381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4533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686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838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9911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51435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52959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54483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5600700" y="48006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5753100" y="48006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33147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3467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3619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771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3924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4076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4229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4381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4533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>
              <a:off x="4686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4838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49911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51435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>
              <a:off x="52959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0" name="Rectangle 120"/>
            <p:cNvSpPr>
              <a:spLocks noChangeArrowheads="1"/>
            </p:cNvSpPr>
            <p:nvPr/>
          </p:nvSpPr>
          <p:spPr bwMode="auto">
            <a:xfrm>
              <a:off x="54483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1" name="Rectangle 121"/>
            <p:cNvSpPr>
              <a:spLocks noChangeArrowheads="1"/>
            </p:cNvSpPr>
            <p:nvPr/>
          </p:nvSpPr>
          <p:spPr bwMode="auto">
            <a:xfrm>
              <a:off x="5600700" y="49530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5753100" y="49530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3" name="Rectangle 123"/>
            <p:cNvSpPr>
              <a:spLocks noChangeArrowheads="1"/>
            </p:cNvSpPr>
            <p:nvPr/>
          </p:nvSpPr>
          <p:spPr bwMode="auto">
            <a:xfrm>
              <a:off x="33147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3467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3619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3771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3924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4076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4229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4381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4533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4686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4838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49911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51435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6" name="Rectangle 136"/>
            <p:cNvSpPr>
              <a:spLocks noChangeArrowheads="1"/>
            </p:cNvSpPr>
            <p:nvPr/>
          </p:nvSpPr>
          <p:spPr bwMode="auto">
            <a:xfrm>
              <a:off x="52959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54483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8" name="Rectangle 138"/>
            <p:cNvSpPr>
              <a:spLocks noChangeArrowheads="1"/>
            </p:cNvSpPr>
            <p:nvPr/>
          </p:nvSpPr>
          <p:spPr bwMode="auto">
            <a:xfrm>
              <a:off x="5600700" y="510540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5753100" y="51054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0" name="Rectangle 140"/>
            <p:cNvSpPr>
              <a:spLocks noChangeArrowheads="1"/>
            </p:cNvSpPr>
            <p:nvPr/>
          </p:nvSpPr>
          <p:spPr bwMode="auto">
            <a:xfrm>
              <a:off x="3314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3467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3619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3771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3924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4076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4229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4381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4533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4686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4838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1" name="Rectangle 151"/>
            <p:cNvSpPr>
              <a:spLocks noChangeArrowheads="1"/>
            </p:cNvSpPr>
            <p:nvPr/>
          </p:nvSpPr>
          <p:spPr bwMode="auto">
            <a:xfrm>
              <a:off x="4991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51435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52959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54483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5" name="Rectangle 155"/>
            <p:cNvSpPr>
              <a:spLocks noChangeArrowheads="1"/>
            </p:cNvSpPr>
            <p:nvPr/>
          </p:nvSpPr>
          <p:spPr bwMode="auto">
            <a:xfrm>
              <a:off x="56007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5753100" y="525780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7" name="AutoShape 157"/>
            <p:cNvSpPr>
              <a:spLocks/>
            </p:cNvSpPr>
            <p:nvPr/>
          </p:nvSpPr>
          <p:spPr bwMode="auto">
            <a:xfrm rot="5393440" flipV="1">
              <a:off x="4418013" y="4457700"/>
              <a:ext cx="381000" cy="22860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62" name="Text Box 162"/>
            <p:cNvSpPr txBox="1">
              <a:spLocks noChangeArrowheads="1"/>
            </p:cNvSpPr>
            <p:nvPr/>
          </p:nvSpPr>
          <p:spPr bwMode="auto">
            <a:xfrm>
              <a:off x="4407970" y="5754688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>
                  <a:solidFill>
                    <a:srgbClr val="616161"/>
                  </a:solidFill>
                  <a:ea typeface="Arial" charset="0"/>
                  <a:cs typeface="Arial" charset="0"/>
                </a:rPr>
                <a:t>bx</a:t>
              </a:r>
              <a:endParaRPr lang="en-US" dirty="0">
                <a:solidFill>
                  <a:srgbClr val="61616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6" name="Right Brace 175"/>
            <p:cNvSpPr/>
            <p:nvPr/>
          </p:nvSpPr>
          <p:spPr>
            <a:xfrm>
              <a:off x="6020754" y="4196127"/>
              <a:ext cx="551397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554154" y="4495800"/>
              <a:ext cx="61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16161"/>
                  </a:solidFill>
                </a:rPr>
                <a:t>by</a:t>
              </a:r>
            </a:p>
          </p:txBody>
        </p:sp>
      </p:grpSp>
      <p:sp>
        <p:nvSpPr>
          <p:cNvPr id="170" name="Slide Number Placeholder 16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173" name="Footer Placeholder 17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523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Datatypes in MPI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Datatypes allow to (de)serialize </a:t>
            </a:r>
            <a:r>
              <a:rPr lang="en-US" b="1" dirty="0"/>
              <a:t>arbitrary</a:t>
            </a:r>
            <a:r>
              <a:rPr lang="en-US" dirty="0"/>
              <a:t> data layouts into a message stream</a:t>
            </a:r>
          </a:p>
          <a:p>
            <a:pPr lvl="1"/>
            <a:r>
              <a:rPr lang="en-US" dirty="0"/>
              <a:t>Networks provide serial channels</a:t>
            </a:r>
          </a:p>
          <a:p>
            <a:pPr lvl="1"/>
            <a:r>
              <a:rPr lang="en-US" dirty="0"/>
              <a:t>Same for block devices and I/O</a:t>
            </a:r>
          </a:p>
          <a:p>
            <a:r>
              <a:rPr lang="en-US" dirty="0"/>
              <a:t>Several constructors allow arbitrary layouts</a:t>
            </a:r>
          </a:p>
          <a:p>
            <a:pPr lvl="1"/>
            <a:r>
              <a:rPr lang="en-US" dirty="0"/>
              <a:t>Recursive specification possible</a:t>
            </a:r>
          </a:p>
          <a:p>
            <a:pPr lvl="1"/>
            <a:r>
              <a:rPr lang="en-US" i="1" dirty="0"/>
              <a:t>Declarative</a:t>
            </a:r>
            <a:r>
              <a:rPr lang="en-US" dirty="0"/>
              <a:t> specification of data-layout</a:t>
            </a:r>
          </a:p>
          <a:p>
            <a:pPr lvl="2"/>
            <a:r>
              <a:rPr lang="en-US" dirty="0"/>
              <a:t>“what” and not “how”, leaves optimization to implementation (</a:t>
            </a:r>
            <a:r>
              <a:rPr lang="en-US" i="1" dirty="0"/>
              <a:t>many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unexplored</a:t>
            </a:r>
            <a:r>
              <a:rPr lang="en-US" dirty="0"/>
              <a:t> possibilities!)</a:t>
            </a:r>
          </a:p>
          <a:p>
            <a:pPr lvl="1"/>
            <a:r>
              <a:rPr lang="en-US" dirty="0"/>
              <a:t>Choosing the right constructors is not always simple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314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Simple/Predefined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Equivalents exist for all C, C++ and Fortran native </a:t>
            </a:r>
            <a:r>
              <a:rPr lang="en-US" dirty="0" err="1"/>
              <a:t>datatypes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>
                <a:sym typeface="Wingdings"/>
              </a:rPr>
              <a:t>  MPI_INT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C float    MPI_FLOAT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C double    MPI_DOUBLE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C uint32_t    MPI_UINT32_T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Fortran integer    MPI_INTEGER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Wingdings"/>
              </a:rPr>
              <a:t>For more complex or user-created </a:t>
            </a:r>
            <a:r>
              <a:rPr lang="en-US" dirty="0" err="1">
                <a:sym typeface="Wingdings"/>
              </a:rPr>
              <a:t>datatypes</a:t>
            </a:r>
            <a:r>
              <a:rPr lang="en-US" dirty="0">
                <a:sym typeface="Wingdings"/>
              </a:rPr>
              <a:t>, MPI provides routines to represent them as well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Contiguous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Vector/</a:t>
            </a:r>
            <a:r>
              <a:rPr lang="en-US" dirty="0" err="1">
                <a:sym typeface="Wingdings"/>
              </a:rPr>
              <a:t>Hvector</a:t>
            </a:r>
            <a:endParaRPr lang="en-US" dirty="0">
              <a:sym typeface="Wingdings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Indexed/</a:t>
            </a:r>
            <a:r>
              <a:rPr lang="en-US" dirty="0" err="1">
                <a:sym typeface="Wingdings"/>
              </a:rPr>
              <a:t>Indexed_block</a:t>
            </a:r>
            <a:r>
              <a:rPr lang="en-US" dirty="0">
                <a:sym typeface="Wingdings"/>
              </a:rPr>
              <a:t>/</a:t>
            </a:r>
            <a:r>
              <a:rPr lang="en-US" dirty="0" err="1">
                <a:sym typeface="Wingdings"/>
              </a:rPr>
              <a:t>Hindexed</a:t>
            </a:r>
            <a:r>
              <a:rPr lang="en-US" dirty="0">
                <a:sym typeface="Wingdings"/>
              </a:rPr>
              <a:t>/</a:t>
            </a:r>
            <a:r>
              <a:rPr lang="en-US" dirty="0" err="1">
                <a:sym typeface="Wingdings"/>
              </a:rPr>
              <a:t>Hindexed_block</a:t>
            </a:r>
            <a:endParaRPr lang="en-US" dirty="0">
              <a:sym typeface="Wingdings"/>
            </a:endParaRPr>
          </a:p>
          <a:p>
            <a:pPr lvl="1">
              <a:lnSpc>
                <a:spcPct val="110000"/>
              </a:lnSpc>
            </a:pPr>
            <a:r>
              <a:rPr lang="en-US" dirty="0" err="1">
                <a:sym typeface="Wingdings"/>
              </a:rPr>
              <a:t>Struct</a:t>
            </a:r>
            <a:endParaRPr lang="en-US" dirty="0">
              <a:sym typeface="Wingdings"/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/>
              </a:rPr>
              <a:t>Some convenience types (e.g., </a:t>
            </a:r>
            <a:r>
              <a:rPr lang="en-US" dirty="0" err="1">
                <a:sym typeface="Wingdings"/>
              </a:rPr>
              <a:t>subarray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223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</a:t>
            </a:r>
            <a:r>
              <a:rPr lang="en-US" dirty="0" err="1"/>
              <a:t>Datatype</a:t>
            </a:r>
            <a:r>
              <a:rPr lang="en-US" dirty="0"/>
              <a:t>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668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71600" y="1676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76400" y="1676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812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60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90800" y="1676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1676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5052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10000" y="1676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114800" y="16764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4196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7244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029200" y="1676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3340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38800" y="1676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943600" y="1676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484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553200" y="1676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8580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1628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467600" y="1676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7724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077200" y="1676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668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3716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6764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9812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2860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5908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5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8956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6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7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5052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8100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9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41148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10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44196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11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47244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0292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13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3340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14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56388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15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9436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16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2484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17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5532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18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8580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19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1628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20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4676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7724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22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8077200" y="1371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54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contig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46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contig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228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contig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14600" y="33190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D2D2D2">
                    <a:lumMod val="10000"/>
                  </a:srgbClr>
                </a:solidFill>
              </a:rPr>
              <a:t>vector</a:t>
            </a:r>
          </a:p>
        </p:txBody>
      </p:sp>
      <p:cxnSp>
        <p:nvCxnSpPr>
          <p:cNvPr id="69" name="Straight Connector 68"/>
          <p:cNvCxnSpPr>
            <a:stCxn id="38" idx="2"/>
            <a:endCxn id="68" idx="0"/>
          </p:cNvCxnSpPr>
          <p:nvPr/>
        </p:nvCxnSpPr>
        <p:spPr bwMode="auto">
          <a:xfrm>
            <a:off x="1676400" y="2624554"/>
            <a:ext cx="1219200" cy="694492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66" idx="2"/>
            <a:endCxn id="68" idx="0"/>
          </p:cNvCxnSpPr>
          <p:nvPr/>
        </p:nvCxnSpPr>
        <p:spPr bwMode="auto">
          <a:xfrm>
            <a:off x="2895600" y="2624554"/>
            <a:ext cx="0" cy="694492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67" idx="2"/>
            <a:endCxn id="68" idx="0"/>
          </p:cNvCxnSpPr>
          <p:nvPr/>
        </p:nvCxnSpPr>
        <p:spPr bwMode="auto">
          <a:xfrm flipH="1">
            <a:off x="2895600" y="2624554"/>
            <a:ext cx="1219200" cy="694492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27" idx="2"/>
            <a:endCxn id="80" idx="0"/>
          </p:cNvCxnSpPr>
          <p:nvPr/>
        </p:nvCxnSpPr>
        <p:spPr bwMode="auto">
          <a:xfrm>
            <a:off x="5181600" y="2286000"/>
            <a:ext cx="8382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5562600" y="26670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D2D2D2">
                    <a:lumMod val="10000"/>
                  </a:srgbClr>
                </a:solidFill>
              </a:rPr>
              <a:t>indexed</a:t>
            </a:r>
          </a:p>
        </p:txBody>
      </p:sp>
      <p:cxnSp>
        <p:nvCxnSpPr>
          <p:cNvPr id="82" name="Straight Connector 81"/>
          <p:cNvCxnSpPr>
            <a:stCxn id="29" idx="2"/>
            <a:endCxn id="80" idx="0"/>
          </p:cNvCxnSpPr>
          <p:nvPr/>
        </p:nvCxnSpPr>
        <p:spPr bwMode="auto">
          <a:xfrm>
            <a:off x="5791200" y="2286000"/>
            <a:ext cx="2286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>
            <a:stCxn id="30" idx="2"/>
            <a:endCxn id="80" idx="0"/>
          </p:cNvCxnSpPr>
          <p:nvPr/>
        </p:nvCxnSpPr>
        <p:spPr bwMode="auto">
          <a:xfrm flipH="1">
            <a:off x="6019800" y="2286000"/>
            <a:ext cx="762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stCxn id="32" idx="2"/>
            <a:endCxn id="80" idx="0"/>
          </p:cNvCxnSpPr>
          <p:nvPr/>
        </p:nvCxnSpPr>
        <p:spPr bwMode="auto">
          <a:xfrm flipH="1">
            <a:off x="6019800" y="2286000"/>
            <a:ext cx="6858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35" idx="2"/>
            <a:endCxn id="80" idx="0"/>
          </p:cNvCxnSpPr>
          <p:nvPr/>
        </p:nvCxnSpPr>
        <p:spPr bwMode="auto">
          <a:xfrm flipH="1">
            <a:off x="6019800" y="2286000"/>
            <a:ext cx="1600200" cy="3810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0" idx="2"/>
            <a:endCxn id="99" idx="0"/>
          </p:cNvCxnSpPr>
          <p:nvPr/>
        </p:nvCxnSpPr>
        <p:spPr bwMode="auto">
          <a:xfrm flipH="1">
            <a:off x="4495800" y="3005554"/>
            <a:ext cx="1524000" cy="1185446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68" idx="2"/>
            <a:endCxn id="99" idx="0"/>
          </p:cNvCxnSpPr>
          <p:nvPr/>
        </p:nvCxnSpPr>
        <p:spPr bwMode="auto">
          <a:xfrm>
            <a:off x="2895600" y="3657600"/>
            <a:ext cx="1600200" cy="53340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4114800" y="4191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struct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4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Standardizing Message-Passing Models with MPI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sz="2200" dirty="0"/>
              <a:t>Early vendor systems (Intel’s NX, IBM’s EUI, TMC’s CMMD) were not portable (or very capable)</a:t>
            </a:r>
          </a:p>
          <a:p>
            <a:r>
              <a:rPr lang="en-US" sz="2200" dirty="0"/>
              <a:t>Early portable systems (PVM, p4, TCGMSG, Chameleon) were mainly research efforts</a:t>
            </a:r>
          </a:p>
          <a:p>
            <a:pPr lvl="1"/>
            <a:r>
              <a:rPr lang="en-US" sz="1900" dirty="0"/>
              <a:t>Did not address the full spectrum of message-passing issues</a:t>
            </a:r>
          </a:p>
          <a:p>
            <a:pPr lvl="1"/>
            <a:r>
              <a:rPr lang="en-US" sz="1900" dirty="0"/>
              <a:t>Lacked vendor support</a:t>
            </a:r>
          </a:p>
          <a:p>
            <a:pPr lvl="1"/>
            <a:r>
              <a:rPr lang="en-US" sz="1900" dirty="0"/>
              <a:t>Were not implemented at the most efficient level</a:t>
            </a:r>
          </a:p>
          <a:p>
            <a:r>
              <a:rPr lang="en-US" sz="2200" dirty="0"/>
              <a:t>The MPI Forum was a collection of vendors, portability writers and users that wanted to standardize all these efforts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431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MPI_Type_contiguous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/>
              <a:t>Contiguous array of </a:t>
            </a:r>
            <a:r>
              <a:rPr lang="en-US" dirty="0" err="1"/>
              <a:t>oldtype</a:t>
            </a:r>
            <a:endParaRPr lang="en-US" dirty="0"/>
          </a:p>
          <a:p>
            <a:r>
              <a:rPr lang="en-US" dirty="0"/>
              <a:t>Should not be used as last type (can be replaced by count)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90</a:t>
            </a:fld>
            <a:endParaRPr 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4724400" y="4997083"/>
            <a:ext cx="4191000" cy="1589871"/>
            <a:chOff x="-304800" y="3246120"/>
            <a:chExt cx="4191000" cy="1589871"/>
          </a:xfrm>
        </p:grpSpPr>
        <p:sp>
          <p:nvSpPr>
            <p:cNvPr id="9" name="Rectangle 8"/>
            <p:cNvSpPr/>
            <p:nvPr/>
          </p:nvSpPr>
          <p:spPr bwMode="auto">
            <a:xfrm>
              <a:off x="228600" y="3547646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33400" y="3547646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38200" y="3547646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143000" y="3547646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447800" y="3547646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752600" y="3547646"/>
              <a:ext cx="304800" cy="609600"/>
            </a:xfrm>
            <a:prstGeom prst="rect">
              <a:avLst/>
            </a:prstGeom>
            <a:solidFill>
              <a:srgbClr val="5C8A00"/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057400" y="3547646"/>
              <a:ext cx="304800" cy="609600"/>
            </a:xfrm>
            <a:prstGeom prst="rect">
              <a:avLst/>
            </a:prstGeom>
            <a:solidFill>
              <a:srgbClr val="5C8A00"/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362200" y="3547646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667000" y="3547646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971800" y="3547646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276600" y="3547646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81400" y="3547646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28600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33400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38200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143000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3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447800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4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752600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5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057400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6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7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667000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8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971800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9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43072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10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547872" y="3246120"/>
              <a:ext cx="338328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304800" y="4497437"/>
              <a:ext cx="373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solidFill>
                    <a:srgbClr val="D2D2D2">
                      <a:lumMod val="10000"/>
                    </a:srgbClr>
                  </a:solidFill>
                </a:rPr>
                <a:t>contig</a:t>
              </a:r>
              <a:endParaRPr lang="en-US" sz="1600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159" name="Left Brace 6158"/>
            <p:cNvSpPr/>
            <p:nvPr/>
          </p:nvSpPr>
          <p:spPr bwMode="auto">
            <a:xfrm rot="16200000">
              <a:off x="1485900" y="3314700"/>
              <a:ext cx="228600" cy="2133600"/>
            </a:xfrm>
            <a:prstGeom prst="leftBrace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457200" y="3276600"/>
            <a:ext cx="5791200" cy="2014954"/>
            <a:chOff x="3200400" y="4419600"/>
            <a:chExt cx="5791200" cy="2014954"/>
          </a:xfrm>
        </p:grpSpPr>
        <p:sp>
          <p:nvSpPr>
            <p:cNvPr id="77" name="Rectangle 76"/>
            <p:cNvSpPr/>
            <p:nvPr/>
          </p:nvSpPr>
          <p:spPr bwMode="auto">
            <a:xfrm>
              <a:off x="8644128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18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83820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17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77724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15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200400" y="4724400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505200" y="4724400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810000" y="4724400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114800" y="4724400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419600" y="4724400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724400" y="4724400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029200" y="4724400"/>
              <a:ext cx="304800" cy="609600"/>
            </a:xfrm>
            <a:prstGeom prst="rect">
              <a:avLst/>
            </a:prstGeom>
            <a:solidFill>
              <a:srgbClr val="5C8A00"/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334000" y="4724400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638800" y="4724400"/>
              <a:ext cx="3048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943600" y="4724400"/>
              <a:ext cx="304800" cy="609600"/>
            </a:xfrm>
            <a:prstGeom prst="rect">
              <a:avLst/>
            </a:prstGeom>
            <a:solidFill>
              <a:srgbClr val="5C8A00"/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248400" y="4724400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3200" y="4724400"/>
              <a:ext cx="304800" cy="609600"/>
            </a:xfrm>
            <a:prstGeom prst="rect">
              <a:avLst/>
            </a:prstGeom>
            <a:solidFill>
              <a:srgbClr val="5C8A00"/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858000" y="4724400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7162800" y="4724400"/>
              <a:ext cx="304800" cy="609600"/>
            </a:xfrm>
            <a:prstGeom prst="rect">
              <a:avLst/>
            </a:prstGeom>
            <a:solidFill>
              <a:srgbClr val="5C8A00"/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67600" y="4724400"/>
              <a:ext cx="304800" cy="609600"/>
            </a:xfrm>
            <a:prstGeom prst="rect">
              <a:avLst/>
            </a:prstGeom>
            <a:solidFill>
              <a:srgbClr val="5C8A00"/>
            </a:solidFill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72400" y="4724400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8077200" y="4724400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8382000" y="4724400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8686800" y="4724400"/>
              <a:ext cx="304800" cy="609600"/>
            </a:xfrm>
            <a:prstGeom prst="rect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2004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5052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8100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1148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4196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4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7244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0292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6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3340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7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6388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8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9436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9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61722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10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64770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11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7818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12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73914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14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8034528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62400" y="55626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solidFill>
                    <a:srgbClr val="D2D2D2">
                      <a:lumMod val="10000"/>
                    </a:srgbClr>
                  </a:solidFill>
                </a:rPr>
                <a:t>struct</a:t>
              </a:r>
              <a:endParaRPr lang="en-US" sz="1600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86400" y="55626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solidFill>
                    <a:srgbClr val="D2D2D2">
                      <a:lumMod val="10000"/>
                    </a:srgbClr>
                  </a:solidFill>
                </a:rPr>
                <a:t>struct</a:t>
              </a:r>
              <a:endParaRPr lang="en-US" sz="1600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010400" y="55626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solidFill>
                    <a:srgbClr val="D2D2D2">
                      <a:lumMod val="10000"/>
                    </a:srgbClr>
                  </a:solidFill>
                </a:rPr>
                <a:t>struct</a:t>
              </a:r>
              <a:endParaRPr lang="en-US" sz="1600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34000" y="6096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>
                  <a:solidFill>
                    <a:srgbClr val="D2D2D2">
                      <a:lumMod val="10000"/>
                    </a:srgbClr>
                  </a:solidFill>
                </a:rPr>
                <a:t>contig</a:t>
              </a:r>
              <a:endParaRPr lang="en-US" sz="1600" b="1" i="1" dirty="0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7" name="Left Brace 126"/>
            <p:cNvSpPr/>
            <p:nvPr/>
          </p:nvSpPr>
          <p:spPr bwMode="auto">
            <a:xfrm rot="16200000">
              <a:off x="4169778" y="4745622"/>
              <a:ext cx="194845" cy="1524002"/>
            </a:xfrm>
            <a:prstGeom prst="leftBrace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8" name="Left Brace 127"/>
            <p:cNvSpPr/>
            <p:nvPr/>
          </p:nvSpPr>
          <p:spPr bwMode="auto">
            <a:xfrm rot="16200000">
              <a:off x="5676900" y="4762501"/>
              <a:ext cx="228599" cy="1524000"/>
            </a:xfrm>
            <a:prstGeom prst="leftBrace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29" name="Left Brace 128"/>
            <p:cNvSpPr/>
            <p:nvPr/>
          </p:nvSpPr>
          <p:spPr bwMode="auto">
            <a:xfrm rot="16200000">
              <a:off x="7217777" y="4745623"/>
              <a:ext cx="194846" cy="1524000"/>
            </a:xfrm>
            <a:prstGeom prst="leftBrace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30" name="Left Brace 129"/>
            <p:cNvSpPr/>
            <p:nvPr/>
          </p:nvSpPr>
          <p:spPr bwMode="auto">
            <a:xfrm rot="16200000">
              <a:off x="5668736" y="3763736"/>
              <a:ext cx="244928" cy="4572000"/>
            </a:xfrm>
            <a:prstGeom prst="leftBrace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79" name="Rectangle 70"/>
            <p:cNvSpPr/>
            <p:nvPr/>
          </p:nvSpPr>
          <p:spPr bwMode="auto">
            <a:xfrm>
              <a:off x="7086600" y="4419600"/>
              <a:ext cx="347472" cy="228600"/>
            </a:xfrm>
            <a:prstGeom prst="rect">
              <a:avLst/>
            </a:prstGeom>
            <a:noFill/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616161"/>
                  </a:solidFill>
                </a:rPr>
                <a:t>13</a:t>
              </a:r>
            </a:p>
          </p:txBody>
        </p:sp>
      </p:grpSp>
      <p:sp>
        <p:nvSpPr>
          <p:cNvPr id="81" name="Rounded Rectangle 80"/>
          <p:cNvSpPr/>
          <p:nvPr/>
        </p:nvSpPr>
        <p:spPr bwMode="auto">
          <a:xfrm>
            <a:off x="914400" y="933299"/>
            <a:ext cx="7315200" cy="7559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MPI_Type_contiguous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count,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oldtype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	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newtype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8972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MPI_Type_vector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/>
              <a:t>Specify </a:t>
            </a:r>
            <a:r>
              <a:rPr lang="en-US" dirty="0" err="1"/>
              <a:t>strided</a:t>
            </a:r>
            <a:r>
              <a:rPr lang="en-US" dirty="0"/>
              <a:t> blocks of data of </a:t>
            </a:r>
            <a:r>
              <a:rPr lang="en-US" dirty="0" err="1"/>
              <a:t>oldtype</a:t>
            </a:r>
            <a:endParaRPr lang="en-US" dirty="0"/>
          </a:p>
          <a:p>
            <a:r>
              <a:rPr lang="en-US" dirty="0"/>
              <a:t>Very useful for Cartesian arrays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2286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334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382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1430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4478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7526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057400" y="35052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35052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6670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18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2766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581400" y="35052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6800" y="445335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D2D2D2">
                    <a:lumMod val="10000"/>
                  </a:srgbClr>
                </a:solidFill>
              </a:rPr>
              <a:t>vector</a:t>
            </a:r>
          </a:p>
        </p:txBody>
      </p:sp>
      <p:sp>
        <p:nvSpPr>
          <p:cNvPr id="65" name="Left Brace 64"/>
          <p:cNvSpPr/>
          <p:nvPr/>
        </p:nvSpPr>
        <p:spPr bwMode="auto">
          <a:xfrm rot="16200000">
            <a:off x="1333500" y="3119854"/>
            <a:ext cx="228600" cy="24384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4384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7432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0480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3528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6576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9624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2672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5720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768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1816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864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7912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0960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4008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7056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0104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3152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620000" y="4724400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924800" y="47244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438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2743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048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3352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3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3657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4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3962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5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4267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6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72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7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876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8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5181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9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5486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10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791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11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096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400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13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705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010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15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3152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6200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17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79248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1800" y="556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struct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91000" y="556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struct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34000" y="6096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D2D2D2">
                    <a:lumMod val="10000"/>
                  </a:srgbClr>
                </a:solidFill>
              </a:rPr>
              <a:t>vector</a:t>
            </a:r>
          </a:p>
        </p:txBody>
      </p:sp>
      <p:sp>
        <p:nvSpPr>
          <p:cNvPr id="108" name="Left Brace 107"/>
          <p:cNvSpPr/>
          <p:nvPr/>
        </p:nvSpPr>
        <p:spPr bwMode="auto">
          <a:xfrm rot="16200000">
            <a:off x="3238500" y="4914900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09" name="Left Brace 108"/>
          <p:cNvSpPr/>
          <p:nvPr/>
        </p:nvSpPr>
        <p:spPr bwMode="auto">
          <a:xfrm rot="16200000">
            <a:off x="4457700" y="49149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11" name="Left Brace 110"/>
          <p:cNvSpPr/>
          <p:nvPr/>
        </p:nvSpPr>
        <p:spPr bwMode="auto">
          <a:xfrm rot="16200000">
            <a:off x="5676900" y="3009900"/>
            <a:ext cx="228600" cy="60960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2296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534400" y="47244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2296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19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8534400" y="44196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629400" y="55626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struct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48600" y="556260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struct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118" name="Left Brace 117"/>
          <p:cNvSpPr/>
          <p:nvPr/>
        </p:nvSpPr>
        <p:spPr bwMode="auto">
          <a:xfrm rot="16200000">
            <a:off x="6896100" y="4914901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19" name="Left Brace 118"/>
          <p:cNvSpPr/>
          <p:nvPr/>
        </p:nvSpPr>
        <p:spPr bwMode="auto">
          <a:xfrm rot="16200000">
            <a:off x="8115300" y="4914902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2286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0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5334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8382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11430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14478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4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17526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0574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6</a:t>
            </a:r>
          </a:p>
        </p:txBody>
      </p:sp>
      <p:sp>
        <p:nvSpPr>
          <p:cNvPr id="125" name="Rectangle 124"/>
          <p:cNvSpPr/>
          <p:nvPr/>
        </p:nvSpPr>
        <p:spPr bwMode="auto">
          <a:xfrm>
            <a:off x="23622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7</a:t>
            </a:r>
          </a:p>
        </p:txBody>
      </p:sp>
      <p:sp>
        <p:nvSpPr>
          <p:cNvPr id="126" name="Rectangle 125"/>
          <p:cNvSpPr/>
          <p:nvPr/>
        </p:nvSpPr>
        <p:spPr bwMode="auto">
          <a:xfrm>
            <a:off x="26670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8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2971800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9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3243072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10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47872" y="3246120"/>
            <a:ext cx="338328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11</a:t>
            </a:r>
          </a:p>
        </p:txBody>
      </p:sp>
      <p:sp>
        <p:nvSpPr>
          <p:cNvPr id="130" name="Rounded Rectangle 129"/>
          <p:cNvSpPr/>
          <p:nvPr/>
        </p:nvSpPr>
        <p:spPr bwMode="auto">
          <a:xfrm>
            <a:off x="914400" y="990600"/>
            <a:ext cx="7315200" cy="7559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MPI_Type_vector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count,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blocklen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stride,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oldtype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newtype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73326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Commit, Free, and 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Types must be committed before use</a:t>
            </a:r>
          </a:p>
          <a:p>
            <a:pPr lvl="1"/>
            <a:r>
              <a:rPr lang="en-US" dirty="0"/>
              <a:t>Only the ones that are used!</a:t>
            </a:r>
          </a:p>
          <a:p>
            <a:pPr lvl="1"/>
            <a:r>
              <a:rPr lang="en-US" dirty="0" err="1"/>
              <a:t>MPI_Type_commit</a:t>
            </a:r>
            <a:r>
              <a:rPr lang="en-US" dirty="0"/>
              <a:t> may perform heavy optimizations (and will hopefully)</a:t>
            </a:r>
          </a:p>
          <a:p>
            <a:r>
              <a:rPr lang="en-US" dirty="0" err="1"/>
              <a:t>MPI_Type_free</a:t>
            </a:r>
            <a:endParaRPr lang="en-US" dirty="0"/>
          </a:p>
          <a:p>
            <a:pPr lvl="1"/>
            <a:r>
              <a:rPr lang="en-US" dirty="0"/>
              <a:t>Free MPI resources of </a:t>
            </a:r>
            <a:r>
              <a:rPr lang="en-US" dirty="0" err="1"/>
              <a:t>datatypes</a:t>
            </a:r>
            <a:endParaRPr lang="en-US" dirty="0"/>
          </a:p>
          <a:p>
            <a:pPr lvl="1"/>
            <a:r>
              <a:rPr lang="en-US" dirty="0"/>
              <a:t>Does not affect types built from it</a:t>
            </a:r>
          </a:p>
          <a:p>
            <a:r>
              <a:rPr lang="en-US" dirty="0" err="1"/>
              <a:t>MPI_Type_dup</a:t>
            </a:r>
            <a:endParaRPr lang="en-US" dirty="0"/>
          </a:p>
          <a:p>
            <a:pPr lvl="1"/>
            <a:r>
              <a:rPr lang="en-US" dirty="0"/>
              <a:t>Duplicates a type</a:t>
            </a:r>
          </a:p>
          <a:p>
            <a:pPr lvl="1"/>
            <a:r>
              <a:rPr lang="en-US" dirty="0"/>
              <a:t>Library abstraction (composability)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397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Datatype</a:t>
            </a:r>
            <a:r>
              <a:rPr lang="en-US" dirty="0"/>
              <a:t> in Halo Exchange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0" y="2895600"/>
            <a:ext cx="169170" cy="1841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88370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57539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26709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95878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65048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234218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03387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572557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741726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910896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080066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49235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418405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587575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756744" y="289560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925914" y="2895600"/>
            <a:ext cx="169170" cy="1841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219200" y="307973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388370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557539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726709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895878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65048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234218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403387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572557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741726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910896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3080066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249235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418405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3587575" y="3079739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3925914" y="307973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1219200" y="3263877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388370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1557539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1726709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1895878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2065048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2234218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2403387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2572557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2741726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2910896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3080066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3249235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3418405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3587575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3756744" y="3263877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3925914" y="3263877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1219200" y="3448016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388370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1557539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726709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1895878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2065048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2234218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2403387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2572557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2741726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2910896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3080066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3249235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3418405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3587575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3756744" y="3448016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3925914" y="3448016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1219200" y="3632155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1388370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1557539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1726709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1895878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2065048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2234218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2403387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2572557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2741726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2910896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3080066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3249235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3418405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3587575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3756744" y="3632155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3925914" y="3632155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1219200" y="3816293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1388370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1557539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1726709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1895878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2065048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2234218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2403387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2572557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2741726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2910896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3080066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3249235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3418405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3587575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3756744" y="3816293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3925914" y="3816293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1219200" y="4000432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1388370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1557539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1726709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3" name="Rectangle 110"/>
          <p:cNvSpPr>
            <a:spLocks noChangeArrowheads="1"/>
          </p:cNvSpPr>
          <p:nvPr/>
        </p:nvSpPr>
        <p:spPr bwMode="auto">
          <a:xfrm>
            <a:off x="1895878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2065048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5" name="Rectangle 112"/>
          <p:cNvSpPr>
            <a:spLocks noChangeArrowheads="1"/>
          </p:cNvSpPr>
          <p:nvPr/>
        </p:nvSpPr>
        <p:spPr bwMode="auto">
          <a:xfrm>
            <a:off x="2234218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2403387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7" name="Rectangle 114"/>
          <p:cNvSpPr>
            <a:spLocks noChangeArrowheads="1"/>
          </p:cNvSpPr>
          <p:nvPr/>
        </p:nvSpPr>
        <p:spPr bwMode="auto">
          <a:xfrm>
            <a:off x="2572557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2741726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19" name="Rectangle 116"/>
          <p:cNvSpPr>
            <a:spLocks noChangeArrowheads="1"/>
          </p:cNvSpPr>
          <p:nvPr/>
        </p:nvSpPr>
        <p:spPr bwMode="auto">
          <a:xfrm>
            <a:off x="2910896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3080066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1" name="Rectangle 118"/>
          <p:cNvSpPr>
            <a:spLocks noChangeArrowheads="1"/>
          </p:cNvSpPr>
          <p:nvPr/>
        </p:nvSpPr>
        <p:spPr bwMode="auto">
          <a:xfrm>
            <a:off x="3249235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3418405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3587575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4" name="Rectangle 121"/>
          <p:cNvSpPr>
            <a:spLocks noChangeArrowheads="1"/>
          </p:cNvSpPr>
          <p:nvPr/>
        </p:nvSpPr>
        <p:spPr bwMode="auto">
          <a:xfrm>
            <a:off x="3756744" y="4000432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5" name="Rectangle 122"/>
          <p:cNvSpPr>
            <a:spLocks noChangeArrowheads="1"/>
          </p:cNvSpPr>
          <p:nvPr/>
        </p:nvSpPr>
        <p:spPr bwMode="auto">
          <a:xfrm>
            <a:off x="3925914" y="4000432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6" name="Rectangle 123"/>
          <p:cNvSpPr>
            <a:spLocks noChangeArrowheads="1"/>
          </p:cNvSpPr>
          <p:nvPr/>
        </p:nvSpPr>
        <p:spPr bwMode="auto">
          <a:xfrm>
            <a:off x="1219200" y="418457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7" name="Rectangle 124"/>
          <p:cNvSpPr>
            <a:spLocks noChangeArrowheads="1"/>
          </p:cNvSpPr>
          <p:nvPr/>
        </p:nvSpPr>
        <p:spPr bwMode="auto">
          <a:xfrm>
            <a:off x="1388370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1557539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1726709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0" name="Rectangle 127"/>
          <p:cNvSpPr>
            <a:spLocks noChangeArrowheads="1"/>
          </p:cNvSpPr>
          <p:nvPr/>
        </p:nvSpPr>
        <p:spPr bwMode="auto">
          <a:xfrm>
            <a:off x="1895878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1" name="Rectangle 128"/>
          <p:cNvSpPr>
            <a:spLocks noChangeArrowheads="1"/>
          </p:cNvSpPr>
          <p:nvPr/>
        </p:nvSpPr>
        <p:spPr bwMode="auto">
          <a:xfrm>
            <a:off x="2065048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2" name="Rectangle 129"/>
          <p:cNvSpPr>
            <a:spLocks noChangeArrowheads="1"/>
          </p:cNvSpPr>
          <p:nvPr/>
        </p:nvSpPr>
        <p:spPr bwMode="auto">
          <a:xfrm>
            <a:off x="2234218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3" name="Rectangle 130"/>
          <p:cNvSpPr>
            <a:spLocks noChangeArrowheads="1"/>
          </p:cNvSpPr>
          <p:nvPr/>
        </p:nvSpPr>
        <p:spPr bwMode="auto">
          <a:xfrm>
            <a:off x="2403387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4" name="Rectangle 131"/>
          <p:cNvSpPr>
            <a:spLocks noChangeArrowheads="1"/>
          </p:cNvSpPr>
          <p:nvPr/>
        </p:nvSpPr>
        <p:spPr bwMode="auto">
          <a:xfrm>
            <a:off x="2572557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5" name="Rectangle 132"/>
          <p:cNvSpPr>
            <a:spLocks noChangeArrowheads="1"/>
          </p:cNvSpPr>
          <p:nvPr/>
        </p:nvSpPr>
        <p:spPr bwMode="auto">
          <a:xfrm>
            <a:off x="2741726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6" name="Rectangle 133"/>
          <p:cNvSpPr>
            <a:spLocks noChangeArrowheads="1"/>
          </p:cNvSpPr>
          <p:nvPr/>
        </p:nvSpPr>
        <p:spPr bwMode="auto">
          <a:xfrm>
            <a:off x="2910896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7" name="Rectangle 134"/>
          <p:cNvSpPr>
            <a:spLocks noChangeArrowheads="1"/>
          </p:cNvSpPr>
          <p:nvPr/>
        </p:nvSpPr>
        <p:spPr bwMode="auto">
          <a:xfrm>
            <a:off x="3080066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8" name="Rectangle 135"/>
          <p:cNvSpPr>
            <a:spLocks noChangeArrowheads="1"/>
          </p:cNvSpPr>
          <p:nvPr/>
        </p:nvSpPr>
        <p:spPr bwMode="auto">
          <a:xfrm>
            <a:off x="3249235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39" name="Rectangle 136"/>
          <p:cNvSpPr>
            <a:spLocks noChangeArrowheads="1"/>
          </p:cNvSpPr>
          <p:nvPr/>
        </p:nvSpPr>
        <p:spPr bwMode="auto">
          <a:xfrm>
            <a:off x="3418405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0" name="Rectangle 137"/>
          <p:cNvSpPr>
            <a:spLocks noChangeArrowheads="1"/>
          </p:cNvSpPr>
          <p:nvPr/>
        </p:nvSpPr>
        <p:spPr bwMode="auto">
          <a:xfrm>
            <a:off x="3587575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1" name="Rectangle 138"/>
          <p:cNvSpPr>
            <a:spLocks noChangeArrowheads="1"/>
          </p:cNvSpPr>
          <p:nvPr/>
        </p:nvSpPr>
        <p:spPr bwMode="auto">
          <a:xfrm>
            <a:off x="3756744" y="4184570"/>
            <a:ext cx="169170" cy="184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2" name="Rectangle 139"/>
          <p:cNvSpPr>
            <a:spLocks noChangeArrowheads="1"/>
          </p:cNvSpPr>
          <p:nvPr/>
        </p:nvSpPr>
        <p:spPr bwMode="auto">
          <a:xfrm>
            <a:off x="3925914" y="4184570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3" name="Rectangle 140"/>
          <p:cNvSpPr>
            <a:spLocks noChangeArrowheads="1"/>
          </p:cNvSpPr>
          <p:nvPr/>
        </p:nvSpPr>
        <p:spPr bwMode="auto">
          <a:xfrm>
            <a:off x="1219200" y="4368709"/>
            <a:ext cx="169170" cy="1841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4" name="Rectangle 141"/>
          <p:cNvSpPr>
            <a:spLocks noChangeArrowheads="1"/>
          </p:cNvSpPr>
          <p:nvPr/>
        </p:nvSpPr>
        <p:spPr bwMode="auto">
          <a:xfrm>
            <a:off x="1388370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5" name="Rectangle 142"/>
          <p:cNvSpPr>
            <a:spLocks noChangeArrowheads="1"/>
          </p:cNvSpPr>
          <p:nvPr/>
        </p:nvSpPr>
        <p:spPr bwMode="auto">
          <a:xfrm>
            <a:off x="1557539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6" name="Rectangle 143"/>
          <p:cNvSpPr>
            <a:spLocks noChangeArrowheads="1"/>
          </p:cNvSpPr>
          <p:nvPr/>
        </p:nvSpPr>
        <p:spPr bwMode="auto">
          <a:xfrm>
            <a:off x="1726709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7" name="Rectangle 144"/>
          <p:cNvSpPr>
            <a:spLocks noChangeArrowheads="1"/>
          </p:cNvSpPr>
          <p:nvPr/>
        </p:nvSpPr>
        <p:spPr bwMode="auto">
          <a:xfrm>
            <a:off x="1895878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8" name="Rectangle 145"/>
          <p:cNvSpPr>
            <a:spLocks noChangeArrowheads="1"/>
          </p:cNvSpPr>
          <p:nvPr/>
        </p:nvSpPr>
        <p:spPr bwMode="auto">
          <a:xfrm>
            <a:off x="2065048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49" name="Rectangle 146"/>
          <p:cNvSpPr>
            <a:spLocks noChangeArrowheads="1"/>
          </p:cNvSpPr>
          <p:nvPr/>
        </p:nvSpPr>
        <p:spPr bwMode="auto">
          <a:xfrm>
            <a:off x="2234218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0" name="Rectangle 147"/>
          <p:cNvSpPr>
            <a:spLocks noChangeArrowheads="1"/>
          </p:cNvSpPr>
          <p:nvPr/>
        </p:nvSpPr>
        <p:spPr bwMode="auto">
          <a:xfrm>
            <a:off x="2403387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1" name="Rectangle 148"/>
          <p:cNvSpPr>
            <a:spLocks noChangeArrowheads="1"/>
          </p:cNvSpPr>
          <p:nvPr/>
        </p:nvSpPr>
        <p:spPr bwMode="auto">
          <a:xfrm>
            <a:off x="2572557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2" name="Rectangle 149"/>
          <p:cNvSpPr>
            <a:spLocks noChangeArrowheads="1"/>
          </p:cNvSpPr>
          <p:nvPr/>
        </p:nvSpPr>
        <p:spPr bwMode="auto">
          <a:xfrm>
            <a:off x="2741726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3" name="Rectangle 150"/>
          <p:cNvSpPr>
            <a:spLocks noChangeArrowheads="1"/>
          </p:cNvSpPr>
          <p:nvPr/>
        </p:nvSpPr>
        <p:spPr bwMode="auto">
          <a:xfrm>
            <a:off x="2910896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4" name="Rectangle 151"/>
          <p:cNvSpPr>
            <a:spLocks noChangeArrowheads="1"/>
          </p:cNvSpPr>
          <p:nvPr/>
        </p:nvSpPr>
        <p:spPr bwMode="auto">
          <a:xfrm>
            <a:off x="3080066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5" name="Rectangle 152"/>
          <p:cNvSpPr>
            <a:spLocks noChangeArrowheads="1"/>
          </p:cNvSpPr>
          <p:nvPr/>
        </p:nvSpPr>
        <p:spPr bwMode="auto">
          <a:xfrm>
            <a:off x="3249235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6" name="Rectangle 153"/>
          <p:cNvSpPr>
            <a:spLocks noChangeArrowheads="1"/>
          </p:cNvSpPr>
          <p:nvPr/>
        </p:nvSpPr>
        <p:spPr bwMode="auto">
          <a:xfrm>
            <a:off x="3418405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7" name="Rectangle 154"/>
          <p:cNvSpPr>
            <a:spLocks noChangeArrowheads="1"/>
          </p:cNvSpPr>
          <p:nvPr/>
        </p:nvSpPr>
        <p:spPr bwMode="auto">
          <a:xfrm>
            <a:off x="3587575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8" name="Rectangle 155"/>
          <p:cNvSpPr>
            <a:spLocks noChangeArrowheads="1"/>
          </p:cNvSpPr>
          <p:nvPr/>
        </p:nvSpPr>
        <p:spPr bwMode="auto">
          <a:xfrm>
            <a:off x="3756744" y="4368709"/>
            <a:ext cx="169170" cy="1841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59" name="Rectangle 156"/>
          <p:cNvSpPr>
            <a:spLocks noChangeArrowheads="1"/>
          </p:cNvSpPr>
          <p:nvPr/>
        </p:nvSpPr>
        <p:spPr bwMode="auto">
          <a:xfrm>
            <a:off x="3925914" y="4368709"/>
            <a:ext cx="169170" cy="1841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60" name="AutoShape 157"/>
          <p:cNvSpPr>
            <a:spLocks/>
          </p:cNvSpPr>
          <p:nvPr/>
        </p:nvSpPr>
        <p:spPr bwMode="auto">
          <a:xfrm rot="5393440" flipV="1">
            <a:off x="2425207" y="3514249"/>
            <a:ext cx="460347" cy="2537544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161" name="Text Box 162"/>
          <p:cNvSpPr txBox="1">
            <a:spLocks noChangeArrowheads="1"/>
          </p:cNvSpPr>
          <p:nvPr/>
        </p:nvSpPr>
        <p:spPr bwMode="auto">
          <a:xfrm>
            <a:off x="2438400" y="4953000"/>
            <a:ext cx="446983" cy="4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616161"/>
                </a:solidFill>
                <a:ea typeface="Arial" charset="0"/>
                <a:cs typeface="Arial" charset="0"/>
              </a:rPr>
              <a:t>bx</a:t>
            </a:r>
            <a:endParaRPr lang="en-US" dirty="0">
              <a:solidFill>
                <a:srgbClr val="616161"/>
              </a:solidFill>
              <a:ea typeface="Arial" charset="0"/>
              <a:cs typeface="Arial" charset="0"/>
            </a:endParaRPr>
          </a:p>
        </p:txBody>
      </p:sp>
      <p:sp>
        <p:nvSpPr>
          <p:cNvPr id="162" name="Right Brace 161"/>
          <p:cNvSpPr/>
          <p:nvPr/>
        </p:nvSpPr>
        <p:spPr>
          <a:xfrm>
            <a:off x="4223020" y="3085933"/>
            <a:ext cx="612071" cy="1196901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1616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815113" y="3448016"/>
            <a:ext cx="684175" cy="4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by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038600" y="4800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151515"/>
                </a:solidFill>
              </a:rPr>
              <a:t>vector (count=by, </a:t>
            </a:r>
            <a:r>
              <a:rPr lang="en-US" sz="2000" b="1" i="1" dirty="0" err="1">
                <a:solidFill>
                  <a:srgbClr val="151515"/>
                </a:solidFill>
              </a:rPr>
              <a:t>blocklen</a:t>
            </a:r>
            <a:r>
              <a:rPr lang="en-US" sz="2000" b="1" i="1" dirty="0">
                <a:solidFill>
                  <a:srgbClr val="151515"/>
                </a:solidFill>
              </a:rPr>
              <a:t>=1, </a:t>
            </a:r>
          </a:p>
          <a:p>
            <a:r>
              <a:rPr lang="en-US" sz="2000" b="1" i="1" dirty="0">
                <a:solidFill>
                  <a:srgbClr val="151515"/>
                </a:solidFill>
              </a:rPr>
              <a:t>              stride=bx+2, MPI_DOUBLE, …)</a:t>
            </a:r>
          </a:p>
        </p:txBody>
      </p:sp>
      <p:cxnSp>
        <p:nvCxnSpPr>
          <p:cNvPr id="168" name="Straight Arrow Connector 167"/>
          <p:cNvCxnSpPr/>
          <p:nvPr/>
        </p:nvCxnSpPr>
        <p:spPr bwMode="auto">
          <a:xfrm>
            <a:off x="3962400" y="4343400"/>
            <a:ext cx="722053" cy="441566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65" name="组 164"/>
          <p:cNvGrpSpPr/>
          <p:nvPr/>
        </p:nvGrpSpPr>
        <p:grpSpPr>
          <a:xfrm>
            <a:off x="3756977" y="3085933"/>
            <a:ext cx="169170" cy="1288970"/>
            <a:chOff x="4913946" y="4109673"/>
            <a:chExt cx="152400" cy="1066800"/>
          </a:xfrm>
        </p:grpSpPr>
        <p:sp>
          <p:nvSpPr>
            <p:cNvPr id="175" name="Rectangle 37"/>
            <p:cNvSpPr>
              <a:spLocks noChangeArrowheads="1"/>
            </p:cNvSpPr>
            <p:nvPr/>
          </p:nvSpPr>
          <p:spPr bwMode="auto">
            <a:xfrm>
              <a:off x="4913946" y="41096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76" name="Rectangle 54"/>
            <p:cNvSpPr>
              <a:spLocks noChangeArrowheads="1"/>
            </p:cNvSpPr>
            <p:nvPr/>
          </p:nvSpPr>
          <p:spPr bwMode="auto">
            <a:xfrm>
              <a:off x="4913946" y="42620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77" name="Rectangle 71"/>
            <p:cNvSpPr>
              <a:spLocks noChangeArrowheads="1"/>
            </p:cNvSpPr>
            <p:nvPr/>
          </p:nvSpPr>
          <p:spPr bwMode="auto">
            <a:xfrm>
              <a:off x="4913946" y="44144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78" name="Rectangle 88"/>
            <p:cNvSpPr>
              <a:spLocks noChangeArrowheads="1"/>
            </p:cNvSpPr>
            <p:nvPr/>
          </p:nvSpPr>
          <p:spPr bwMode="auto">
            <a:xfrm>
              <a:off x="4913946" y="45668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79" name="Rectangle 105"/>
            <p:cNvSpPr>
              <a:spLocks noChangeArrowheads="1"/>
            </p:cNvSpPr>
            <p:nvPr/>
          </p:nvSpPr>
          <p:spPr bwMode="auto">
            <a:xfrm>
              <a:off x="4913946" y="47192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80" name="Rectangle 122"/>
            <p:cNvSpPr>
              <a:spLocks noChangeArrowheads="1"/>
            </p:cNvSpPr>
            <p:nvPr/>
          </p:nvSpPr>
          <p:spPr bwMode="auto">
            <a:xfrm>
              <a:off x="4913946" y="48716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81" name="Rectangle 139"/>
            <p:cNvSpPr>
              <a:spLocks noChangeArrowheads="1"/>
            </p:cNvSpPr>
            <p:nvPr/>
          </p:nvSpPr>
          <p:spPr bwMode="auto">
            <a:xfrm>
              <a:off x="4913946" y="50240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569" name="组 568"/>
          <p:cNvGrpSpPr/>
          <p:nvPr/>
        </p:nvGrpSpPr>
        <p:grpSpPr>
          <a:xfrm>
            <a:off x="1388996" y="3080781"/>
            <a:ext cx="2537544" cy="184139"/>
            <a:chOff x="1007370" y="2616109"/>
            <a:chExt cx="2537544" cy="184139"/>
          </a:xfrm>
          <a:solidFill>
            <a:srgbClr val="C6D9F1"/>
          </a:solidFill>
        </p:grpSpPr>
        <p:sp>
          <p:nvSpPr>
            <p:cNvPr id="570" name="Rectangle 141"/>
            <p:cNvSpPr>
              <a:spLocks noChangeArrowheads="1"/>
            </p:cNvSpPr>
            <p:nvPr/>
          </p:nvSpPr>
          <p:spPr bwMode="auto">
            <a:xfrm>
              <a:off x="1007370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1" name="Rectangle 142"/>
            <p:cNvSpPr>
              <a:spLocks noChangeArrowheads="1"/>
            </p:cNvSpPr>
            <p:nvPr/>
          </p:nvSpPr>
          <p:spPr bwMode="auto">
            <a:xfrm>
              <a:off x="1176539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2" name="Rectangle 143"/>
            <p:cNvSpPr>
              <a:spLocks noChangeArrowheads="1"/>
            </p:cNvSpPr>
            <p:nvPr/>
          </p:nvSpPr>
          <p:spPr bwMode="auto">
            <a:xfrm>
              <a:off x="1345709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3" name="Rectangle 144"/>
            <p:cNvSpPr>
              <a:spLocks noChangeArrowheads="1"/>
            </p:cNvSpPr>
            <p:nvPr/>
          </p:nvSpPr>
          <p:spPr bwMode="auto">
            <a:xfrm>
              <a:off x="1514878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4" name="Rectangle 145"/>
            <p:cNvSpPr>
              <a:spLocks noChangeArrowheads="1"/>
            </p:cNvSpPr>
            <p:nvPr/>
          </p:nvSpPr>
          <p:spPr bwMode="auto">
            <a:xfrm>
              <a:off x="1684048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5" name="Rectangle 146"/>
            <p:cNvSpPr>
              <a:spLocks noChangeArrowheads="1"/>
            </p:cNvSpPr>
            <p:nvPr/>
          </p:nvSpPr>
          <p:spPr bwMode="auto">
            <a:xfrm>
              <a:off x="1853218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6" name="Rectangle 147"/>
            <p:cNvSpPr>
              <a:spLocks noChangeArrowheads="1"/>
            </p:cNvSpPr>
            <p:nvPr/>
          </p:nvSpPr>
          <p:spPr bwMode="auto">
            <a:xfrm>
              <a:off x="2022387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7" name="Rectangle 148"/>
            <p:cNvSpPr>
              <a:spLocks noChangeArrowheads="1"/>
            </p:cNvSpPr>
            <p:nvPr/>
          </p:nvSpPr>
          <p:spPr bwMode="auto">
            <a:xfrm>
              <a:off x="2191557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8" name="Rectangle 149"/>
            <p:cNvSpPr>
              <a:spLocks noChangeArrowheads="1"/>
            </p:cNvSpPr>
            <p:nvPr/>
          </p:nvSpPr>
          <p:spPr bwMode="auto">
            <a:xfrm>
              <a:off x="2360726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79" name="Rectangle 150"/>
            <p:cNvSpPr>
              <a:spLocks noChangeArrowheads="1"/>
            </p:cNvSpPr>
            <p:nvPr/>
          </p:nvSpPr>
          <p:spPr bwMode="auto">
            <a:xfrm>
              <a:off x="2529896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80" name="Rectangle 151"/>
            <p:cNvSpPr>
              <a:spLocks noChangeArrowheads="1"/>
            </p:cNvSpPr>
            <p:nvPr/>
          </p:nvSpPr>
          <p:spPr bwMode="auto">
            <a:xfrm>
              <a:off x="2699066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81" name="Rectangle 152"/>
            <p:cNvSpPr>
              <a:spLocks noChangeArrowheads="1"/>
            </p:cNvSpPr>
            <p:nvPr/>
          </p:nvSpPr>
          <p:spPr bwMode="auto">
            <a:xfrm>
              <a:off x="2868235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82" name="Rectangle 153"/>
            <p:cNvSpPr>
              <a:spLocks noChangeArrowheads="1"/>
            </p:cNvSpPr>
            <p:nvPr/>
          </p:nvSpPr>
          <p:spPr bwMode="auto">
            <a:xfrm>
              <a:off x="3037405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83" name="Rectangle 154"/>
            <p:cNvSpPr>
              <a:spLocks noChangeArrowheads="1"/>
            </p:cNvSpPr>
            <p:nvPr/>
          </p:nvSpPr>
          <p:spPr bwMode="auto">
            <a:xfrm>
              <a:off x="3206575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584" name="Rectangle 155"/>
            <p:cNvSpPr>
              <a:spLocks noChangeArrowheads="1"/>
            </p:cNvSpPr>
            <p:nvPr/>
          </p:nvSpPr>
          <p:spPr bwMode="auto">
            <a:xfrm>
              <a:off x="3375744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cxnSp>
        <p:nvCxnSpPr>
          <p:cNvPr id="587" name="Straight Arrow Connector 167"/>
          <p:cNvCxnSpPr/>
          <p:nvPr/>
        </p:nvCxnSpPr>
        <p:spPr bwMode="auto">
          <a:xfrm flipH="1">
            <a:off x="3333820" y="2590800"/>
            <a:ext cx="704780" cy="488939"/>
          </a:xfrm>
          <a:prstGeom prst="straightConnector1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89" name="TextBox 163"/>
          <p:cNvSpPr txBox="1"/>
          <p:nvPr/>
        </p:nvSpPr>
        <p:spPr>
          <a:xfrm>
            <a:off x="1676400" y="1981200"/>
            <a:ext cx="5647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151515"/>
                </a:solidFill>
              </a:rPr>
              <a:t>contig</a:t>
            </a:r>
            <a:r>
              <a:rPr lang="en-US" sz="2000" i="1" dirty="0">
                <a:solidFill>
                  <a:srgbClr val="151515"/>
                </a:solidFill>
              </a:rPr>
              <a:t> (count=</a:t>
            </a:r>
            <a:r>
              <a:rPr lang="en-US" sz="2000" i="1" dirty="0" err="1">
                <a:solidFill>
                  <a:srgbClr val="151515"/>
                </a:solidFill>
              </a:rPr>
              <a:t>bx</a:t>
            </a:r>
            <a:r>
              <a:rPr lang="en-US" sz="2000" i="1" dirty="0">
                <a:solidFill>
                  <a:srgbClr val="151515"/>
                </a:solidFill>
              </a:rPr>
              <a:t>, </a:t>
            </a:r>
            <a:r>
              <a:rPr lang="en-US" altLang="zh-CN" sz="2000" i="1" dirty="0">
                <a:solidFill>
                  <a:srgbClr val="151515"/>
                </a:solidFill>
              </a:rPr>
              <a:t>MPI_DOUBLE, </a:t>
            </a:r>
            <a:r>
              <a:rPr lang="en-US" sz="2000" i="1" dirty="0">
                <a:solidFill>
                  <a:srgbClr val="151515"/>
                </a:solidFill>
              </a:rPr>
              <a:t>…) or </a:t>
            </a:r>
          </a:p>
          <a:p>
            <a:r>
              <a:rPr lang="en-US" sz="2000" b="1" i="1" dirty="0">
                <a:solidFill>
                  <a:srgbClr val="151515"/>
                </a:solidFill>
              </a:rPr>
              <a:t>			count with MPI_DOUBLE</a:t>
            </a:r>
          </a:p>
        </p:txBody>
      </p:sp>
      <p:grpSp>
        <p:nvGrpSpPr>
          <p:cNvPr id="191" name="组 190"/>
          <p:cNvGrpSpPr/>
          <p:nvPr/>
        </p:nvGrpSpPr>
        <p:grpSpPr>
          <a:xfrm>
            <a:off x="1383270" y="4184135"/>
            <a:ext cx="2537544" cy="184139"/>
            <a:chOff x="1007370" y="2616109"/>
            <a:chExt cx="2537544" cy="184139"/>
          </a:xfrm>
          <a:solidFill>
            <a:srgbClr val="C6D9F1"/>
          </a:solidFill>
        </p:grpSpPr>
        <p:sp>
          <p:nvSpPr>
            <p:cNvPr id="192" name="Rectangle 141"/>
            <p:cNvSpPr>
              <a:spLocks noChangeArrowheads="1"/>
            </p:cNvSpPr>
            <p:nvPr/>
          </p:nvSpPr>
          <p:spPr bwMode="auto">
            <a:xfrm>
              <a:off x="1007370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3" name="Rectangle 142"/>
            <p:cNvSpPr>
              <a:spLocks noChangeArrowheads="1"/>
            </p:cNvSpPr>
            <p:nvPr/>
          </p:nvSpPr>
          <p:spPr bwMode="auto">
            <a:xfrm>
              <a:off x="1176539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4" name="Rectangle 143"/>
            <p:cNvSpPr>
              <a:spLocks noChangeArrowheads="1"/>
            </p:cNvSpPr>
            <p:nvPr/>
          </p:nvSpPr>
          <p:spPr bwMode="auto">
            <a:xfrm>
              <a:off x="1345709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5" name="Rectangle 144"/>
            <p:cNvSpPr>
              <a:spLocks noChangeArrowheads="1"/>
            </p:cNvSpPr>
            <p:nvPr/>
          </p:nvSpPr>
          <p:spPr bwMode="auto">
            <a:xfrm>
              <a:off x="1514878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6" name="Rectangle 145"/>
            <p:cNvSpPr>
              <a:spLocks noChangeArrowheads="1"/>
            </p:cNvSpPr>
            <p:nvPr/>
          </p:nvSpPr>
          <p:spPr bwMode="auto">
            <a:xfrm>
              <a:off x="1684048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7" name="Rectangle 146"/>
            <p:cNvSpPr>
              <a:spLocks noChangeArrowheads="1"/>
            </p:cNvSpPr>
            <p:nvPr/>
          </p:nvSpPr>
          <p:spPr bwMode="auto">
            <a:xfrm>
              <a:off x="1853218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8" name="Rectangle 147"/>
            <p:cNvSpPr>
              <a:spLocks noChangeArrowheads="1"/>
            </p:cNvSpPr>
            <p:nvPr/>
          </p:nvSpPr>
          <p:spPr bwMode="auto">
            <a:xfrm>
              <a:off x="2022387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199" name="Rectangle 148"/>
            <p:cNvSpPr>
              <a:spLocks noChangeArrowheads="1"/>
            </p:cNvSpPr>
            <p:nvPr/>
          </p:nvSpPr>
          <p:spPr bwMode="auto">
            <a:xfrm>
              <a:off x="2191557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0" name="Rectangle 149"/>
            <p:cNvSpPr>
              <a:spLocks noChangeArrowheads="1"/>
            </p:cNvSpPr>
            <p:nvPr/>
          </p:nvSpPr>
          <p:spPr bwMode="auto">
            <a:xfrm>
              <a:off x="2360726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1" name="Rectangle 150"/>
            <p:cNvSpPr>
              <a:spLocks noChangeArrowheads="1"/>
            </p:cNvSpPr>
            <p:nvPr/>
          </p:nvSpPr>
          <p:spPr bwMode="auto">
            <a:xfrm>
              <a:off x="2529896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2" name="Rectangle 151"/>
            <p:cNvSpPr>
              <a:spLocks noChangeArrowheads="1"/>
            </p:cNvSpPr>
            <p:nvPr/>
          </p:nvSpPr>
          <p:spPr bwMode="auto">
            <a:xfrm>
              <a:off x="2699066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3" name="Rectangle 152"/>
            <p:cNvSpPr>
              <a:spLocks noChangeArrowheads="1"/>
            </p:cNvSpPr>
            <p:nvPr/>
          </p:nvSpPr>
          <p:spPr bwMode="auto">
            <a:xfrm>
              <a:off x="2868235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4" name="Rectangle 153"/>
            <p:cNvSpPr>
              <a:spLocks noChangeArrowheads="1"/>
            </p:cNvSpPr>
            <p:nvPr/>
          </p:nvSpPr>
          <p:spPr bwMode="auto">
            <a:xfrm>
              <a:off x="3037405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5" name="Rectangle 154"/>
            <p:cNvSpPr>
              <a:spLocks noChangeArrowheads="1"/>
            </p:cNvSpPr>
            <p:nvPr/>
          </p:nvSpPr>
          <p:spPr bwMode="auto">
            <a:xfrm>
              <a:off x="3206575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6" name="Rectangle 155"/>
            <p:cNvSpPr>
              <a:spLocks noChangeArrowheads="1"/>
            </p:cNvSpPr>
            <p:nvPr/>
          </p:nvSpPr>
          <p:spPr bwMode="auto">
            <a:xfrm>
              <a:off x="3375744" y="2616109"/>
              <a:ext cx="169170" cy="184139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grpSp>
        <p:nvGrpSpPr>
          <p:cNvPr id="207" name="组 206"/>
          <p:cNvGrpSpPr/>
          <p:nvPr/>
        </p:nvGrpSpPr>
        <p:grpSpPr>
          <a:xfrm>
            <a:off x="1385330" y="3075460"/>
            <a:ext cx="169170" cy="1288970"/>
            <a:chOff x="4913946" y="4109673"/>
            <a:chExt cx="152400" cy="1066800"/>
          </a:xfrm>
        </p:grpSpPr>
        <p:sp>
          <p:nvSpPr>
            <p:cNvPr id="208" name="Rectangle 37"/>
            <p:cNvSpPr>
              <a:spLocks noChangeArrowheads="1"/>
            </p:cNvSpPr>
            <p:nvPr/>
          </p:nvSpPr>
          <p:spPr bwMode="auto">
            <a:xfrm>
              <a:off x="4913946" y="41096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09" name="Rectangle 54"/>
            <p:cNvSpPr>
              <a:spLocks noChangeArrowheads="1"/>
            </p:cNvSpPr>
            <p:nvPr/>
          </p:nvSpPr>
          <p:spPr bwMode="auto">
            <a:xfrm>
              <a:off x="4913946" y="42620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10" name="Rectangle 71"/>
            <p:cNvSpPr>
              <a:spLocks noChangeArrowheads="1"/>
            </p:cNvSpPr>
            <p:nvPr/>
          </p:nvSpPr>
          <p:spPr bwMode="auto">
            <a:xfrm>
              <a:off x="4913946" y="44144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11" name="Rectangle 88"/>
            <p:cNvSpPr>
              <a:spLocks noChangeArrowheads="1"/>
            </p:cNvSpPr>
            <p:nvPr/>
          </p:nvSpPr>
          <p:spPr bwMode="auto">
            <a:xfrm>
              <a:off x="4913946" y="45668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12" name="Rectangle 105"/>
            <p:cNvSpPr>
              <a:spLocks noChangeArrowheads="1"/>
            </p:cNvSpPr>
            <p:nvPr/>
          </p:nvSpPr>
          <p:spPr bwMode="auto">
            <a:xfrm>
              <a:off x="4913946" y="47192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13" name="Rectangle 122"/>
            <p:cNvSpPr>
              <a:spLocks noChangeArrowheads="1"/>
            </p:cNvSpPr>
            <p:nvPr/>
          </p:nvSpPr>
          <p:spPr bwMode="auto">
            <a:xfrm>
              <a:off x="4913946" y="48716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  <p:sp>
          <p:nvSpPr>
            <p:cNvPr id="214" name="Rectangle 139"/>
            <p:cNvSpPr>
              <a:spLocks noChangeArrowheads="1"/>
            </p:cNvSpPr>
            <p:nvPr/>
          </p:nvSpPr>
          <p:spPr bwMode="auto">
            <a:xfrm>
              <a:off x="4913946" y="5024073"/>
              <a:ext cx="152400" cy="1524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16161"/>
                </a:solidFill>
              </a:endParaRPr>
            </a:p>
          </p:txBody>
        </p:sp>
      </p:grpSp>
      <p:sp>
        <p:nvSpPr>
          <p:cNvPr id="585" name="矩形 584"/>
          <p:cNvSpPr/>
          <p:nvPr/>
        </p:nvSpPr>
        <p:spPr bwMode="auto">
          <a:xfrm>
            <a:off x="3733800" y="3077028"/>
            <a:ext cx="216000" cy="1296000"/>
          </a:xfrm>
          <a:prstGeom prst="rect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616161"/>
              </a:solidFill>
            </a:endParaRPr>
          </a:p>
        </p:txBody>
      </p:sp>
      <p:sp>
        <p:nvSpPr>
          <p:cNvPr id="586" name="矩形 585"/>
          <p:cNvSpPr/>
          <p:nvPr/>
        </p:nvSpPr>
        <p:spPr bwMode="auto">
          <a:xfrm>
            <a:off x="1371600" y="3069770"/>
            <a:ext cx="2590800" cy="206829"/>
          </a:xfrm>
          <a:prstGeom prst="rect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6161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6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589" grpId="0"/>
      <p:bldP spid="585" grpId="0" animBg="1"/>
      <p:bldP spid="58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67CC-57B8-474C-8D39-713E6D19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689"/>
          </a:xfrm>
        </p:spPr>
        <p:txBody>
          <a:bodyPr/>
          <a:lstStyle/>
          <a:p>
            <a:r>
              <a:rPr lang="en-US" dirty="0"/>
              <a:t>Exercise 1: Stencil with Derived Datatypes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D28C-6ABB-5747-B913-3AB2F7B6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46" y="967881"/>
            <a:ext cx="8458200" cy="2504346"/>
          </a:xfrm>
        </p:spPr>
        <p:txBody>
          <a:bodyPr/>
          <a:lstStyle/>
          <a:p>
            <a:r>
              <a:rPr lang="en-US" dirty="0"/>
              <a:t>In the basic version of the stencil code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nonblocking</a:t>
            </a:r>
            <a:r>
              <a:rPr lang="en-US" dirty="0"/>
              <a:t> communication 👍</a:t>
            </a:r>
          </a:p>
          <a:p>
            <a:pPr lvl="1"/>
            <a:r>
              <a:rPr lang="en-US" dirty="0"/>
              <a:t>Used manual packing/unpacking of data 👎</a:t>
            </a:r>
          </a:p>
          <a:p>
            <a:r>
              <a:rPr lang="en-US" dirty="0"/>
              <a:t>Let’s try to use derived datatypes</a:t>
            </a:r>
          </a:p>
          <a:p>
            <a:pPr lvl="1"/>
            <a:r>
              <a:rPr lang="en-US" dirty="0"/>
              <a:t>Specify the locations of the data instead of manually packing/unpacking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E6B1-CE34-8F44-8176-8C26E8E94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1D43F-5475-4349-BACB-690A4494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58" name="AutoShape 157">
            <a:extLst>
              <a:ext uri="{FF2B5EF4-FFF2-40B4-BE49-F238E27FC236}">
                <a16:creationId xmlns:a16="http://schemas.microsoft.com/office/drawing/2014/main" id="{2307BBC6-5FFB-8649-8C68-0FF51A820032}"/>
              </a:ext>
            </a:extLst>
          </p:cNvPr>
          <p:cNvSpPr>
            <a:spLocks/>
          </p:cNvSpPr>
          <p:nvPr/>
        </p:nvSpPr>
        <p:spPr bwMode="auto">
          <a:xfrm rot="5393440" flipV="1">
            <a:off x="3770313" y="473448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159" name="Text Box 162">
            <a:extLst>
              <a:ext uri="{FF2B5EF4-FFF2-40B4-BE49-F238E27FC236}">
                <a16:creationId xmlns:a16="http://schemas.microsoft.com/office/drawing/2014/main" id="{447170BB-180E-6F46-918D-8A8365EB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446" y="6031468"/>
            <a:ext cx="428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D2D2D2">
                    <a:lumMod val="10000"/>
                  </a:srgbClr>
                </a:solidFill>
                <a:cs typeface="Arial" charset="0"/>
              </a:rPr>
              <a:t>bx</a:t>
            </a:r>
            <a:endParaRPr lang="en-US" dirty="0">
              <a:solidFill>
                <a:srgbClr val="D2D2D2">
                  <a:lumMod val="10000"/>
                </a:srgbClr>
              </a:solidFill>
              <a:cs typeface="Arial" charset="0"/>
            </a:endParaRP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087E2F67-9E8A-4D49-A13C-99EECD740145}"/>
              </a:ext>
            </a:extLst>
          </p:cNvPr>
          <p:cNvSpPr/>
          <p:nvPr/>
        </p:nvSpPr>
        <p:spPr>
          <a:xfrm>
            <a:off x="5373054" y="4472907"/>
            <a:ext cx="551397" cy="9906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345BD4E-AA0E-A54F-8995-2724AD63B902}"/>
              </a:ext>
            </a:extLst>
          </p:cNvPr>
          <p:cNvSpPr txBox="1"/>
          <p:nvPr/>
        </p:nvSpPr>
        <p:spPr>
          <a:xfrm>
            <a:off x="5906454" y="4772580"/>
            <a:ext cx="61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2D2D2">
                    <a:lumMod val="10000"/>
                  </a:srgbClr>
                </a:solidFill>
              </a:rPr>
              <a:t>by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B5829B-DFDB-3643-933C-6FF35CC726BB}"/>
              </a:ext>
            </a:extLst>
          </p:cNvPr>
          <p:cNvSpPr txBox="1"/>
          <p:nvPr/>
        </p:nvSpPr>
        <p:spPr>
          <a:xfrm>
            <a:off x="5830254" y="5622422"/>
            <a:ext cx="179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What datatype do we need here?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190255F-827C-0E42-A054-E9F462739104}"/>
              </a:ext>
            </a:extLst>
          </p:cNvPr>
          <p:cNvSpPr txBox="1"/>
          <p:nvPr/>
        </p:nvSpPr>
        <p:spPr>
          <a:xfrm>
            <a:off x="5346467" y="3713030"/>
            <a:ext cx="179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What datatype do we need here?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75CB0D0-6507-D349-B3BB-E9F67952DBE7}"/>
              </a:ext>
            </a:extLst>
          </p:cNvPr>
          <p:cNvGrpSpPr/>
          <p:nvPr/>
        </p:nvGrpSpPr>
        <p:grpSpPr>
          <a:xfrm>
            <a:off x="2667000" y="3974640"/>
            <a:ext cx="3163254" cy="1909392"/>
            <a:chOff x="2667000" y="3974640"/>
            <a:chExt cx="3163254" cy="190939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3CF8D54-F22A-A940-9430-EAA77F90F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3153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20E20D6F-2F68-1848-ADE7-78548440B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F406B12-16BD-7744-BCFF-BFCF2DA13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51F680A-FE0D-474C-9B67-F9AD11A7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D959BBB-A806-BA4F-9F99-FC308EF3A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1E97A9D-C43E-FC49-A1EE-25C7DA99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C79350E-0BDE-A246-B362-CC97D83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51885150-8709-A14D-A891-7D3938EC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C3DB7D8E-6966-B84A-A428-3514C9B2A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AC9DEC83-F196-6248-B341-AA57957B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AE8AA08F-F11C-2148-AA0D-87F90DD27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4D8BE77F-719D-264D-B1EC-280D0CFFC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EEBBFBA9-DAC6-F140-AA69-5B257D37B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DE5D56AA-0FBF-B149-9854-F7B16BBB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2C4C2A8-8213-D44E-8263-6106D60A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DF8ED5B5-735C-5445-B3F2-453199D1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A4715D1-F861-0F45-83FF-0B7B44A63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3153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E3748E6C-E623-7449-9A8E-E5176F68E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467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ADA3A37-DF29-9F4F-B321-0045DD0F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73C4942-EE81-B942-929E-2769ADAC6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5AD7C8F-A075-F54B-BDEA-0506DDBB6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FC8B9DD-A0AA-EF4B-91FC-DC3E952E6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9B1394AE-6FAB-2D49-8D63-8E888D109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CEB57F94-7411-5047-8D79-7F557750F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20E3EA7A-37DC-8745-A5A7-9D25A4E4D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DEC4864-94DE-1644-801E-783F2A3DD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AC572E16-52C5-724C-BEB6-CA6CB1EF7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7138536D-09EA-7748-8217-6396B1402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A77F45E2-A12D-8148-BF90-0D875A5B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1A3676A-F9C8-724C-B6F9-1FAE09746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9DACCAD-363C-5C4B-B6B4-B6DE335DC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09EC3DE3-73A7-A042-A838-630DF01B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FC36E2-EF7A-D742-A577-3B1A75E1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467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ED3D00-B764-544B-A5BD-845193A7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620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9EE047-3DD4-D743-89D4-8257069A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87471B-8ED0-B145-96ED-84A94BD4A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F67B7A-F946-024E-9B3D-21DFE7B0B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021FC8-155B-0D4A-81ED-486C7FBFB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E08150-82F6-B24F-ADB7-B5BFD4B6B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404B2F-A64E-024F-AEE9-7A421DC9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9C8D50-A82D-F847-BFC0-0F3A3D962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093404-F59F-1E40-AFCB-916FBB5A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0BCC47E-F1D0-6B43-A92B-B8F58222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147CE6F-D018-9948-9E31-F305E494B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73DF1D-9A87-184E-939E-4EA6706C1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108887-CE76-5D4F-BF3C-2E415661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3CC8F1-56EC-8343-A788-0AE84526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6264702-843C-8A4C-A7FE-0C109DD85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13512C7-B8D4-C548-AC87-DAB1CAF47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51AEAFD-D4BA-594B-A29C-B65353E3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620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097FA6-ED61-674D-B551-DED63456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772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704DD-CF9A-6B4A-AB35-A222F1CC5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BBB08A-AA47-1E4B-8470-77B3E190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04C76B-EF39-D948-A6B4-3823A5571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3F63F5-16DD-4C4B-ADB2-35F7EE54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592EDB-76E6-3B4C-9260-96A1D1356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184232-1B5A-0545-A370-D41575362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BE9828-B0B1-7641-A71D-8ED6FC537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5934909-74FE-7540-88C0-18FD110B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5BF4B21-E1AB-614F-B11F-C10319DE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56C3A11-245E-7445-9F33-8C736A4A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A919C72-BA3C-1549-A25E-A8407129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7410D9-CA6E-C747-AE4E-284E4394F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09AB6B-85A6-C148-ABDC-226443BE0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62A4820-6CE8-584A-9004-C076A002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1FD698-98F2-9940-A61A-05897CDC9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2DBA7C-ADF8-2741-AABF-03524147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772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BFE0B30-97AD-5F41-92C5-3A0DAFE1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9249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3CC7D8C-DA09-224B-A220-68D72156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CCED077-06D1-7B46-8756-D6663076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B23AB6-6605-BE48-B1CD-1D31EBB6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A6497E-8C27-7B4C-9345-A50EADF6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ECAC363-B46C-E449-B518-23338B4D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277D856-9B58-BC43-8025-24E6E37E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EDADE9C-C07F-544B-AD27-C3443356A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D06DE8B-746A-5244-802D-8D09D60D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50C9AF0-46E2-1C48-8D3F-F873ACA4E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B5A2E5D-1A62-334A-B104-C03CA680B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A4753E1-F399-C447-B8C0-CE6048EC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89426D9-EA9D-9F4F-9A09-2914B032B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9F8971D-DD67-3C47-9362-933292F5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E558E31-D9C6-584D-920E-08135E6B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156FEFC-C8B2-C743-9C63-78269A26B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97D444C-7795-EA45-8ECE-883759569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9249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23F665-4BE1-A943-8107-F65AED8D1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077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36115DA-2EE3-4D40-98AF-F9E43F19E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D8F10E-EC06-1C48-AADE-EBAA747E6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A0A290-E661-6347-B2F9-F5F4B5E8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A75EF1F-DD9A-3E4E-BC22-50EECBA28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F18DB63-3E1B-3B4D-A1C6-F5F218F05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635DA27-302B-0241-8521-DDD86A9D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1B86429-B1FD-9443-B344-B61095C7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5077600-8D14-7648-9304-AAD53C48E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344E623-BCE5-B844-8973-753718E5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EB76C22-BE0D-224D-8707-84636C704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1921348-7CD5-D542-87A3-20000F78E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5921352-4247-5D48-BC4E-257A3E8EB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08E000C-BC49-0548-8F9E-A72312DFD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27E18A1-5EF3-0143-B975-A8550FBD1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3C20A0A-CDDA-2946-9EB3-54C4ED378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78C2CB9-D3AB-2C49-A9B9-57A7A75E5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077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931EDA7-3A6C-714A-8D60-C5C63638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229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92C83E8-F9C2-FA4A-B287-4A58CF794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934005C-808B-D94A-A995-3C48FFB4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5E0D897-9CFA-704D-9326-C419E19C3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520AF2E-D1D2-3549-B84D-959D38E0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9DA993D-83B6-954E-BF3C-DA414FB9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5CB9C89-45C9-3F40-950A-9698A901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6DDDC98-0819-264F-968C-E0CFFBD71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EBDEEBC-FFBD-D84D-AB10-B0A8DD0BD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949069-7880-E448-89FE-711425171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22A581B-BEFC-AF4D-875D-F7E04DE2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DF1DC1A-A7CD-0643-AA7F-005E04D01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809C831-57E7-F448-B6EE-D43C4BBB0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99E2FE3-C278-7F46-902F-1CB7DFA8B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96357E1-E728-644F-BF66-5C18367C6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68251C-6733-8647-B133-2ABFF666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037EB6-D29D-7A49-8E07-30621B89A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29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FB063A8-2F73-9D4E-BA4F-056CDDC48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382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99401FD-56D3-E14A-9ADB-8B5B94303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E44CA72-6EAE-C849-AFBE-B967007FC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3C0F767-52DC-5148-A9E9-A23590A98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33B0147-E962-2C40-9629-A10E0540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8590C53-50EA-1A4A-8C9A-785C0F170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8987445-7C8C-BF44-BDD4-3EDC61DB7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0828B1B-330A-DC4E-8919-E3529D5A2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09BF797-0021-7843-A6BA-D1D39967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D4AB363-55E2-AB4C-BB8B-EFEA66DF5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C9E9606-9018-2544-88F7-E8003C90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58F1512-21A8-D14F-9763-73F320B03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301394E-848D-1746-BA92-184AAC21A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9FA1167-9FA6-F145-A04E-6B86EFEB9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48F62BE-9BBD-5147-B015-8F02EA6E0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529F934-6A5F-6146-BE81-F5C8D56D9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E3AF99E-F9E4-7745-A524-8518CDB08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382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195B2BF-EEB6-1840-9FD4-E100AE62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5345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3170BC8-83EE-934A-AB05-5ECEDEC34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09F1F50-9C96-8043-9333-B0BD3DC5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D50AA13-B110-2E4B-9292-7635379A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870D49B-B673-0644-AC58-C955DA9F4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988C1AE-2F21-834E-88AB-D2CF47D3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CB5F9B2-E668-754D-98AE-824B956D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B60FC5D-A3CE-B24D-AD5F-8AB075CFD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9F095AD-E3D2-D34A-B6A2-1EBE1FAA2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7C27AE-8343-E949-A66F-818A2953C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7045CAB-C591-CA44-9A13-CB055BAC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420CFF-DFC8-FF47-A66F-CABF93E08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D7ECDBF-0EAB-1A48-AC87-303F2B3B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950F8A1-A301-E941-B7CB-AB7DEC38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0B7F1BE-ED77-4A4D-92C4-8F9A611C5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115F238-CE1F-D947-B99F-EAE51B9EB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9647181-17A2-F842-A227-3CB0AA25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5345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610F9AC-DB39-FE4A-9AEE-D0DF66557A1A}"/>
                </a:ext>
              </a:extLst>
            </p:cNvPr>
            <p:cNvCxnSpPr>
              <a:cxnSpLocks/>
              <a:stCxn id="171" idx="3"/>
              <a:endCxn id="162" idx="1"/>
            </p:cNvCxnSpPr>
            <p:nvPr/>
          </p:nvCxnSpPr>
          <p:spPr bwMode="auto">
            <a:xfrm>
              <a:off x="5105610" y="5463507"/>
              <a:ext cx="724644" cy="420525"/>
            </a:xfrm>
            <a:prstGeom prst="straightConnector1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grpSp>
          <p:nvGrpSpPr>
            <p:cNvPr id="164" name="组 164">
              <a:extLst>
                <a:ext uri="{FF2B5EF4-FFF2-40B4-BE49-F238E27FC236}">
                  <a16:creationId xmlns:a16="http://schemas.microsoft.com/office/drawing/2014/main" id="{63E3E580-2853-F749-ABFE-673C5616E572}"/>
                </a:ext>
              </a:extLst>
            </p:cNvPr>
            <p:cNvGrpSpPr/>
            <p:nvPr/>
          </p:nvGrpSpPr>
          <p:grpSpPr>
            <a:xfrm>
              <a:off x="4953210" y="4472907"/>
              <a:ext cx="152400" cy="1066800"/>
              <a:chOff x="4913946" y="4109673"/>
              <a:chExt cx="152400" cy="1066800"/>
            </a:xfrm>
          </p:grpSpPr>
          <p:sp>
            <p:nvSpPr>
              <p:cNvPr id="165" name="Rectangle 37">
                <a:extLst>
                  <a:ext uri="{FF2B5EF4-FFF2-40B4-BE49-F238E27FC236}">
                    <a16:creationId xmlns:a16="http://schemas.microsoft.com/office/drawing/2014/main" id="{104826E4-2C7E-3848-9279-A6049F102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66" name="Rectangle 54">
                <a:extLst>
                  <a:ext uri="{FF2B5EF4-FFF2-40B4-BE49-F238E27FC236}">
                    <a16:creationId xmlns:a16="http://schemas.microsoft.com/office/drawing/2014/main" id="{1EA2B311-A195-E947-B9D4-F7ECB9553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262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67" name="Rectangle 71">
                <a:extLst>
                  <a:ext uri="{FF2B5EF4-FFF2-40B4-BE49-F238E27FC236}">
                    <a16:creationId xmlns:a16="http://schemas.microsoft.com/office/drawing/2014/main" id="{F86E1B72-C2BC-2247-B579-B503182B2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4144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68" name="Rectangle 88">
                <a:extLst>
                  <a:ext uri="{FF2B5EF4-FFF2-40B4-BE49-F238E27FC236}">
                    <a16:creationId xmlns:a16="http://schemas.microsoft.com/office/drawing/2014/main" id="{AA64BC4C-6B7B-7045-9206-27A605515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5668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69" name="Rectangle 105">
                <a:extLst>
                  <a:ext uri="{FF2B5EF4-FFF2-40B4-BE49-F238E27FC236}">
                    <a16:creationId xmlns:a16="http://schemas.microsoft.com/office/drawing/2014/main" id="{6861999D-592F-B348-9D1C-A6700A687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7192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70" name="Rectangle 122">
                <a:extLst>
                  <a:ext uri="{FF2B5EF4-FFF2-40B4-BE49-F238E27FC236}">
                    <a16:creationId xmlns:a16="http://schemas.microsoft.com/office/drawing/2014/main" id="{5F65300B-9385-B044-91B4-9E6F98F90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871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71" name="Rectangle 139">
                <a:extLst>
                  <a:ext uri="{FF2B5EF4-FFF2-40B4-BE49-F238E27FC236}">
                    <a16:creationId xmlns:a16="http://schemas.microsoft.com/office/drawing/2014/main" id="{F0DA9797-1C89-A04E-8FA9-3B79884D9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5024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72" name="组 182">
              <a:extLst>
                <a:ext uri="{FF2B5EF4-FFF2-40B4-BE49-F238E27FC236}">
                  <a16:creationId xmlns:a16="http://schemas.microsoft.com/office/drawing/2014/main" id="{E0D29079-AFA3-FF48-B4CD-899F0471B9DA}"/>
                </a:ext>
              </a:extLst>
            </p:cNvPr>
            <p:cNvGrpSpPr/>
            <p:nvPr/>
          </p:nvGrpSpPr>
          <p:grpSpPr>
            <a:xfrm>
              <a:off x="2821098" y="4466682"/>
              <a:ext cx="152400" cy="1066800"/>
              <a:chOff x="4913946" y="4109673"/>
              <a:chExt cx="152400" cy="1066800"/>
            </a:xfrm>
          </p:grpSpPr>
          <p:sp>
            <p:nvSpPr>
              <p:cNvPr id="173" name="Rectangle 37">
                <a:extLst>
                  <a:ext uri="{FF2B5EF4-FFF2-40B4-BE49-F238E27FC236}">
                    <a16:creationId xmlns:a16="http://schemas.microsoft.com/office/drawing/2014/main" id="{FF054471-F380-FB4A-BE5F-E08DF0AB0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74" name="Rectangle 54">
                <a:extLst>
                  <a:ext uri="{FF2B5EF4-FFF2-40B4-BE49-F238E27FC236}">
                    <a16:creationId xmlns:a16="http://schemas.microsoft.com/office/drawing/2014/main" id="{218FA78A-C140-FD4F-8F77-7F84146B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262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75" name="Rectangle 71">
                <a:extLst>
                  <a:ext uri="{FF2B5EF4-FFF2-40B4-BE49-F238E27FC236}">
                    <a16:creationId xmlns:a16="http://schemas.microsoft.com/office/drawing/2014/main" id="{C881A3DD-73B6-5C44-B503-4DECD83FF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4144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76" name="Rectangle 88">
                <a:extLst>
                  <a:ext uri="{FF2B5EF4-FFF2-40B4-BE49-F238E27FC236}">
                    <a16:creationId xmlns:a16="http://schemas.microsoft.com/office/drawing/2014/main" id="{592DB5B1-3330-F949-ADB6-0D3F6BB44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5668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77" name="Rectangle 105">
                <a:extLst>
                  <a:ext uri="{FF2B5EF4-FFF2-40B4-BE49-F238E27FC236}">
                    <a16:creationId xmlns:a16="http://schemas.microsoft.com/office/drawing/2014/main" id="{6110D965-685F-D04C-BFAB-ED3C4F656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7192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78" name="Rectangle 122">
                <a:extLst>
                  <a:ext uri="{FF2B5EF4-FFF2-40B4-BE49-F238E27FC236}">
                    <a16:creationId xmlns:a16="http://schemas.microsoft.com/office/drawing/2014/main" id="{1EE8707C-A231-F843-8C44-BBFB399FA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871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79" name="Rectangle 139">
                <a:extLst>
                  <a:ext uri="{FF2B5EF4-FFF2-40B4-BE49-F238E27FC236}">
                    <a16:creationId xmlns:a16="http://schemas.microsoft.com/office/drawing/2014/main" id="{7CE07BCE-F204-CE46-A31A-50EE5FF2E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5024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80" name="组 5">
              <a:extLst>
                <a:ext uri="{FF2B5EF4-FFF2-40B4-BE49-F238E27FC236}">
                  <a16:creationId xmlns:a16="http://schemas.microsoft.com/office/drawing/2014/main" id="{4CA4EA32-731A-1245-B6E9-F9F18B93A9B6}"/>
                </a:ext>
              </a:extLst>
            </p:cNvPr>
            <p:cNvGrpSpPr/>
            <p:nvPr/>
          </p:nvGrpSpPr>
          <p:grpSpPr>
            <a:xfrm>
              <a:off x="2822169" y="4472907"/>
              <a:ext cx="2286000" cy="152400"/>
              <a:chOff x="2780346" y="4109673"/>
              <a:chExt cx="2286000" cy="152400"/>
            </a:xfrm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6E4F8EF6-AC8D-F24E-A8FB-E72418530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182933E5-E361-B646-A7E7-7DE717B3C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FBC840EE-9B90-F040-86B4-2669AAB64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38A1E7B-F0DF-2548-AD34-7C54DFB1C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60CD0119-0999-7548-8EAF-429153DA8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7B26957B-4A1C-9D44-B931-7316D6399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6176711D-79A2-684C-8538-570C6B471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7C315EBA-6AC6-4E4E-A207-B60B59F3C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5C9E19AD-FD40-AC41-A5A8-94DDF8620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2F3D9DB9-D0F0-2C4F-9895-1A0F7F1F2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1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0B280F62-72A5-3B48-815B-6FD8454AE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F916982E-7D5B-B54F-9086-167EF08B2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5731195C-DE22-1247-8072-64AF197E8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6419043A-6ABE-AC45-85DB-20F5411EE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B20DC592-3B95-5848-BAC8-0EDEE6126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grpSp>
          <p:nvGrpSpPr>
            <p:cNvPr id="196" name="组 204">
              <a:extLst>
                <a:ext uri="{FF2B5EF4-FFF2-40B4-BE49-F238E27FC236}">
                  <a16:creationId xmlns:a16="http://schemas.microsoft.com/office/drawing/2014/main" id="{4A48DA36-A42A-8344-8FC1-24051915FBCA}"/>
                </a:ext>
              </a:extLst>
            </p:cNvPr>
            <p:cNvGrpSpPr/>
            <p:nvPr/>
          </p:nvGrpSpPr>
          <p:grpSpPr>
            <a:xfrm>
              <a:off x="2822169" y="5380050"/>
              <a:ext cx="2286000" cy="152400"/>
              <a:chOff x="2780346" y="4109673"/>
              <a:chExt cx="2286000" cy="152400"/>
            </a:xfrm>
          </p:grpSpPr>
          <p:sp>
            <p:nvSpPr>
              <p:cNvPr id="197" name="Rectangle 5">
                <a:extLst>
                  <a:ext uri="{FF2B5EF4-FFF2-40B4-BE49-F238E27FC236}">
                    <a16:creationId xmlns:a16="http://schemas.microsoft.com/office/drawing/2014/main" id="{6197D134-4F13-8541-8CFA-9B46239A2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98" name="Rectangle 6">
                <a:extLst>
                  <a:ext uri="{FF2B5EF4-FFF2-40B4-BE49-F238E27FC236}">
                    <a16:creationId xmlns:a16="http://schemas.microsoft.com/office/drawing/2014/main" id="{1C18FDF5-1796-9A45-B064-A50DC1B4B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199" name="Rectangle 7">
                <a:extLst>
                  <a:ext uri="{FF2B5EF4-FFF2-40B4-BE49-F238E27FC236}">
                    <a16:creationId xmlns:a16="http://schemas.microsoft.com/office/drawing/2014/main" id="{0C1C925F-C6DF-A443-962D-FB44DD314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00" name="Rectangle 8">
                <a:extLst>
                  <a:ext uri="{FF2B5EF4-FFF2-40B4-BE49-F238E27FC236}">
                    <a16:creationId xmlns:a16="http://schemas.microsoft.com/office/drawing/2014/main" id="{3BC34E16-3B81-8D4D-AC97-96D716640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01" name="Rectangle 9">
                <a:extLst>
                  <a:ext uri="{FF2B5EF4-FFF2-40B4-BE49-F238E27FC236}">
                    <a16:creationId xmlns:a16="http://schemas.microsoft.com/office/drawing/2014/main" id="{923E0263-CDFE-2F4A-BC53-6044E3132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02" name="Rectangle 10">
                <a:extLst>
                  <a:ext uri="{FF2B5EF4-FFF2-40B4-BE49-F238E27FC236}">
                    <a16:creationId xmlns:a16="http://schemas.microsoft.com/office/drawing/2014/main" id="{2832CDAB-D5FF-E94A-9038-F6FA1164C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03" name="Rectangle 11">
                <a:extLst>
                  <a:ext uri="{FF2B5EF4-FFF2-40B4-BE49-F238E27FC236}">
                    <a16:creationId xmlns:a16="http://schemas.microsoft.com/office/drawing/2014/main" id="{ADAF6695-7ECC-6842-82C6-4ABB58D39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04" name="Rectangle 12">
                <a:extLst>
                  <a:ext uri="{FF2B5EF4-FFF2-40B4-BE49-F238E27FC236}">
                    <a16:creationId xmlns:a16="http://schemas.microsoft.com/office/drawing/2014/main" id="{5517B205-70E5-3346-8A20-E52FF990B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05" name="Rectangle 13">
                <a:extLst>
                  <a:ext uri="{FF2B5EF4-FFF2-40B4-BE49-F238E27FC236}">
                    <a16:creationId xmlns:a16="http://schemas.microsoft.com/office/drawing/2014/main" id="{AF1CC6B3-0EAA-3745-8E76-CA0BAC1E6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06" name="Rectangle 14">
                <a:extLst>
                  <a:ext uri="{FF2B5EF4-FFF2-40B4-BE49-F238E27FC236}">
                    <a16:creationId xmlns:a16="http://schemas.microsoft.com/office/drawing/2014/main" id="{46142C83-BA30-904F-AF5A-EBFAF9FA5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1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07" name="Rectangle 15">
                <a:extLst>
                  <a:ext uri="{FF2B5EF4-FFF2-40B4-BE49-F238E27FC236}">
                    <a16:creationId xmlns:a16="http://schemas.microsoft.com/office/drawing/2014/main" id="{BC8700A5-A622-0E41-A68A-797F5D446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08" name="Rectangle 16">
                <a:extLst>
                  <a:ext uri="{FF2B5EF4-FFF2-40B4-BE49-F238E27FC236}">
                    <a16:creationId xmlns:a16="http://schemas.microsoft.com/office/drawing/2014/main" id="{F6C8A0A5-37F7-714A-AF33-D4796F907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09" name="Rectangle 17">
                <a:extLst>
                  <a:ext uri="{FF2B5EF4-FFF2-40B4-BE49-F238E27FC236}">
                    <a16:creationId xmlns:a16="http://schemas.microsoft.com/office/drawing/2014/main" id="{F4F1F5EA-B8B0-094E-BFA6-227B24AA3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10" name="Rectangle 18">
                <a:extLst>
                  <a:ext uri="{FF2B5EF4-FFF2-40B4-BE49-F238E27FC236}">
                    <a16:creationId xmlns:a16="http://schemas.microsoft.com/office/drawing/2014/main" id="{4FBAF1F0-C0C5-1742-87D7-BB6BBFDCF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  <p:sp>
            <p:nvSpPr>
              <p:cNvPr id="211" name="Rectangle 19">
                <a:extLst>
                  <a:ext uri="{FF2B5EF4-FFF2-40B4-BE49-F238E27FC236}">
                    <a16:creationId xmlns:a16="http://schemas.microsoft.com/office/drawing/2014/main" id="{CCDF7469-EAAC-8746-BB91-9749FAC50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D2D2D2">
                      <a:lumMod val="10000"/>
                    </a:srgbClr>
                  </a:solidFill>
                </a:endParaRPr>
              </a:p>
            </p:txBody>
          </p:sp>
        </p:grpSp>
        <p:sp>
          <p:nvSpPr>
            <p:cNvPr id="212" name="矩形 220">
              <a:extLst>
                <a:ext uri="{FF2B5EF4-FFF2-40B4-BE49-F238E27FC236}">
                  <a16:creationId xmlns:a16="http://schemas.microsoft.com/office/drawing/2014/main" id="{71511791-0F09-6049-8DE3-A3F0932CA7BA}"/>
                </a:ext>
              </a:extLst>
            </p:cNvPr>
            <p:cNvSpPr/>
            <p:nvPr/>
          </p:nvSpPr>
          <p:spPr bwMode="auto">
            <a:xfrm>
              <a:off x="4935711" y="4472907"/>
              <a:ext cx="180000" cy="1080000"/>
            </a:xfrm>
            <a:prstGeom prst="rect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sp>
          <p:nvSpPr>
            <p:cNvPr id="213" name="矩形 221">
              <a:extLst>
                <a:ext uri="{FF2B5EF4-FFF2-40B4-BE49-F238E27FC236}">
                  <a16:creationId xmlns:a16="http://schemas.microsoft.com/office/drawing/2014/main" id="{8029CA65-20D1-404E-91BF-DCD3CAADC9D1}"/>
                </a:ext>
              </a:extLst>
            </p:cNvPr>
            <p:cNvSpPr/>
            <p:nvPr/>
          </p:nvSpPr>
          <p:spPr bwMode="auto">
            <a:xfrm>
              <a:off x="2804025" y="4472907"/>
              <a:ext cx="180000" cy="1080000"/>
            </a:xfrm>
            <a:prstGeom prst="rect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D2D2D2">
                    <a:lumMod val="10000"/>
                  </a:srgbClr>
                </a:solidFill>
              </a:endParaRPr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97591A6-3FF5-B94C-A523-D335354036BB}"/>
                </a:ext>
              </a:extLst>
            </p:cNvPr>
            <p:cNvCxnSpPr>
              <a:cxnSpLocks/>
              <a:stCxn id="15" idx="0"/>
              <a:endCxn id="216" idx="1"/>
            </p:cNvCxnSpPr>
            <p:nvPr/>
          </p:nvCxnSpPr>
          <p:spPr bwMode="auto">
            <a:xfrm flipV="1">
              <a:off x="4114800" y="3974640"/>
              <a:ext cx="1231667" cy="340740"/>
            </a:xfrm>
            <a:prstGeom prst="straightConnector1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018166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Stencil with Derived Datatypes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 dirty="0"/>
              <a:t>Nonblocking sends and receives</a:t>
            </a:r>
          </a:p>
          <a:p>
            <a:r>
              <a:rPr lang="en-US" dirty="0"/>
              <a:t>Data location specified by MPI datatypes</a:t>
            </a:r>
          </a:p>
          <a:p>
            <a:r>
              <a:rPr lang="en-US" dirty="0"/>
              <a:t>Manual packing of data no longer required</a:t>
            </a:r>
          </a:p>
          <a:p>
            <a:r>
              <a:rPr lang="en-US" i="1" dirty="0"/>
              <a:t>Start from nonblocking_p2p/</a:t>
            </a:r>
            <a:r>
              <a:rPr lang="en-US" i="1" dirty="0" err="1"/>
              <a:t>stencil.c</a:t>
            </a:r>
            <a:endParaRPr lang="en-US" i="1" dirty="0"/>
          </a:p>
          <a:p>
            <a:r>
              <a:rPr lang="en-US" i="1" dirty="0"/>
              <a:t>Solution in </a:t>
            </a:r>
            <a:r>
              <a:rPr lang="en-US" i="1" dirty="0" err="1"/>
              <a:t>derived_datatype</a:t>
            </a:r>
            <a:r>
              <a:rPr lang="en-US" i="1" dirty="0"/>
              <a:t>/</a:t>
            </a:r>
            <a:r>
              <a:rPr lang="en-US" i="1" dirty="0" err="1"/>
              <a:t>stencil.c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58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MPI_Type_create_hvector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altLang="zh-CN" dirty="0"/>
              <a:t>byte</a:t>
            </a:r>
            <a:r>
              <a:rPr lang="en-US" dirty="0"/>
              <a:t> </a:t>
            </a:r>
            <a:r>
              <a:rPr lang="en-US" dirty="0" err="1"/>
              <a:t>strided</a:t>
            </a:r>
            <a:r>
              <a:rPr lang="en-US" dirty="0"/>
              <a:t> vectors</a:t>
            </a:r>
          </a:p>
          <a:p>
            <a:r>
              <a:rPr lang="en-US" dirty="0"/>
              <a:t>Useful for composition, e.g., vector of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28600" y="42334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33400" y="4233446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838200" y="42334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143000" y="42334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447800" y="42334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752600" y="4233446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057400" y="42334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362200" y="42334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667000" y="42334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971800" y="42334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76600" y="42334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581400" y="42334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886200" y="4233446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191000" y="42334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495800" y="42334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00600" y="42334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05400" y="4233446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410200" y="42334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286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5334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8382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11430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4478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4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7526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0574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3622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6670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8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29718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9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2766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5814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38862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12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910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13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4958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14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06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15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1054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16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54102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17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7150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000" y="50716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struct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81200" y="50716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struct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71800" y="5605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hvector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80" name="Left Brace 79"/>
          <p:cNvSpPr/>
          <p:nvPr/>
        </p:nvSpPr>
        <p:spPr bwMode="auto">
          <a:xfrm rot="16200000">
            <a:off x="1028700" y="4423946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1" name="Left Brace 80"/>
          <p:cNvSpPr/>
          <p:nvPr/>
        </p:nvSpPr>
        <p:spPr bwMode="auto">
          <a:xfrm rot="16200000">
            <a:off x="2247900" y="4423947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3314700" y="2671346"/>
            <a:ext cx="228600" cy="5791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715000" y="42334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019800" y="42334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6019800" y="3928646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14800" y="507164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struct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34000" y="507164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struct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89" name="Left Brace 88"/>
          <p:cNvSpPr/>
          <p:nvPr/>
        </p:nvSpPr>
        <p:spPr bwMode="auto">
          <a:xfrm rot="16200000">
            <a:off x="4381500" y="4423947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90" name="Left Brace 89"/>
          <p:cNvSpPr/>
          <p:nvPr/>
        </p:nvSpPr>
        <p:spPr bwMode="auto">
          <a:xfrm rot="16200000">
            <a:off x="5600700" y="4423948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86" name="Rectangle 65"/>
          <p:cNvSpPr/>
          <p:nvPr/>
        </p:nvSpPr>
        <p:spPr bwMode="auto">
          <a:xfrm>
            <a:off x="5029200" y="5891279"/>
            <a:ext cx="187436" cy="23053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91" name="Rectangle 66"/>
          <p:cNvSpPr/>
          <p:nvPr/>
        </p:nvSpPr>
        <p:spPr bwMode="auto">
          <a:xfrm>
            <a:off x="5216636" y="5891279"/>
            <a:ext cx="187436" cy="230534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92" name="Rectangle 67"/>
          <p:cNvSpPr/>
          <p:nvPr/>
        </p:nvSpPr>
        <p:spPr bwMode="auto">
          <a:xfrm>
            <a:off x="5404072" y="5891279"/>
            <a:ext cx="187436" cy="23053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93" name="Rectangle 68"/>
          <p:cNvSpPr/>
          <p:nvPr/>
        </p:nvSpPr>
        <p:spPr bwMode="auto">
          <a:xfrm>
            <a:off x="5591508" y="5891279"/>
            <a:ext cx="187436" cy="2305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94" name="Rectangle 69"/>
          <p:cNvSpPr/>
          <p:nvPr/>
        </p:nvSpPr>
        <p:spPr bwMode="auto">
          <a:xfrm>
            <a:off x="5778945" y="5891279"/>
            <a:ext cx="187436" cy="2305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95" name="Rectangle 70"/>
          <p:cNvSpPr/>
          <p:nvPr/>
        </p:nvSpPr>
        <p:spPr bwMode="auto">
          <a:xfrm>
            <a:off x="5966381" y="5891279"/>
            <a:ext cx="187436" cy="230534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96" name="Rectangle 71"/>
          <p:cNvSpPr/>
          <p:nvPr/>
        </p:nvSpPr>
        <p:spPr bwMode="auto">
          <a:xfrm>
            <a:off x="6153817" y="5891279"/>
            <a:ext cx="187436" cy="23053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97" name="Rectangle 72"/>
          <p:cNvSpPr/>
          <p:nvPr/>
        </p:nvSpPr>
        <p:spPr bwMode="auto">
          <a:xfrm>
            <a:off x="6341253" y="5891279"/>
            <a:ext cx="187436" cy="2305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98" name="Rectangle 73"/>
          <p:cNvSpPr/>
          <p:nvPr/>
        </p:nvSpPr>
        <p:spPr bwMode="auto">
          <a:xfrm>
            <a:off x="6528689" y="5891279"/>
            <a:ext cx="187436" cy="2305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99" name="Rectangle 74"/>
          <p:cNvSpPr/>
          <p:nvPr/>
        </p:nvSpPr>
        <p:spPr bwMode="auto">
          <a:xfrm>
            <a:off x="6716125" y="5891279"/>
            <a:ext cx="187436" cy="23053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00" name="Rectangle 75"/>
          <p:cNvSpPr/>
          <p:nvPr/>
        </p:nvSpPr>
        <p:spPr bwMode="auto">
          <a:xfrm>
            <a:off x="6903561" y="5891279"/>
            <a:ext cx="187436" cy="23053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01" name="Rectangle 76"/>
          <p:cNvSpPr/>
          <p:nvPr/>
        </p:nvSpPr>
        <p:spPr bwMode="auto">
          <a:xfrm>
            <a:off x="7090998" y="5891279"/>
            <a:ext cx="187436" cy="23053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02" name="Rectangle 77"/>
          <p:cNvSpPr/>
          <p:nvPr/>
        </p:nvSpPr>
        <p:spPr bwMode="auto">
          <a:xfrm>
            <a:off x="7278434" y="5891279"/>
            <a:ext cx="187436" cy="23053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03" name="Rectangle 78"/>
          <p:cNvSpPr/>
          <p:nvPr/>
        </p:nvSpPr>
        <p:spPr bwMode="auto">
          <a:xfrm>
            <a:off x="7465870" y="5891279"/>
            <a:ext cx="187436" cy="230534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04" name="Rectangle 79"/>
          <p:cNvSpPr/>
          <p:nvPr/>
        </p:nvSpPr>
        <p:spPr bwMode="auto">
          <a:xfrm>
            <a:off x="7653306" y="5891279"/>
            <a:ext cx="187436" cy="23053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05" name="Rectangle 80"/>
          <p:cNvSpPr/>
          <p:nvPr/>
        </p:nvSpPr>
        <p:spPr bwMode="auto">
          <a:xfrm>
            <a:off x="7840742" y="5891279"/>
            <a:ext cx="187436" cy="2305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06" name="Rectangle 81"/>
          <p:cNvSpPr/>
          <p:nvPr/>
        </p:nvSpPr>
        <p:spPr bwMode="auto">
          <a:xfrm>
            <a:off x="8028178" y="5891279"/>
            <a:ext cx="187436" cy="2305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07" name="Rectangle 82"/>
          <p:cNvSpPr/>
          <p:nvPr/>
        </p:nvSpPr>
        <p:spPr bwMode="auto">
          <a:xfrm>
            <a:off x="8215614" y="5891279"/>
            <a:ext cx="187436" cy="230534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08" name="Rectangle 83"/>
          <p:cNvSpPr/>
          <p:nvPr/>
        </p:nvSpPr>
        <p:spPr bwMode="auto">
          <a:xfrm>
            <a:off x="8403051" y="5891279"/>
            <a:ext cx="187436" cy="23053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30" name="TextBox 106"/>
          <p:cNvSpPr txBox="1"/>
          <p:nvPr/>
        </p:nvSpPr>
        <p:spPr>
          <a:xfrm>
            <a:off x="6705601" y="636704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D2D2D2">
                    <a:lumMod val="10000"/>
                  </a:srgbClr>
                </a:solidFill>
              </a:rPr>
              <a:t>vector</a:t>
            </a:r>
          </a:p>
        </p:txBody>
      </p:sp>
      <p:sp>
        <p:nvSpPr>
          <p:cNvPr id="131" name="Left Brace 107"/>
          <p:cNvSpPr/>
          <p:nvPr/>
        </p:nvSpPr>
        <p:spPr bwMode="auto">
          <a:xfrm rot="16200000">
            <a:off x="5548283" y="5818982"/>
            <a:ext cx="86450" cy="749745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32" name="Left Brace 108"/>
          <p:cNvSpPr/>
          <p:nvPr/>
        </p:nvSpPr>
        <p:spPr bwMode="auto">
          <a:xfrm rot="16200000">
            <a:off x="6298028" y="5818983"/>
            <a:ext cx="86450" cy="749745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33" name="Left Brace 110"/>
          <p:cNvSpPr/>
          <p:nvPr/>
        </p:nvSpPr>
        <p:spPr bwMode="auto">
          <a:xfrm rot="16200000">
            <a:off x="7047772" y="4478276"/>
            <a:ext cx="86450" cy="3748723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34" name="Rectangle 111"/>
          <p:cNvSpPr/>
          <p:nvPr/>
        </p:nvSpPr>
        <p:spPr bwMode="auto">
          <a:xfrm>
            <a:off x="8590487" y="5891279"/>
            <a:ext cx="187436" cy="2305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35" name="Rectangle 112"/>
          <p:cNvSpPr/>
          <p:nvPr/>
        </p:nvSpPr>
        <p:spPr bwMode="auto">
          <a:xfrm>
            <a:off x="8777923" y="5891279"/>
            <a:ext cx="187436" cy="2305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40" name="Left Brace 117"/>
          <p:cNvSpPr/>
          <p:nvPr/>
        </p:nvSpPr>
        <p:spPr bwMode="auto">
          <a:xfrm rot="16200000">
            <a:off x="7797517" y="5818983"/>
            <a:ext cx="86450" cy="749745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41" name="Left Brace 118"/>
          <p:cNvSpPr/>
          <p:nvPr/>
        </p:nvSpPr>
        <p:spPr bwMode="auto">
          <a:xfrm rot="16200000">
            <a:off x="8547262" y="5818983"/>
            <a:ext cx="86450" cy="749745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29400" y="5334000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D2D2D2">
                    <a:lumMod val="10000"/>
                  </a:srgbClr>
                </a:solidFill>
                <a:cs typeface="Arial" pitchFamily="34" charset="0"/>
              </a:rPr>
              <a:t>stride = 3 </a:t>
            </a:r>
            <a:r>
              <a:rPr lang="en-US" altLang="zh-CN" b="1" dirty="0" err="1">
                <a:solidFill>
                  <a:srgbClr val="D2D2D2">
                    <a:lumMod val="10000"/>
                  </a:srgbClr>
                </a:solidFill>
                <a:cs typeface="Arial" pitchFamily="34" charset="0"/>
              </a:rPr>
              <a:t>oldtypes</a:t>
            </a:r>
            <a:endParaRPr lang="zh-CN" altLang="en-US" b="1" dirty="0">
              <a:solidFill>
                <a:srgbClr val="616161"/>
              </a:solidFill>
            </a:endParaRPr>
          </a:p>
        </p:txBody>
      </p:sp>
      <p:sp>
        <p:nvSpPr>
          <p:cNvPr id="142" name="Left Brace 108"/>
          <p:cNvSpPr/>
          <p:nvPr/>
        </p:nvSpPr>
        <p:spPr bwMode="auto">
          <a:xfrm rot="16200000" flipH="1">
            <a:off x="6286501" y="4686300"/>
            <a:ext cx="152399" cy="22098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295400" y="3429000"/>
            <a:ext cx="1762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D2D2D2">
                    <a:lumMod val="10000"/>
                  </a:srgbClr>
                </a:solidFill>
                <a:cs typeface="Arial" pitchFamily="34" charset="0"/>
              </a:rPr>
              <a:t>stride = 11 bytes</a:t>
            </a:r>
            <a:endParaRPr lang="zh-CN" altLang="en-US" b="1" dirty="0">
              <a:solidFill>
                <a:srgbClr val="616161"/>
              </a:solidFill>
            </a:endParaRPr>
          </a:p>
        </p:txBody>
      </p:sp>
      <p:sp>
        <p:nvSpPr>
          <p:cNvPr id="144" name="Left Brace 108"/>
          <p:cNvSpPr/>
          <p:nvPr/>
        </p:nvSpPr>
        <p:spPr bwMode="auto">
          <a:xfrm rot="16200000" flipH="1">
            <a:off x="2106285" y="2237117"/>
            <a:ext cx="130833" cy="3276599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>
              <a:solidFill>
                <a:srgbClr val="61616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381000" y="1072848"/>
            <a:ext cx="8305800" cy="7559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MPI_Type_create_hvector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count,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blocklen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MPI_Aint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stride,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oldtype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newtype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90731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MPI_Type_create_indexed_block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371600"/>
          </a:xfrm>
        </p:spPr>
        <p:txBody>
          <a:bodyPr/>
          <a:lstStyle/>
          <a:p>
            <a:r>
              <a:rPr lang="en-US" dirty="0"/>
              <a:t>Pulling irregular subsets of data from a single array</a:t>
            </a:r>
          </a:p>
          <a:p>
            <a:pPr lvl="1"/>
            <a:r>
              <a:rPr lang="en-US" dirty="0"/>
              <a:t>dynamic codes with index lists, expensive though!</a:t>
            </a:r>
          </a:p>
          <a:p>
            <a:pPr lvl="1"/>
            <a:r>
              <a:rPr lang="en-US" dirty="0" err="1"/>
              <a:t>blen</a:t>
            </a:r>
            <a:r>
              <a:rPr lang="en-US" dirty="0"/>
              <a:t>=2</a:t>
            </a:r>
          </a:p>
          <a:p>
            <a:pPr lvl="1"/>
            <a:r>
              <a:rPr lang="en-US" dirty="0" err="1"/>
              <a:t>displs</a:t>
            </a:r>
            <a:r>
              <a:rPr lang="en-US" dirty="0"/>
              <a:t>={0,5,8,13,18}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24000" y="49530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33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384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80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528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2672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20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81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86400" y="49530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791200" y="4953000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960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008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056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104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524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828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133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438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43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048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352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657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962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267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876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81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486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791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096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4008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16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7056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17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0104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18</a:t>
            </a:r>
          </a:p>
        </p:txBody>
      </p:sp>
      <p:sp>
        <p:nvSpPr>
          <p:cNvPr id="46" name="Left Brace 45"/>
          <p:cNvSpPr/>
          <p:nvPr/>
        </p:nvSpPr>
        <p:spPr bwMode="auto">
          <a:xfrm rot="16200000">
            <a:off x="4457700" y="2705100"/>
            <a:ext cx="228600" cy="60960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315200" y="4953000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620000" y="4953000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3152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19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620000" y="4648200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10000" y="583364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Indexed_block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381000" y="1126952"/>
            <a:ext cx="8305800" cy="1082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MPI_Type_create_indexed_block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count,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blocklen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array_of_displacements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oldtype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newtype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4617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MPI_Type_indexed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Like </a:t>
            </a:r>
            <a:r>
              <a:rPr lang="en-US" dirty="0" err="1"/>
              <a:t>indexed_block</a:t>
            </a:r>
            <a:r>
              <a:rPr lang="en-US" dirty="0"/>
              <a:t>, but can have different block lengths</a:t>
            </a:r>
          </a:p>
          <a:p>
            <a:pPr lvl="1"/>
            <a:r>
              <a:rPr lang="en-US" dirty="0" err="1"/>
              <a:t>blen</a:t>
            </a:r>
            <a:r>
              <a:rPr lang="en-US" dirty="0"/>
              <a:t>={1,1,2,1,2,1}</a:t>
            </a:r>
          </a:p>
          <a:p>
            <a:pPr lvl="1"/>
            <a:r>
              <a:rPr lang="en-US" dirty="0" err="1"/>
              <a:t>displs</a:t>
            </a:r>
            <a:r>
              <a:rPr lang="en-US" dirty="0"/>
              <a:t>={0,3,5,9,13,17}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600200" y="4800598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050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098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146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194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1242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386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434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578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62600" y="4800598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867400" y="4800598"/>
            <a:ext cx="304800" cy="609600"/>
          </a:xfrm>
          <a:prstGeom prst="rect">
            <a:avLst/>
          </a:prstGeom>
          <a:solidFill>
            <a:srgbClr val="5C8A00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770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781800" y="4800598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866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600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905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209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514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819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124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429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733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7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038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4343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648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953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257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562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13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867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172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15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4770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16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7818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17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0866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18</a:t>
            </a:r>
          </a:p>
        </p:txBody>
      </p:sp>
      <p:sp>
        <p:nvSpPr>
          <p:cNvPr id="46" name="Left Brace 45"/>
          <p:cNvSpPr/>
          <p:nvPr/>
        </p:nvSpPr>
        <p:spPr bwMode="auto">
          <a:xfrm rot="16200000">
            <a:off x="4229100" y="2857498"/>
            <a:ext cx="228600" cy="54864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73914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696200" y="4800598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914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19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696200" y="4495798"/>
            <a:ext cx="347472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6200" y="56812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D2D2D2">
                    <a:lumMod val="10000"/>
                  </a:srgbClr>
                </a:solidFill>
              </a:rPr>
              <a:t>indexed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946842" y="1126860"/>
            <a:ext cx="6858000" cy="1082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MPI_Type_indexed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count,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*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array_of_blocklens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array_of_displacements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oldtype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 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newtype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80468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MPI_Type_create_struct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990600"/>
          </a:xfrm>
        </p:spPr>
        <p:txBody>
          <a:bodyPr/>
          <a:lstStyle/>
          <a:p>
            <a:r>
              <a:rPr lang="en-US" dirty="0"/>
              <a:t>Most general constructor, allows different types and arbitrary arrays (also most costly)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ANL MPI Tutorial (6/21/2019)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276600" y="46906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690646"/>
            <a:ext cx="304800" cy="609600"/>
          </a:xfrm>
          <a:prstGeom prst="rect">
            <a:avLst/>
          </a:prstGeom>
          <a:solidFill>
            <a:srgbClr val="3366FF"/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86200" y="4690646"/>
            <a:ext cx="304800" cy="6096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46906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95800" y="4690646"/>
            <a:ext cx="304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76600" y="4385846"/>
            <a:ext cx="304800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581400" y="4385846"/>
            <a:ext cx="304800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886200" y="4385846"/>
            <a:ext cx="304800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191000" y="4385846"/>
            <a:ext cx="304800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95800" y="4385846"/>
            <a:ext cx="304800" cy="228600"/>
          </a:xfrm>
          <a:prstGeom prst="rect">
            <a:avLst/>
          </a:prstGeom>
          <a:noFill/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616161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0" y="55288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D2D2D2">
                    <a:lumMod val="10000"/>
                  </a:srgbClr>
                </a:solidFill>
              </a:rPr>
              <a:t>struct</a:t>
            </a:r>
            <a:endParaRPr lang="en-US" sz="1600" b="1" i="1" dirty="0">
              <a:solidFill>
                <a:srgbClr val="D2D2D2">
                  <a:lumMod val="10000"/>
                </a:srgbClr>
              </a:solidFill>
            </a:endParaRPr>
          </a:p>
        </p:txBody>
      </p:sp>
      <p:sp>
        <p:nvSpPr>
          <p:cNvPr id="20" name="Left Brace 19"/>
          <p:cNvSpPr/>
          <p:nvPr/>
        </p:nvSpPr>
        <p:spPr bwMode="auto">
          <a:xfrm rot="16200000">
            <a:off x="4076700" y="4881146"/>
            <a:ext cx="228600" cy="1219200"/>
          </a:xfrm>
          <a:prstGeom prst="leftBrace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61616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752600" y="1023431"/>
            <a:ext cx="4876800" cy="17366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MPI_Type_create_struct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count,</a:t>
            </a:r>
          </a:p>
          <a:p>
            <a:pPr>
              <a:lnSpc>
                <a:spcPct val="120000"/>
              </a:lnSpc>
            </a:pPr>
            <a:r>
              <a:rPr lang="en-US" sz="1600" b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int *array_of_blocklens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int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array_of_displacements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array_of_types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	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MPI_Datatype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 *</a:t>
            </a:r>
            <a:r>
              <a:rPr lang="en-US" sz="1600" b="1" dirty="0" err="1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newtype</a:t>
            </a:r>
            <a:r>
              <a:rPr lang="en-US" sz="1600" b="1" dirty="0">
                <a:solidFill>
                  <a:srgbClr val="D2D2D2">
                    <a:lumMod val="10000"/>
                  </a:srgbClr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5198503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15151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7761</TotalTime>
  <Words>9299</Words>
  <Application>Microsoft Macintosh PowerPoint</Application>
  <PresentationFormat>On-screen Show (4:3)</PresentationFormat>
  <Paragraphs>1930</Paragraphs>
  <Slides>104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7" baseType="lpstr">
      <vt:lpstr>ＭＳ Ｐゴシック</vt:lpstr>
      <vt:lpstr>ＭＳ Ｐゴシック</vt:lpstr>
      <vt:lpstr>宋体</vt:lpstr>
      <vt:lpstr>Arial</vt:lpstr>
      <vt:lpstr>Calibri</vt:lpstr>
      <vt:lpstr>Courier</vt:lpstr>
      <vt:lpstr>Courier New</vt:lpstr>
      <vt:lpstr>Symbol</vt:lpstr>
      <vt:lpstr>Times New Roman</vt:lpstr>
      <vt:lpstr>Trebuchet MS</vt:lpstr>
      <vt:lpstr>Wingdings</vt:lpstr>
      <vt:lpstr>Zapf Dingbats</vt:lpstr>
      <vt:lpstr>argonne.updates</vt:lpstr>
      <vt:lpstr>Parallel Programming with MPI</vt:lpstr>
      <vt:lpstr>About the Speakers</vt:lpstr>
      <vt:lpstr>Outline</vt:lpstr>
      <vt:lpstr>General principles in this tutorial</vt:lpstr>
      <vt:lpstr>Introduction to MPI</vt:lpstr>
      <vt:lpstr>Sample Parallel Programming Models</vt:lpstr>
      <vt:lpstr>The Message-Passing Model</vt:lpstr>
      <vt:lpstr>The Message-Passing Model (an example)</vt:lpstr>
      <vt:lpstr>Standardizing Message-Passing Models with MPI</vt:lpstr>
      <vt:lpstr>What is MPI?</vt:lpstr>
      <vt:lpstr>MPI-1</vt:lpstr>
      <vt:lpstr>Following MPI Standards</vt:lpstr>
      <vt:lpstr>Overview of New Features in MPI-3</vt:lpstr>
      <vt:lpstr>Status of MPI-3.1 Implementations</vt:lpstr>
      <vt:lpstr>Web Pointers</vt:lpstr>
      <vt:lpstr>Latest MPI 3.1 Standard in Book Form</vt:lpstr>
      <vt:lpstr>Tutorial Books on MPI</vt:lpstr>
      <vt:lpstr>Book on Parallel Programming Models</vt:lpstr>
      <vt:lpstr>Applications (Science and Engineering)</vt:lpstr>
      <vt:lpstr>PowerPoint Presentation</vt:lpstr>
      <vt:lpstr>Reasons for Using MPI</vt:lpstr>
      <vt:lpstr>Important considerations while using MPI</vt:lpstr>
      <vt:lpstr>Approach in this Tutorial</vt:lpstr>
      <vt:lpstr>How does MPI work?  (1/2)</vt:lpstr>
      <vt:lpstr>How does MPI work?  Multicore Systems.  (2/2)</vt:lpstr>
      <vt:lpstr>Compiling and Running MPI applications (more details later)</vt:lpstr>
      <vt:lpstr>What is MPICH?</vt:lpstr>
      <vt:lpstr>Getting Started with MPICH</vt:lpstr>
      <vt:lpstr>Compiling MPI programs with MPICH</vt:lpstr>
      <vt:lpstr>Running MPI programs with MPICH</vt:lpstr>
      <vt:lpstr>Trying some example programs</vt:lpstr>
      <vt:lpstr>Interaction with Resource Managers</vt:lpstr>
      <vt:lpstr>Introduction to MPI Communicators</vt:lpstr>
      <vt:lpstr>MPI Communicators</vt:lpstr>
      <vt:lpstr>Communicators</vt:lpstr>
      <vt:lpstr>Communicators</vt:lpstr>
      <vt:lpstr>Simple MPI Program Identifying Processes</vt:lpstr>
      <vt:lpstr>Example: Hello World!</vt:lpstr>
      <vt:lpstr>Blocking Point-to-Point Operations</vt:lpstr>
      <vt:lpstr>MPI Basic Send/Receive</vt:lpstr>
      <vt:lpstr>Data Communication</vt:lpstr>
      <vt:lpstr>More Details on Describing Data for Communication</vt:lpstr>
      <vt:lpstr>MPI Basic (Blocking) Send</vt:lpstr>
      <vt:lpstr>MPI Basic (Blocking) Receive</vt:lpstr>
      <vt:lpstr>Simple Communication in MPI</vt:lpstr>
      <vt:lpstr>Example: Basic Send/Receive</vt:lpstr>
      <vt:lpstr>Parallel Sort using MPI Send/Recv</vt:lpstr>
      <vt:lpstr>Parallel Sort using MPI Send/Recv (contd.)</vt:lpstr>
      <vt:lpstr>Example: Sorting with Two Processes</vt:lpstr>
      <vt:lpstr>Status Object</vt:lpstr>
      <vt:lpstr>Using the “status” field (contd.)</vt:lpstr>
      <vt:lpstr>Example: Master-worker Computation</vt:lpstr>
      <vt:lpstr>Section Summary</vt:lpstr>
      <vt:lpstr>Nonblocking Point-to-Point Operations</vt:lpstr>
      <vt:lpstr>Blocking vs. Nonblocking Communication</vt:lpstr>
      <vt:lpstr>Blocking Communication</vt:lpstr>
      <vt:lpstr>PowerPoint Presentation</vt:lpstr>
      <vt:lpstr>Nonblocking Communication</vt:lpstr>
      <vt:lpstr>Nonblocking Send-Receive Diagram </vt:lpstr>
      <vt:lpstr>Multiple Completions</vt:lpstr>
      <vt:lpstr>Message Completion and Buffering </vt:lpstr>
      <vt:lpstr>A Nonblocking communication example</vt:lpstr>
      <vt:lpstr>Section Summary</vt:lpstr>
      <vt:lpstr>Running Example: Stencil</vt:lpstr>
      <vt:lpstr>Running Example: Regular Mesh Algorithms</vt:lpstr>
      <vt:lpstr>The Global Data Structure</vt:lpstr>
      <vt:lpstr>The Global Data Structure</vt:lpstr>
      <vt:lpstr>Necessary Data Transfers</vt:lpstr>
      <vt:lpstr>The Local Data Structure</vt:lpstr>
      <vt:lpstr>Necessary Data Transfers</vt:lpstr>
      <vt:lpstr>Necessary Data Transfers</vt:lpstr>
      <vt:lpstr>Example: Stencil with Nonblocking Send/recv</vt:lpstr>
      <vt:lpstr>Blocking Collective Operations</vt:lpstr>
      <vt:lpstr>Introduction to Collective Operations in MPI</vt:lpstr>
      <vt:lpstr>MPI Collective Communication</vt:lpstr>
      <vt:lpstr>Synchronization</vt:lpstr>
      <vt:lpstr>Collective Data Movement</vt:lpstr>
      <vt:lpstr>More Collective Data Movement</vt:lpstr>
      <vt:lpstr>Collective Computation</vt:lpstr>
      <vt:lpstr>MPI Collective Routines</vt:lpstr>
      <vt:lpstr>MPI Built-in Collective Computation Operations</vt:lpstr>
      <vt:lpstr>Exercise: Stencil using Alltoallv</vt:lpstr>
      <vt:lpstr>Section Summary</vt:lpstr>
      <vt:lpstr>MPI Derived Datatypes</vt:lpstr>
      <vt:lpstr>Necessary Data Transfers</vt:lpstr>
      <vt:lpstr>The Local Data Structure</vt:lpstr>
      <vt:lpstr>Introduction to Datatypes in MPI</vt:lpstr>
      <vt:lpstr>Simple/Predefined Datatypes</vt:lpstr>
      <vt:lpstr>Derived Datatype Example</vt:lpstr>
      <vt:lpstr>MPI_Type_contiguous</vt:lpstr>
      <vt:lpstr>MPI_Type_vector</vt:lpstr>
      <vt:lpstr>Commit, Free, and Dup</vt:lpstr>
      <vt:lpstr>Use Datatype in Halo Exchange</vt:lpstr>
      <vt:lpstr>Exercise 1: Stencil with Derived Datatypes (1/2)</vt:lpstr>
      <vt:lpstr>Exercise 1: Stencil with Derived Datatypes (2/2)</vt:lpstr>
      <vt:lpstr>MPI_Type_create_hvector</vt:lpstr>
      <vt:lpstr>MPI_Type_create_indexed_block</vt:lpstr>
      <vt:lpstr>MPI_Type_indexed</vt:lpstr>
      <vt:lpstr>MPI_Type_create_struct</vt:lpstr>
      <vt:lpstr>MPI_Type_create_subarray</vt:lpstr>
      <vt:lpstr>MPI_BOTTOM and MPI_Get_address</vt:lpstr>
      <vt:lpstr>Other DDT Functions</vt:lpstr>
      <vt:lpstr>Datatype Selection Order</vt:lpstr>
      <vt:lpstr>Section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with MPI</dc:title>
  <dc:creator>raffenet</dc:creator>
  <cp:lastModifiedBy>Raffenetti, Kenneth J.</cp:lastModifiedBy>
  <cp:revision>48</cp:revision>
  <dcterms:created xsi:type="dcterms:W3CDTF">2018-06-26T15:09:39Z</dcterms:created>
  <dcterms:modified xsi:type="dcterms:W3CDTF">2019-06-21T02:09:10Z</dcterms:modified>
</cp:coreProperties>
</file>