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8"/>
  </p:notesMasterIdLst>
  <p:handoutMasterIdLst>
    <p:handoutMasterId r:id="rId9"/>
  </p:handoutMasterIdLst>
  <p:sldIdLst>
    <p:sldId id="568" r:id="rId2"/>
    <p:sldId id="569" r:id="rId3"/>
    <p:sldId id="570" r:id="rId4"/>
    <p:sldId id="567" r:id="rId5"/>
    <p:sldId id="571" r:id="rId6"/>
    <p:sldId id="566"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CBCBCB"/>
    <a:srgbClr val="0096D6"/>
    <a:srgbClr val="B9B8BB"/>
    <a:srgbClr val="000000"/>
    <a:srgbClr val="E5E8E8"/>
    <a:srgbClr val="822980"/>
    <a:srgbClr val="B9B9BB"/>
    <a:srgbClr val="B6B8BB"/>
    <a:srgbClr val="87898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870" autoAdjust="0"/>
  </p:normalViewPr>
  <p:slideViewPr>
    <p:cSldViewPr snapToGrid="0">
      <p:cViewPr varScale="1">
        <p:scale>
          <a:sx n="89" d="100"/>
          <a:sy n="89" d="100"/>
        </p:scale>
        <p:origin x="-870" y="-96"/>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88" d="100"/>
        <a:sy n="188"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6/26/2014</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6/26/2014</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dirty="0" smtClean="0"/>
              <a:t>Welcome to the Airport Technology Station. </a:t>
            </a:r>
          </a:p>
          <a:p>
            <a:pPr marL="0" indent="0">
              <a:buFontTx/>
              <a:buNone/>
            </a:pPr>
            <a:endParaRPr lang="en-US" dirty="0" smtClean="0"/>
          </a:p>
          <a:p>
            <a:pPr marL="0" indent="0">
              <a:buFontTx/>
              <a:buNone/>
            </a:pPr>
            <a:r>
              <a:rPr lang="en-US" dirty="0" smtClean="0"/>
              <a:t>As</a:t>
            </a:r>
            <a:r>
              <a:rPr lang="en-US" baseline="0" dirty="0" smtClean="0"/>
              <a:t> maybe you know </a:t>
            </a:r>
            <a:r>
              <a:rPr lang="en-US" dirty="0" smtClean="0"/>
              <a:t>Airport Technology refers to all set of applications</a:t>
            </a:r>
            <a:r>
              <a:rPr lang="en-US" baseline="0" dirty="0" smtClean="0"/>
              <a:t> which are used at the airport by the company employees to support all the activities around the airport, for example the agents that provide support to the travelers or also it covers all applications that are used by the travelers themselves for specific a lot of actions such us do a check-in, change a reservation or buy specific products offer by AA.</a:t>
            </a:r>
          </a:p>
          <a:p>
            <a:pPr marL="0" indent="0">
              <a:buFontTx/>
              <a:buNone/>
            </a:pPr>
            <a:endParaRPr lang="en-US" baseline="0" dirty="0" smtClean="0"/>
          </a:p>
          <a:p>
            <a:pPr marL="0" indent="0">
              <a:buFontTx/>
              <a:buNone/>
            </a:pPr>
            <a:r>
              <a:rPr lang="en-US" baseline="0" dirty="0" smtClean="0"/>
              <a:t>Which is the core workload of the offshore team.</a:t>
            </a:r>
          </a:p>
          <a:p>
            <a:pPr marL="0" indent="0">
              <a:buFontTx/>
              <a:buNone/>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can imagine how critically are these applications for our customer, right? They need to offer a great customer experience but also at the same time be efficient and to provide accurate and just in time information.</a:t>
            </a:r>
          </a:p>
          <a:p>
            <a:pPr marL="0" indent="0">
              <a:buFontTx/>
              <a:buNone/>
            </a:pPr>
            <a:endParaRPr lang="en-US" baseline="0" dirty="0" smtClean="0"/>
          </a:p>
          <a:p>
            <a:pPr marL="0" indent="0">
              <a:buFontTx/>
              <a:buNone/>
            </a:pPr>
            <a:r>
              <a:rPr lang="en-US" baseline="0" dirty="0" smtClean="0"/>
              <a:t>Well, take a look on how HP Apps is delivering application development services.</a:t>
            </a: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78250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extLst>
      <p:ext uri="{BB962C8B-B14F-4D97-AF65-F5344CB8AC3E}">
        <p14:creationId xmlns:p14="http://schemas.microsoft.com/office/powerpoint/2010/main" val="360135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Tree>
    <p:extLst>
      <p:ext uri="{BB962C8B-B14F-4D97-AF65-F5344CB8AC3E}">
        <p14:creationId xmlns:p14="http://schemas.microsoft.com/office/powerpoint/2010/main" val="360135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a:t>
            </a:fld>
            <a:endParaRPr lang="en-GB" dirty="0"/>
          </a:p>
        </p:txBody>
      </p:sp>
    </p:spTree>
    <p:extLst>
      <p:ext uri="{BB962C8B-B14F-4D97-AF65-F5344CB8AC3E}">
        <p14:creationId xmlns:p14="http://schemas.microsoft.com/office/powerpoint/2010/main" val="360135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360135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81618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9025742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52520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40" r:id="rId6"/>
    <p:sldLayoutId id="2147483837" r:id="rId7"/>
    <p:sldLayoutId id="2147483809" r:id="rId8"/>
    <p:sldLayoutId id="2147483839" r:id="rId9"/>
    <p:sldLayoutId id="2147483823" r:id="rId10"/>
    <p:sldLayoutId id="2147483824" r:id="rId11"/>
    <p:sldLayoutId id="2147483825" r:id="rId12"/>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9144000" cy="5151120"/>
          </a:xfrm>
          <a:prstGeom prst="rect">
            <a:avLst/>
          </a:prstGeom>
        </p:spPr>
      </p:pic>
      <p:sp>
        <p:nvSpPr>
          <p:cNvPr id="5" name="Title 4"/>
          <p:cNvSpPr>
            <a:spLocks noGrp="1"/>
          </p:cNvSpPr>
          <p:nvPr>
            <p:ph type="ctrTitle"/>
          </p:nvPr>
        </p:nvSpPr>
        <p:spPr>
          <a:xfrm>
            <a:off x="282689" y="3434869"/>
            <a:ext cx="6858000" cy="1206484"/>
          </a:xfrm>
        </p:spPr>
        <p:txBody>
          <a:bodyPr/>
          <a:lstStyle/>
          <a:p>
            <a:r>
              <a:rPr lang="en-US" dirty="0" smtClean="0"/>
              <a:t/>
            </a:r>
            <a:br>
              <a:rPr lang="en-US" dirty="0" smtClean="0"/>
            </a:br>
            <a:r>
              <a:rPr lang="en-US" sz="3600" dirty="0" smtClean="0">
                <a:solidFill>
                  <a:schemeClr val="bg2">
                    <a:lumMod val="25000"/>
                  </a:schemeClr>
                </a:solidFill>
              </a:rPr>
              <a:t>Introducing</a:t>
            </a:r>
            <a:r>
              <a:rPr lang="en-US" dirty="0" smtClean="0">
                <a:solidFill>
                  <a:schemeClr val="bg2">
                    <a:lumMod val="25000"/>
                  </a:schemeClr>
                </a:solidFill>
              </a:rPr>
              <a:t/>
            </a:r>
            <a:br>
              <a:rPr lang="en-US" dirty="0" smtClean="0">
                <a:solidFill>
                  <a:schemeClr val="bg2">
                    <a:lumMod val="25000"/>
                  </a:schemeClr>
                </a:solidFill>
              </a:rPr>
            </a:br>
            <a:r>
              <a:rPr lang="en-US" dirty="0" smtClean="0">
                <a:solidFill>
                  <a:schemeClr val="bg2">
                    <a:lumMod val="25000"/>
                  </a:schemeClr>
                </a:solidFill>
              </a:rPr>
              <a:t>Airport Technology</a:t>
            </a:r>
            <a:endParaRPr lang="en-US" dirty="0">
              <a:solidFill>
                <a:schemeClr val="bg2">
                  <a:lumMod val="2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100" y="4210050"/>
            <a:ext cx="1892808" cy="70211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0" y="0"/>
            <a:ext cx="4705134" cy="523220"/>
          </a:xfrm>
          <a:prstGeom prst="rect">
            <a:avLst/>
          </a:prstGeom>
          <a:noFill/>
        </p:spPr>
        <p:txBody>
          <a:bodyPr wrap="none" rtlCol="0">
            <a:spAutoFit/>
          </a:bodyPr>
          <a:lstStyle/>
          <a:p>
            <a:pPr marL="0" defTabSz="430213">
              <a:spcAft>
                <a:spcPts val="400"/>
              </a:spcAft>
              <a:buSzPct val="100000"/>
            </a:pPr>
            <a:r>
              <a:rPr lang="en-US" sz="2800" dirty="0" smtClean="0">
                <a:solidFill>
                  <a:schemeClr val="bg2">
                    <a:lumMod val="25000"/>
                  </a:schemeClr>
                </a:solidFill>
                <a:latin typeface="HP Simplified" pitchFamily="34" charset="0"/>
                <a:cs typeface="HP Simplified" pitchFamily="34" charset="0"/>
              </a:rPr>
              <a:t>Log </a:t>
            </a:r>
            <a:r>
              <a:rPr lang="en-US" sz="2800" dirty="0" err="1" smtClean="0">
                <a:solidFill>
                  <a:schemeClr val="bg2">
                    <a:lumMod val="25000"/>
                  </a:schemeClr>
                </a:solidFill>
                <a:latin typeface="HP Simplified" pitchFamily="34" charset="0"/>
                <a:cs typeface="HP Simplified" pitchFamily="34" charset="0"/>
              </a:rPr>
              <a:t>Filewalker</a:t>
            </a:r>
            <a:r>
              <a:rPr lang="en-US" sz="2800" dirty="0" smtClean="0">
                <a:solidFill>
                  <a:schemeClr val="bg2">
                    <a:lumMod val="25000"/>
                  </a:schemeClr>
                </a:solidFill>
                <a:latin typeface="HP Simplified" pitchFamily="34" charset="0"/>
                <a:cs typeface="HP Simplified" pitchFamily="34" charset="0"/>
              </a:rPr>
              <a:t> - Introduction</a:t>
            </a:r>
          </a:p>
        </p:txBody>
      </p:sp>
      <p:sp>
        <p:nvSpPr>
          <p:cNvPr id="2" name="TextBox 1"/>
          <p:cNvSpPr txBox="1"/>
          <p:nvPr/>
        </p:nvSpPr>
        <p:spPr>
          <a:xfrm>
            <a:off x="86062" y="710004"/>
            <a:ext cx="8563086" cy="3082895"/>
          </a:xfrm>
          <a:prstGeom prst="rect">
            <a:avLst/>
          </a:prstGeom>
          <a:noFill/>
        </p:spPr>
        <p:txBody>
          <a:bodyPr wrap="square" rtlCol="0">
            <a:spAutoFit/>
          </a:bodyPr>
          <a:lstStyle/>
          <a:p>
            <a:pPr marL="285750" indent="-285750">
              <a:lnSpc>
                <a:spcPct val="115000"/>
              </a:lnSpc>
              <a:spcAft>
                <a:spcPts val="1000"/>
              </a:spcAft>
              <a:buFont typeface="Arial" panose="020B0604020202020204" pitchFamily="34" charset="0"/>
              <a:buChar char="•"/>
            </a:pPr>
            <a:r>
              <a:rPr lang="en-US" sz="2000" dirty="0" smtClean="0">
                <a:solidFill>
                  <a:srgbClr val="1F497D"/>
                </a:solidFill>
                <a:latin typeface="Calibri"/>
                <a:ea typeface="Calibri"/>
                <a:cs typeface="Times New Roman"/>
              </a:rPr>
              <a:t>LFW </a:t>
            </a:r>
            <a:r>
              <a:rPr lang="en-US" sz="2000" dirty="0">
                <a:solidFill>
                  <a:srgbClr val="1F497D"/>
                </a:solidFill>
                <a:latin typeface="Calibri"/>
                <a:ea typeface="Calibri"/>
                <a:cs typeface="Times New Roman"/>
              </a:rPr>
              <a:t>is a parsing tool for SSM client (</a:t>
            </a:r>
            <a:r>
              <a:rPr lang="en-US" sz="2000" dirty="0" err="1">
                <a:solidFill>
                  <a:srgbClr val="1F497D"/>
                </a:solidFill>
                <a:latin typeface="Calibri"/>
                <a:ea typeface="Calibri"/>
                <a:cs typeface="Times New Roman"/>
              </a:rPr>
              <a:t>Gateside</a:t>
            </a:r>
            <a:r>
              <a:rPr lang="en-US" sz="2000" dirty="0">
                <a:solidFill>
                  <a:srgbClr val="1F497D"/>
                </a:solidFill>
                <a:latin typeface="Calibri"/>
                <a:ea typeface="Calibri"/>
                <a:cs typeface="Times New Roman"/>
              </a:rPr>
              <a:t>, SSM) log files. </a:t>
            </a:r>
            <a:endParaRPr lang="en-US" sz="2000" dirty="0" smtClean="0">
              <a:solidFill>
                <a:srgbClr val="1F497D"/>
              </a:solidFill>
              <a:latin typeface="Calibri"/>
              <a:ea typeface="Calibri"/>
              <a:cs typeface="Times New Roman"/>
            </a:endParaRPr>
          </a:p>
          <a:p>
            <a:pPr marL="285750" indent="-285750">
              <a:lnSpc>
                <a:spcPct val="115000"/>
              </a:lnSpc>
              <a:spcAft>
                <a:spcPts val="1000"/>
              </a:spcAft>
              <a:buFont typeface="Arial" panose="020B0604020202020204" pitchFamily="34" charset="0"/>
              <a:buChar char="•"/>
            </a:pPr>
            <a:r>
              <a:rPr lang="en-US" sz="2000" dirty="0" smtClean="0">
                <a:solidFill>
                  <a:srgbClr val="1F497D"/>
                </a:solidFill>
                <a:latin typeface="Calibri"/>
                <a:ea typeface="Calibri"/>
                <a:cs typeface="Times New Roman"/>
              </a:rPr>
              <a:t>It </a:t>
            </a:r>
            <a:r>
              <a:rPr lang="en-US" sz="2000" dirty="0">
                <a:solidFill>
                  <a:srgbClr val="1F497D"/>
                </a:solidFill>
                <a:latin typeface="Calibri"/>
                <a:ea typeface="Calibri"/>
                <a:cs typeface="Times New Roman"/>
              </a:rPr>
              <a:t>analyzes log files and provides a detailed report of the sequence of events found, organizes them in a tree-based structure, and provides a UI that allows to go through the log file in an easy way</a:t>
            </a:r>
            <a:r>
              <a:rPr lang="en-US" sz="2000" dirty="0" smtClean="0">
                <a:solidFill>
                  <a:srgbClr val="1F497D"/>
                </a:solidFill>
                <a:latin typeface="Calibri"/>
                <a:ea typeface="Calibri"/>
                <a:cs typeface="Times New Roman"/>
              </a:rPr>
              <a:t>.</a:t>
            </a:r>
          </a:p>
          <a:p>
            <a:pPr marL="285750" indent="-285750">
              <a:lnSpc>
                <a:spcPct val="115000"/>
              </a:lnSpc>
              <a:spcAft>
                <a:spcPts val="1000"/>
              </a:spcAft>
              <a:buFont typeface="Arial" panose="020B0604020202020204" pitchFamily="34" charset="0"/>
              <a:buChar char="•"/>
            </a:pPr>
            <a:r>
              <a:rPr lang="es-AR" sz="2000" dirty="0" err="1" smtClean="0">
                <a:solidFill>
                  <a:srgbClr val="1F497D"/>
                </a:solidFill>
                <a:latin typeface="Calibri"/>
                <a:ea typeface="Calibri"/>
                <a:cs typeface="Times New Roman"/>
              </a:rPr>
              <a:t>Users</a:t>
            </a:r>
            <a:r>
              <a:rPr lang="es-AR" sz="2000" dirty="0" smtClean="0">
                <a:solidFill>
                  <a:srgbClr val="1F497D"/>
                </a:solidFill>
                <a:latin typeface="Calibri"/>
                <a:ea typeface="Calibri"/>
                <a:cs typeface="Times New Roman"/>
              </a:rPr>
              <a:t>: SSM </a:t>
            </a:r>
            <a:r>
              <a:rPr lang="es-AR" sz="2000" dirty="0" err="1" smtClean="0">
                <a:solidFill>
                  <a:srgbClr val="1F497D"/>
                </a:solidFill>
                <a:latin typeface="Calibri"/>
                <a:ea typeface="Calibri"/>
                <a:cs typeface="Times New Roman"/>
              </a:rPr>
              <a:t>developers</a:t>
            </a:r>
            <a:r>
              <a:rPr lang="es-AR" sz="2000" dirty="0" smtClean="0">
                <a:solidFill>
                  <a:srgbClr val="1F497D"/>
                </a:solidFill>
                <a:latin typeface="Calibri"/>
                <a:ea typeface="Calibri"/>
                <a:cs typeface="Times New Roman"/>
              </a:rPr>
              <a:t> and </a:t>
            </a:r>
            <a:r>
              <a:rPr lang="es-AR" sz="2000" dirty="0" err="1" smtClean="0">
                <a:solidFill>
                  <a:srgbClr val="1F497D"/>
                </a:solidFill>
                <a:latin typeface="Calibri"/>
                <a:ea typeface="Calibri"/>
                <a:cs typeface="Times New Roman"/>
              </a:rPr>
              <a:t>testers</a:t>
            </a:r>
            <a:r>
              <a:rPr lang="es-AR" sz="2000" dirty="0" smtClean="0">
                <a:solidFill>
                  <a:srgbClr val="1F497D"/>
                </a:solidFill>
                <a:latin typeface="Calibri"/>
                <a:ea typeface="Calibri"/>
                <a:cs typeface="Times New Roman"/>
              </a:rPr>
              <a:t>.</a:t>
            </a:r>
          </a:p>
          <a:p>
            <a:pPr marL="285750" indent="-285750">
              <a:lnSpc>
                <a:spcPct val="115000"/>
              </a:lnSpc>
              <a:spcAft>
                <a:spcPts val="1000"/>
              </a:spcAft>
              <a:buFont typeface="Arial" panose="020B0604020202020204" pitchFamily="34" charset="0"/>
              <a:buChar char="•"/>
            </a:pPr>
            <a:r>
              <a:rPr lang="en-US" sz="2000" dirty="0" smtClean="0">
                <a:solidFill>
                  <a:srgbClr val="1F497D"/>
                </a:solidFill>
                <a:latin typeface="Calibri"/>
                <a:ea typeface="Calibri"/>
                <a:cs typeface="Times New Roman"/>
              </a:rPr>
              <a:t>Written</a:t>
            </a:r>
            <a:r>
              <a:rPr lang="es-AR" sz="2000" dirty="0" smtClean="0">
                <a:solidFill>
                  <a:srgbClr val="1F497D"/>
                </a:solidFill>
                <a:latin typeface="Calibri"/>
                <a:ea typeface="Calibri"/>
                <a:cs typeface="Times New Roman"/>
              </a:rPr>
              <a:t> </a:t>
            </a:r>
            <a:r>
              <a:rPr lang="es-AR" sz="2000" dirty="0" smtClean="0">
                <a:solidFill>
                  <a:srgbClr val="1F497D"/>
                </a:solidFill>
                <a:latin typeface="Calibri"/>
                <a:ea typeface="Calibri"/>
                <a:cs typeface="Times New Roman"/>
              </a:rPr>
              <a:t>in Java 1.6</a:t>
            </a:r>
          </a:p>
          <a:p>
            <a:pPr>
              <a:lnSpc>
                <a:spcPct val="115000"/>
              </a:lnSpc>
              <a:spcAft>
                <a:spcPts val="1000"/>
              </a:spcAft>
            </a:pPr>
            <a:r>
              <a:rPr lang="en-US" sz="2000" b="1" dirty="0" smtClean="0">
                <a:solidFill>
                  <a:srgbClr val="1F497D"/>
                </a:solidFill>
                <a:latin typeface="Calibri"/>
                <a:ea typeface="Calibri"/>
                <a:cs typeface="Times New Roman"/>
              </a:rPr>
              <a:t>	</a:t>
            </a:r>
            <a:endParaRPr lang="en-US" sz="1600" dirty="0">
              <a:latin typeface="Calibri"/>
              <a:ea typeface="Calibri"/>
              <a:cs typeface="Times New Roman"/>
            </a:endParaRPr>
          </a:p>
        </p:txBody>
      </p:sp>
    </p:spTree>
    <p:extLst>
      <p:ext uri="{BB962C8B-B14F-4D97-AF65-F5344CB8AC3E}">
        <p14:creationId xmlns:p14="http://schemas.microsoft.com/office/powerpoint/2010/main" val="1845384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0" y="0"/>
            <a:ext cx="4245073" cy="523220"/>
          </a:xfrm>
          <a:prstGeom prst="rect">
            <a:avLst/>
          </a:prstGeom>
          <a:noFill/>
        </p:spPr>
        <p:txBody>
          <a:bodyPr wrap="none" rtlCol="0">
            <a:spAutoFit/>
          </a:bodyPr>
          <a:lstStyle/>
          <a:p>
            <a:pPr marL="0" defTabSz="430213">
              <a:spcAft>
                <a:spcPts val="400"/>
              </a:spcAft>
              <a:buSzPct val="100000"/>
            </a:pPr>
            <a:r>
              <a:rPr lang="en-US" sz="2800" dirty="0" smtClean="0">
                <a:solidFill>
                  <a:schemeClr val="bg2">
                    <a:lumMod val="25000"/>
                  </a:schemeClr>
                </a:solidFill>
                <a:latin typeface="HP Simplified" pitchFamily="34" charset="0"/>
                <a:cs typeface="HP Simplified" pitchFamily="34" charset="0"/>
              </a:rPr>
              <a:t>Log </a:t>
            </a:r>
            <a:r>
              <a:rPr lang="en-US" sz="2800" dirty="0" err="1" smtClean="0">
                <a:solidFill>
                  <a:schemeClr val="bg2">
                    <a:lumMod val="25000"/>
                  </a:schemeClr>
                </a:solidFill>
                <a:latin typeface="HP Simplified" pitchFamily="34" charset="0"/>
                <a:cs typeface="HP Simplified" pitchFamily="34" charset="0"/>
              </a:rPr>
              <a:t>Filewalker</a:t>
            </a:r>
            <a:r>
              <a:rPr lang="en-US" sz="2800" dirty="0" smtClean="0">
                <a:solidFill>
                  <a:schemeClr val="bg2">
                    <a:lumMod val="25000"/>
                  </a:schemeClr>
                </a:solidFill>
                <a:latin typeface="HP Simplified" pitchFamily="34" charset="0"/>
                <a:cs typeface="HP Simplified" pitchFamily="34" charset="0"/>
              </a:rPr>
              <a:t> - Features</a:t>
            </a:r>
          </a:p>
        </p:txBody>
      </p:sp>
      <p:sp>
        <p:nvSpPr>
          <p:cNvPr id="2" name="TextBox 1"/>
          <p:cNvSpPr txBox="1"/>
          <p:nvPr/>
        </p:nvSpPr>
        <p:spPr>
          <a:xfrm>
            <a:off x="86062" y="710004"/>
            <a:ext cx="8563086" cy="3821559"/>
          </a:xfrm>
          <a:prstGeom prst="rect">
            <a:avLst/>
          </a:prstGeom>
          <a:noFill/>
        </p:spPr>
        <p:txBody>
          <a:bodyPr wrap="square" rtlCol="0">
            <a:spAutoFit/>
          </a:bodyPr>
          <a:lstStyle/>
          <a:p>
            <a:pPr marL="342900" lvl="0" indent="-342900">
              <a:lnSpc>
                <a:spcPct val="115000"/>
              </a:lnSpc>
              <a:spcAft>
                <a:spcPts val="1000"/>
              </a:spcAft>
              <a:buFont typeface="Arial"/>
              <a:buChar char="•"/>
            </a:pPr>
            <a:r>
              <a:rPr lang="es-AR" sz="2000" dirty="0" smtClean="0">
                <a:solidFill>
                  <a:srgbClr val="1F497D"/>
                </a:solidFill>
                <a:latin typeface="Calibri"/>
                <a:ea typeface="Calibri"/>
                <a:cs typeface="Times New Roman"/>
              </a:rPr>
              <a:t>Quick </a:t>
            </a:r>
            <a:r>
              <a:rPr lang="es-AR" sz="2000" dirty="0" err="1">
                <a:solidFill>
                  <a:srgbClr val="1F497D"/>
                </a:solidFill>
                <a:latin typeface="Calibri"/>
                <a:ea typeface="Calibri"/>
                <a:cs typeface="Times New Roman"/>
              </a:rPr>
              <a:t>parsing</a:t>
            </a:r>
            <a:r>
              <a:rPr lang="es-AR" sz="2000" dirty="0">
                <a:solidFill>
                  <a:srgbClr val="1F497D"/>
                </a:solidFill>
                <a:latin typeface="Calibri"/>
                <a:ea typeface="Calibri"/>
                <a:cs typeface="Times New Roman"/>
              </a:rPr>
              <a:t> (&gt;3.5 </a:t>
            </a:r>
            <a:r>
              <a:rPr lang="es-AR" sz="2000" dirty="0" err="1">
                <a:solidFill>
                  <a:srgbClr val="1F497D"/>
                </a:solidFill>
                <a:latin typeface="Calibri"/>
                <a:ea typeface="Calibri"/>
                <a:cs typeface="Times New Roman"/>
              </a:rPr>
              <a:t>MBs</a:t>
            </a:r>
            <a:r>
              <a:rPr lang="es-AR" sz="2000" dirty="0">
                <a:solidFill>
                  <a:srgbClr val="1F497D"/>
                </a:solidFill>
                <a:latin typeface="Calibri"/>
                <a:ea typeface="Calibri"/>
                <a:cs typeface="Times New Roman"/>
              </a:rPr>
              <a:t>).</a:t>
            </a:r>
            <a:endParaRPr lang="en-US" sz="2000" dirty="0">
              <a:latin typeface="Calibri"/>
              <a:ea typeface="Calibri"/>
              <a:cs typeface="Times New Roman"/>
            </a:endParaRPr>
          </a:p>
          <a:p>
            <a:pPr marL="342900" lvl="0" indent="-342900">
              <a:lnSpc>
                <a:spcPct val="115000"/>
              </a:lnSpc>
              <a:spcAft>
                <a:spcPts val="1000"/>
              </a:spcAft>
              <a:buFont typeface="Arial"/>
              <a:buChar char="•"/>
            </a:pPr>
            <a:r>
              <a:rPr lang="es-AR" sz="2000" dirty="0">
                <a:solidFill>
                  <a:srgbClr val="1F497D"/>
                </a:solidFill>
                <a:latin typeface="Calibri"/>
                <a:ea typeface="Calibri"/>
                <a:cs typeface="Times New Roman"/>
              </a:rPr>
              <a:t>Opens </a:t>
            </a:r>
            <a:r>
              <a:rPr lang="es-AR" sz="2000" dirty="0" err="1">
                <a:solidFill>
                  <a:srgbClr val="1F497D"/>
                </a:solidFill>
                <a:latin typeface="Calibri"/>
                <a:ea typeface="Calibri"/>
                <a:cs typeface="Times New Roman"/>
              </a:rPr>
              <a:t>multiple</a:t>
            </a:r>
            <a:r>
              <a:rPr lang="es-AR" sz="2000" dirty="0">
                <a:solidFill>
                  <a:srgbClr val="1F497D"/>
                </a:solidFill>
                <a:latin typeface="Calibri"/>
                <a:ea typeface="Calibri"/>
                <a:cs typeface="Times New Roman"/>
              </a:rPr>
              <a:t> files.</a:t>
            </a:r>
            <a:endParaRPr lang="en-US" sz="2000" dirty="0">
              <a:latin typeface="Calibri"/>
              <a:ea typeface="Calibri"/>
              <a:cs typeface="Times New Roman"/>
            </a:endParaRPr>
          </a:p>
          <a:p>
            <a:pPr marL="342900" lvl="0" indent="-342900">
              <a:lnSpc>
                <a:spcPct val="115000"/>
              </a:lnSpc>
              <a:spcAft>
                <a:spcPts val="1000"/>
              </a:spcAft>
              <a:buFont typeface="Arial"/>
              <a:buChar char="•"/>
            </a:pPr>
            <a:r>
              <a:rPr lang="en-US" sz="2000" dirty="0">
                <a:solidFill>
                  <a:srgbClr val="1F497D"/>
                </a:solidFill>
                <a:latin typeface="Calibri"/>
                <a:ea typeface="Calibri"/>
                <a:cs typeface="Times New Roman"/>
              </a:rPr>
              <a:t>Auto-scroll to selected event (from tree to log file text).</a:t>
            </a:r>
            <a:endParaRPr lang="en-US" sz="2000" dirty="0">
              <a:latin typeface="Calibri"/>
              <a:ea typeface="Calibri"/>
              <a:cs typeface="Times New Roman"/>
            </a:endParaRPr>
          </a:p>
          <a:p>
            <a:pPr marL="342900" lvl="0" indent="-342900">
              <a:lnSpc>
                <a:spcPct val="115000"/>
              </a:lnSpc>
              <a:spcAft>
                <a:spcPts val="1000"/>
              </a:spcAft>
              <a:buFont typeface="Arial"/>
              <a:buChar char="•"/>
            </a:pPr>
            <a:r>
              <a:rPr lang="en-US" sz="2000" dirty="0">
                <a:solidFill>
                  <a:srgbClr val="1F497D"/>
                </a:solidFill>
                <a:latin typeface="Calibri"/>
                <a:ea typeface="Calibri"/>
                <a:cs typeface="Times New Roman"/>
              </a:rPr>
              <a:t>Inverse auto-scroll (from log file text to tree)</a:t>
            </a:r>
            <a:endParaRPr lang="en-US" sz="2000" dirty="0">
              <a:latin typeface="Calibri"/>
              <a:ea typeface="Calibri"/>
              <a:cs typeface="Times New Roman"/>
            </a:endParaRPr>
          </a:p>
          <a:p>
            <a:pPr marL="342900" lvl="0" indent="-342900">
              <a:lnSpc>
                <a:spcPct val="115000"/>
              </a:lnSpc>
              <a:spcAft>
                <a:spcPts val="1000"/>
              </a:spcAft>
              <a:buFont typeface="Arial"/>
              <a:buChar char="•"/>
            </a:pPr>
            <a:r>
              <a:rPr lang="en-US" sz="2000" dirty="0">
                <a:solidFill>
                  <a:srgbClr val="1F497D"/>
                </a:solidFill>
                <a:latin typeface="Calibri"/>
                <a:ea typeface="Calibri"/>
                <a:cs typeface="Times New Roman"/>
              </a:rPr>
              <a:t>Log file, Application session, user session and State statistics.</a:t>
            </a:r>
            <a:endParaRPr lang="en-US" sz="2000" dirty="0">
              <a:latin typeface="Calibri"/>
              <a:ea typeface="Calibri"/>
              <a:cs typeface="Times New Roman"/>
            </a:endParaRPr>
          </a:p>
          <a:p>
            <a:pPr marL="342900" lvl="0" indent="-342900">
              <a:lnSpc>
                <a:spcPct val="115000"/>
              </a:lnSpc>
              <a:spcAft>
                <a:spcPts val="1000"/>
              </a:spcAft>
              <a:buFont typeface="Arial"/>
              <a:buChar char="•"/>
            </a:pPr>
            <a:r>
              <a:rPr lang="en-US" sz="2000" dirty="0">
                <a:solidFill>
                  <a:srgbClr val="1F497D"/>
                </a:solidFill>
                <a:latin typeface="Calibri"/>
                <a:ea typeface="Calibri"/>
                <a:cs typeface="Times New Roman"/>
              </a:rPr>
              <a:t>Line </a:t>
            </a:r>
            <a:r>
              <a:rPr lang="en-US" sz="2000" dirty="0" smtClean="0">
                <a:solidFill>
                  <a:srgbClr val="1F497D"/>
                </a:solidFill>
                <a:latin typeface="Calibri"/>
                <a:ea typeface="Calibri"/>
                <a:cs typeface="Times New Roman"/>
              </a:rPr>
              <a:t>wrapping </a:t>
            </a:r>
            <a:r>
              <a:rPr lang="en-US" sz="2000" dirty="0">
                <a:solidFill>
                  <a:srgbClr val="1F497D"/>
                </a:solidFill>
                <a:latin typeface="Calibri"/>
                <a:ea typeface="Calibri"/>
                <a:cs typeface="Times New Roman"/>
              </a:rPr>
              <a:t>avoids horizontal scrolling.</a:t>
            </a:r>
            <a:endParaRPr lang="en-US" sz="2000" dirty="0">
              <a:latin typeface="Calibri"/>
              <a:ea typeface="Calibri"/>
              <a:cs typeface="Times New Roman"/>
            </a:endParaRPr>
          </a:p>
          <a:p>
            <a:pPr marL="342900" lvl="0" indent="-342900">
              <a:lnSpc>
                <a:spcPct val="115000"/>
              </a:lnSpc>
              <a:spcAft>
                <a:spcPts val="1000"/>
              </a:spcAft>
              <a:buFont typeface="Arial"/>
              <a:buChar char="•"/>
            </a:pPr>
            <a:r>
              <a:rPr lang="es-AR" sz="2000" dirty="0">
                <a:solidFill>
                  <a:srgbClr val="1F497D"/>
                </a:solidFill>
                <a:latin typeface="Calibri"/>
                <a:ea typeface="Calibri"/>
                <a:cs typeface="Times New Roman"/>
              </a:rPr>
              <a:t>Word </a:t>
            </a:r>
            <a:r>
              <a:rPr lang="es-AR" sz="2000" dirty="0" err="1">
                <a:solidFill>
                  <a:srgbClr val="1F497D"/>
                </a:solidFill>
                <a:latin typeface="Calibri"/>
                <a:ea typeface="Calibri"/>
                <a:cs typeface="Times New Roman"/>
              </a:rPr>
              <a:t>searcher</a:t>
            </a:r>
            <a:r>
              <a:rPr lang="es-AR" sz="2000" dirty="0">
                <a:solidFill>
                  <a:srgbClr val="1F497D"/>
                </a:solidFill>
                <a:latin typeface="Calibri"/>
                <a:ea typeface="Calibri"/>
                <a:cs typeface="Times New Roman"/>
              </a:rPr>
              <a:t>.</a:t>
            </a:r>
            <a:endParaRPr lang="en-US" sz="2000" dirty="0">
              <a:latin typeface="Calibri"/>
              <a:ea typeface="Calibri"/>
              <a:cs typeface="Times New Roman"/>
            </a:endParaRPr>
          </a:p>
          <a:p>
            <a:pPr>
              <a:lnSpc>
                <a:spcPct val="115000"/>
              </a:lnSpc>
              <a:spcAft>
                <a:spcPts val="1000"/>
              </a:spcAft>
            </a:pPr>
            <a:r>
              <a:rPr lang="en-US" sz="2000" b="1" dirty="0" smtClean="0">
                <a:solidFill>
                  <a:srgbClr val="1F497D"/>
                </a:solidFill>
                <a:latin typeface="Calibri"/>
                <a:ea typeface="Calibri"/>
                <a:cs typeface="Times New Roman"/>
              </a:rPr>
              <a:t>	</a:t>
            </a:r>
            <a:endParaRPr lang="en-US" sz="1600" dirty="0">
              <a:latin typeface="Calibri"/>
              <a:ea typeface="Calibri"/>
              <a:cs typeface="Times New Roman"/>
            </a:endParaRPr>
          </a:p>
        </p:txBody>
      </p:sp>
    </p:spTree>
    <p:extLst>
      <p:ext uri="{BB962C8B-B14F-4D97-AF65-F5344CB8AC3E}">
        <p14:creationId xmlns:p14="http://schemas.microsoft.com/office/powerpoint/2010/main" val="3448947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906" y="6439546"/>
            <a:ext cx="3220094" cy="49465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37" y="-21516"/>
            <a:ext cx="6796256" cy="4731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586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0" y="0"/>
            <a:ext cx="6444393" cy="523220"/>
          </a:xfrm>
          <a:prstGeom prst="rect">
            <a:avLst/>
          </a:prstGeom>
          <a:noFill/>
        </p:spPr>
        <p:txBody>
          <a:bodyPr wrap="none" rtlCol="0">
            <a:spAutoFit/>
          </a:bodyPr>
          <a:lstStyle/>
          <a:p>
            <a:pPr marL="0" defTabSz="430213">
              <a:spcAft>
                <a:spcPts val="400"/>
              </a:spcAft>
              <a:buSzPct val="100000"/>
            </a:pPr>
            <a:r>
              <a:rPr lang="en-US" sz="2800" dirty="0" smtClean="0">
                <a:solidFill>
                  <a:schemeClr val="bg2">
                    <a:lumMod val="25000"/>
                  </a:schemeClr>
                </a:solidFill>
                <a:latin typeface="HP Simplified" pitchFamily="34" charset="0"/>
                <a:cs typeface="HP Simplified" pitchFamily="34" charset="0"/>
              </a:rPr>
              <a:t>Log </a:t>
            </a:r>
            <a:r>
              <a:rPr lang="en-US" sz="2800" dirty="0" err="1" smtClean="0">
                <a:solidFill>
                  <a:schemeClr val="bg2">
                    <a:lumMod val="25000"/>
                  </a:schemeClr>
                </a:solidFill>
                <a:latin typeface="HP Simplified" pitchFamily="34" charset="0"/>
                <a:cs typeface="HP Simplified" pitchFamily="34" charset="0"/>
              </a:rPr>
              <a:t>Filewalker</a:t>
            </a:r>
            <a:r>
              <a:rPr lang="en-US" sz="2800" dirty="0" smtClean="0">
                <a:solidFill>
                  <a:schemeClr val="bg2">
                    <a:lumMod val="25000"/>
                  </a:schemeClr>
                </a:solidFill>
                <a:latin typeface="HP Simplified" pitchFamily="34" charset="0"/>
                <a:cs typeface="HP Simplified" pitchFamily="34" charset="0"/>
              </a:rPr>
              <a:t> – Future Enhancements</a:t>
            </a:r>
          </a:p>
        </p:txBody>
      </p:sp>
      <p:sp>
        <p:nvSpPr>
          <p:cNvPr id="2" name="TextBox 1"/>
          <p:cNvSpPr txBox="1"/>
          <p:nvPr/>
        </p:nvSpPr>
        <p:spPr>
          <a:xfrm>
            <a:off x="86062" y="544735"/>
            <a:ext cx="8563086" cy="4657685"/>
          </a:xfrm>
          <a:prstGeom prst="rect">
            <a:avLst/>
          </a:prstGeom>
          <a:noFill/>
        </p:spPr>
        <p:txBody>
          <a:bodyPr wrap="square" rtlCol="0">
            <a:spAutoFit/>
          </a:bodyPr>
          <a:lstStyle/>
          <a:p>
            <a:pPr>
              <a:lnSpc>
                <a:spcPct val="115000"/>
              </a:lnSpc>
              <a:spcAft>
                <a:spcPts val="1000"/>
              </a:spcAft>
            </a:pPr>
            <a:r>
              <a:rPr lang="en-US" sz="1900" b="1" dirty="0" smtClean="0">
                <a:solidFill>
                  <a:srgbClr val="1F497D"/>
                </a:solidFill>
                <a:latin typeface="Calibri"/>
                <a:ea typeface="Calibri"/>
                <a:cs typeface="Times New Roman"/>
              </a:rPr>
              <a:t>Short term:</a:t>
            </a:r>
          </a:p>
          <a:p>
            <a:pPr marL="800100" lvl="1" indent="-342900">
              <a:lnSpc>
                <a:spcPct val="115000"/>
              </a:lnSpc>
              <a:spcAft>
                <a:spcPts val="1000"/>
              </a:spcAft>
              <a:buFont typeface="Arial"/>
              <a:buChar char="•"/>
            </a:pPr>
            <a:r>
              <a:rPr lang="en-US" sz="1900" dirty="0">
                <a:solidFill>
                  <a:srgbClr val="1F497D"/>
                </a:solidFill>
                <a:latin typeface="Calibri"/>
                <a:ea typeface="Calibri"/>
                <a:cs typeface="Times New Roman"/>
              </a:rPr>
              <a:t>Complete the configuration menu in order to provide personalized parsing options, among other features.</a:t>
            </a:r>
            <a:endParaRPr lang="en-US" sz="1900" dirty="0">
              <a:latin typeface="Calibri"/>
              <a:ea typeface="Calibri"/>
              <a:cs typeface="Times New Roman"/>
            </a:endParaRPr>
          </a:p>
          <a:p>
            <a:pPr marL="800100" lvl="1" indent="-342900">
              <a:lnSpc>
                <a:spcPct val="115000"/>
              </a:lnSpc>
              <a:spcAft>
                <a:spcPts val="1000"/>
              </a:spcAft>
              <a:buFont typeface="Arial"/>
              <a:buChar char="•"/>
            </a:pPr>
            <a:r>
              <a:rPr lang="en-US" sz="1900" dirty="0">
                <a:solidFill>
                  <a:srgbClr val="1F497D"/>
                </a:solidFill>
                <a:latin typeface="Calibri"/>
                <a:ea typeface="Calibri"/>
                <a:cs typeface="Times New Roman"/>
              </a:rPr>
              <a:t>Upload to a repository and provide access to other HP/AA programmers.</a:t>
            </a:r>
            <a:endParaRPr lang="en-US" sz="1900" dirty="0">
              <a:latin typeface="Calibri"/>
              <a:ea typeface="Calibri"/>
              <a:cs typeface="Times New Roman"/>
            </a:endParaRPr>
          </a:p>
          <a:p>
            <a:pPr marL="800100" lvl="1" indent="-342900">
              <a:lnSpc>
                <a:spcPct val="115000"/>
              </a:lnSpc>
              <a:spcAft>
                <a:spcPts val="1000"/>
              </a:spcAft>
              <a:buFont typeface="Arial"/>
              <a:buChar char="•"/>
            </a:pPr>
            <a:r>
              <a:rPr lang="en-US" sz="1900" dirty="0">
                <a:solidFill>
                  <a:srgbClr val="1F497D"/>
                </a:solidFill>
                <a:latin typeface="Calibri"/>
                <a:ea typeface="Calibri"/>
                <a:cs typeface="Times New Roman"/>
              </a:rPr>
              <a:t>Generate complete project documentation. </a:t>
            </a:r>
            <a:endParaRPr lang="en-US" sz="1900" dirty="0">
              <a:latin typeface="Calibri"/>
              <a:ea typeface="Calibri"/>
              <a:cs typeface="Times New Roman"/>
            </a:endParaRPr>
          </a:p>
          <a:p>
            <a:pPr marL="800100" lvl="1" indent="-342900">
              <a:lnSpc>
                <a:spcPct val="115000"/>
              </a:lnSpc>
              <a:spcAft>
                <a:spcPts val="1000"/>
              </a:spcAft>
              <a:buFont typeface="Arial"/>
              <a:buChar char="•"/>
            </a:pPr>
            <a:r>
              <a:rPr lang="en-US" sz="1900" dirty="0">
                <a:solidFill>
                  <a:srgbClr val="1F497D"/>
                </a:solidFill>
                <a:latin typeface="Calibri"/>
                <a:ea typeface="Calibri"/>
                <a:cs typeface="Times New Roman"/>
              </a:rPr>
              <a:t>Full code clean an enhancement. Minor bug fixes.</a:t>
            </a:r>
            <a:endParaRPr lang="en-US" sz="1900" dirty="0">
              <a:latin typeface="Calibri"/>
              <a:ea typeface="Calibri"/>
              <a:cs typeface="Times New Roman"/>
            </a:endParaRPr>
          </a:p>
          <a:p>
            <a:pPr marL="800100" lvl="1" indent="-342900">
              <a:lnSpc>
                <a:spcPct val="115000"/>
              </a:lnSpc>
              <a:spcAft>
                <a:spcPts val="1000"/>
              </a:spcAft>
              <a:buFont typeface="Arial"/>
              <a:buChar char="•"/>
            </a:pPr>
            <a:r>
              <a:rPr lang="en-US" sz="1900" dirty="0">
                <a:solidFill>
                  <a:srgbClr val="1F497D"/>
                </a:solidFill>
                <a:latin typeface="Calibri"/>
                <a:ea typeface="Calibri"/>
                <a:cs typeface="Times New Roman"/>
              </a:rPr>
              <a:t>Enhance memory usage.</a:t>
            </a:r>
            <a:endParaRPr lang="en-US" sz="1900" dirty="0">
              <a:latin typeface="Calibri"/>
              <a:ea typeface="Calibri"/>
              <a:cs typeface="Times New Roman"/>
            </a:endParaRPr>
          </a:p>
          <a:p>
            <a:pPr>
              <a:lnSpc>
                <a:spcPct val="115000"/>
              </a:lnSpc>
              <a:spcAft>
                <a:spcPts val="1000"/>
              </a:spcAft>
            </a:pPr>
            <a:r>
              <a:rPr lang="en-US" sz="1900" b="1" dirty="0" smtClean="0">
                <a:solidFill>
                  <a:srgbClr val="1F497D"/>
                </a:solidFill>
                <a:latin typeface="Calibri"/>
                <a:ea typeface="Calibri"/>
                <a:cs typeface="Times New Roman"/>
              </a:rPr>
              <a:t>Long term:</a:t>
            </a:r>
            <a:endParaRPr lang="en-US" sz="1900" dirty="0" smtClean="0">
              <a:latin typeface="Calibri"/>
              <a:ea typeface="Calibri"/>
              <a:cs typeface="Times New Roman"/>
            </a:endParaRPr>
          </a:p>
          <a:p>
            <a:pPr marL="800100" lvl="1" indent="-342900">
              <a:lnSpc>
                <a:spcPct val="115000"/>
              </a:lnSpc>
              <a:spcAft>
                <a:spcPts val="1000"/>
              </a:spcAft>
              <a:buFont typeface="Arial" panose="020B0604020202020204" pitchFamily="34" charset="0"/>
              <a:buChar char="•"/>
            </a:pPr>
            <a:r>
              <a:rPr lang="en-US" sz="1900" dirty="0" smtClean="0">
                <a:solidFill>
                  <a:srgbClr val="1F497D"/>
                </a:solidFill>
                <a:latin typeface="Calibri"/>
                <a:ea typeface="Calibri"/>
                <a:cs typeface="Times New Roman"/>
              </a:rPr>
              <a:t>Implement </a:t>
            </a:r>
            <a:r>
              <a:rPr lang="en-US" sz="1900" dirty="0">
                <a:solidFill>
                  <a:srgbClr val="1F497D"/>
                </a:solidFill>
                <a:latin typeface="Calibri"/>
                <a:ea typeface="Calibri"/>
                <a:cs typeface="Times New Roman"/>
              </a:rPr>
              <a:t>ability to </a:t>
            </a:r>
            <a:r>
              <a:rPr lang="en-US" sz="1900">
                <a:solidFill>
                  <a:srgbClr val="1F497D"/>
                </a:solidFill>
                <a:latin typeface="Calibri"/>
                <a:ea typeface="Calibri"/>
                <a:cs typeface="Times New Roman"/>
              </a:rPr>
              <a:t>parse </a:t>
            </a:r>
            <a:r>
              <a:rPr lang="en-US" sz="1900" smtClean="0">
                <a:solidFill>
                  <a:srgbClr val="1F497D"/>
                </a:solidFill>
                <a:latin typeface="Calibri"/>
                <a:ea typeface="Calibri"/>
                <a:cs typeface="Times New Roman"/>
              </a:rPr>
              <a:t>server </a:t>
            </a:r>
            <a:r>
              <a:rPr lang="en-US" sz="1900" dirty="0">
                <a:solidFill>
                  <a:srgbClr val="1F497D"/>
                </a:solidFill>
                <a:latin typeface="Calibri"/>
                <a:ea typeface="Calibri"/>
                <a:cs typeface="Times New Roman"/>
              </a:rPr>
              <a:t>log files.</a:t>
            </a:r>
            <a:endParaRPr lang="en-US" sz="1900" dirty="0">
              <a:latin typeface="Calibri"/>
              <a:ea typeface="Calibri"/>
              <a:cs typeface="Times New Roman"/>
            </a:endParaRPr>
          </a:p>
          <a:p>
            <a:pPr>
              <a:lnSpc>
                <a:spcPct val="115000"/>
              </a:lnSpc>
              <a:spcAft>
                <a:spcPts val="1000"/>
              </a:spcAft>
            </a:pPr>
            <a:r>
              <a:rPr lang="en-US" sz="2000" b="1" dirty="0" smtClean="0">
                <a:solidFill>
                  <a:srgbClr val="1F497D"/>
                </a:solidFill>
                <a:latin typeface="Calibri"/>
                <a:ea typeface="Calibri"/>
                <a:cs typeface="Times New Roman"/>
              </a:rPr>
              <a:t>	</a:t>
            </a:r>
            <a:endParaRPr lang="en-US" sz="1600" dirty="0">
              <a:latin typeface="Calibri"/>
              <a:ea typeface="Calibri"/>
              <a:cs typeface="Times New Roman"/>
            </a:endParaRPr>
          </a:p>
        </p:txBody>
      </p:sp>
    </p:spTree>
    <p:extLst>
      <p:ext uri="{BB962C8B-B14F-4D97-AF65-F5344CB8AC3E}">
        <p14:creationId xmlns:p14="http://schemas.microsoft.com/office/powerpoint/2010/main" val="1574679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895399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AA TeamOne-PowerPoint TEMPLATE">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xmlns="" name="HP_PPT_Standard_template_16x9_Jan2013.potx" id="{26B89C45-1081-40D7-A203-A7BAA1D02ABD}" vid="{371154E7-5F1A-4FB3-904F-80E2BC84AD88}"/>
    </a:ext>
  </a:ext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AA TeamONE-PowerPoint TEMPLATE</Template>
  <TotalTime>2123</TotalTime>
  <Words>351</Words>
  <Application>Microsoft Office PowerPoint</Application>
  <PresentationFormat>On-screen Show (16:9)</PresentationFormat>
  <Paragraphs>42</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AA TeamOne-PowerPoint TEMPLATE</vt:lpstr>
      <vt:lpstr> Introducing Airport Technology</vt:lpstr>
      <vt:lpstr>PowerPoint Presentation</vt:lpstr>
      <vt:lpstr>PowerPoint Presentation</vt:lpstr>
      <vt:lpstr>PowerPoint Presentation</vt:lpstr>
      <vt:lpstr>PowerPoint Presentation</vt:lpstr>
      <vt:lpstr>Thank you</vt:lpstr>
    </vt:vector>
  </TitlesOfParts>
  <Company>Hewlett Packard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Colors</dc:title>
  <dc:creator>Sankaralingam, Mathalai Rajan</dc:creator>
  <cp:lastModifiedBy>Pablo Andreas Ingaramo</cp:lastModifiedBy>
  <cp:revision>49</cp:revision>
  <cp:lastPrinted>2014-05-27T17:31:05Z</cp:lastPrinted>
  <dcterms:created xsi:type="dcterms:W3CDTF">2014-05-04T17:02:18Z</dcterms:created>
  <dcterms:modified xsi:type="dcterms:W3CDTF">2014-06-26T19:47:11Z</dcterms:modified>
</cp:coreProperties>
</file>