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70" r:id="rId3"/>
    <p:sldId id="264" r:id="rId4"/>
    <p:sldId id="273" r:id="rId5"/>
    <p:sldId id="306" r:id="rId6"/>
    <p:sldId id="307" r:id="rId7"/>
    <p:sldId id="269" r:id="rId8"/>
    <p:sldId id="272" r:id="rId9"/>
    <p:sldId id="271" r:id="rId10"/>
    <p:sldId id="274" r:id="rId11"/>
    <p:sldId id="318" r:id="rId12"/>
    <p:sldId id="276" r:id="rId13"/>
    <p:sldId id="279" r:id="rId14"/>
    <p:sldId id="298" r:id="rId15"/>
    <p:sldId id="319" r:id="rId16"/>
    <p:sldId id="277" r:id="rId17"/>
    <p:sldId id="280" r:id="rId18"/>
    <p:sldId id="315" r:id="rId19"/>
    <p:sldId id="284" r:id="rId20"/>
    <p:sldId id="278" r:id="rId21"/>
    <p:sldId id="282" r:id="rId22"/>
    <p:sldId id="288" r:id="rId23"/>
    <p:sldId id="289" r:id="rId24"/>
    <p:sldId id="296" r:id="rId25"/>
    <p:sldId id="295" r:id="rId26"/>
    <p:sldId id="293" r:id="rId27"/>
    <p:sldId id="304" r:id="rId28"/>
    <p:sldId id="297" r:id="rId29"/>
    <p:sldId id="299" r:id="rId30"/>
    <p:sldId id="310" r:id="rId31"/>
    <p:sldId id="308" r:id="rId32"/>
    <p:sldId id="309" r:id="rId33"/>
    <p:sldId id="324" r:id="rId34"/>
    <p:sldId id="305" r:id="rId35"/>
    <p:sldId id="311" r:id="rId36"/>
    <p:sldId id="312" r:id="rId37"/>
    <p:sldId id="317" r:id="rId38"/>
    <p:sldId id="320" r:id="rId39"/>
    <p:sldId id="300" r:id="rId40"/>
    <p:sldId id="321" r:id="rId41"/>
    <p:sldId id="323" r:id="rId42"/>
    <p:sldId id="26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ae you" initials="yy" lastIdx="1" clrIdx="0">
    <p:extLst>
      <p:ext uri="{19B8F6BF-5375-455C-9EA6-DF929625EA0E}">
        <p15:presenceInfo xmlns:p15="http://schemas.microsoft.com/office/powerpoint/2012/main" userId="0a4ae3f1bc48de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CB595-A5A2-4C51-B665-CEFCF9B3D731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42B86-DFCD-4CA6-B3D3-F2042E7DE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3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3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1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4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1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2708/1521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tkclee.github.io/git-novice/02-setup-k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force.com/downloads/visual-merge-too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ko" TargetMode="External"/><Relationship Id="rId2" Type="http://schemas.openxmlformats.org/officeDocument/2006/relationships/hyperlink" Target="https://www.inflearn.com/course/git-and-github/dashboar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pptbizcam.c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pages/dev-survey-2019#hiring-tim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pages/dev-survey-2020#developer-tech-stack-codere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3jZ_1llY7M_jInLabBU8YtBLqLU5JjSY/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7560567" y="480903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8266254" y="436849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7878731" y="615274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 flipH="1">
            <a:off x="3584410" y="466562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0" name="자유형 49"/>
          <p:cNvSpPr/>
          <p:nvPr/>
        </p:nvSpPr>
        <p:spPr>
          <a:xfrm flipH="1">
            <a:off x="3496564" y="422508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1" name="자유형 50"/>
          <p:cNvSpPr/>
          <p:nvPr/>
        </p:nvSpPr>
        <p:spPr>
          <a:xfrm flipH="1">
            <a:off x="3822100" y="600933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3955" y="2046885"/>
            <a:ext cx="6784089" cy="1256321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0981" y="2285469"/>
            <a:ext cx="4013705" cy="773904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56535" y="2344452"/>
            <a:ext cx="1236859" cy="663120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3510" y="2352219"/>
            <a:ext cx="607779" cy="663120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72561" y="2380034"/>
            <a:ext cx="3027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세미나</a:t>
            </a:r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251830-E39F-4FC7-B731-8E6A6F4A5D4B}"/>
              </a:ext>
            </a:extLst>
          </p:cNvPr>
          <p:cNvSpPr/>
          <p:nvPr/>
        </p:nvSpPr>
        <p:spPr>
          <a:xfrm>
            <a:off x="3529838" y="3374999"/>
            <a:ext cx="3027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발제자 </a:t>
            </a:r>
            <a:r>
              <a:rPr lang="en-US" altLang="ko-KR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유영재</a:t>
            </a:r>
            <a:endParaRPr lang="en-US" altLang="ko-KR" sz="3200" kern="0" dirty="0">
              <a:solidFill>
                <a:schemeClr val="accent6">
                  <a:lumMod val="60000"/>
                  <a:lumOff val="4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remove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remove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7" grpId="0" animBg="1"/>
      <p:bldP spid="37" grpId="1" animBg="1"/>
      <p:bldP spid="37" grpId="2" animBg="1"/>
      <p:bldP spid="37" grpId="3" animBg="1"/>
      <p:bldP spid="37" grpId="4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3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초기화 후 숨겨진 디렉토리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1137137" y="2675610"/>
            <a:ext cx="10322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</a:t>
            </a:r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mkdir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git-test &amp;&amp; cd git-test</a:t>
            </a: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</a:t>
            </a:r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init</a:t>
            </a:r>
            <a:endParaRPr lang="en-US" altLang="ko-KR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ls -al</a:t>
            </a: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cd .git</a:t>
            </a:r>
          </a:p>
        </p:txBody>
      </p:sp>
    </p:spTree>
    <p:extLst>
      <p:ext uri="{BB962C8B-B14F-4D97-AF65-F5344CB8AC3E}">
        <p14:creationId xmlns:p14="http://schemas.microsoft.com/office/powerpoint/2010/main" val="133799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원리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17F4DD-0E2E-495F-A97A-7454493451DC}"/>
              </a:ext>
            </a:extLst>
          </p:cNvPr>
          <p:cNvSpPr/>
          <p:nvPr/>
        </p:nvSpPr>
        <p:spPr>
          <a:xfrm>
            <a:off x="2633416" y="3590324"/>
            <a:ext cx="6925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https://opentutorials.org/course/2708/15212</a:t>
            </a:r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33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무작정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1154722" y="2675610"/>
            <a:ext cx="10322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touch </a:t>
            </a:r>
            <a:r>
              <a:rPr lang="en-US" altLang="ko-KR" sz="3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add </a:t>
            </a:r>
            <a:r>
              <a:rPr lang="en-US" altLang="ko-KR" sz="3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config --local </a:t>
            </a:r>
            <a:r>
              <a:rPr lang="en-US" altLang="ko-KR" sz="3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user.email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“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이메일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”</a:t>
            </a: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config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--local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user.name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유저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”</a:t>
            </a: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-m “first commit - add </a:t>
            </a:r>
            <a:r>
              <a:rPr lang="en-US" altLang="ko-KR" sz="3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file”</a:t>
            </a: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log --all --graph</a:t>
            </a:r>
            <a:endParaRPr lang="ko-KR" altLang="en-US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18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786" y="-7339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786" y="-45884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27539" y="1279487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Q&gt;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왜 유저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정보를 입력하는 건가요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934914" y="2649287"/>
            <a:ext cx="10322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누가 </a:t>
            </a:r>
            <a:r>
              <a:rPr lang="ko-KR" altLang="en-US" sz="3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올렸는지 알아야 한다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log</a:t>
            </a: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관리된다</a:t>
            </a:r>
            <a:endParaRPr lang="en-US" altLang="ko-KR" sz="3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온라인 호스팅 사이트를 이용한다면 원격과 로컬을 연결하는 데 있어 반드시 서버 계정이 필요하다 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53FA8-D135-4F97-A335-D981BF79960F}"/>
              </a:ext>
            </a:extLst>
          </p:cNvPr>
          <p:cNvSpPr txBox="1"/>
          <p:nvPr/>
        </p:nvSpPr>
        <p:spPr>
          <a:xfrm>
            <a:off x="1743767" y="4610892"/>
            <a:ext cx="10322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config --list</a:t>
            </a: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local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global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차이 이해</a:t>
            </a:r>
            <a:endParaRPr lang="en-US" altLang="ko-KR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9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 Git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에디터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E6283-CA66-48FC-9994-3CC96456AF61}"/>
              </a:ext>
            </a:extLst>
          </p:cNvPr>
          <p:cNvSpPr txBox="1"/>
          <p:nvPr/>
        </p:nvSpPr>
        <p:spPr>
          <a:xfrm>
            <a:off x="1220664" y="2284727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설치 때 기본 에디터를 설정하는 곳이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만일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VIM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에디터로 기본 설정이 되어 있다면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명령을 통해서 다른 에디터로 수정할 수 있다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3F0F0-AEEA-4A84-8170-FD47462AACBC}"/>
              </a:ext>
            </a:extLst>
          </p:cNvPr>
          <p:cNvSpPr txBox="1"/>
          <p:nvPr/>
        </p:nvSpPr>
        <p:spPr>
          <a:xfrm>
            <a:off x="1391563" y="4315360"/>
            <a:ext cx="975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http://statkclee.github.io/git-novice/02-setup-kr.html</a:t>
            </a:r>
            <a:endParaRPr lang="ko-KR" altLang="en-US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8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881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실제 윈도우 폴더 작업으로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이해하기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6F07D0-573B-4B57-A422-6C6DE99B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86" y="1985318"/>
            <a:ext cx="8616337" cy="42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01162" y="11085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status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624829-7D0C-4D89-B452-55C36E3D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90906"/>
              </p:ext>
            </p:extLst>
          </p:nvPr>
        </p:nvGraphicFramePr>
        <p:xfrm>
          <a:off x="1328127" y="2865999"/>
          <a:ext cx="20564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422">
                  <a:extLst>
                    <a:ext uri="{9D8B030D-6E8A-4147-A177-3AD203B41FA5}">
                      <a16:colId xmlns:a16="http://schemas.microsoft.com/office/drawing/2014/main" val="385286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Tracked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수정안한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수정한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274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80E3796-7F99-4578-A539-F0B8678D16FF}"/>
              </a:ext>
            </a:extLst>
          </p:cNvPr>
          <p:cNvSpPr/>
          <p:nvPr/>
        </p:nvSpPr>
        <p:spPr>
          <a:xfrm>
            <a:off x="756138" y="2356338"/>
            <a:ext cx="3200400" cy="3675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9BB8F16-C7F6-41D0-9179-C988F795E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50595"/>
              </p:ext>
            </p:extLst>
          </p:nvPr>
        </p:nvGraphicFramePr>
        <p:xfrm>
          <a:off x="1328127" y="4634181"/>
          <a:ext cx="205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422">
                  <a:extLst>
                    <a:ext uri="{9D8B030D-6E8A-4147-A177-3AD203B41FA5}">
                      <a16:colId xmlns:a16="http://schemas.microsoft.com/office/drawing/2014/main" val="385286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Untracked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새로 생성된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77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C89C0CE-CDF3-4594-BAD6-768E99C2AAE6}"/>
              </a:ext>
            </a:extLst>
          </p:cNvPr>
          <p:cNvSpPr txBox="1"/>
          <p:nvPr/>
        </p:nvSpPr>
        <p:spPr>
          <a:xfrm>
            <a:off x="1122795" y="2010282"/>
            <a:ext cx="268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작업 디렉토리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4800" b="1" dirty="0">
              <a:solidFill>
                <a:srgbClr val="00B0F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5F885D-EEB7-4D38-8FE5-C9A3A74499D1}"/>
              </a:ext>
            </a:extLst>
          </p:cNvPr>
          <p:cNvSpPr/>
          <p:nvPr/>
        </p:nvSpPr>
        <p:spPr>
          <a:xfrm>
            <a:off x="1587011" y="3544663"/>
            <a:ext cx="1538653" cy="5890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16CC4A-3F93-4A93-A41C-2BACD191EBCC}"/>
              </a:ext>
            </a:extLst>
          </p:cNvPr>
          <p:cNvSpPr/>
          <p:nvPr/>
        </p:nvSpPr>
        <p:spPr>
          <a:xfrm>
            <a:off x="1497623" y="4932778"/>
            <a:ext cx="1674935" cy="5890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3B2ABD-F068-4BB5-8DB9-7327489A5AD9}"/>
              </a:ext>
            </a:extLst>
          </p:cNvPr>
          <p:cNvCxnSpPr/>
          <p:nvPr/>
        </p:nvCxnSpPr>
        <p:spPr>
          <a:xfrm flipV="1">
            <a:off x="3125664" y="3165230"/>
            <a:ext cx="2053005" cy="57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4BA510C-A706-4DCA-A4A0-CB5F020CBA0D}"/>
              </a:ext>
            </a:extLst>
          </p:cNvPr>
          <p:cNvCxnSpPr>
            <a:cxnSpLocks/>
          </p:cNvCxnSpPr>
          <p:nvPr/>
        </p:nvCxnSpPr>
        <p:spPr>
          <a:xfrm flipV="1">
            <a:off x="3155459" y="4488180"/>
            <a:ext cx="2091049" cy="68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91E31A-0CD5-4C13-95C0-2E5A8CD08F6E}"/>
              </a:ext>
            </a:extLst>
          </p:cNvPr>
          <p:cNvSpPr/>
          <p:nvPr/>
        </p:nvSpPr>
        <p:spPr>
          <a:xfrm>
            <a:off x="7299513" y="2356337"/>
            <a:ext cx="3200400" cy="3675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98F78-BE03-4A46-A144-E93048A949AE}"/>
              </a:ext>
            </a:extLst>
          </p:cNvPr>
          <p:cNvSpPr txBox="1"/>
          <p:nvPr/>
        </p:nvSpPr>
        <p:spPr>
          <a:xfrm>
            <a:off x="7620620" y="1996871"/>
            <a:ext cx="29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 (</a:t>
            </a:r>
            <a:r>
              <a:rPr lang="ko-KR" altLang="en-US" sz="2000" b="1" dirty="0" err="1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대기 장소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4400" b="1" dirty="0">
              <a:solidFill>
                <a:srgbClr val="00B0F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C04C6-36C9-4C6C-9FFE-5726DD387B84}"/>
              </a:ext>
            </a:extLst>
          </p:cNvPr>
          <p:cNvSpPr txBox="1"/>
          <p:nvPr/>
        </p:nvSpPr>
        <p:spPr>
          <a:xfrm>
            <a:off x="4057649" y="2761525"/>
            <a:ext cx="401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추적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올라갈 수 있는 자격 충족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14427-03AB-48F4-9E96-5137A3DD645A}"/>
              </a:ext>
            </a:extLst>
          </p:cNvPr>
          <p:cNvSpPr txBox="1"/>
          <p:nvPr/>
        </p:nvSpPr>
        <p:spPr>
          <a:xfrm>
            <a:off x="4057649" y="4047978"/>
            <a:ext cx="31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추적 못하지만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올라갈 수 있는 자격 충족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4924D4-17AA-465B-9249-80D2941909D6}"/>
              </a:ext>
            </a:extLst>
          </p:cNvPr>
          <p:cNvSpPr txBox="1"/>
          <p:nvPr/>
        </p:nvSpPr>
        <p:spPr>
          <a:xfrm>
            <a:off x="7659167" y="2789567"/>
            <a:ext cx="242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원하는 파일만 선택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5F1876-74CE-4FE8-8108-70A1FE27A076}"/>
              </a:ext>
            </a:extLst>
          </p:cNvPr>
          <p:cNvCxnSpPr/>
          <p:nvPr/>
        </p:nvCxnSpPr>
        <p:spPr>
          <a:xfrm>
            <a:off x="6096000" y="3165230"/>
            <a:ext cx="1895850" cy="57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CEA89D-5083-44E2-A5F0-EEF55FB81B55}"/>
              </a:ext>
            </a:extLst>
          </p:cNvPr>
          <p:cNvCxnSpPr/>
          <p:nvPr/>
        </p:nvCxnSpPr>
        <p:spPr>
          <a:xfrm flipV="1">
            <a:off x="6096000" y="4083492"/>
            <a:ext cx="1895850" cy="48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B6E99C-60BA-455C-BAD5-06518F67F7BF}"/>
              </a:ext>
            </a:extLst>
          </p:cNvPr>
          <p:cNvSpPr txBox="1"/>
          <p:nvPr/>
        </p:nvSpPr>
        <p:spPr>
          <a:xfrm>
            <a:off x="8150469" y="3788950"/>
            <a:ext cx="18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add ???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20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6073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status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91E31A-0CD5-4C13-95C0-2E5A8CD08F6E}"/>
              </a:ext>
            </a:extLst>
          </p:cNvPr>
          <p:cNvSpPr/>
          <p:nvPr/>
        </p:nvSpPr>
        <p:spPr>
          <a:xfrm>
            <a:off x="1558869" y="2319754"/>
            <a:ext cx="3200400" cy="3675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98F78-BE03-4A46-A144-E93048A949AE}"/>
              </a:ext>
            </a:extLst>
          </p:cNvPr>
          <p:cNvSpPr txBox="1"/>
          <p:nvPr/>
        </p:nvSpPr>
        <p:spPr>
          <a:xfrm>
            <a:off x="1835281" y="1913606"/>
            <a:ext cx="29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</a:t>
            </a:r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000" b="1" dirty="0" err="1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대기 장소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4400" b="1" dirty="0">
              <a:solidFill>
                <a:srgbClr val="00B0F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4924D4-17AA-465B-9249-80D2941909D6}"/>
              </a:ext>
            </a:extLst>
          </p:cNvPr>
          <p:cNvSpPr txBox="1"/>
          <p:nvPr/>
        </p:nvSpPr>
        <p:spPr>
          <a:xfrm>
            <a:off x="2025191" y="2944657"/>
            <a:ext cx="242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원하는 파일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B6E99C-60BA-455C-BAD5-06518F67F7BF}"/>
              </a:ext>
            </a:extLst>
          </p:cNvPr>
          <p:cNvSpPr txBox="1"/>
          <p:nvPr/>
        </p:nvSpPr>
        <p:spPr>
          <a:xfrm>
            <a:off x="2566526" y="3780272"/>
            <a:ext cx="1879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main.h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312405-BC56-4418-B366-C658B522B127}"/>
              </a:ext>
            </a:extLst>
          </p:cNvPr>
          <p:cNvCxnSpPr>
            <a:cxnSpLocks/>
          </p:cNvCxnSpPr>
          <p:nvPr/>
        </p:nvCxnSpPr>
        <p:spPr>
          <a:xfrm>
            <a:off x="4759269" y="4285804"/>
            <a:ext cx="3742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32032A-1568-46A1-996E-0C2F32A1B11A}"/>
              </a:ext>
            </a:extLst>
          </p:cNvPr>
          <p:cNvSpPr txBox="1"/>
          <p:nvPr/>
        </p:nvSpPr>
        <p:spPr>
          <a:xfrm>
            <a:off x="4867276" y="3824920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메시지를 포함한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commit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D6E8CF-1D62-4A4C-8213-CA9325E7F6EB}"/>
              </a:ext>
            </a:extLst>
          </p:cNvPr>
          <p:cNvSpPr txBox="1"/>
          <p:nvPr/>
        </p:nvSpPr>
        <p:spPr>
          <a:xfrm>
            <a:off x="7874793" y="2549839"/>
            <a:ext cx="40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 일종의 스냅샷 기능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B60317C-CE2F-4D62-BDCF-F795297B1422}"/>
              </a:ext>
            </a:extLst>
          </p:cNvPr>
          <p:cNvSpPr/>
          <p:nvPr/>
        </p:nvSpPr>
        <p:spPr>
          <a:xfrm>
            <a:off x="7430608" y="1493801"/>
            <a:ext cx="4498730" cy="270396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5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6073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Atom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에디터에서 이해하기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F51B5F-F4CF-4680-9CDB-CBEAA6C8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7" y="1962675"/>
            <a:ext cx="8773257" cy="43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6073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 </a:t>
            </a:r>
            <a:r>
              <a:rPr lang="ko-KR" altLang="en-US" sz="4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 commit -am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95512-0018-4984-B163-9FA984ABC0A6}"/>
              </a:ext>
            </a:extLst>
          </p:cNvPr>
          <p:cNvSpPr txBox="1"/>
          <p:nvPr/>
        </p:nvSpPr>
        <p:spPr>
          <a:xfrm>
            <a:off x="1220664" y="2772352"/>
            <a:ext cx="9750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소스코드를 추가하고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새로 하나 생성하도록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추적된 모든 파일에 대해서는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add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명령을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am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옵션을 합할 수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반대로 </a:t>
            </a:r>
            <a:r>
              <a:rPr lang="en-US" altLang="ko-KR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untracked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파일은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항상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add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먼저 한 후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명령을 해야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-am “add contents template C file”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주의할 점은 원격에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push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 이후에는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--amend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자제해야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커밋이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꼬이기 때문에 원격에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push --force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해야만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2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GOAL</a:t>
            </a:r>
            <a:endParaRPr lang="ko-KR" altLang="en-US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74785" y="1171774"/>
            <a:ext cx="8932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세미나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934914" y="3317539"/>
            <a:ext cx="10732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원리를 이해함으로써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친숙해지기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온라인 영상 혹은 구글링을 통해서도 학습이 가능한 정도로 만들기 </a:t>
            </a:r>
          </a:p>
        </p:txBody>
      </p:sp>
    </p:spTree>
    <p:extLst>
      <p:ext uri="{BB962C8B-B14F-4D97-AF65-F5344CB8AC3E}">
        <p14:creationId xmlns:p14="http://schemas.microsoft.com/office/powerpoint/2010/main" val="368560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84001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 옵션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3577CE-F293-4AB3-BB28-639418015011}"/>
              </a:ext>
            </a:extLst>
          </p:cNvPr>
          <p:cNvSpPr txBox="1"/>
          <p:nvPr/>
        </p:nvSpPr>
        <p:spPr>
          <a:xfrm>
            <a:off x="1530720" y="1871335"/>
            <a:ext cx="10322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log --stat --all --</a:t>
            </a:r>
            <a:r>
              <a:rPr lang="en-US" altLang="ko-KR" sz="2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oneline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--graph -p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57026-3EFD-4415-9DDA-4BB94247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2" y="2705690"/>
            <a:ext cx="6676294" cy="37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940730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HEAD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이해하기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3577CE-F293-4AB3-BB28-639418015011}"/>
              </a:ext>
            </a:extLst>
          </p:cNvPr>
          <p:cNvSpPr txBox="1"/>
          <p:nvPr/>
        </p:nvSpPr>
        <p:spPr>
          <a:xfrm>
            <a:off x="1170234" y="3139862"/>
            <a:ext cx="102949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checkout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이동하는 것으로 알고 있지만 실제로는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가리키는 용도다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브랜치는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결국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가리키기 때문에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checkout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통해 직접적으로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가리킬 수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 가리키는 친구가 </a:t>
            </a:r>
            <a:r>
              <a:rPr lang="en-US" altLang="ko-KR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포인터다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CC01382-359E-43F9-83C9-4A404CD674F5}"/>
              </a:ext>
            </a:extLst>
          </p:cNvPr>
          <p:cNvSpPr/>
          <p:nvPr/>
        </p:nvSpPr>
        <p:spPr>
          <a:xfrm>
            <a:off x="5345722" y="4835769"/>
            <a:ext cx="1354015" cy="1397976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1B587-7255-4BDB-B958-C9F10B406948}"/>
              </a:ext>
            </a:extLst>
          </p:cNvPr>
          <p:cNvSpPr txBox="1"/>
          <p:nvPr/>
        </p:nvSpPr>
        <p:spPr>
          <a:xfrm>
            <a:off x="5600700" y="5303924"/>
            <a:ext cx="116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1898E0-4F22-457D-B709-08ECFB142A7D}"/>
              </a:ext>
            </a:extLst>
          </p:cNvPr>
          <p:cNvCxnSpPr>
            <a:cxnSpLocks/>
          </p:cNvCxnSpPr>
          <p:nvPr/>
        </p:nvCxnSpPr>
        <p:spPr>
          <a:xfrm>
            <a:off x="4914901" y="5188097"/>
            <a:ext cx="386860" cy="24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48B4FF-79B1-4C18-9615-5E9D5AD0563B}"/>
              </a:ext>
            </a:extLst>
          </p:cNvPr>
          <p:cNvSpPr txBox="1"/>
          <p:nvPr/>
        </p:nvSpPr>
        <p:spPr>
          <a:xfrm>
            <a:off x="3982917" y="5003431"/>
            <a:ext cx="116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5D81D7-CC53-4C87-B21B-CAF00C6EFFA1}"/>
              </a:ext>
            </a:extLst>
          </p:cNvPr>
          <p:cNvCxnSpPr/>
          <p:nvPr/>
        </p:nvCxnSpPr>
        <p:spPr>
          <a:xfrm>
            <a:off x="2964794" y="5189368"/>
            <a:ext cx="931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8D789-7764-491E-B9C2-EB8DDA1617C3}"/>
              </a:ext>
            </a:extLst>
          </p:cNvPr>
          <p:cNvSpPr/>
          <p:nvPr/>
        </p:nvSpPr>
        <p:spPr>
          <a:xfrm>
            <a:off x="3996103" y="4972996"/>
            <a:ext cx="857250" cy="4302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05D6C-5608-4CB0-AE5B-4603978CEABF}"/>
              </a:ext>
            </a:extLst>
          </p:cNvPr>
          <p:cNvSpPr txBox="1"/>
          <p:nvPr/>
        </p:nvSpPr>
        <p:spPr>
          <a:xfrm>
            <a:off x="1969797" y="4941533"/>
            <a:ext cx="99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</a:t>
            </a:r>
            <a:endParaRPr lang="ko-KR" altLang="en-US" sz="2400" b="1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DF0DD5-D36A-4589-9B2F-890CC5DB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58" y="1130581"/>
            <a:ext cx="4900246" cy="1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6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4D097-BC77-40E0-AB2E-0D8562FFF0F7}"/>
              </a:ext>
            </a:extLst>
          </p:cNvPr>
          <p:cNvSpPr txBox="1"/>
          <p:nvPr/>
        </p:nvSpPr>
        <p:spPr>
          <a:xfrm>
            <a:off x="457200" y="1018050"/>
            <a:ext cx="8932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포인터로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이해하기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1ABBE-2C99-44FB-A633-62CFE09F1EE4}"/>
              </a:ext>
            </a:extLst>
          </p:cNvPr>
          <p:cNvSpPr txBox="1"/>
          <p:nvPr/>
        </p:nvSpPr>
        <p:spPr>
          <a:xfrm>
            <a:off x="1220663" y="2109004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포인터는 현재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위치를 가리키는 중요한 위치다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그리고 파일은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가리키는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스냅샷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상태를 유지하고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HEAD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옮겨보도록 한다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FA991-661C-46EF-B13D-7D7CDEFAC6DD}"/>
              </a:ext>
            </a:extLst>
          </p:cNvPr>
          <p:cNvSpPr/>
          <p:nvPr/>
        </p:nvSpPr>
        <p:spPr>
          <a:xfrm>
            <a:off x="1220663" y="3323069"/>
            <a:ext cx="4325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커밋해쉬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vim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확인 후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돌아오도록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master</a:t>
            </a:r>
          </a:p>
        </p:txBody>
      </p:sp>
    </p:spTree>
    <p:extLst>
      <p:ext uri="{BB962C8B-B14F-4D97-AF65-F5344CB8AC3E}">
        <p14:creationId xmlns:p14="http://schemas.microsoft.com/office/powerpoint/2010/main" val="215728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 -&gt; </a:t>
            </a:r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49A79-0FEB-40CC-84C8-BACDA8AF9582}"/>
              </a:ext>
            </a:extLst>
          </p:cNvPr>
          <p:cNvSpPr txBox="1"/>
          <p:nvPr/>
        </p:nvSpPr>
        <p:spPr>
          <a:xfrm>
            <a:off x="1220664" y="2325525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스테이지에 올라간 파일을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제외하고 싶어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하는 경우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91190C-5128-4B1C-AA65-8B828A4C583D}"/>
              </a:ext>
            </a:extLst>
          </p:cNvPr>
          <p:cNvSpPr/>
          <p:nvPr/>
        </p:nvSpPr>
        <p:spPr>
          <a:xfrm>
            <a:off x="1220664" y="3239814"/>
            <a:ext cx="6263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restore --staged &lt;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파일을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하기 위해서는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붙이면 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51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81048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수정한 파일 최근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커밋으로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되돌리기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49A79-0FEB-40CC-84C8-BACDA8AF9582}"/>
              </a:ext>
            </a:extLst>
          </p:cNvPr>
          <p:cNvSpPr txBox="1"/>
          <p:nvPr/>
        </p:nvSpPr>
        <p:spPr>
          <a:xfrm>
            <a:off x="1220664" y="2325525"/>
            <a:ext cx="997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파일을 수정하고 나서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undo(ctrl + z)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하고 싶은데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일일이 지우기 힘들 때 사용한다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DCE31F-3442-4A1A-83FB-063952FE5392}"/>
              </a:ext>
            </a:extLst>
          </p:cNvPr>
          <p:cNvSpPr/>
          <p:nvPr/>
        </p:nvSpPr>
        <p:spPr>
          <a:xfrm>
            <a:off x="1220664" y="3239814"/>
            <a:ext cx="4325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-- &lt;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335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덮어쓰기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--amend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49A79-0FEB-40CC-84C8-BACDA8AF9582}"/>
              </a:ext>
            </a:extLst>
          </p:cNvPr>
          <p:cNvSpPr txBox="1"/>
          <p:nvPr/>
        </p:nvSpPr>
        <p:spPr>
          <a:xfrm>
            <a:off x="1220663" y="2214947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 혹은 협업에 있어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단위는 의미를 가져야만 나중에 원하는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손쉽게 찾을 수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현재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커밋으로부터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발생하는 단순한 라인 추가나 오타 수정에 관련한 추가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발생은 바람직하지 않다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수정사항을 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포함시킬 수 있다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91190C-5128-4B1C-AA65-8B828A4C583D}"/>
              </a:ext>
            </a:extLst>
          </p:cNvPr>
          <p:cNvSpPr/>
          <p:nvPr/>
        </p:nvSpPr>
        <p:spPr>
          <a:xfrm>
            <a:off x="1220663" y="3895207"/>
            <a:ext cx="4325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add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수정 파일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--amend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F38F6-155C-4A0E-A008-FFC3D5527CF9}"/>
              </a:ext>
            </a:extLst>
          </p:cNvPr>
          <p:cNvSpPr txBox="1"/>
          <p:nvPr/>
        </p:nvSpPr>
        <p:spPr>
          <a:xfrm>
            <a:off x="1220663" y="5159243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또한 직전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메시지가 마음에 들지 않아도 사용해도 된다</a:t>
            </a:r>
          </a:p>
        </p:txBody>
      </p:sp>
    </p:spTree>
    <p:extLst>
      <p:ext uri="{BB962C8B-B14F-4D97-AF65-F5344CB8AC3E}">
        <p14:creationId xmlns:p14="http://schemas.microsoft.com/office/powerpoint/2010/main" val="2091927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취소하기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(1)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reset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E2865-63B7-4DEF-A1B2-FDD7120CEABB}"/>
              </a:ext>
            </a:extLst>
          </p:cNvPr>
          <p:cNvSpPr txBox="1"/>
          <p:nvPr/>
        </p:nvSpPr>
        <p:spPr>
          <a:xfrm>
            <a:off x="1220661" y="2327338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파괴시킨다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개인이 로컬에서 작업한다면 사용해도 좋지만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협업에 있어서는 사용을 지양해야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근본을 파괴할 수 있기 때문이다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AF734-CCFA-4C46-93DC-8DA9761876A8}"/>
              </a:ext>
            </a:extLst>
          </p:cNvPr>
          <p:cNvSpPr txBox="1"/>
          <p:nvPr/>
        </p:nvSpPr>
        <p:spPr>
          <a:xfrm>
            <a:off x="1220662" y="3824710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reset --hard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reset --mixed (default)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reset --soft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482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26777-CC51-439C-8965-6BFDA3F4537A}"/>
              </a:ext>
            </a:extLst>
          </p:cNvPr>
          <p:cNvSpPr txBox="1"/>
          <p:nvPr/>
        </p:nvSpPr>
        <p:spPr>
          <a:xfrm>
            <a:off x="928411" y="1420286"/>
            <a:ext cx="957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첫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지울 때 에러가 발생한다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어떻게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 --soft, --hard, --mixed </a:t>
            </a:r>
          </a:p>
          <a:p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B2773B-8047-4D8A-BB6F-4D530A2C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80" y="2577492"/>
            <a:ext cx="8972550" cy="1257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71F093-9655-4B0A-ACA2-5325F5E4ED3C}"/>
              </a:ext>
            </a:extLst>
          </p:cNvPr>
          <p:cNvSpPr txBox="1"/>
          <p:nvPr/>
        </p:nvSpPr>
        <p:spPr>
          <a:xfrm>
            <a:off x="928411" y="4495966"/>
            <a:ext cx="99740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첫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지울 때 에러가 발생한다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어떻게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다음을 가리킬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커밋이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없기 때문에 에러가 발생한다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.git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파일을 지우는 방법밖에 없다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311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취소하기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(2)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revert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C24BE-D940-4F1F-9EB2-CB7BD75F7755}"/>
              </a:ext>
            </a:extLst>
          </p:cNvPr>
          <p:cNvSpPr txBox="1"/>
          <p:nvPr/>
        </p:nvSpPr>
        <p:spPr>
          <a:xfrm>
            <a:off x="1220664" y="4051952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지우고 싶은 </a:t>
            </a:r>
            <a:r>
              <a:rPr lang="ko-KR" altLang="en-US" sz="2400" dirty="0" err="1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revert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해쉬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4" y="2274863"/>
            <a:ext cx="988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기존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유지하면서 내용을 수정할 수 있는 명령어다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바로 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--amend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옵션으로는 가능하지만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뒤에 있는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지우기 위해서는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revert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log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남기면서 지워야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log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남겨야만 다른 협업자도 그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받을 수 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5BC77-8CDF-4C48-91E4-3B6D217C684A}"/>
              </a:ext>
            </a:extLst>
          </p:cNvPr>
          <p:cNvSpPr txBox="1"/>
          <p:nvPr/>
        </p:nvSpPr>
        <p:spPr>
          <a:xfrm>
            <a:off x="1220664" y="4941863"/>
            <a:ext cx="9884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충돌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confilct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발생하는 경우를 방지하려면 한 번에 하나씩 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revert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해야 한다는 주의사항이 있다</a:t>
            </a:r>
          </a:p>
        </p:txBody>
      </p:sp>
    </p:spTree>
    <p:extLst>
      <p:ext uri="{BB962C8B-B14F-4D97-AF65-F5344CB8AC3E}">
        <p14:creationId xmlns:p14="http://schemas.microsoft.com/office/powerpoint/2010/main" val="973026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3" y="2313604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브랜치는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특정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기준으로 줄기를 나누어 작업할 수 있는 기능을 일컫는다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아래 명령을 통해 현재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생성해보도록 하자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BDF0B-2B0A-4ACC-9370-B54B61042C62}"/>
              </a:ext>
            </a:extLst>
          </p:cNvPr>
          <p:cNvSpPr txBox="1"/>
          <p:nvPr/>
        </p:nvSpPr>
        <p:spPr>
          <a:xfrm>
            <a:off x="1220663" y="3395023"/>
            <a:ext cx="9884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branch &lt;branch name&gt;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 후 바로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checkout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-b &lt;branch name&gt;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정보 확인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branch -a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49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026" name="Picture 2" descr="https://miro.medium.com/max/1138/1*BCZkmZR1_YzDZy22Vn4uUw.png">
            <a:extLst>
              <a:ext uri="{FF2B5EF4-FFF2-40B4-BE49-F238E27FC236}">
                <a16:creationId xmlns:a16="http://schemas.microsoft.com/office/drawing/2014/main" id="{17676120-5550-42B5-A6A0-1AEC5FA4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92" y="2397787"/>
            <a:ext cx="4497623" cy="18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6E25A-5941-4CE2-A3E7-B0016BA293A2}"/>
              </a:ext>
            </a:extLst>
          </p:cNvPr>
          <p:cNvSpPr txBox="1"/>
          <p:nvPr/>
        </p:nvSpPr>
        <p:spPr>
          <a:xfrm>
            <a:off x="3858356" y="5505580"/>
            <a:ext cx="413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3"/>
              </a:rPr>
              <a:t>https://github.com/git/git</a:t>
            </a:r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028" name="Picture 4" descr="https://media.vlpt.us/images/ppl8709/post/ee071d15-ad5a-41c1-9581-5f0d81d113f7/image.png">
            <a:extLst>
              <a:ext uri="{FF2B5EF4-FFF2-40B4-BE49-F238E27FC236}">
                <a16:creationId xmlns:a16="http://schemas.microsoft.com/office/drawing/2014/main" id="{7567873C-BA05-42F5-BB39-382A0639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07" y="1459413"/>
            <a:ext cx="5268203" cy="35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70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왜 만드나요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BDF0B-2B0A-4ACC-9370-B54B61042C62}"/>
              </a:ext>
            </a:extLst>
          </p:cNvPr>
          <p:cNvSpPr txBox="1"/>
          <p:nvPr/>
        </p:nvSpPr>
        <p:spPr>
          <a:xfrm>
            <a:off x="1153988" y="2957018"/>
            <a:ext cx="9884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기능 추가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가장 흔한 이유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버그 수정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기존 코드 개선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커밋으로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돌아가서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생성하는 경우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병합과 리베이스 테스트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0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현재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브랜치에서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22B15-0837-4D6D-A8DD-113015F6C076}"/>
              </a:ext>
            </a:extLst>
          </p:cNvPr>
          <p:cNvSpPr txBox="1"/>
          <p:nvPr/>
        </p:nvSpPr>
        <p:spPr>
          <a:xfrm>
            <a:off x="1153988" y="3256012"/>
            <a:ext cx="988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vim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-am “edit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| branch feature”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log --all --graph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92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커밋에서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3" y="2313604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포인터를 움직여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생성할 수 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89DA1-E7AC-4F21-9E1B-A3AAE66EB181}"/>
              </a:ext>
            </a:extLst>
          </p:cNvPr>
          <p:cNvSpPr txBox="1"/>
          <p:nvPr/>
        </p:nvSpPr>
        <p:spPr>
          <a:xfrm>
            <a:off x="1220663" y="3429000"/>
            <a:ext cx="9884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Hash&gt;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switch -c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이름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vim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-am “edit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| branch feature”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log --all --graph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12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체크아웃 시 주의사항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stash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3" y="2313604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체크아웃 할 때는 반드시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내용이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커밋이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되어야만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그래야만 체크아웃이 가능하다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그리고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내용은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checkout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때 사라진다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stash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라는 명령을 통해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내용을 임시로 보관하게 해준다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89DA1-E7AC-4F21-9E1B-A3AAE66EB181}"/>
              </a:ext>
            </a:extLst>
          </p:cNvPr>
          <p:cNvSpPr txBox="1"/>
          <p:nvPr/>
        </p:nvSpPr>
        <p:spPr>
          <a:xfrm>
            <a:off x="1220663" y="3828967"/>
            <a:ext cx="9884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만들기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save</a:t>
            </a:r>
          </a:p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리스트 확인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list</a:t>
            </a:r>
          </a:p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내용 꺼내기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apply</a:t>
            </a:r>
          </a:p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내용 지우기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drop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4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병합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(merge)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3036289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합하는 행위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만드는 대부분의 이유가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기능 추가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그래서 메인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개발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합할 때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4289729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병합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(merge)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49970"/>
            <a:ext cx="9848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합하는 행위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만드는 대부분의 이유가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기능 추가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그래서 메인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개발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합할 때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그리고 병합을 설명할 때 충돌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(conflict)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이라는 단어는 항상 언급된다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충돌이 생기는 원인은 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사이에 </a:t>
            </a:r>
            <a:r>
              <a:rPr lang="ko-KR" altLang="en-US" sz="2400" dirty="0" err="1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이력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같지 않기 때문이다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542134-1154-41BB-80C2-9F68C173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82900"/>
              </p:ext>
            </p:extLst>
          </p:nvPr>
        </p:nvGraphicFramePr>
        <p:xfrm>
          <a:off x="2172677" y="4312609"/>
          <a:ext cx="23905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531">
                  <a:extLst>
                    <a:ext uri="{9D8B030D-6E8A-4147-A177-3AD203B41FA5}">
                      <a16:colId xmlns:a16="http://schemas.microsoft.com/office/drawing/2014/main" val="1982707013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971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9589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07347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945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667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094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AF2998-369C-420F-B395-EA684A2CFE22}"/>
              </a:ext>
            </a:extLst>
          </p:cNvPr>
          <p:cNvSpPr txBox="1"/>
          <p:nvPr/>
        </p:nvSpPr>
        <p:spPr>
          <a:xfrm>
            <a:off x="2941920" y="3893321"/>
            <a:ext cx="9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3CFF3C6-C082-4D47-AE65-3F539063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80463"/>
              </p:ext>
            </p:extLst>
          </p:nvPr>
        </p:nvGraphicFramePr>
        <p:xfrm>
          <a:off x="7182338" y="4302333"/>
          <a:ext cx="23905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531">
                  <a:extLst>
                    <a:ext uri="{9D8B030D-6E8A-4147-A177-3AD203B41FA5}">
                      <a16:colId xmlns:a16="http://schemas.microsoft.com/office/drawing/2014/main" val="1982707013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971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9589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07347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945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667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094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CB3E08C-4D22-440F-B532-14F75BAE69B1}"/>
              </a:ext>
            </a:extLst>
          </p:cNvPr>
          <p:cNvSpPr txBox="1"/>
          <p:nvPr/>
        </p:nvSpPr>
        <p:spPr>
          <a:xfrm>
            <a:off x="7983770" y="3891771"/>
            <a:ext cx="9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feature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364E75-ED31-4969-A3BA-3ACBE5A15612}"/>
              </a:ext>
            </a:extLst>
          </p:cNvPr>
          <p:cNvSpPr/>
          <p:nvPr/>
        </p:nvSpPr>
        <p:spPr>
          <a:xfrm>
            <a:off x="5239727" y="4322285"/>
            <a:ext cx="1266092" cy="99353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분기점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0D829E-322D-4F4C-AC0A-D25608E888A1}"/>
              </a:ext>
            </a:extLst>
          </p:cNvPr>
          <p:cNvCxnSpPr>
            <a:endCxn id="4" idx="2"/>
          </p:cNvCxnSpPr>
          <p:nvPr/>
        </p:nvCxnSpPr>
        <p:spPr>
          <a:xfrm>
            <a:off x="4563208" y="4819050"/>
            <a:ext cx="67651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63795C-13C6-48F5-B496-14B2880DCFE2}"/>
              </a:ext>
            </a:extLst>
          </p:cNvPr>
          <p:cNvCxnSpPr>
            <a:endCxn id="4" idx="6"/>
          </p:cNvCxnSpPr>
          <p:nvPr/>
        </p:nvCxnSpPr>
        <p:spPr>
          <a:xfrm flipH="1">
            <a:off x="6505819" y="4819050"/>
            <a:ext cx="67651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08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2982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 way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49970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할 때 내부적으로 동작되는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기법으로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대부분의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version control system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 way merge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기법을 사용한다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4CF31B-15EC-423B-8674-34CFA19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04339"/>
              </p:ext>
            </p:extLst>
          </p:nvPr>
        </p:nvGraphicFramePr>
        <p:xfrm>
          <a:off x="1798919" y="3353730"/>
          <a:ext cx="8743055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48611">
                  <a:extLst>
                    <a:ext uri="{9D8B030D-6E8A-4147-A177-3AD203B41FA5}">
                      <a16:colId xmlns:a16="http://schemas.microsoft.com/office/drawing/2014/main" val="1811591202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2245876102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3493599311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1395393467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1438142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(</a:t>
                      </a: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조상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master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feature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2-way-merge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3-way-merge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69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473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Fast forward merge 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49970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Fast forward 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base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중 하나와 똑같을 경우다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이때는 굳이 병합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생성할 필요가 없기 때문에 병합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생성하지 않는다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4CF31B-15EC-423B-8674-34CFA19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1310"/>
              </p:ext>
            </p:extLst>
          </p:nvPr>
        </p:nvGraphicFramePr>
        <p:xfrm>
          <a:off x="2001141" y="3327353"/>
          <a:ext cx="8364992" cy="2865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1248">
                  <a:extLst>
                    <a:ext uri="{9D8B030D-6E8A-4147-A177-3AD203B41FA5}">
                      <a16:colId xmlns:a16="http://schemas.microsoft.com/office/drawing/2014/main" val="18115912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22458761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3493599311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1438142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(</a:t>
                      </a: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조상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master = base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feature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3-way-merge(=feature)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432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473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질문 하나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27248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feature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병합하려고 하는데 두 파일의 내용이 같다면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머지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생기는가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4CF31B-15EC-423B-8674-34CFA19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46052"/>
              </p:ext>
            </p:extLst>
          </p:nvPr>
        </p:nvGraphicFramePr>
        <p:xfrm>
          <a:off x="1913503" y="3277926"/>
          <a:ext cx="8364992" cy="2865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1248">
                  <a:extLst>
                    <a:ext uri="{9D8B030D-6E8A-4147-A177-3AD203B41FA5}">
                      <a16:colId xmlns:a16="http://schemas.microsoft.com/office/drawing/2014/main" val="18115912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22458761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3493599311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1438142434"/>
                    </a:ext>
                  </a:extLst>
                </a:gridCol>
              </a:tblGrid>
              <a:tr h="382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(</a:t>
                      </a: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조상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master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feature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3-way-merge(=feature)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58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5714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mergetool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p4merge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692D0-646F-44B6-968C-C7CBE5E60005}"/>
              </a:ext>
            </a:extLst>
          </p:cNvPr>
          <p:cNvSpPr txBox="1"/>
          <p:nvPr/>
        </p:nvSpPr>
        <p:spPr>
          <a:xfrm>
            <a:off x="1765296" y="5460833"/>
            <a:ext cx="816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설치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https://www.perforce.com/downloads/visual-merge-tool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FCC92-2FC2-40F1-9755-6C7A4E6CBEEF}"/>
              </a:ext>
            </a:extLst>
          </p:cNvPr>
          <p:cNvSpPr txBox="1"/>
          <p:nvPr/>
        </p:nvSpPr>
        <p:spPr>
          <a:xfrm>
            <a:off x="969348" y="2445780"/>
            <a:ext cx="10117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충돌이 났을 경우에는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직접 해결하지 않고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사용자에게 충돌사항만 알려준다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사용자는 충돌사항을 보고 직접 해결해야만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하지만 프로젝트가 방대해질 때는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기본적으로 제공되는 에디터로는 충돌사항을 쉽게 확인하기가 어렵다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서드파티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mergetool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중 하나인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p4merge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사용하려고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플랫폼에서 사용할 수 있다는 장점이 있고 기본적으로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3-way-merge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기법으로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한다</a:t>
            </a:r>
          </a:p>
        </p:txBody>
      </p:sp>
    </p:spTree>
    <p:extLst>
      <p:ext uri="{BB962C8B-B14F-4D97-AF65-F5344CB8AC3E}">
        <p14:creationId xmlns:p14="http://schemas.microsoft.com/office/powerpoint/2010/main" val="213485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22D322-E91B-4C6F-9178-F8F79673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31" y="1855104"/>
            <a:ext cx="5631831" cy="14442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6148" name="Picture 4" descr="Dropbox: 백업, 동기화 및 공유를 위한 클라우드 스토리지 - Google ...">
            <a:extLst>
              <a:ext uri="{FF2B5EF4-FFF2-40B4-BE49-F238E27FC236}">
                <a16:creationId xmlns:a16="http://schemas.microsoft.com/office/drawing/2014/main" id="{69F90D36-5F17-45AA-933C-62AFA916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76" y="3459000"/>
            <a:ext cx="2077915" cy="20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구글 드라이브 - 위키백과, 우리 모두의 백과사전">
            <a:extLst>
              <a:ext uri="{FF2B5EF4-FFF2-40B4-BE49-F238E27FC236}">
                <a16:creationId xmlns:a16="http://schemas.microsoft.com/office/drawing/2014/main" id="{E5D277DD-AE45-4776-A2F6-56E36832F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91" y="33937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확성기와 3d 사람들 로열티 무료 사진, 그림, 이미지 그리고 스톡포토 ...">
            <a:extLst>
              <a:ext uri="{FF2B5EF4-FFF2-40B4-BE49-F238E27FC236}">
                <a16:creationId xmlns:a16="http://schemas.microsoft.com/office/drawing/2014/main" id="{281CA6F9-D02C-450F-9BC2-C137FF6A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8" y="1499818"/>
            <a:ext cx="2229477" cy="29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난처한일러스트, 벡터, 상업적 이미지사이트 - 123RF">
            <a:extLst>
              <a:ext uri="{FF2B5EF4-FFF2-40B4-BE49-F238E27FC236}">
                <a16:creationId xmlns:a16="http://schemas.microsoft.com/office/drawing/2014/main" id="{A92A70C1-B32F-4B24-AB62-4299D031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94" y="4619610"/>
            <a:ext cx="1834611" cy="183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C0B594-2D81-46CD-BABA-0B1B6ACEE9A3}"/>
              </a:ext>
            </a:extLst>
          </p:cNvPr>
          <p:cNvSpPr txBox="1"/>
          <p:nvPr/>
        </p:nvSpPr>
        <p:spPr>
          <a:xfrm>
            <a:off x="8894127" y="1559336"/>
            <a:ext cx="302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서로 개발한 파일을 합쳐야 하려면 어떻게 하지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..?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8F523-2362-403F-BDA4-DC09E62E90CB}"/>
              </a:ext>
            </a:extLst>
          </p:cNvPr>
          <p:cNvSpPr txBox="1"/>
          <p:nvPr/>
        </p:nvSpPr>
        <p:spPr>
          <a:xfrm>
            <a:off x="10275277" y="4334313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………….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358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고급 기술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1400432" y="2921168"/>
            <a:ext cx="920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rebase, cherry</a:t>
            </a:r>
            <a:r>
              <a:rPr lang="ko-KR" altLang="en-US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pick</a:t>
            </a:r>
            <a:r>
              <a:rPr lang="ko-KR" altLang="en-US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맛보기</a:t>
            </a:r>
          </a:p>
        </p:txBody>
      </p:sp>
    </p:spTree>
    <p:extLst>
      <p:ext uri="{BB962C8B-B14F-4D97-AF65-F5344CB8AC3E}">
        <p14:creationId xmlns:p14="http://schemas.microsoft.com/office/powerpoint/2010/main" val="1300004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유용한 사이트 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4B8C-2C89-4F06-A4AD-F9E6E186FE27}"/>
              </a:ext>
            </a:extLst>
          </p:cNvPr>
          <p:cNvSpPr txBox="1"/>
          <p:nvPr/>
        </p:nvSpPr>
        <p:spPr>
          <a:xfrm>
            <a:off x="1432961" y="2960278"/>
            <a:ext cx="932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생활코딩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(Git - CLI, Git - SourceTree, SVN,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Github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Gitlab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등 제공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인프런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코드스쿼드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정호영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https://www.inflearn.com/course/git-and-github/dashboard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가지고 놀기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(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3"/>
              </a:rPr>
              <a:t>https://learngitbranching.js.org/?locale=ko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193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767006"/>
            <a:ext cx="1181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감사합니다</a:t>
            </a:r>
            <a:endParaRPr lang="en-US" altLang="ko-KR" sz="138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3600" b="1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600" b="1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PPT</a:t>
            </a:r>
            <a:r>
              <a:rPr lang="ko-KR" altLang="en-US" sz="3600" b="1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템플릿 자료는 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http://pptbizcam.co.kr/</a:t>
            </a: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이용했습니다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endParaRPr lang="en-US" altLang="ko-KR" sz="3600" b="1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73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8F523-2362-403F-BDA4-DC09E62E90CB}"/>
              </a:ext>
            </a:extLst>
          </p:cNvPr>
          <p:cNvSpPr txBox="1"/>
          <p:nvPr/>
        </p:nvSpPr>
        <p:spPr>
          <a:xfrm>
            <a:off x="10275277" y="4334313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………….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D267F8-40A4-4221-B431-DCCD6243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7" y="1887479"/>
            <a:ext cx="10560424" cy="40734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71A37D-2CA3-463D-8D4D-950A3381ED35}"/>
              </a:ext>
            </a:extLst>
          </p:cNvPr>
          <p:cNvSpPr txBox="1"/>
          <p:nvPr/>
        </p:nvSpPr>
        <p:spPr>
          <a:xfrm>
            <a:off x="5700864" y="6199318"/>
            <a:ext cx="574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: </a:t>
            </a:r>
            <a:r>
              <a:rPr lang="en-US" altLang="ko-KR" sz="1400" dirty="0">
                <a:hlinkClick r:id="rId3"/>
              </a:rPr>
              <a:t>https://programmers.co.kr/pages/dev-survey-2019#hiring-time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74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19092" y="853690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서버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8F523-2362-403F-BDA4-DC09E62E90CB}"/>
              </a:ext>
            </a:extLst>
          </p:cNvPr>
          <p:cNvSpPr txBox="1"/>
          <p:nvPr/>
        </p:nvSpPr>
        <p:spPr>
          <a:xfrm>
            <a:off x="10275277" y="4334313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………….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3027F0-7DAE-4534-BCC4-1C199198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2169944"/>
            <a:ext cx="9867900" cy="3790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39E066-4D19-4EF7-AA63-62F9B9C1BF4C}"/>
              </a:ext>
            </a:extLst>
          </p:cNvPr>
          <p:cNvSpPr txBox="1"/>
          <p:nvPr/>
        </p:nvSpPr>
        <p:spPr>
          <a:xfrm>
            <a:off x="3984760" y="6199318"/>
            <a:ext cx="746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: </a:t>
            </a:r>
            <a:r>
              <a:rPr lang="ko-KR" altLang="en-US" sz="1400" dirty="0">
                <a:hlinkClick r:id="rId3"/>
              </a:rPr>
              <a:t>https://programmers.co.kr/pages/dev-survey-2020#developer-tech-stack-codereview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7457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074" name="Picture 2" descr="TortoiseGit - 위키백과, 우리 모두의 백과사전">
            <a:extLst>
              <a:ext uri="{FF2B5EF4-FFF2-40B4-BE49-F238E27FC236}">
                <a16:creationId xmlns:a16="http://schemas.microsoft.com/office/drawing/2014/main" id="{3D344420-3AA4-4999-9546-3FD3DC7D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0" y="1446702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Sourcetree (@sourcetree) | Twitter">
            <a:extLst>
              <a:ext uri="{FF2B5EF4-FFF2-40B4-BE49-F238E27FC236}">
                <a16:creationId xmlns:a16="http://schemas.microsoft.com/office/drawing/2014/main" id="{C2922F13-28CF-4707-9062-555DF454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4" y="3316216"/>
            <a:ext cx="2121877" cy="21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indows 사용자를 위한 Git Bash 설정 - Violet Bora Lee - Medium">
            <a:extLst>
              <a:ext uri="{FF2B5EF4-FFF2-40B4-BE49-F238E27FC236}">
                <a16:creationId xmlns:a16="http://schemas.microsoft.com/office/drawing/2014/main" id="{D5E620E0-C4DC-407D-9C2E-E5E20D62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37" y="2840436"/>
            <a:ext cx="196037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st git-gui Alternatives (2020) - SaaSHub">
            <a:extLst>
              <a:ext uri="{FF2B5EF4-FFF2-40B4-BE49-F238E27FC236}">
                <a16:creationId xmlns:a16="http://schemas.microsoft.com/office/drawing/2014/main" id="{9CDD4805-7F10-4214-BACC-6F460752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5" y="480253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로그인 유지하기">
            <a:extLst>
              <a:ext uri="{FF2B5EF4-FFF2-40B4-BE49-F238E27FC236}">
                <a16:creationId xmlns:a16="http://schemas.microsoft.com/office/drawing/2014/main" id="{3CA3EE17-BD5E-4C78-AD79-D20FD549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29" y="1261851"/>
            <a:ext cx="3920752" cy="19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itLab] 프로젝트 삭제하기">
            <a:extLst>
              <a:ext uri="{FF2B5EF4-FFF2-40B4-BE49-F238E27FC236}">
                <a16:creationId xmlns:a16="http://schemas.microsoft.com/office/drawing/2014/main" id="{B786C6E0-4BD2-473D-A704-F877D3F9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2" y="3414155"/>
            <a:ext cx="393198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tlassian Bitbucket 소개 - (주) 커브">
            <a:extLst>
              <a:ext uri="{FF2B5EF4-FFF2-40B4-BE49-F238E27FC236}">
                <a16:creationId xmlns:a16="http://schemas.microsoft.com/office/drawing/2014/main" id="{31FC020C-6E26-40A1-A082-314ADE1A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38" y="5601554"/>
            <a:ext cx="4970706" cy="71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CEE22-DBAE-4DBA-9DD8-AF42C3EE12CB}"/>
              </a:ext>
            </a:extLst>
          </p:cNvPr>
          <p:cNvSpPr txBox="1"/>
          <p:nvPr/>
        </p:nvSpPr>
        <p:spPr>
          <a:xfrm>
            <a:off x="9301047" y="654864"/>
            <a:ext cx="98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D4CCB-97CD-4FF5-A4E1-003C85A99CC1}"/>
              </a:ext>
            </a:extLst>
          </p:cNvPr>
          <p:cNvSpPr txBox="1"/>
          <p:nvPr/>
        </p:nvSpPr>
        <p:spPr>
          <a:xfrm>
            <a:off x="1657690" y="665109"/>
            <a:ext cx="2030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클라이언트</a:t>
            </a:r>
          </a:p>
        </p:txBody>
      </p:sp>
      <p:pic>
        <p:nvPicPr>
          <p:cNvPr id="1026" name="Picture 2" descr="마이크로소프트 기업, 채용, 투자, 뉴스">
            <a:extLst>
              <a:ext uri="{FF2B5EF4-FFF2-40B4-BE49-F238E27FC236}">
                <a16:creationId xmlns:a16="http://schemas.microsoft.com/office/drawing/2014/main" id="{F966B3B1-5DE8-426F-8819-C516F5D09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3" t="6850" r="8409" b="5258"/>
          <a:stretch/>
        </p:blipFill>
        <p:spPr bwMode="auto">
          <a:xfrm>
            <a:off x="10164455" y="1032929"/>
            <a:ext cx="715202" cy="93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3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040044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Q&gt;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그러면 어떤 것을 써야하나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996460" y="2275983"/>
            <a:ext cx="103221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클라이언트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터미널 콘솔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vs GUI</a:t>
            </a:r>
          </a:p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-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초기에는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GUI,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나중에는 콘솔로 넘어오는 것을 추천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(+Linux)</a:t>
            </a:r>
          </a:p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- GUI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사용할 수 없는 명령도 있고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속도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(GUI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콘솔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서버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- 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자신에게 맞는 서비스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오픈소스 프로젝트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제공하는 사이트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2"/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개인 서버를 두는 것도 하나의 대안</a:t>
            </a:r>
            <a:b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https://drive.google.com/file/d/13jZ_1llY7M_jInLabBU8YtBLqLU5JjSY/view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60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815915" y="1119174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설치</a:t>
            </a:r>
          </a:p>
        </p:txBody>
      </p:sp>
      <p:pic>
        <p:nvPicPr>
          <p:cNvPr id="15" name="Picture 6" descr="Windows 사용자를 위한 Git Bash 설정 - Violet Bora Lee - Medium">
            <a:extLst>
              <a:ext uri="{FF2B5EF4-FFF2-40B4-BE49-F238E27FC236}">
                <a16:creationId xmlns:a16="http://schemas.microsoft.com/office/drawing/2014/main" id="{7DE4A839-79E1-4ECA-AE19-2E19CD16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42" y="2728441"/>
            <a:ext cx="196037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59B66-7223-4742-9FA9-9796E0DA6D60}"/>
              </a:ext>
            </a:extLst>
          </p:cNvPr>
          <p:cNvSpPr txBox="1"/>
          <p:nvPr/>
        </p:nvSpPr>
        <p:spPr>
          <a:xfrm>
            <a:off x="5293658" y="2859187"/>
            <a:ext cx="160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</a:t>
            </a:r>
            <a:endParaRPr lang="ko-KR" altLang="en-US" sz="3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6" name="Picture 2" descr="TortoiseGit - 위키백과, 우리 모두의 백과사전">
            <a:extLst>
              <a:ext uri="{FF2B5EF4-FFF2-40B4-BE49-F238E27FC236}">
                <a16:creationId xmlns:a16="http://schemas.microsoft.com/office/drawing/2014/main" id="{F24CEC56-2151-49EF-BD9D-087987B3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1848188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tlassian Sourcetree (@sourcetree) | Twitter">
            <a:extLst>
              <a:ext uri="{FF2B5EF4-FFF2-40B4-BE49-F238E27FC236}">
                <a16:creationId xmlns:a16="http://schemas.microsoft.com/office/drawing/2014/main" id="{8BFD1E18-77CE-4808-8B44-F4574188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55" y="3708629"/>
            <a:ext cx="2121877" cy="21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Best git-gui Alternatives (2020) - SaaSHub">
            <a:extLst>
              <a:ext uri="{FF2B5EF4-FFF2-40B4-BE49-F238E27FC236}">
                <a16:creationId xmlns:a16="http://schemas.microsoft.com/office/drawing/2014/main" id="{0A3AEC15-B5CB-4DFE-9E73-888EF5DA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68" y="370862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7C53B-2252-42F1-B869-992F3B13A284}"/>
              </a:ext>
            </a:extLst>
          </p:cNvPr>
          <p:cNvSpPr txBox="1"/>
          <p:nvPr/>
        </p:nvSpPr>
        <p:spPr>
          <a:xfrm>
            <a:off x="8504611" y="748997"/>
            <a:ext cx="206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옵션</a:t>
            </a:r>
            <a:r>
              <a:rPr lang="en-US" altLang="ko-KR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dirty="0">
              <a:solidFill>
                <a:srgbClr val="C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535CE49-C5FD-4FCE-B6BC-822152528656}"/>
              </a:ext>
            </a:extLst>
          </p:cNvPr>
          <p:cNvSpPr/>
          <p:nvPr/>
        </p:nvSpPr>
        <p:spPr>
          <a:xfrm>
            <a:off x="6096000" y="1432663"/>
            <a:ext cx="5708540" cy="51729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77468-0351-4738-B101-957300A3835B}"/>
              </a:ext>
            </a:extLst>
          </p:cNvPr>
          <p:cNvSpPr txBox="1"/>
          <p:nvPr/>
        </p:nvSpPr>
        <p:spPr>
          <a:xfrm>
            <a:off x="2425856" y="4919207"/>
            <a:ext cx="206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필수</a:t>
            </a:r>
            <a:r>
              <a:rPr lang="en-US" altLang="ko-KR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dirty="0">
              <a:solidFill>
                <a:srgbClr val="C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67194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1730</Words>
  <Application>Microsoft Office PowerPoint</Application>
  <PresentationFormat>와이드스크린</PresentationFormat>
  <Paragraphs>363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배달의민족 한나체 Air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yeongjae you</cp:lastModifiedBy>
  <cp:revision>244</cp:revision>
  <dcterms:created xsi:type="dcterms:W3CDTF">2020-04-20T04:21:07Z</dcterms:created>
  <dcterms:modified xsi:type="dcterms:W3CDTF">2020-05-24T07:53:50Z</dcterms:modified>
</cp:coreProperties>
</file>